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8" r:id="rId3"/>
    <p:sldId id="277" r:id="rId4"/>
    <p:sldId id="280" r:id="rId5"/>
    <p:sldId id="281" r:id="rId6"/>
    <p:sldId id="257" r:id="rId7"/>
    <p:sldId id="264" r:id="rId8"/>
    <p:sldId id="267" r:id="rId9"/>
    <p:sldId id="268" r:id="rId10"/>
    <p:sldId id="269" r:id="rId11"/>
    <p:sldId id="270" r:id="rId12"/>
    <p:sldId id="265" r:id="rId13"/>
    <p:sldId id="266" r:id="rId14"/>
    <p:sldId id="271" r:id="rId15"/>
    <p:sldId id="258" r:id="rId16"/>
    <p:sldId id="259" r:id="rId17"/>
    <p:sldId id="272" r:id="rId18"/>
    <p:sldId id="260" r:id="rId19"/>
    <p:sldId id="276" r:id="rId20"/>
    <p:sldId id="27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A54C8-58E5-483D-9343-85367A6476E2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888C1-ECFD-4196-B2FD-651DE85F62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96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888C1-ECFD-4196-B2FD-651DE85F62E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41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03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91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6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5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1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04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87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51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89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3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C8B6C-7D7E-444B-90D3-B9857816983E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A80F-3BF6-438D-81D2-334EC23A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03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kwords.korpus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wn.edu/research/projects/needle-in-haystack/sites/brown.edu.research.projects.needle-in-haystack/files/uploads/ICLC2015-FINAL.pdf" TargetMode="External"/><Relationship Id="rId2" Type="http://schemas.openxmlformats.org/officeDocument/2006/relationships/hyperlink" Target="https://www.czechency.org/slovnik/DISKUR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ltk.upol.cz/fileadmin/userdata/FF/katedry/kol/publikace/publ_qfwfq/Edice_Qfwfq_Metodologie_vyzkumu_v_oblasti_kriticke_analyzy_diskurzu_Katerina_Prokopova_Zuzana_Orsagova_Petra_Martinkova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orp.csc.fi/korp/#?stats_reduce=word,text_keywords,text_subject,text_title&amp;cqp=%5B%5D&amp;isCaseInsensitive&amp;word_pic&amp;corpus=ethesis_dissabs&amp;hpp=100&amp;search=lemgram%7Cdiskurssi..nn.1" TargetMode="External"/><Relationship Id="rId2" Type="http://schemas.openxmlformats.org/officeDocument/2006/relationships/hyperlink" Target="https://korp.csc.fi/korp/#?stats_reduce=word,text_keywords,text_subject,text_title&amp;cqp=%5B%5D&amp;isCaseInsensitive&amp;word_pic&amp;corpus=ethesis_dissabs&amp;hpp=100&amp;search=lemgram%7Cdiskurssi..nn.1&amp;page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Diskurzní analýza a korpus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88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00B0F0"/>
                </a:solidFill>
              </a:rPr>
              <a:t>Diskurzně</a:t>
            </a:r>
            <a:r>
              <a:rPr lang="cs-CZ" dirty="0">
                <a:solidFill>
                  <a:srgbClr val="00B0F0"/>
                </a:solidFill>
              </a:rPr>
              <a:t>‑historický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diskurzní strategie </a:t>
            </a:r>
          </a:p>
          <a:p>
            <a:pPr marL="0" indent="0">
              <a:buNone/>
            </a:pPr>
            <a:r>
              <a:rPr lang="cs-CZ" dirty="0"/>
              <a:t>(a) volba </a:t>
            </a:r>
            <a:r>
              <a:rPr lang="cs-CZ" dirty="0">
                <a:solidFill>
                  <a:srgbClr val="00B0F0"/>
                </a:solidFill>
              </a:rPr>
              <a:t>pojmenování</a:t>
            </a:r>
            <a:r>
              <a:rPr lang="cs-CZ" dirty="0"/>
              <a:t> (např. </a:t>
            </a:r>
            <a:r>
              <a:rPr lang="cs-CZ" i="1" dirty="0"/>
              <a:t>sociálně znevýhodnění</a:t>
            </a:r>
            <a:r>
              <a:rPr lang="cs-CZ" dirty="0"/>
              <a:t> a </a:t>
            </a:r>
            <a:r>
              <a:rPr lang="cs-CZ" i="1" dirty="0"/>
              <a:t>nepřizpůsobiví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(b) </a:t>
            </a:r>
            <a:r>
              <a:rPr lang="cs-CZ" dirty="0">
                <a:solidFill>
                  <a:srgbClr val="00B0F0"/>
                </a:solidFill>
              </a:rPr>
              <a:t>predikace</a:t>
            </a:r>
            <a:r>
              <a:rPr lang="cs-CZ" dirty="0"/>
              <a:t>, tj. přisuzování atributů (vlastností i aktivit) jednotlivým sociálním aktérům (např. </a:t>
            </a:r>
            <a:r>
              <a:rPr lang="cs-CZ" i="1" dirty="0"/>
              <a:t>dnešní mladí lidé si myslí, že všechny informace najdou na internetu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(c) argumentace zdůvodňující či ospravedlňující přisouzení pozitivních nebo negativních atributů nějaké skupině</a:t>
            </a:r>
          </a:p>
          <a:p>
            <a:pPr marL="0" indent="0">
              <a:buNone/>
            </a:pPr>
            <a:r>
              <a:rPr lang="cs-CZ" dirty="0"/>
              <a:t>(d) </a:t>
            </a:r>
            <a:r>
              <a:rPr lang="cs-CZ" dirty="0" err="1">
                <a:solidFill>
                  <a:srgbClr val="00B0F0"/>
                </a:solidFill>
              </a:rPr>
              <a:t>perspektivizace</a:t>
            </a:r>
            <a:r>
              <a:rPr lang="cs-CZ" dirty="0"/>
              <a:t>, tj. podání události či vztahů mezi skupinami z perspektivy jedné skupiny n. jakoby nezaujatě</a:t>
            </a:r>
          </a:p>
          <a:p>
            <a:pPr marL="0" indent="0">
              <a:buNone/>
            </a:pPr>
            <a:r>
              <a:rPr lang="cs-CZ" dirty="0"/>
              <a:t>(e) </a:t>
            </a:r>
            <a:r>
              <a:rPr lang="cs-CZ" dirty="0">
                <a:solidFill>
                  <a:srgbClr val="00B0F0"/>
                </a:solidFill>
              </a:rPr>
              <a:t>intenzifikace</a:t>
            </a:r>
            <a:r>
              <a:rPr lang="cs-CZ" dirty="0"/>
              <a:t> nebo </a:t>
            </a:r>
            <a:r>
              <a:rPr lang="cs-CZ" dirty="0">
                <a:solidFill>
                  <a:srgbClr val="00B0F0"/>
                </a:solidFill>
              </a:rPr>
              <a:t>zmírnění</a:t>
            </a:r>
            <a:r>
              <a:rPr lang="cs-CZ" dirty="0"/>
              <a:t> (např. rozdíly mezi výrazy </a:t>
            </a:r>
            <a:r>
              <a:rPr lang="cs-CZ" i="1" dirty="0"/>
              <a:t>odsun</a:t>
            </a:r>
            <a:r>
              <a:rPr lang="cs-CZ" dirty="0"/>
              <a:t>, </a:t>
            </a:r>
            <a:r>
              <a:rPr lang="cs-CZ" i="1" dirty="0"/>
              <a:t>transfer</a:t>
            </a:r>
            <a:r>
              <a:rPr lang="cs-CZ" dirty="0"/>
              <a:t>, </a:t>
            </a:r>
            <a:r>
              <a:rPr lang="cs-CZ" i="1" dirty="0"/>
              <a:t>vyhnání</a:t>
            </a:r>
            <a:r>
              <a:rPr lang="cs-CZ" dirty="0"/>
              <a:t> nebo </a:t>
            </a:r>
            <a:r>
              <a:rPr lang="cs-CZ" i="1" dirty="0"/>
              <a:t>vyhánění Němců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toposy</a:t>
            </a:r>
            <a:r>
              <a:rPr lang="cs-CZ" dirty="0"/>
              <a:t> - obligatorní, explicitně či implicitně přítomné, premisy dané argumentace, </a:t>
            </a:r>
            <a:r>
              <a:rPr lang="cs-CZ" dirty="0" err="1"/>
              <a:t>Wodak</a:t>
            </a:r>
            <a:r>
              <a:rPr lang="cs-CZ" dirty="0"/>
              <a:t> mluví např. o </a:t>
            </a:r>
            <a:r>
              <a:rPr lang="cs-CZ" dirty="0" err="1"/>
              <a:t>toposu</a:t>
            </a:r>
            <a:r>
              <a:rPr lang="cs-CZ" dirty="0"/>
              <a:t> spravedlnosti (jeho konkretizací je např. častá formulace, že je třeba všem měřit stejným metrem) nebo </a:t>
            </a:r>
            <a:r>
              <a:rPr lang="cs-CZ" dirty="0" err="1"/>
              <a:t>toposu</a:t>
            </a:r>
            <a:r>
              <a:rPr lang="cs-CZ" dirty="0"/>
              <a:t> hrozby a nebezpečí (jeho konkretizací jsou obavy z přílivu cizinců)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 err="1"/>
              <a:t>Wodak</a:t>
            </a:r>
            <a:r>
              <a:rPr lang="en-US" dirty="0"/>
              <a:t>, R</a:t>
            </a:r>
            <a:r>
              <a:rPr lang="cs-CZ" dirty="0" err="1"/>
              <a:t>uth</a:t>
            </a:r>
            <a:r>
              <a:rPr lang="en-US" dirty="0"/>
              <a:t> (2015). </a:t>
            </a:r>
            <a:r>
              <a:rPr lang="en-US" i="1" dirty="0"/>
              <a:t>The Politics of Fear: What Right-Wing Populist Discourses Mean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98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Směr vycházející ze systémové funkční lingvistiky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inspirace M. </a:t>
            </a:r>
            <a:r>
              <a:rPr lang="cs-CZ" dirty="0" err="1"/>
              <a:t>Foucaultem</a:t>
            </a:r>
            <a:r>
              <a:rPr lang="cs-CZ" dirty="0"/>
              <a:t> - </a:t>
            </a:r>
            <a:r>
              <a:rPr lang="cs-CZ" i="1" dirty="0">
                <a:solidFill>
                  <a:srgbClr val="00B0F0"/>
                </a:solidFill>
              </a:rPr>
              <a:t>řád diskurzu</a:t>
            </a:r>
          </a:p>
          <a:p>
            <a:r>
              <a:rPr lang="cs-CZ" dirty="0"/>
              <a:t>zkoumání vztahů mezi diskurzy, např. otázku </a:t>
            </a:r>
            <a:r>
              <a:rPr lang="cs-CZ" dirty="0">
                <a:solidFill>
                  <a:srgbClr val="00B0F0"/>
                </a:solidFill>
              </a:rPr>
              <a:t>dominance</a:t>
            </a:r>
            <a:r>
              <a:rPr lang="cs-CZ" dirty="0"/>
              <a:t> jednoho diskurzu nad ostatními, ale i vztahy mezi různými řády diskurzů </a:t>
            </a:r>
          </a:p>
          <a:p>
            <a:r>
              <a:rPr lang="cs-CZ" dirty="0" err="1"/>
              <a:t>Fairclough</a:t>
            </a:r>
            <a:r>
              <a:rPr lang="cs-CZ" dirty="0"/>
              <a:t> – např. pronikání reklamního diskurzu do nových oblastí společnosti, třeba do univerzitního prostředí </a:t>
            </a:r>
          </a:p>
          <a:p>
            <a:r>
              <a:rPr lang="cs-CZ" dirty="0"/>
              <a:t>analýza se zaměřuje na </a:t>
            </a:r>
            <a:r>
              <a:rPr lang="cs-CZ" dirty="0">
                <a:solidFill>
                  <a:srgbClr val="00B0F0"/>
                </a:solidFill>
              </a:rPr>
              <a:t>sémiotickou dimenzi určitého sociálního problému</a:t>
            </a:r>
            <a:r>
              <a:rPr lang="cs-CZ" dirty="0"/>
              <a:t>, analyzuje síť praktik, v nichž se nachází, vztah diskurzních (ve </a:t>
            </a:r>
            <a:r>
              <a:rPr lang="cs-CZ" dirty="0" err="1"/>
              <a:t>Faircloughově</a:t>
            </a:r>
            <a:r>
              <a:rPr lang="cs-CZ" dirty="0"/>
              <a:t> pojmosloví </a:t>
            </a:r>
            <a:r>
              <a:rPr lang="cs-CZ" dirty="0" err="1"/>
              <a:t>sémioza</a:t>
            </a:r>
            <a:r>
              <a:rPr lang="cs-CZ" dirty="0"/>
              <a:t>) a nediskurzních praktik, analyzuje daný řád diskurzu i konkrétní interakce a texty </a:t>
            </a:r>
          </a:p>
          <a:p>
            <a:r>
              <a:rPr lang="cs-CZ" dirty="0"/>
              <a:t>sémiotická a lingvistická analýza vychází z předpokladu systémové funkční lingvistiky, že jazyk je formován funkcemi, jimž slouží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12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NORMAN FAIRCLOUGH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200"/>
              <a:t>* 1941 </a:t>
            </a:r>
          </a:p>
          <a:p>
            <a:pPr>
              <a:lnSpc>
                <a:spcPct val="90000"/>
              </a:lnSpc>
            </a:pPr>
            <a:r>
              <a:rPr lang="cs-CZ" sz="2200"/>
              <a:t>emeritní profesor lingvistiky na Univerzitě v </a:t>
            </a:r>
            <a:r>
              <a:rPr lang="cs-CZ" sz="2200" err="1"/>
              <a:t>Lancasteru</a:t>
            </a:r>
            <a:endParaRPr lang="cs-CZ" sz="2200"/>
          </a:p>
          <a:p>
            <a:pPr>
              <a:lnSpc>
                <a:spcPct val="90000"/>
              </a:lnSpc>
            </a:pPr>
            <a:r>
              <a:rPr lang="cs-CZ" sz="2200"/>
              <a:t>jeden ze zakladatelů CDA, větve diskurzní analýzy, která pátrá po vlivu mocenských vztahů na obsah a strukturu textů</a:t>
            </a:r>
          </a:p>
          <a:p>
            <a:pPr>
              <a:lnSpc>
                <a:spcPct val="90000"/>
              </a:lnSpc>
            </a:pPr>
            <a:r>
              <a:rPr lang="cs-CZ" sz="2200" b="0" i="0">
                <a:effectLst/>
              </a:rPr>
              <a:t> </a:t>
            </a:r>
            <a:r>
              <a:rPr lang="cs-CZ" sz="2200" b="0" i="1" err="1">
                <a:effectLst/>
              </a:rPr>
              <a:t>Language</a:t>
            </a:r>
            <a:r>
              <a:rPr lang="cs-CZ" sz="2200" b="0" i="1">
                <a:effectLst/>
              </a:rPr>
              <a:t> and </a:t>
            </a:r>
            <a:r>
              <a:rPr lang="cs-CZ" sz="2200" b="0" i="1" err="1">
                <a:effectLst/>
              </a:rPr>
              <a:t>Power</a:t>
            </a:r>
            <a:r>
              <a:rPr lang="cs-CZ" sz="2200"/>
              <a:t> (1989)</a:t>
            </a:r>
          </a:p>
          <a:p>
            <a:pPr>
              <a:lnSpc>
                <a:spcPct val="90000"/>
              </a:lnSpc>
            </a:pPr>
            <a:r>
              <a:rPr lang="cs-CZ" sz="2200"/>
              <a:t>politický diskurz (</a:t>
            </a:r>
            <a:r>
              <a:rPr lang="cs-CZ" sz="2200" err="1"/>
              <a:t>Labour</a:t>
            </a:r>
            <a:r>
              <a:rPr lang="cs-CZ" sz="2200"/>
              <a:t> Party)</a:t>
            </a:r>
          </a:p>
          <a:p>
            <a:pPr>
              <a:lnSpc>
                <a:spcPct val="90000"/>
              </a:lnSpc>
            </a:pPr>
            <a:r>
              <a:rPr lang="cs-CZ" sz="2200"/>
              <a:t>mediální diskurz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BE058A4-3712-A0BB-1B60-96850E32D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846" y="1600200"/>
            <a:ext cx="301730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491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F0"/>
                </a:solidFill>
              </a:rPr>
              <a:t>Sociokognitivní</a:t>
            </a:r>
            <a:r>
              <a:rPr lang="cs-CZ" dirty="0">
                <a:solidFill>
                  <a:srgbClr val="00B0F0"/>
                </a:solidFill>
              </a:rPr>
              <a:t>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zprostředkujícím článkem mezi diskurzem a sociální realitou </a:t>
            </a:r>
            <a:r>
              <a:rPr lang="cs-CZ" dirty="0">
                <a:solidFill>
                  <a:srgbClr val="00B0F0"/>
                </a:solidFill>
              </a:rPr>
              <a:t>sociální kognice</a:t>
            </a:r>
            <a:r>
              <a:rPr lang="cs-CZ" dirty="0"/>
              <a:t>, tj. vědění, postoje, ideologie, normy a hodnoty </a:t>
            </a:r>
          </a:p>
          <a:p>
            <a:r>
              <a:rPr lang="cs-CZ" dirty="0">
                <a:solidFill>
                  <a:srgbClr val="00B0F0"/>
                </a:solidFill>
              </a:rPr>
              <a:t>ideologie</a:t>
            </a:r>
            <a:r>
              <a:rPr lang="cs-CZ" dirty="0"/>
              <a:t> = základní sociální reprezentace určité sociální skupiny, základ vědění a postojů jejich členů </a:t>
            </a:r>
          </a:p>
          <a:p>
            <a:r>
              <a:rPr lang="cs-CZ" dirty="0"/>
              <a:t>složkami takto chápané ideologie jsou pravděpodobně </a:t>
            </a:r>
            <a:r>
              <a:rPr lang="cs-CZ" dirty="0" err="1">
                <a:solidFill>
                  <a:srgbClr val="00B0F0"/>
                </a:solidFill>
              </a:rPr>
              <a:t>sebeobraz</a:t>
            </a:r>
            <a:r>
              <a:rPr lang="cs-CZ" dirty="0">
                <a:solidFill>
                  <a:srgbClr val="00B0F0"/>
                </a:solidFill>
              </a:rPr>
              <a:t> dané skupiny</a:t>
            </a:r>
            <a:r>
              <a:rPr lang="cs-CZ" dirty="0"/>
              <a:t>, jejich cíle, normy a zdroje</a:t>
            </a:r>
          </a:p>
          <a:p>
            <a:r>
              <a:rPr lang="cs-CZ" dirty="0"/>
              <a:t>ideologie dané skupiny nepřímo ovlivňuje osobní kognici jejích členů, jejich rozumění diskurzu a dalším akcím i interakcím</a:t>
            </a:r>
          </a:p>
          <a:p>
            <a:endParaRPr lang="cs-CZ" dirty="0"/>
          </a:p>
          <a:p>
            <a:r>
              <a:rPr lang="cs-CZ" dirty="0"/>
              <a:t>Van </a:t>
            </a:r>
            <a:r>
              <a:rPr lang="cs-CZ" dirty="0" err="1"/>
              <a:t>Dijk</a:t>
            </a:r>
            <a:r>
              <a:rPr lang="cs-CZ" dirty="0"/>
              <a:t>: </a:t>
            </a:r>
            <a:r>
              <a:rPr lang="en-US" i="1" dirty="0"/>
              <a:t>Discourse and Power. Contributions to Critical Discourse Studies.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2008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Van </a:t>
            </a:r>
            <a:r>
              <a:rPr lang="cs-CZ" dirty="0" err="1"/>
              <a:t>Dijk</a:t>
            </a:r>
            <a:r>
              <a:rPr lang="cs-CZ" dirty="0"/>
              <a:t>: </a:t>
            </a:r>
            <a:r>
              <a:rPr lang="en-US" i="1" dirty="0"/>
              <a:t>Discourse and Knowledge. A </a:t>
            </a:r>
            <a:r>
              <a:rPr lang="en-US" i="1" dirty="0" err="1"/>
              <a:t>sociocognitive</a:t>
            </a:r>
            <a:r>
              <a:rPr lang="en-US" i="1" dirty="0"/>
              <a:t> approach.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2014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0412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34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CADS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b="1" i="1" dirty="0">
                <a:solidFill>
                  <a:srgbClr val="00B0F0"/>
                </a:solidFill>
              </a:rPr>
              <a:t>corpus </a:t>
            </a:r>
            <a:r>
              <a:rPr lang="cs-CZ" b="1" i="1" dirty="0" err="1">
                <a:solidFill>
                  <a:srgbClr val="00B0F0"/>
                </a:solidFill>
              </a:rPr>
              <a:t>assisted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i="1" dirty="0" err="1">
                <a:solidFill>
                  <a:srgbClr val="00B0F0"/>
                </a:solidFill>
              </a:rPr>
              <a:t>discourse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b="1" i="1" dirty="0" err="1">
                <a:solidFill>
                  <a:srgbClr val="00B0F0"/>
                </a:solidFill>
              </a:rPr>
              <a:t>studies</a:t>
            </a:r>
            <a:r>
              <a:rPr lang="cs-CZ" b="1" i="1" dirty="0">
                <a:solidFill>
                  <a:srgbClr val="00B0F0"/>
                </a:solidFill>
              </a:rPr>
              <a:t> </a:t>
            </a:r>
            <a:r>
              <a:rPr lang="cs-CZ" dirty="0"/>
              <a:t>(CADS) (studium diskurzu založené na korpusu) </a:t>
            </a:r>
          </a:p>
          <a:p>
            <a:r>
              <a:rPr lang="cs-CZ" dirty="0"/>
              <a:t>synchronní i diachronní </a:t>
            </a:r>
          </a:p>
          <a:p>
            <a:r>
              <a:rPr lang="cs-CZ" dirty="0"/>
              <a:t>vychází z principů </a:t>
            </a:r>
            <a:r>
              <a:rPr lang="cs-CZ" b="1" dirty="0">
                <a:solidFill>
                  <a:srgbClr val="00B0F0"/>
                </a:solidFill>
              </a:rPr>
              <a:t>kritické analýzy diskurzu </a:t>
            </a:r>
            <a:r>
              <a:rPr lang="cs-CZ" dirty="0"/>
              <a:t>(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CDA)</a:t>
            </a:r>
          </a:p>
          <a:p>
            <a:r>
              <a:rPr lang="cs-CZ" dirty="0"/>
              <a:t>ALE: </a:t>
            </a:r>
            <a:r>
              <a:rPr lang="cs-CZ" b="1" dirty="0">
                <a:solidFill>
                  <a:srgbClr val="00B0F0"/>
                </a:solidFill>
              </a:rPr>
              <a:t>kvantitativní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rozsah empirické báze, kterou korpusy poskytují</a:t>
            </a:r>
          </a:p>
          <a:p>
            <a:r>
              <a:rPr lang="cs-CZ" dirty="0"/>
              <a:t>redukce badatelova </a:t>
            </a:r>
            <a:r>
              <a:rPr lang="cs-CZ" b="1" dirty="0"/>
              <a:t>subjektivního</a:t>
            </a:r>
            <a:r>
              <a:rPr lang="cs-CZ" dirty="0"/>
              <a:t> vlivu na analýzu </a:t>
            </a:r>
          </a:p>
          <a:p>
            <a:r>
              <a:rPr lang="cs-CZ" dirty="0"/>
              <a:t>skupina metod využívajících k analýze diskurzu korpusy – nejužívanější je </a:t>
            </a:r>
            <a:r>
              <a:rPr lang="cs-CZ" dirty="0">
                <a:solidFill>
                  <a:srgbClr val="00B0F0"/>
                </a:solidFill>
              </a:rPr>
              <a:t>analýza klíčových slov </a:t>
            </a:r>
            <a:r>
              <a:rPr lang="cs-CZ" dirty="0"/>
              <a:t>(KWA) </a:t>
            </a:r>
          </a:p>
          <a:p>
            <a:r>
              <a:rPr lang="cs-CZ" dirty="0"/>
              <a:t>využívá rozsáhlé vzorky zkoumaného diskurzu i jednotlivé texty </a:t>
            </a:r>
          </a:p>
          <a:p>
            <a:r>
              <a:rPr lang="cs-CZ" dirty="0"/>
              <a:t>srovnání s referenčním korpusem (neutrální pozadí, reprezentace příjemce) </a:t>
            </a:r>
          </a:p>
        </p:txBody>
      </p:sp>
    </p:spTree>
    <p:extLst>
      <p:ext uri="{BB962C8B-B14F-4D97-AF65-F5344CB8AC3E}">
        <p14:creationId xmlns:p14="http://schemas.microsoft.com/office/powerpoint/2010/main" val="1607084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CADS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cs-CZ" dirty="0"/>
              <a:t>Kvantita není všechno!</a:t>
            </a:r>
          </a:p>
          <a:p>
            <a:r>
              <a:rPr lang="cs-CZ" dirty="0"/>
              <a:t>je zkreslující pouze sčítat výskyty s nevyřčeným předpokladem, že každý z nich má </a:t>
            </a:r>
            <a:r>
              <a:rPr lang="cs-CZ" b="1" dirty="0"/>
              <a:t>stejnou hodnotu/váhu </a:t>
            </a:r>
            <a:r>
              <a:rPr lang="cs-CZ" dirty="0"/>
              <a:t>— texty mívají různý dopad s ohledem na své autory, způsoby/místa zveřejnění apod. </a:t>
            </a:r>
          </a:p>
        </p:txBody>
      </p:sp>
    </p:spTree>
    <p:extLst>
      <p:ext uri="{BB962C8B-B14F-4D97-AF65-F5344CB8AC3E}">
        <p14:creationId xmlns:p14="http://schemas.microsoft.com/office/powerpoint/2010/main" val="2147509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F0"/>
                </a:solidFill>
              </a:rPr>
              <a:t>Klíčová slova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, </a:t>
            </a:r>
            <a:r>
              <a:rPr lang="cs-CZ" dirty="0" err="1"/>
              <a:t>avainsanat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jednotky, které se ve zkoumaném textu/korpusu vyskytují se statisticky </a:t>
            </a:r>
            <a:r>
              <a:rPr lang="cs-CZ" dirty="0">
                <a:solidFill>
                  <a:srgbClr val="00B0F0"/>
                </a:solidFill>
              </a:rPr>
              <a:t>signifikantně</a:t>
            </a:r>
            <a:r>
              <a:rPr lang="cs-CZ" dirty="0"/>
              <a:t> vyšší frekvencí než v referenčním korpusu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aplikace </a:t>
            </a:r>
            <a:r>
              <a:rPr lang="cs-CZ" dirty="0" err="1"/>
              <a:t>Kwords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https://kwords.korpus.cz/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260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Příklady studií u nás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040560"/>
          </a:xfrm>
        </p:spPr>
        <p:txBody>
          <a:bodyPr>
            <a:normAutofit/>
          </a:bodyPr>
          <a:lstStyle/>
          <a:p>
            <a:r>
              <a:rPr lang="cs-CZ" dirty="0"/>
              <a:t>analýza jazykových ideologií v českém parlamentním diskurzu</a:t>
            </a:r>
          </a:p>
          <a:p>
            <a:r>
              <a:rPr lang="cs-CZ" dirty="0"/>
              <a:t>analýza prezidentských projevů</a:t>
            </a:r>
          </a:p>
          <a:p>
            <a:r>
              <a:rPr lang="cs-CZ" dirty="0"/>
              <a:t>analýza genderu v politickém diskurzu v českých médiích</a:t>
            </a:r>
          </a:p>
          <a:p>
            <a:r>
              <a:rPr lang="cs-CZ" dirty="0"/>
              <a:t>analýza klíčového slova „</a:t>
            </a:r>
            <a:r>
              <a:rPr lang="cs-CZ" i="1" dirty="0"/>
              <a:t>nepřizpůsobivý</a:t>
            </a:r>
            <a:r>
              <a:rPr lang="cs-CZ" dirty="0"/>
              <a:t>“ v českých denících</a:t>
            </a:r>
          </a:p>
          <a:p>
            <a:r>
              <a:rPr lang="nb-NO" dirty="0"/>
              <a:t>Karel Klostermann a diskurz o Šumavě</a:t>
            </a:r>
            <a:endParaRPr lang="cs-CZ" dirty="0"/>
          </a:p>
          <a:p>
            <a:r>
              <a:rPr lang="cs-CZ" dirty="0"/>
              <a:t>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948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a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Podrobněji o diskurzu v českém prostředí např.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https://www.czechency.org/slovnik/DISKURZ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Fiedler, M., Cvrček, V. (2015).  </a:t>
            </a:r>
            <a:r>
              <a:rPr lang="en-US" dirty="0"/>
              <a:t>What</a:t>
            </a:r>
            <a:r>
              <a:rPr lang="cs-CZ" dirty="0"/>
              <a:t> </a:t>
            </a:r>
            <a:r>
              <a:rPr lang="en-US" dirty="0"/>
              <a:t>gramma</a:t>
            </a:r>
            <a:r>
              <a:rPr lang="cs-CZ" dirty="0"/>
              <a:t>ti</a:t>
            </a:r>
            <a:r>
              <a:rPr lang="en-US" dirty="0" err="1"/>
              <a:t>cal</a:t>
            </a:r>
            <a:r>
              <a:rPr lang="cs-CZ" dirty="0"/>
              <a:t> </a:t>
            </a:r>
            <a:r>
              <a:rPr lang="en-US" dirty="0"/>
              <a:t>morphemes</a:t>
            </a:r>
            <a:r>
              <a:rPr lang="cs-CZ" dirty="0"/>
              <a:t> </a:t>
            </a:r>
            <a:r>
              <a:rPr lang="en-US" dirty="0"/>
              <a:t>tell</a:t>
            </a:r>
            <a:r>
              <a:rPr lang="cs-CZ" dirty="0"/>
              <a:t> </a:t>
            </a:r>
            <a:r>
              <a:rPr lang="en-US" dirty="0"/>
              <a:t>us</a:t>
            </a:r>
            <a:r>
              <a:rPr lang="cs-CZ" dirty="0"/>
              <a:t> </a:t>
            </a:r>
            <a:r>
              <a:rPr lang="en-US" dirty="0"/>
              <a:t>about</a:t>
            </a:r>
            <a:r>
              <a:rPr lang="cs-CZ" dirty="0"/>
              <a:t> </a:t>
            </a:r>
            <a:r>
              <a:rPr lang="en-US" dirty="0"/>
              <a:t>discourse:</a:t>
            </a:r>
            <a:r>
              <a:rPr lang="cs-CZ" dirty="0"/>
              <a:t> 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en-US" dirty="0"/>
              <a:t>key</a:t>
            </a:r>
            <a:r>
              <a:rPr lang="cs-CZ" dirty="0"/>
              <a:t> </a:t>
            </a:r>
            <a:r>
              <a:rPr lang="en-US" dirty="0"/>
              <a:t>“morph”</a:t>
            </a:r>
            <a:r>
              <a:rPr lang="cs-CZ" dirty="0"/>
              <a:t> </a:t>
            </a:r>
            <a:r>
              <a:rPr lang="en-US" dirty="0"/>
              <a:t>analysis	of</a:t>
            </a:r>
            <a:r>
              <a:rPr lang="cs-CZ" dirty="0"/>
              <a:t> </a:t>
            </a:r>
            <a:r>
              <a:rPr lang="en-US" dirty="0"/>
              <a:t>Czech	</a:t>
            </a:r>
            <a:r>
              <a:rPr lang="en-US" dirty="0" err="1"/>
              <a:t>Presiden</a:t>
            </a:r>
            <a:r>
              <a:rPr lang="cs-CZ" dirty="0"/>
              <a:t>ti</a:t>
            </a:r>
            <a:r>
              <a:rPr lang="en-US" dirty="0"/>
              <a:t>al</a:t>
            </a:r>
            <a:r>
              <a:rPr lang="cs-CZ" dirty="0"/>
              <a:t> </a:t>
            </a:r>
            <a:r>
              <a:rPr lang="en-US" dirty="0"/>
              <a:t>speeches</a:t>
            </a:r>
            <a:r>
              <a:rPr lang="cs-CZ" dirty="0"/>
              <a:t>:</a:t>
            </a:r>
            <a:r>
              <a:rPr lang="en-US" dirty="0"/>
              <a:t>	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https://www.brown.edu/research/projects/needle-in-haystack/sites/brown.edu.research.projects.needle-in-haystack/files/uploads/ICLC2015-FINAL.pdf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Foucault</a:t>
            </a:r>
            <a:r>
              <a:rPr lang="cs-CZ" dirty="0"/>
              <a:t>, Michel. 1994. </a:t>
            </a:r>
            <a:r>
              <a:rPr lang="cs-CZ" i="1" dirty="0"/>
              <a:t>Diskurz, Autor, Genealogie</a:t>
            </a:r>
            <a:r>
              <a:rPr lang="cs-CZ" dirty="0"/>
              <a:t>. Praha: Nakl. Svoboda.</a:t>
            </a:r>
          </a:p>
          <a:p>
            <a:pPr marL="0" indent="0">
              <a:buNone/>
            </a:pPr>
            <a:r>
              <a:rPr lang="cs-CZ" dirty="0"/>
              <a:t>Prokopová, K., Orságová, Z., Martinková, P. 2014. </a:t>
            </a:r>
            <a:r>
              <a:rPr lang="cs-CZ" i="1" dirty="0"/>
              <a:t>Metodologie výzkumu v oblasti kritické analýzy diskurzu</a:t>
            </a:r>
            <a:r>
              <a:rPr lang="cs-CZ" dirty="0"/>
              <a:t>. Olomouc, UPOL. </a:t>
            </a:r>
            <a:r>
              <a:rPr lang="cs-CZ" dirty="0">
                <a:hlinkClick r:id="rId4"/>
              </a:rPr>
              <a:t>https://oltk.upol.cz/fileadmin/userdata/FF/katedry/kol/publikace/publ_qfwfq/Edice_Qfwfq_Metodologie_vyzkumu_v_oblasti_kriticke_analyzy_diskurzu_Katerina_Prokopova_Zuzana_Orsagova_Petra_Martinkova.pdf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Schneiderová, Soňa. 2015. </a:t>
            </a:r>
            <a:r>
              <a:rPr lang="cs-CZ" i="1" dirty="0"/>
              <a:t>Analýza diskurzu a mediální text.</a:t>
            </a:r>
            <a:r>
              <a:rPr lang="cs-CZ" dirty="0"/>
              <a:t> Praha, Karolinum.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2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Diskurz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997152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/>
              <a:t>pojem </a:t>
            </a:r>
            <a:r>
              <a:rPr lang="cs-CZ" b="1" dirty="0"/>
              <a:t>diskurz</a:t>
            </a:r>
            <a:r>
              <a:rPr lang="cs-CZ" dirty="0"/>
              <a:t> (z lat. </a:t>
            </a:r>
            <a:r>
              <a:rPr lang="cs-CZ" dirty="0" err="1"/>
              <a:t>discurrere</a:t>
            </a:r>
            <a:r>
              <a:rPr lang="cs-CZ" dirty="0"/>
              <a:t> = rozbíhat se, promlouvat, mluvit) je rozpracován a interpretován v mnoha různorodých disciplínách</a:t>
            </a:r>
          </a:p>
          <a:p>
            <a:pPr>
              <a:buFontTx/>
              <a:buChar char="-"/>
            </a:pPr>
            <a:r>
              <a:rPr lang="cs-CZ" dirty="0"/>
              <a:t>význam a funkce termínu se proměňují v závislosti na metodologické pozici, ve které je aktuálně používán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Text nebo řada textů mluvených nebo psaných. Jednota komunikativní události zahrnující nejen jednotný celek textu, ale i kontextu. Zkoumání především řečové činnosti, ale zahrnuje i činnosti nonverbální, tj. výrazy tváře, gesta, projevy emocí atd.</a:t>
            </a:r>
          </a:p>
          <a:p>
            <a:pPr marL="0" indent="0">
              <a:buNone/>
            </a:pPr>
            <a:r>
              <a:rPr lang="cs-CZ" dirty="0"/>
              <a:t>2. Ve </a:t>
            </a:r>
            <a:r>
              <a:rPr lang="cs-CZ" dirty="0" err="1"/>
              <a:t>foucaultovském</a:t>
            </a:r>
            <a:r>
              <a:rPr lang="cs-CZ" dirty="0"/>
              <a:t> pojetí je diskurz systematicky uspořádaný soubor výroků o daném předmětu, tématu. Konkrétní podoba vědění, specifický způsob rozumění světu, způsob, jakým se o něčem mluví.</a:t>
            </a:r>
          </a:p>
        </p:txBody>
      </p:sp>
    </p:spTree>
    <p:extLst>
      <p:ext uri="{BB962C8B-B14F-4D97-AF65-F5344CB8AC3E}">
        <p14:creationId xmlns:p14="http://schemas.microsoft.com/office/powerpoint/2010/main" val="2931205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00947-60FA-A989-7C97-19829680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F0"/>
                </a:solidFill>
              </a:rPr>
              <a:t>Kotitehtävä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AAA8BB-5BD8-EB9B-9726-EE9691973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Vyhledejte v korpusu SYN verze 8 a v novém korpusu ONLINE, jaké kolokace a jaký kontext získávají slova Rom a cizinec. </a:t>
            </a:r>
          </a:p>
          <a:p>
            <a:r>
              <a:rPr lang="cs-CZ" b="0" i="0" dirty="0">
                <a:solidFill>
                  <a:srgbClr val="1D2125"/>
                </a:solidFill>
                <a:effectLst/>
                <a:latin typeface="-apple-system"/>
              </a:rPr>
              <a:t>Prozkoumejte také podrobněji typy textů, v nichž se vyskytují a komentujte rozdíly mezi jednotlivými zdroji, žánry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98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Diskurz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soubor jazykových (obecně: znakových) reprezentací nějakého aspektu světa, spojený s určitým věděním, charakteristický pro určitou společenskou skupinu či instituci, která kontrolovaným produkováním těchto (a ne jiných) reprezentací zároveň přispívá k produkování sebe sama </a:t>
            </a:r>
          </a:p>
          <a:p>
            <a:pPr marL="0" indent="0">
              <a:buNone/>
            </a:pPr>
            <a:r>
              <a:rPr lang="cs-CZ" dirty="0"/>
              <a:t>(definice J. Nekvapila)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6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F6065-2B00-8898-F27A-C8722B2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B0F0"/>
                </a:solidFill>
              </a:rPr>
              <a:t>Diskurssi</a:t>
            </a:r>
            <a:r>
              <a:rPr lang="cs-CZ" dirty="0">
                <a:solidFill>
                  <a:srgbClr val="00B0F0"/>
                </a:solidFill>
              </a:rPr>
              <a:t> </a:t>
            </a:r>
            <a:br>
              <a:rPr lang="cs-CZ" dirty="0">
                <a:solidFill>
                  <a:srgbClr val="00B0F0"/>
                </a:solidFill>
              </a:rPr>
            </a:br>
            <a:r>
              <a:rPr lang="cs-CZ" sz="1800" dirty="0">
                <a:solidFill>
                  <a:srgbClr val="00B0F0"/>
                </a:solidFill>
              </a:rPr>
              <a:t>https://tieteentermipankki.fi/wiki/Kielitiede:diskurssi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EE7DC-BB44-A75E-8B4E-A9F3D0187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7638"/>
            <a:ext cx="8496944" cy="51657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1. lausetta laajempi kielellinen kokonaisuus</a:t>
            </a:r>
          </a:p>
          <a:p>
            <a:pPr marL="0" indent="0">
              <a:buNone/>
            </a:pPr>
            <a:r>
              <a:rPr lang="fi-FI" dirty="0"/>
              <a:t>2. puhuttu, kirjoitettu ja viitottu </a:t>
            </a:r>
            <a:r>
              <a:rPr lang="fi-FI" b="1" dirty="0"/>
              <a:t>kielenkäyttö kontekstissaan</a:t>
            </a:r>
          </a:p>
          <a:p>
            <a:pPr marL="0" indent="0">
              <a:buNone/>
            </a:pPr>
            <a:r>
              <a:rPr lang="fi-FI" dirty="0"/>
              <a:t>3. suhteellisen </a:t>
            </a:r>
            <a:r>
              <a:rPr lang="fi-FI" b="1" dirty="0"/>
              <a:t>vakiintunut ala- tai tilannekohtainen kielenkäyttö</a:t>
            </a:r>
            <a:r>
              <a:rPr lang="fi-FI" dirty="0"/>
              <a:t> (esim. mediadiskurssi, luokkahuonediskurssi)</a:t>
            </a:r>
          </a:p>
          <a:p>
            <a:pPr marL="0" indent="0">
              <a:buNone/>
            </a:pPr>
            <a:r>
              <a:rPr lang="fi-FI" dirty="0"/>
              <a:t>4. kiteytynyt, </a:t>
            </a:r>
            <a:r>
              <a:rPr lang="fi-FI" b="1" dirty="0"/>
              <a:t>kulttuurisesti jaettu ja näkökulmaltaan rajattu merkityksellistämisen tapa</a:t>
            </a:r>
            <a:r>
              <a:rPr lang="fi-FI" dirty="0"/>
              <a:t>, joka osallistuu tietynlaisen sosiaalisen todellisuuden tuottamiseen (esim. feministinen diskurssi, rasistinen diskurssi)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25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5214E-E30B-80F8-EB3F-31475657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F0"/>
                </a:solidFill>
              </a:rPr>
              <a:t>Diskurssi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Korpissa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350F8-ADC5-80EA-D583-FDC3DA89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b="0" i="0" u="none" strike="noStrike" dirty="0">
                <a:solidFill>
                  <a:srgbClr val="3366BB"/>
                </a:solidFill>
                <a:effectLst/>
                <a:latin typeface="Georgia" panose="02040502050405020303" pitchFamily="18" charset="0"/>
                <a:hlinkClick r:id="rId2"/>
              </a:rPr>
              <a:t>Katso Korp-palvelun tuottamia kontekstiesimerkkejä diskurssi-sanan esiintymistä suomenkielisten väitöskirjojen tiivistelmissä (2006-2016)</a:t>
            </a:r>
            <a:endParaRPr lang="cs-CZ" b="0" i="0" u="none" strike="noStrike" dirty="0">
              <a:solidFill>
                <a:srgbClr val="3366BB"/>
              </a:solidFill>
              <a:effectLst/>
              <a:latin typeface="Georgia" panose="02040502050405020303" pitchFamily="18" charset="0"/>
            </a:endParaRPr>
          </a:p>
          <a:p>
            <a:endParaRPr lang="cs-CZ" dirty="0">
              <a:solidFill>
                <a:srgbClr val="3366BB"/>
              </a:solidFill>
              <a:latin typeface="Georgia" panose="02040502050405020303" pitchFamily="18" charset="0"/>
            </a:endParaRPr>
          </a:p>
          <a:p>
            <a:r>
              <a:rPr lang="cs-CZ" dirty="0">
                <a:hlinkClick r:id="rId3"/>
              </a:rPr>
              <a:t>https://korp.csc.fi/</a:t>
            </a:r>
            <a:r>
              <a:rPr lang="cs-CZ" dirty="0" err="1">
                <a:hlinkClick r:id="rId3"/>
              </a:rPr>
              <a:t>korp</a:t>
            </a:r>
            <a:r>
              <a:rPr lang="cs-CZ" dirty="0">
                <a:hlinkClick r:id="rId3"/>
              </a:rPr>
              <a:t>/#?stats_reduce=word,text_keywords,text_subject,text_title&amp;cqp=%5B%5D&amp;isCaseInsensitive&amp;word_pic&amp;corpus=ethesis_dissabs&amp;hpp=100&amp;search=lemgram%7Cdiskurssi..nn.1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760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069160"/>
          </a:xfrm>
        </p:spPr>
        <p:txBody>
          <a:bodyPr>
            <a:normAutofit fontScale="92500"/>
          </a:bodyPr>
          <a:lstStyle/>
          <a:p>
            <a:r>
              <a:rPr lang="cs-CZ" i="1" dirty="0" err="1"/>
              <a:t>critical</a:t>
            </a:r>
            <a:r>
              <a:rPr lang="cs-CZ" i="1" dirty="0"/>
              <a:t> </a:t>
            </a:r>
            <a:r>
              <a:rPr lang="cs-CZ" i="1" dirty="0" err="1"/>
              <a:t>discourse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 </a:t>
            </a:r>
            <a:r>
              <a:rPr lang="cs-CZ" dirty="0"/>
              <a:t>(kritická diskurzivní analýza)</a:t>
            </a:r>
            <a:endParaRPr lang="cs-CZ" i="1" dirty="0"/>
          </a:p>
          <a:p>
            <a:r>
              <a:rPr lang="cs-CZ" dirty="0"/>
              <a:t>souhrnné označení pro metodologicky různě orientované přístupy zabývající se podílem užívání jazyka a jiných znakových systémů na re/produkci sociálních problémů, zvláště etnické a jiné nerovnosti</a:t>
            </a:r>
          </a:p>
          <a:p>
            <a:r>
              <a:rPr lang="cs-CZ" dirty="0"/>
              <a:t>zaměřuje především na </a:t>
            </a:r>
            <a:r>
              <a:rPr lang="cs-CZ" b="1" dirty="0"/>
              <a:t>diskurz </a:t>
            </a:r>
            <a:r>
              <a:rPr lang="cs-CZ" b="1" dirty="0">
                <a:solidFill>
                  <a:srgbClr val="00B0F0"/>
                </a:solidFill>
              </a:rPr>
              <a:t>mediální</a:t>
            </a:r>
            <a:r>
              <a:rPr lang="cs-CZ" b="1" dirty="0"/>
              <a:t> </a:t>
            </a:r>
            <a:r>
              <a:rPr lang="cs-CZ" dirty="0"/>
              <a:t>(např. </a:t>
            </a:r>
            <a:r>
              <a:rPr lang="cs-CZ" dirty="0" err="1"/>
              <a:t>Fairclough</a:t>
            </a:r>
            <a:r>
              <a:rPr lang="cs-CZ" dirty="0"/>
              <a:t>), </a:t>
            </a:r>
            <a:r>
              <a:rPr lang="cs-CZ" b="1" dirty="0">
                <a:solidFill>
                  <a:srgbClr val="00B0F0"/>
                </a:solidFill>
              </a:rPr>
              <a:t>politický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(např. </a:t>
            </a:r>
            <a:r>
              <a:rPr lang="cs-CZ" dirty="0" err="1"/>
              <a:t>Wodak</a:t>
            </a:r>
            <a:r>
              <a:rPr lang="cs-CZ" dirty="0"/>
              <a:t> </a:t>
            </a:r>
            <a:r>
              <a:rPr lang="en-GB" dirty="0"/>
              <a:t>&amp; </a:t>
            </a:r>
            <a:r>
              <a:rPr lang="fi-FI" dirty="0"/>
              <a:t>van Dijk</a:t>
            </a:r>
            <a:r>
              <a:rPr lang="cs-CZ" dirty="0"/>
              <a:t>) a na </a:t>
            </a:r>
            <a:r>
              <a:rPr lang="cs-CZ" b="1" dirty="0"/>
              <a:t>diskurzní dimenzi rasismu a antisemitismu</a:t>
            </a:r>
          </a:p>
        </p:txBody>
      </p:sp>
    </p:spTree>
    <p:extLst>
      <p:ext uri="{BB962C8B-B14F-4D97-AF65-F5344CB8AC3E}">
        <p14:creationId xmlns:p14="http://schemas.microsoft.com/office/powerpoint/2010/main" val="169597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je založena na konkrétních výrocích a jejich zkoumání, má tedy mnoho společného s lingvistikou</a:t>
            </a:r>
          </a:p>
          <a:p>
            <a:r>
              <a:rPr lang="cs-CZ" dirty="0"/>
              <a:t>zabývá se použitými styly, rétorickými prvky i jazykovými prostředky</a:t>
            </a:r>
          </a:p>
          <a:p>
            <a:r>
              <a:rPr lang="cs-CZ" dirty="0"/>
              <a:t>„</a:t>
            </a:r>
            <a:r>
              <a:rPr lang="cs-CZ" dirty="0">
                <a:solidFill>
                  <a:srgbClr val="00B0F0"/>
                </a:solidFill>
              </a:rPr>
              <a:t>kritická</a:t>
            </a:r>
            <a:r>
              <a:rPr lang="cs-CZ" dirty="0"/>
              <a:t>“ – snaha nejen diskurz popsat, ale také ho </a:t>
            </a:r>
            <a:r>
              <a:rPr lang="cs-CZ" dirty="0">
                <a:solidFill>
                  <a:srgbClr val="00B0F0"/>
                </a:solidFill>
              </a:rPr>
              <a:t>hodnotit</a:t>
            </a:r>
            <a:r>
              <a:rPr lang="cs-CZ" dirty="0"/>
              <a:t> a být jednou z příčin jeho zkvalitnění, například pomocí odstraňování nerovnosti a ideologií z diskurzů</a:t>
            </a:r>
          </a:p>
          <a:p>
            <a:r>
              <a:rPr lang="cs-CZ" dirty="0"/>
              <a:t>kritika CDA: „</a:t>
            </a:r>
            <a:r>
              <a:rPr lang="cs-CZ" dirty="0" err="1">
                <a:solidFill>
                  <a:srgbClr val="00B0F0"/>
                </a:solidFill>
              </a:rPr>
              <a:t>cherrypicking</a:t>
            </a:r>
            <a:r>
              <a:rPr lang="cs-CZ" dirty="0"/>
              <a:t>“, interpretace je příliš závislá na autorovi výzkumu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příležitost pro korpus (CADS)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90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3 hlavní směry CDA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709120"/>
          </a:xfrm>
        </p:spPr>
        <p:txBody>
          <a:bodyPr/>
          <a:lstStyle/>
          <a:p>
            <a:r>
              <a:rPr lang="cs-CZ" dirty="0" err="1"/>
              <a:t>diskurzně</a:t>
            </a:r>
            <a:r>
              <a:rPr lang="cs-CZ" dirty="0"/>
              <a:t>‑historický přístup (Ruth </a:t>
            </a:r>
            <a:r>
              <a:rPr lang="cs-CZ" dirty="0" err="1"/>
              <a:t>Wodak</a:t>
            </a:r>
            <a:r>
              <a:rPr lang="cs-CZ" dirty="0"/>
              <a:t> – </a:t>
            </a:r>
            <a:r>
              <a:rPr lang="cs-CZ" dirty="0" err="1"/>
              <a:t>Lancaster</a:t>
            </a:r>
            <a:r>
              <a:rPr lang="cs-CZ" dirty="0"/>
              <a:t>/Vídeň)</a:t>
            </a:r>
          </a:p>
          <a:p>
            <a:r>
              <a:rPr lang="cs-CZ" dirty="0"/>
              <a:t>vycházející ze systémové funkční lingvistiky (Norman </a:t>
            </a:r>
            <a:r>
              <a:rPr lang="cs-CZ" dirty="0" err="1"/>
              <a:t>Fairclough</a:t>
            </a:r>
            <a:r>
              <a:rPr lang="cs-CZ" dirty="0"/>
              <a:t> – </a:t>
            </a:r>
            <a:r>
              <a:rPr lang="cs-CZ" dirty="0" err="1"/>
              <a:t>Lancaster</a:t>
            </a:r>
            <a:r>
              <a:rPr lang="cs-CZ" dirty="0"/>
              <a:t>)</a:t>
            </a:r>
          </a:p>
          <a:p>
            <a:r>
              <a:rPr lang="cs-CZ" dirty="0" err="1"/>
              <a:t>sociokognitivní</a:t>
            </a:r>
            <a:r>
              <a:rPr lang="cs-CZ" dirty="0"/>
              <a:t> přístup (</a:t>
            </a:r>
            <a:r>
              <a:rPr lang="cs-CZ" dirty="0" err="1"/>
              <a:t>Teun</a:t>
            </a:r>
            <a:r>
              <a:rPr lang="cs-CZ" dirty="0"/>
              <a:t> </a:t>
            </a:r>
            <a:r>
              <a:rPr lang="cs-CZ" dirty="0" err="1"/>
              <a:t>Adrianus</a:t>
            </a:r>
            <a:r>
              <a:rPr lang="cs-CZ" dirty="0"/>
              <a:t> van </a:t>
            </a:r>
            <a:r>
              <a:rPr lang="cs-CZ" dirty="0" err="1"/>
              <a:t>Dijk</a:t>
            </a:r>
            <a:r>
              <a:rPr lang="cs-CZ" dirty="0"/>
              <a:t> – Amsterdam/Barcelona)</a:t>
            </a:r>
          </a:p>
        </p:txBody>
      </p:sp>
    </p:spTree>
    <p:extLst>
      <p:ext uri="{BB962C8B-B14F-4D97-AF65-F5344CB8AC3E}">
        <p14:creationId xmlns:p14="http://schemas.microsoft.com/office/powerpoint/2010/main" val="80507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err="1">
                <a:solidFill>
                  <a:srgbClr val="00B0F0"/>
                </a:solidFill>
              </a:rPr>
              <a:t>Diskurzně</a:t>
            </a:r>
            <a:r>
              <a:rPr lang="cs-CZ" dirty="0">
                <a:solidFill>
                  <a:srgbClr val="00B0F0"/>
                </a:solidFill>
              </a:rPr>
              <a:t>‑historický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analýza historického a politického kontextu</a:t>
            </a:r>
          </a:p>
          <a:p>
            <a:r>
              <a:rPr lang="cs-CZ" dirty="0"/>
              <a:t>pracuje s pojmy </a:t>
            </a:r>
            <a:r>
              <a:rPr lang="cs-CZ" b="1" dirty="0"/>
              <a:t>text</a:t>
            </a:r>
            <a:r>
              <a:rPr lang="cs-CZ" dirty="0"/>
              <a:t>, </a:t>
            </a:r>
            <a:r>
              <a:rPr lang="cs-CZ" b="1" dirty="0"/>
              <a:t>žánr</a:t>
            </a:r>
            <a:r>
              <a:rPr lang="cs-CZ" dirty="0"/>
              <a:t>, </a:t>
            </a:r>
            <a:r>
              <a:rPr lang="cs-CZ" b="1" dirty="0"/>
              <a:t>pole jednání</a:t>
            </a:r>
            <a:r>
              <a:rPr lang="cs-CZ" dirty="0"/>
              <a:t>, </a:t>
            </a:r>
            <a:r>
              <a:rPr lang="cs-CZ" b="1" dirty="0"/>
              <a:t>kontext</a:t>
            </a:r>
            <a:r>
              <a:rPr lang="cs-CZ" dirty="0"/>
              <a:t> a </a:t>
            </a:r>
            <a:r>
              <a:rPr lang="cs-CZ" b="1" dirty="0"/>
              <a:t>diskurz</a:t>
            </a:r>
            <a:endParaRPr lang="cs-CZ" dirty="0"/>
          </a:p>
          <a:p>
            <a:r>
              <a:rPr lang="cs-CZ" b="1" dirty="0">
                <a:solidFill>
                  <a:srgbClr val="00B0F0"/>
                </a:solidFill>
              </a:rPr>
              <a:t>text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(např. vystoupení poslance v parlamentu) = materiální výsledek jazykových aktů</a:t>
            </a:r>
          </a:p>
          <a:p>
            <a:r>
              <a:rPr lang="cs-CZ" b="1" dirty="0">
                <a:solidFill>
                  <a:srgbClr val="00B0F0"/>
                </a:solidFill>
              </a:rPr>
              <a:t>žánr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(např. projednávání zákonů) = sociálně ratifikovaný způsob užívání jazyka a dalších sociálních aktivit</a:t>
            </a:r>
          </a:p>
          <a:p>
            <a:r>
              <a:rPr lang="cs-CZ" b="1" dirty="0">
                <a:solidFill>
                  <a:srgbClr val="00B0F0"/>
                </a:solidFill>
              </a:rPr>
              <a:t>pole jednání </a:t>
            </a:r>
            <a:r>
              <a:rPr lang="cs-CZ" dirty="0"/>
              <a:t>(např. politika) = oblast sociální reality daná nějakým cílem nebo účelem</a:t>
            </a:r>
          </a:p>
          <a:p>
            <a:r>
              <a:rPr lang="cs-CZ" b="1" dirty="0">
                <a:solidFill>
                  <a:srgbClr val="00B0F0"/>
                </a:solidFill>
              </a:rPr>
              <a:t>kontext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= jazykový kontext, intertextové a </a:t>
            </a:r>
            <a:r>
              <a:rPr lang="cs-CZ" dirty="0" err="1"/>
              <a:t>interdiskurzní</a:t>
            </a:r>
            <a:r>
              <a:rPr lang="cs-CZ" dirty="0"/>
              <a:t> vztahy, </a:t>
            </a:r>
            <a:r>
              <a:rPr lang="cs-CZ" dirty="0" err="1"/>
              <a:t>vnějazykový</a:t>
            </a:r>
            <a:r>
              <a:rPr lang="cs-CZ" dirty="0"/>
              <a:t> kontext, např. institucionální rámec, v němž jsou text n. interakce realizovány, a jejich širší společenský a historický rámec</a:t>
            </a:r>
          </a:p>
          <a:p>
            <a:r>
              <a:rPr lang="cs-CZ" b="1" dirty="0">
                <a:solidFill>
                  <a:srgbClr val="00B0F0"/>
                </a:solidFill>
              </a:rPr>
              <a:t>diskurz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= „komplexní svazek“ jazykových aktů, které patří k určitému </a:t>
            </a:r>
            <a:r>
              <a:rPr lang="cs-CZ" b="1" dirty="0"/>
              <a:t>žánru</a:t>
            </a:r>
            <a:r>
              <a:rPr lang="cs-CZ" dirty="0"/>
              <a:t> a jsou realizovány v určitém </a:t>
            </a:r>
            <a:r>
              <a:rPr lang="cs-CZ" b="1" dirty="0"/>
              <a:t>poli jednání</a:t>
            </a:r>
            <a:r>
              <a:rPr lang="cs-CZ" dirty="0"/>
              <a:t> </a:t>
            </a:r>
          </a:p>
          <a:p>
            <a:r>
              <a:rPr lang="cs-CZ" dirty="0"/>
              <a:t>analýza se soustřeďuje na identifikaci a interpretaci </a:t>
            </a:r>
            <a:r>
              <a:rPr lang="cs-CZ" b="1" dirty="0">
                <a:solidFill>
                  <a:srgbClr val="00B0F0"/>
                </a:solidFill>
              </a:rPr>
              <a:t>diskurzních strategií</a:t>
            </a:r>
            <a:r>
              <a:rPr lang="cs-CZ" dirty="0"/>
              <a:t> a </a:t>
            </a:r>
            <a:r>
              <a:rPr lang="cs-CZ" b="1" dirty="0" err="1">
                <a:solidFill>
                  <a:srgbClr val="00B0F0"/>
                </a:solidFill>
              </a:rPr>
              <a:t>toposů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využívaných v daném textu či diskurzu</a:t>
            </a:r>
          </a:p>
        </p:txBody>
      </p:sp>
    </p:spTree>
    <p:extLst>
      <p:ext uri="{BB962C8B-B14F-4D97-AF65-F5344CB8AC3E}">
        <p14:creationId xmlns:p14="http://schemas.microsoft.com/office/powerpoint/2010/main" val="24678006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1523</Words>
  <Application>Microsoft Office PowerPoint</Application>
  <PresentationFormat>Předvádění na obrazovce (4:3)</PresentationFormat>
  <Paragraphs>109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-apple-system</vt:lpstr>
      <vt:lpstr>Arial</vt:lpstr>
      <vt:lpstr>Calibri</vt:lpstr>
      <vt:lpstr>Georgia</vt:lpstr>
      <vt:lpstr>Motiv systému Office</vt:lpstr>
      <vt:lpstr>Diskurzní analýza a korpus</vt:lpstr>
      <vt:lpstr>Diskurz</vt:lpstr>
      <vt:lpstr>Diskurz</vt:lpstr>
      <vt:lpstr>Diskurssi  https://tieteentermipankki.fi/wiki/Kielitiede:diskurssi</vt:lpstr>
      <vt:lpstr>Diskurssi Korpissa</vt:lpstr>
      <vt:lpstr>CDA</vt:lpstr>
      <vt:lpstr>CDA</vt:lpstr>
      <vt:lpstr>3 hlavní směry CDA</vt:lpstr>
      <vt:lpstr>Diskurzně‑historický přístup</vt:lpstr>
      <vt:lpstr>Diskurzně‑historický přístup</vt:lpstr>
      <vt:lpstr>Směr vycházející ze systémové funkční lingvistiky</vt:lpstr>
      <vt:lpstr>NORMAN FAIRCLOUGH</vt:lpstr>
      <vt:lpstr>Sociokognitivní přístup</vt:lpstr>
      <vt:lpstr>Prezentace aplikace PowerPoint</vt:lpstr>
      <vt:lpstr>CADS</vt:lpstr>
      <vt:lpstr>CADS</vt:lpstr>
      <vt:lpstr>Klíčová slova  (key words, avainsanat)</vt:lpstr>
      <vt:lpstr>Příklady studií u nás</vt:lpstr>
      <vt:lpstr>Literatura a zdroje</vt:lpstr>
      <vt:lpstr>Kotitehtävä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Diskurzní analýza a korpus</dc:title>
  <dc:creator>HP</dc:creator>
  <cp:lastModifiedBy>Farova, Lenka</cp:lastModifiedBy>
  <cp:revision>21</cp:revision>
  <dcterms:created xsi:type="dcterms:W3CDTF">2020-11-10T16:24:22Z</dcterms:created>
  <dcterms:modified xsi:type="dcterms:W3CDTF">2022-11-15T15:11:40Z</dcterms:modified>
</cp:coreProperties>
</file>