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1" r:id="rId4"/>
    <p:sldId id="274" r:id="rId5"/>
    <p:sldId id="275" r:id="rId6"/>
    <p:sldId id="277" r:id="rId7"/>
    <p:sldId id="282" r:id="rId8"/>
    <p:sldId id="279" r:id="rId9"/>
    <p:sldId id="280" r:id="rId10"/>
    <p:sldId id="272" r:id="rId11"/>
    <p:sldId id="276" r:id="rId12"/>
    <p:sldId id="27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61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61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65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41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28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5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08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7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17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59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4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7B2B1-5F5C-4E91-B487-C6C2B64931CA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70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rmat.cz/menu/maturitni-zkousk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Společná část maturitní zkoušky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4400" dirty="0"/>
              <a:t>Zaostřeno na jazyky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035984"/>
            <a:ext cx="9144000" cy="1655762"/>
          </a:xfrm>
        </p:spPr>
        <p:txBody>
          <a:bodyPr/>
          <a:lstStyle/>
          <a:p>
            <a:r>
              <a:rPr lang="cs-CZ" dirty="0"/>
              <a:t>Martin Chvál</a:t>
            </a:r>
          </a:p>
        </p:txBody>
      </p:sp>
    </p:spTree>
    <p:extLst>
      <p:ext uri="{BB962C8B-B14F-4D97-AF65-F5344CB8AC3E}">
        <p14:creationId xmlns:p14="http://schemas.microsoft.com/office/powerpoint/2010/main" val="32822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EA79F87-149D-407D-9C63-01F78A49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1" t="14011" r="17953" b="11228"/>
          <a:stretch/>
        </p:blipFill>
        <p:spPr>
          <a:xfrm>
            <a:off x="1732549" y="0"/>
            <a:ext cx="7868652" cy="63505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32E284DF-F4A2-4A21-8EBF-FF0602946A93}"/>
              </a:ext>
            </a:extLst>
          </p:cNvPr>
          <p:cNvSpPr txBox="1"/>
          <p:nvPr/>
        </p:nvSpPr>
        <p:spPr>
          <a:xfrm>
            <a:off x="1732549" y="6497053"/>
            <a:ext cx="786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CZVV </a:t>
            </a:r>
            <a:r>
              <a:rPr lang="cs-CZ" dirty="0">
                <a:hlinkClick r:id="rId3"/>
              </a:rPr>
              <a:t>https://data.cermat.cz/menu/maturitni-zkouska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6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811" t="16758" r="32181" b="8345"/>
          <a:stretch/>
        </p:blipFill>
        <p:spPr>
          <a:xfrm>
            <a:off x="1375721" y="0"/>
            <a:ext cx="9638268" cy="644452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75721" y="6532605"/>
            <a:ext cx="971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CZVV</a:t>
            </a:r>
          </a:p>
        </p:txBody>
      </p:sp>
    </p:spTree>
    <p:extLst>
      <p:ext uri="{BB962C8B-B14F-4D97-AF65-F5344CB8AC3E}">
        <p14:creationId xmlns:p14="http://schemas.microsoft.com/office/powerpoint/2010/main" val="23284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Nedořešené </a:t>
            </a:r>
            <a:r>
              <a:rPr lang="cs-CZ" dirty="0" smtClean="0"/>
              <a:t>otázky kolem MZ </a:t>
            </a:r>
            <a:r>
              <a:rPr lang="cs-CZ" dirty="0"/>
              <a:t>z </a:t>
            </a:r>
            <a:r>
              <a:rPr lang="cs-CZ" dirty="0" smtClean="0"/>
              <a:t>cizích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Zkouška z cizího jazyka je koncipována podle úrovně B1 SERJ.</a:t>
            </a:r>
          </a:p>
          <a:p>
            <a:pPr lvl="1"/>
            <a:r>
              <a:rPr lang="cs-CZ" dirty="0"/>
              <a:t>RVP pro gymnázia určují u 1 (navazujícího) cizího jazyka směřování k B2 SERJ.</a:t>
            </a:r>
          </a:p>
          <a:p>
            <a:pPr lvl="1"/>
            <a:r>
              <a:rPr lang="cs-CZ" dirty="0"/>
              <a:t>Hranice úspěšnosti </a:t>
            </a:r>
            <a:r>
              <a:rPr lang="cs-CZ" dirty="0" smtClean="0"/>
              <a:t>státem stanovená pro </a:t>
            </a:r>
            <a:r>
              <a:rPr lang="cs-CZ" dirty="0"/>
              <a:t>DT je výrazně pod úrovní B1.</a:t>
            </a:r>
          </a:p>
          <a:p>
            <a:r>
              <a:rPr lang="cs-CZ" dirty="0"/>
              <a:t>Opakovaně je diskutována otázka pravidel a hodnocení pro PP a ÚZ </a:t>
            </a:r>
            <a:r>
              <a:rPr lang="cs-CZ" sz="2400" dirty="0"/>
              <a:t>(viz aktuální zamýšlená legislativní </a:t>
            </a:r>
            <a:r>
              <a:rPr lang="cs-CZ" sz="2400" dirty="0" smtClean="0"/>
              <a:t>úprava vyjmout PP a ÚZ z kompetence CZVV)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Potřeby úprav se </a:t>
            </a:r>
            <a:r>
              <a:rPr lang="cs-CZ" dirty="0"/>
              <a:t>mohou lišit </a:t>
            </a:r>
            <a:r>
              <a:rPr lang="cs-CZ" dirty="0" smtClean="0"/>
              <a:t>podle</a:t>
            </a:r>
          </a:p>
          <a:p>
            <a:pPr lvl="1"/>
            <a:r>
              <a:rPr lang="cs-CZ" dirty="0" smtClean="0"/>
              <a:t>jazyka,</a:t>
            </a:r>
          </a:p>
          <a:p>
            <a:pPr lvl="1"/>
            <a:r>
              <a:rPr lang="cs-CZ" dirty="0" smtClean="0"/>
              <a:t>podle typu školy.</a:t>
            </a:r>
            <a:endParaRPr lang="cs-CZ" dirty="0"/>
          </a:p>
          <a:p>
            <a:r>
              <a:rPr lang="cs-CZ" dirty="0"/>
              <a:t>Chybí vyhodnocení dopadu koncepce zkoušky</a:t>
            </a:r>
          </a:p>
          <a:p>
            <a:pPr lvl="1"/>
            <a:r>
              <a:rPr lang="cs-CZ" dirty="0"/>
              <a:t>na výuku, </a:t>
            </a:r>
          </a:p>
          <a:p>
            <a:pPr lvl="1"/>
            <a:r>
              <a:rPr lang="cs-CZ" dirty="0"/>
              <a:t>na kompetence učitelů, </a:t>
            </a:r>
          </a:p>
          <a:p>
            <a:pPr lvl="1"/>
            <a:r>
              <a:rPr lang="cs-CZ" dirty="0"/>
              <a:t>na znalosti a dovednosti maturantů</a:t>
            </a:r>
            <a:r>
              <a:rPr lang="cs-CZ" dirty="0" smtClean="0"/>
              <a:t>.</a:t>
            </a:r>
          </a:p>
          <a:p>
            <a:pPr lvl="1"/>
            <a:endParaRPr lang="cs-CZ" dirty="0"/>
          </a:p>
          <a:p>
            <a:r>
              <a:rPr lang="cs-CZ" dirty="0" smtClean="0"/>
              <a:t>+ stále diskutované zavedení povinné matematiky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9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3513" t="7207" r="42839" b="63244"/>
          <a:stretch/>
        </p:blipFill>
        <p:spPr>
          <a:xfrm>
            <a:off x="74141" y="365124"/>
            <a:ext cx="12020965" cy="593806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32E284DF-F4A2-4A21-8EBF-FF0602946A93}"/>
              </a:ext>
            </a:extLst>
          </p:cNvPr>
          <p:cNvSpPr txBox="1"/>
          <p:nvPr/>
        </p:nvSpPr>
        <p:spPr>
          <a:xfrm>
            <a:off x="329675" y="6311900"/>
            <a:ext cx="786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Ze dne: 1.10.2019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6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4177"/>
            <a:ext cx="10515600" cy="1325563"/>
          </a:xfrm>
        </p:spPr>
        <p:txBody>
          <a:bodyPr/>
          <a:lstStyle/>
          <a:p>
            <a:r>
              <a:rPr lang="cs-CZ" dirty="0"/>
              <a:t>Maturitní zkouška v populaci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7380"/>
            <a:ext cx="10515600" cy="541475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 roce 1950 mělo MZ </a:t>
            </a:r>
            <a:r>
              <a:rPr lang="cs-CZ" b="1" dirty="0"/>
              <a:t>6</a:t>
            </a:r>
            <a:r>
              <a:rPr lang="cs-CZ" dirty="0"/>
              <a:t> % obyvatel ČR 15+.</a:t>
            </a:r>
          </a:p>
          <a:p>
            <a:r>
              <a:rPr lang="cs-CZ" dirty="0"/>
              <a:t>Dále cca </a:t>
            </a:r>
            <a:r>
              <a:rPr lang="cs-CZ" b="1" dirty="0"/>
              <a:t>5</a:t>
            </a:r>
            <a:r>
              <a:rPr lang="cs-CZ" dirty="0"/>
              <a:t> % nárůst za 10 let.</a:t>
            </a:r>
          </a:p>
          <a:p>
            <a:r>
              <a:rPr lang="cs-CZ" dirty="0"/>
              <a:t>V roce 1991 již mělo MZ </a:t>
            </a:r>
            <a:r>
              <a:rPr lang="cs-CZ" b="1" dirty="0"/>
              <a:t>30</a:t>
            </a:r>
            <a:r>
              <a:rPr lang="cs-CZ" dirty="0"/>
              <a:t> % obyvatel ČR 15+.</a:t>
            </a:r>
          </a:p>
          <a:p>
            <a:r>
              <a:rPr lang="cs-CZ" dirty="0"/>
              <a:t>V roce 2011 </a:t>
            </a:r>
            <a:r>
              <a:rPr lang="cs-CZ" b="1" dirty="0"/>
              <a:t>44</a:t>
            </a:r>
            <a:r>
              <a:rPr lang="cs-CZ" dirty="0"/>
              <a:t> %, z toho ve věkové skupině </a:t>
            </a:r>
            <a:r>
              <a:rPr lang="cs-CZ" dirty="0">
                <a:solidFill>
                  <a:srgbClr val="FF0000"/>
                </a:solidFill>
              </a:rPr>
              <a:t>20 – 24 let </a:t>
            </a:r>
            <a:r>
              <a:rPr lang="cs-CZ" b="1" dirty="0">
                <a:solidFill>
                  <a:srgbClr val="FF0000"/>
                </a:solidFill>
              </a:rPr>
              <a:t>63</a:t>
            </a:r>
            <a:r>
              <a:rPr lang="cs-CZ" dirty="0">
                <a:solidFill>
                  <a:srgbClr val="FF0000"/>
                </a:solidFill>
              </a:rPr>
              <a:t> %.</a:t>
            </a:r>
          </a:p>
          <a:p>
            <a:r>
              <a:rPr lang="cs-CZ" dirty="0"/>
              <a:t>V roce 2018 mělo MZ </a:t>
            </a:r>
            <a:r>
              <a:rPr lang="cs-CZ" b="1" dirty="0"/>
              <a:t>54</a:t>
            </a:r>
            <a:r>
              <a:rPr lang="cs-CZ" dirty="0"/>
              <a:t> % obyvatel ČR 15+.</a:t>
            </a:r>
          </a:p>
          <a:p>
            <a:endParaRPr lang="cs-CZ" dirty="0"/>
          </a:p>
          <a:p>
            <a:r>
              <a:rPr lang="cs-CZ" dirty="0"/>
              <a:t>K maturitní zkoušce se aktuálně hlásí 75 % </a:t>
            </a:r>
            <a:r>
              <a:rPr lang="cs-CZ" dirty="0" err="1"/>
              <a:t>prvomaturantů</a:t>
            </a:r>
            <a:r>
              <a:rPr lang="cs-CZ" dirty="0"/>
              <a:t> z populace 19letých.</a:t>
            </a:r>
          </a:p>
          <a:p>
            <a:pPr lvl="1"/>
            <a:r>
              <a:rPr lang="cs-CZ" dirty="0"/>
              <a:t>Od roku 2011 úspěšně vykonalo MZ 90 % maturantů, 5 % má ještě šanci, 5 % již ne </a:t>
            </a:r>
            <a:r>
              <a:rPr lang="cs-CZ" sz="1700" dirty="0"/>
              <a:t>(vyčerpali tři pokusy, jen pár překročilo 5letý termín po ukončení SŠ)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Ve věkové skupině </a:t>
            </a:r>
            <a:r>
              <a:rPr lang="cs-CZ" dirty="0">
                <a:solidFill>
                  <a:srgbClr val="FF0000"/>
                </a:solidFill>
              </a:rPr>
              <a:t>20 – 24 let </a:t>
            </a:r>
            <a:r>
              <a:rPr lang="cs-CZ" dirty="0"/>
              <a:t>má nyní MZ </a:t>
            </a:r>
            <a:r>
              <a:rPr lang="cs-CZ" dirty="0">
                <a:solidFill>
                  <a:srgbClr val="FF0000"/>
                </a:solidFill>
              </a:rPr>
              <a:t>cca </a:t>
            </a:r>
            <a:r>
              <a:rPr lang="cs-CZ" b="1" dirty="0">
                <a:solidFill>
                  <a:srgbClr val="FF0000"/>
                </a:solidFill>
              </a:rPr>
              <a:t>68 %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obyvatel ČR.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Zdroj ČSÚ a CZVV.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5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-50021"/>
            <a:ext cx="110490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Zavedení a </a:t>
            </a:r>
            <a:r>
              <a:rPr lang="cs-CZ" sz="4000" dirty="0" smtClean="0"/>
              <a:t>proměny společné části maturitní zkoušky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946" y="963247"/>
            <a:ext cx="11835800" cy="5409127"/>
          </a:xfrm>
        </p:spPr>
        <p:txBody>
          <a:bodyPr>
            <a:noAutofit/>
          </a:bodyPr>
          <a:lstStyle/>
          <a:p>
            <a:r>
              <a:rPr lang="cs-CZ" sz="2600" dirty="0"/>
              <a:t>90. léta 20. století: diskuse, první návrhy a pokusná ověřování</a:t>
            </a:r>
          </a:p>
          <a:p>
            <a:r>
              <a:rPr lang="cs-CZ" sz="2600" dirty="0"/>
              <a:t>2001: Bílá kniha – Národní program rozvoje vzdělávání v ČR</a:t>
            </a:r>
          </a:p>
          <a:p>
            <a:r>
              <a:rPr lang="cs-CZ" sz="2600" dirty="0"/>
              <a:t>2004: školský zákon (záměr zavést od 2008, odloženo)</a:t>
            </a:r>
          </a:p>
          <a:p>
            <a:pPr lvl="1"/>
            <a:r>
              <a:rPr lang="cs-CZ" sz="2200" dirty="0"/>
              <a:t>Cizí jazyk </a:t>
            </a:r>
            <a:r>
              <a:rPr lang="cs-CZ" sz="2200" dirty="0" smtClean="0"/>
              <a:t>(CJ) výběr </a:t>
            </a:r>
            <a:r>
              <a:rPr lang="cs-CZ" sz="2200" dirty="0"/>
              <a:t>z 5 vs. </a:t>
            </a:r>
            <a:r>
              <a:rPr lang="cs-CZ" sz="2200" dirty="0" smtClean="0"/>
              <a:t>matematika </a:t>
            </a:r>
            <a:r>
              <a:rPr lang="cs-CZ" sz="1400" dirty="0" smtClean="0"/>
              <a:t>(původně návrh výběru i přírodovědně-technického a informačně-technologického základu)</a:t>
            </a:r>
            <a:endParaRPr lang="cs-CZ" sz="1400" dirty="0"/>
          </a:p>
          <a:p>
            <a:pPr lvl="1"/>
            <a:r>
              <a:rPr lang="cs-CZ" sz="2200" dirty="0"/>
              <a:t>Komplexní pojetí zkoušky z </a:t>
            </a:r>
            <a:r>
              <a:rPr lang="cs-CZ" sz="2200" dirty="0" smtClean="0"/>
              <a:t>jazyků (ČJL i CJ): DT </a:t>
            </a:r>
            <a:r>
              <a:rPr lang="cs-CZ" sz="1400" dirty="0" smtClean="0"/>
              <a:t>(didaktický test)</a:t>
            </a:r>
            <a:r>
              <a:rPr lang="cs-CZ" sz="2200" dirty="0" smtClean="0"/>
              <a:t>, PP </a:t>
            </a:r>
            <a:r>
              <a:rPr lang="cs-CZ" sz="1400" dirty="0" smtClean="0"/>
              <a:t>(písemná práce)</a:t>
            </a:r>
            <a:r>
              <a:rPr lang="cs-CZ" sz="2200" dirty="0" smtClean="0"/>
              <a:t>, ÚZ </a:t>
            </a:r>
            <a:r>
              <a:rPr lang="cs-CZ" sz="1400" dirty="0" smtClean="0"/>
              <a:t>(ústní zkouška)</a:t>
            </a:r>
            <a:endParaRPr lang="cs-CZ" sz="1400" dirty="0"/>
          </a:p>
          <a:p>
            <a:r>
              <a:rPr lang="cs-CZ" sz="2600" dirty="0">
                <a:solidFill>
                  <a:srgbClr val="FF0000"/>
                </a:solidFill>
              </a:rPr>
              <a:t>2011</a:t>
            </a:r>
            <a:r>
              <a:rPr lang="cs-CZ" sz="2600" dirty="0"/>
              <a:t>: </a:t>
            </a:r>
            <a:r>
              <a:rPr lang="cs-CZ" sz="2600" dirty="0">
                <a:solidFill>
                  <a:srgbClr val="FF0000"/>
                </a:solidFill>
              </a:rPr>
              <a:t>start nové MZ</a:t>
            </a:r>
            <a:r>
              <a:rPr lang="cs-CZ" sz="2600" dirty="0"/>
              <a:t>, dvě úrovně, hodnocení PP v kompetenci škol</a:t>
            </a:r>
          </a:p>
          <a:p>
            <a:r>
              <a:rPr lang="cs-CZ" sz="2600" dirty="0"/>
              <a:t>2012: hodnocení PP </a:t>
            </a:r>
            <a:r>
              <a:rPr lang="cs-CZ" sz="2600" dirty="0" smtClean="0"/>
              <a:t>z ČJL </a:t>
            </a:r>
            <a:r>
              <a:rPr lang="cs-CZ" sz="2600" dirty="0"/>
              <a:t>i CJ </a:t>
            </a:r>
            <a:r>
              <a:rPr lang="cs-CZ" sz="2600" dirty="0" smtClean="0"/>
              <a:t>centrálně </a:t>
            </a:r>
            <a:r>
              <a:rPr lang="cs-CZ" sz="1400" dirty="0" smtClean="0"/>
              <a:t>(u CJ až dosud)</a:t>
            </a:r>
            <a:endParaRPr lang="cs-CZ" sz="1400" dirty="0"/>
          </a:p>
          <a:p>
            <a:r>
              <a:rPr lang="cs-CZ" sz="2600" dirty="0"/>
              <a:t>2013: jedna úroveň, </a:t>
            </a:r>
            <a:r>
              <a:rPr lang="cs-CZ" sz="2600" dirty="0" smtClean="0"/>
              <a:t>hodnocení PP z ČJL v </a:t>
            </a:r>
            <a:r>
              <a:rPr lang="cs-CZ" sz="2600" dirty="0"/>
              <a:t>kompetenci </a:t>
            </a:r>
            <a:r>
              <a:rPr lang="cs-CZ" sz="2600" dirty="0" smtClean="0"/>
              <a:t>škol</a:t>
            </a:r>
          </a:p>
          <a:p>
            <a:r>
              <a:rPr lang="cs-CZ" sz="2600" dirty="0" smtClean="0"/>
              <a:t>2015</a:t>
            </a:r>
            <a:r>
              <a:rPr lang="cs-CZ" sz="2600" dirty="0"/>
              <a:t>: DT z ČJL - úzce otevřené úlohy, úlohy z literární historie, úpravy bodování</a:t>
            </a:r>
          </a:p>
          <a:p>
            <a:r>
              <a:rPr lang="cs-CZ" sz="2600" dirty="0"/>
              <a:t>2017: hodnocení PP </a:t>
            </a:r>
            <a:r>
              <a:rPr lang="cs-CZ" sz="2600" dirty="0" smtClean="0"/>
              <a:t>z </a:t>
            </a:r>
            <a:r>
              <a:rPr lang="cs-CZ" sz="2600" dirty="0"/>
              <a:t>ČJL </a:t>
            </a:r>
            <a:r>
              <a:rPr lang="cs-CZ" sz="2600" dirty="0" smtClean="0"/>
              <a:t>opět centrálně</a:t>
            </a:r>
            <a:endParaRPr lang="cs-CZ" sz="2600" dirty="0"/>
          </a:p>
          <a:p>
            <a:r>
              <a:rPr lang="cs-CZ" sz="2600" dirty="0"/>
              <a:t>2019: prodloužení časového limitu u ČJL DT z 60 na 75 min a PP z 90 na 110 min. diskuse a legislativní návrh na vyjmutí PP a ÚZ z kompetence </a:t>
            </a:r>
            <a:r>
              <a:rPr lang="cs-CZ" sz="2600" dirty="0" smtClean="0"/>
              <a:t>CZVV (a zrušení návrhu na zavedení povinné matematiky)  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5661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66256"/>
            <a:ext cx="10515600" cy="1325563"/>
          </a:xfrm>
        </p:spPr>
        <p:txBody>
          <a:bodyPr/>
          <a:lstStyle/>
          <a:p>
            <a:r>
              <a:rPr lang="cs-CZ" dirty="0"/>
              <a:t>Aktuální úspěšnost a neúspěšnost u maturitní zkoušky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843" y="1896773"/>
            <a:ext cx="10544433" cy="4961227"/>
          </a:xfrm>
        </p:spPr>
        <p:txBody>
          <a:bodyPr>
            <a:normAutofit/>
          </a:bodyPr>
          <a:lstStyle/>
          <a:p>
            <a:r>
              <a:rPr lang="cs-CZ" dirty="0"/>
              <a:t>2018: společnou i profilovou část úspěšně složilo 68 % </a:t>
            </a:r>
            <a:r>
              <a:rPr lang="cs-CZ" dirty="0" err="1"/>
              <a:t>prvomaturantů</a:t>
            </a:r>
            <a:r>
              <a:rPr lang="cs-CZ" dirty="0"/>
              <a:t> </a:t>
            </a:r>
            <a:r>
              <a:rPr lang="cs-CZ" sz="2100" dirty="0"/>
              <a:t>(z přihlášených</a:t>
            </a:r>
            <a:r>
              <a:rPr lang="cs-CZ" sz="2100" dirty="0" smtClean="0"/>
              <a:t>).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/>
              <a:t>neuspělo 11 </a:t>
            </a:r>
            <a:r>
              <a:rPr lang="cs-CZ" dirty="0" smtClean="0"/>
              <a:t>% ve </a:t>
            </a:r>
            <a:r>
              <a:rPr lang="cs-CZ" dirty="0"/>
              <a:t>společné části a 3 </a:t>
            </a:r>
            <a:r>
              <a:rPr lang="cs-CZ" dirty="0" smtClean="0"/>
              <a:t>% v </a:t>
            </a:r>
            <a:r>
              <a:rPr lang="cs-CZ" dirty="0"/>
              <a:t>profilové části </a:t>
            </a:r>
            <a:r>
              <a:rPr lang="cs-CZ" sz="1800" dirty="0" smtClean="0"/>
              <a:t>(z těch, co MZ konali)</a:t>
            </a:r>
            <a:endParaRPr lang="cs-CZ" sz="1800" dirty="0"/>
          </a:p>
          <a:p>
            <a:endParaRPr lang="cs-CZ" dirty="0"/>
          </a:p>
          <a:p>
            <a:r>
              <a:rPr lang="cs-CZ" dirty="0"/>
              <a:t>Jaro 2019, </a:t>
            </a:r>
            <a:r>
              <a:rPr lang="cs-CZ" sz="2000" dirty="0"/>
              <a:t>procenta neúspěšných </a:t>
            </a:r>
            <a:r>
              <a:rPr lang="cs-CZ" sz="2000" dirty="0" err="1"/>
              <a:t>prvomaturantů</a:t>
            </a:r>
            <a:r>
              <a:rPr lang="cs-CZ" sz="2000" dirty="0"/>
              <a:t> z těch, kteří konali zkoušku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ČJL: 16% (DT 10 %, PP 5 %, ÚZ 4 %)</a:t>
            </a:r>
          </a:p>
          <a:p>
            <a:pPr lvl="1"/>
            <a:r>
              <a:rPr lang="cs-CZ" dirty="0"/>
              <a:t>AJ: 7 % (DT 4 %, PP 2 %, ÚZ 3 %)</a:t>
            </a:r>
          </a:p>
          <a:p>
            <a:pPr lvl="1"/>
            <a:r>
              <a:rPr lang="cs-CZ" dirty="0"/>
              <a:t>NJ: 34 % (DT 25 %, PP 21 %, ÚZ 7 %)</a:t>
            </a:r>
          </a:p>
          <a:p>
            <a:pPr lvl="1"/>
            <a:r>
              <a:rPr lang="cs-CZ" dirty="0"/>
              <a:t>M: 16 %, forma jen DT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27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609" y="-71295"/>
            <a:ext cx="10515600" cy="1325563"/>
          </a:xfrm>
        </p:spPr>
        <p:txBody>
          <a:bodyPr/>
          <a:lstStyle/>
          <a:p>
            <a:r>
              <a:rPr lang="cs-CZ" dirty="0" smtClean="0"/>
              <a:t>Rozdělení výsledků didaktických testů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0" y="941493"/>
            <a:ext cx="5836514" cy="5836514"/>
          </a:xfrm>
        </p:spPr>
      </p:pic>
      <p:sp>
        <p:nvSpPr>
          <p:cNvPr id="9" name="TextovéPole 8"/>
          <p:cNvSpPr txBox="1"/>
          <p:nvPr/>
        </p:nvSpPr>
        <p:spPr>
          <a:xfrm>
            <a:off x="6712527" y="941493"/>
            <a:ext cx="3636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Český jazyk a literatura</a:t>
            </a:r>
          </a:p>
          <a:p>
            <a:r>
              <a:rPr lang="cs-CZ" sz="2400" dirty="0" smtClean="0"/>
              <a:t>Jaro 2019 </a:t>
            </a:r>
          </a:p>
          <a:p>
            <a:endParaRPr lang="cs-CZ" sz="2400" dirty="0" smtClean="0"/>
          </a:p>
          <a:p>
            <a:r>
              <a:rPr lang="cs-CZ" sz="2400" dirty="0" smtClean="0"/>
              <a:t>Hranice úspěšnosti 44 %.</a:t>
            </a:r>
            <a:endParaRPr lang="cs-CZ" sz="2400" dirty="0"/>
          </a:p>
        </p:txBody>
      </p:sp>
      <p:sp>
        <p:nvSpPr>
          <p:cNvPr id="11" name="Šipka dolů 10"/>
          <p:cNvSpPr/>
          <p:nvPr/>
        </p:nvSpPr>
        <p:spPr>
          <a:xfrm>
            <a:off x="3254835" y="1828327"/>
            <a:ext cx="171219" cy="4062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eselý obličej 12"/>
          <p:cNvSpPr/>
          <p:nvPr/>
        </p:nvSpPr>
        <p:spPr>
          <a:xfrm>
            <a:off x="1939109" y="2607711"/>
            <a:ext cx="779318" cy="7655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eselý obličej 13"/>
          <p:cNvSpPr/>
          <p:nvPr/>
        </p:nvSpPr>
        <p:spPr>
          <a:xfrm>
            <a:off x="4117206" y="2607711"/>
            <a:ext cx="779318" cy="76559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4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17700" r="46916" b="19962"/>
          <a:stretch/>
        </p:blipFill>
        <p:spPr bwMode="auto">
          <a:xfrm>
            <a:off x="926301" y="997119"/>
            <a:ext cx="5522026" cy="568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234" y="-83170"/>
            <a:ext cx="10515600" cy="1325563"/>
          </a:xfrm>
        </p:spPr>
        <p:txBody>
          <a:bodyPr/>
          <a:lstStyle/>
          <a:p>
            <a:r>
              <a:rPr lang="cs-CZ" dirty="0" smtClean="0"/>
              <a:t>Rozdělení výsledků didaktických testů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712527" y="941493"/>
            <a:ext cx="3636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Matematika</a:t>
            </a:r>
          </a:p>
          <a:p>
            <a:r>
              <a:rPr lang="cs-CZ" sz="2400" dirty="0" smtClean="0"/>
              <a:t>Jaro 2019 </a:t>
            </a:r>
          </a:p>
          <a:p>
            <a:endParaRPr lang="cs-CZ" sz="2400" dirty="0" smtClean="0"/>
          </a:p>
          <a:p>
            <a:r>
              <a:rPr lang="cs-CZ" sz="2400" dirty="0" smtClean="0"/>
              <a:t>Hranice úspěšnosti 33 %.</a:t>
            </a:r>
            <a:endParaRPr lang="cs-CZ" sz="2400" dirty="0"/>
          </a:p>
        </p:txBody>
      </p:sp>
      <p:sp>
        <p:nvSpPr>
          <p:cNvPr id="11" name="Šipka dolů 10"/>
          <p:cNvSpPr/>
          <p:nvPr/>
        </p:nvSpPr>
        <p:spPr>
          <a:xfrm>
            <a:off x="3254835" y="1828327"/>
            <a:ext cx="171219" cy="4062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eselý obličej 12"/>
          <p:cNvSpPr/>
          <p:nvPr/>
        </p:nvSpPr>
        <p:spPr>
          <a:xfrm>
            <a:off x="1939109" y="2607711"/>
            <a:ext cx="779318" cy="7655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eselý obličej 13"/>
          <p:cNvSpPr/>
          <p:nvPr/>
        </p:nvSpPr>
        <p:spPr>
          <a:xfrm>
            <a:off x="4117206" y="2607711"/>
            <a:ext cx="779318" cy="76559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06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0" y="941492"/>
            <a:ext cx="5843771" cy="584377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609" y="-71295"/>
            <a:ext cx="10515600" cy="1325563"/>
          </a:xfrm>
        </p:spPr>
        <p:txBody>
          <a:bodyPr/>
          <a:lstStyle/>
          <a:p>
            <a:r>
              <a:rPr lang="cs-CZ" dirty="0" smtClean="0"/>
              <a:t>Rozdělení výsledků didaktických testů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712527" y="941493"/>
            <a:ext cx="363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Anglický jazyk</a:t>
            </a:r>
          </a:p>
          <a:p>
            <a:r>
              <a:rPr lang="cs-CZ" sz="2400" dirty="0" smtClean="0"/>
              <a:t>Jaro 2019 </a:t>
            </a:r>
          </a:p>
          <a:p>
            <a:endParaRPr lang="cs-CZ" sz="2400" dirty="0"/>
          </a:p>
          <a:p>
            <a:r>
              <a:rPr lang="cs-CZ" sz="2400" dirty="0"/>
              <a:t>Hranice úspěšnosti 44 %.</a:t>
            </a:r>
          </a:p>
          <a:p>
            <a:endParaRPr lang="cs-CZ" sz="2400" dirty="0"/>
          </a:p>
        </p:txBody>
      </p:sp>
      <p:sp>
        <p:nvSpPr>
          <p:cNvPr id="11" name="Šipka dolů 10"/>
          <p:cNvSpPr/>
          <p:nvPr/>
        </p:nvSpPr>
        <p:spPr>
          <a:xfrm>
            <a:off x="3428956" y="1831954"/>
            <a:ext cx="171219" cy="4062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Blesk 11"/>
          <p:cNvSpPr/>
          <p:nvPr/>
        </p:nvSpPr>
        <p:spPr>
          <a:xfrm rot="705660">
            <a:off x="4098093" y="4044594"/>
            <a:ext cx="425220" cy="1727186"/>
          </a:xfrm>
          <a:prstGeom prst="lightningBolt">
            <a:avLst/>
          </a:prstGeom>
          <a:solidFill>
            <a:srgbClr val="FA27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eselý obličej 12"/>
          <p:cNvSpPr/>
          <p:nvPr/>
        </p:nvSpPr>
        <p:spPr>
          <a:xfrm>
            <a:off x="1939109" y="2607711"/>
            <a:ext cx="779318" cy="7655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eselý obličej 13"/>
          <p:cNvSpPr/>
          <p:nvPr/>
        </p:nvSpPr>
        <p:spPr>
          <a:xfrm>
            <a:off x="4038476" y="2607711"/>
            <a:ext cx="779318" cy="76559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393374" y="4019387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B1</a:t>
            </a:r>
          </a:p>
        </p:txBody>
      </p:sp>
    </p:spTree>
    <p:extLst>
      <p:ext uri="{BB962C8B-B14F-4D97-AF65-F5344CB8AC3E}">
        <p14:creationId xmlns:p14="http://schemas.microsoft.com/office/powerpoint/2010/main" val="10003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" y="1049482"/>
            <a:ext cx="5763950" cy="57553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609" y="-71295"/>
            <a:ext cx="10515600" cy="1325563"/>
          </a:xfrm>
        </p:spPr>
        <p:txBody>
          <a:bodyPr/>
          <a:lstStyle/>
          <a:p>
            <a:r>
              <a:rPr lang="cs-CZ" dirty="0" smtClean="0"/>
              <a:t>Rozdělení výsledků didaktických testů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712527" y="941493"/>
            <a:ext cx="363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Německý jazyk</a:t>
            </a:r>
          </a:p>
          <a:p>
            <a:r>
              <a:rPr lang="cs-CZ" sz="2400" dirty="0" smtClean="0"/>
              <a:t>Jaro 2019 </a:t>
            </a:r>
          </a:p>
          <a:p>
            <a:endParaRPr lang="cs-CZ" sz="2400" dirty="0"/>
          </a:p>
          <a:p>
            <a:r>
              <a:rPr lang="cs-CZ" sz="2400" dirty="0"/>
              <a:t>Hranice úspěšnosti 44 %.</a:t>
            </a:r>
          </a:p>
          <a:p>
            <a:endParaRPr lang="cs-CZ" sz="2400" dirty="0"/>
          </a:p>
        </p:txBody>
      </p:sp>
      <p:sp>
        <p:nvSpPr>
          <p:cNvPr id="11" name="Šipka dolů 10"/>
          <p:cNvSpPr/>
          <p:nvPr/>
        </p:nvSpPr>
        <p:spPr>
          <a:xfrm>
            <a:off x="3428956" y="1831954"/>
            <a:ext cx="171219" cy="4062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Blesk 11"/>
          <p:cNvSpPr/>
          <p:nvPr/>
        </p:nvSpPr>
        <p:spPr>
          <a:xfrm rot="705660">
            <a:off x="4098093" y="4044594"/>
            <a:ext cx="425220" cy="1727186"/>
          </a:xfrm>
          <a:prstGeom prst="lightningBolt">
            <a:avLst/>
          </a:prstGeom>
          <a:solidFill>
            <a:srgbClr val="FA27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eselý obličej 12"/>
          <p:cNvSpPr/>
          <p:nvPr/>
        </p:nvSpPr>
        <p:spPr>
          <a:xfrm>
            <a:off x="1939109" y="1797218"/>
            <a:ext cx="779318" cy="7655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eselý obličej 13"/>
          <p:cNvSpPr/>
          <p:nvPr/>
        </p:nvSpPr>
        <p:spPr>
          <a:xfrm>
            <a:off x="3979076" y="1797218"/>
            <a:ext cx="779318" cy="76559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376853" y="4129837"/>
            <a:ext cx="45308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B1</a:t>
            </a:r>
          </a:p>
        </p:txBody>
      </p:sp>
    </p:spTree>
    <p:extLst>
      <p:ext uri="{BB962C8B-B14F-4D97-AF65-F5344CB8AC3E}">
        <p14:creationId xmlns:p14="http://schemas.microsoft.com/office/powerpoint/2010/main" val="22623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610</Words>
  <Application>Microsoft Office PowerPoint</Application>
  <PresentationFormat>Vlastní</PresentationFormat>
  <Paragraphs>74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Společná část maturitní zkoušky  Zaostřeno na jazyky</vt:lpstr>
      <vt:lpstr>Prezentace aplikace PowerPoint</vt:lpstr>
      <vt:lpstr>Maturitní zkouška v populaci ČR</vt:lpstr>
      <vt:lpstr>Zavedení a proměny společné části maturitní zkoušky</vt:lpstr>
      <vt:lpstr>Aktuální úspěšnost a neúspěšnost u maturitní zkoušky</vt:lpstr>
      <vt:lpstr>Rozdělení výsledků didaktických testů </vt:lpstr>
      <vt:lpstr>Rozdělení výsledků didaktických testů </vt:lpstr>
      <vt:lpstr>Rozdělení výsledků didaktických testů </vt:lpstr>
      <vt:lpstr>Rozdělení výsledků didaktických testů </vt:lpstr>
      <vt:lpstr>Prezentace aplikace PowerPoint</vt:lpstr>
      <vt:lpstr>Prezentace aplikace PowerPoint</vt:lpstr>
      <vt:lpstr>Nedořešené otázky kolem MZ z cizích jazyků</vt:lpstr>
    </vt:vector>
  </TitlesOfParts>
  <Company>UK Pedf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Chval</dc:creator>
  <cp:lastModifiedBy>Martin Chvál</cp:lastModifiedBy>
  <cp:revision>87</cp:revision>
  <dcterms:created xsi:type="dcterms:W3CDTF">2019-09-30T07:06:28Z</dcterms:created>
  <dcterms:modified xsi:type="dcterms:W3CDTF">2020-02-26T13:42:52Z</dcterms:modified>
</cp:coreProperties>
</file>