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461" r:id="rId3"/>
    <p:sldId id="462" r:id="rId4"/>
    <p:sldId id="463" r:id="rId5"/>
    <p:sldId id="460" r:id="rId6"/>
    <p:sldId id="302" r:id="rId7"/>
    <p:sldId id="334" r:id="rId8"/>
    <p:sldId id="301" r:id="rId9"/>
    <p:sldId id="359" r:id="rId10"/>
    <p:sldId id="465" r:id="rId11"/>
    <p:sldId id="466" r:id="rId12"/>
    <p:sldId id="335" r:id="rId13"/>
    <p:sldId id="358" r:id="rId14"/>
    <p:sldId id="360" r:id="rId15"/>
    <p:sldId id="341" r:id="rId16"/>
    <p:sldId id="4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C00"/>
    <a:srgbClr val="603000"/>
    <a:srgbClr val="4824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87923" autoAdjust="0"/>
  </p:normalViewPr>
  <p:slideViewPr>
    <p:cSldViewPr>
      <p:cViewPr varScale="1">
        <p:scale>
          <a:sx n="93" d="100"/>
          <a:sy n="93" d="100"/>
        </p:scale>
        <p:origin x="22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588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5D018-1720-4C82-A991-2998B64D74AF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46915-3341-4E1F-A903-106876F2FB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1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893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057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348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9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742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420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641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5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99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10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10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9B3DF-DED3-CD45-AF1C-380D764D8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06F9BB-8E1B-9648-ADD1-52B9FEA54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4B9D5B-A32E-9A44-96B2-70009BC0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86E0D-DCF8-1846-9ABF-EB2F9C9E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5BE388-9628-2448-98A6-BCB9F1FF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00BD53E-AE40-474C-B54A-5B51F0595859}"/>
              </a:ext>
            </a:extLst>
          </p:cNvPr>
          <p:cNvSpPr txBox="1"/>
          <p:nvPr userDrawn="1"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673214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A8971-E06D-3E47-BF27-CCB20826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FD529-D779-074A-BA2E-8D6ECD42E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0912E-3269-A54F-AC47-1988DF54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EA7525-DC15-1640-B9AA-234C14404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07D221-187E-2649-8EF3-255E1EDE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37629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13C312-CEF1-7740-9FED-548B99B9D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BE18C2-5E4F-BA47-AC97-623DE1383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F34E8B-FEAC-F149-9587-18FC5ADB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E0B17-8DC0-C449-840F-6E527287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CDAE28-3D4F-C348-8562-EBB0FEE08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253576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D985-D59F-3E43-B20F-488F8A1F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F00EA-81CB-8444-BBBC-DD6DFAE2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87050-A8C1-544E-BD54-20895C81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808CE-2302-CE40-9043-2F1FDFCE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6B57D2-139A-0445-A0CD-2AD94EBF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69360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B59D5-7E15-6A4A-8233-FD87CFBB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956BD0-8E2A-D743-A4FF-83ABCD895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CB385C-E8B4-EA4E-9AE4-8339E09C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6658E6-C4D7-054F-BA8B-A39FB9C6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67248C-58AD-F14B-AAD0-DB5D60C6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6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34B5D-CF37-7840-A22A-9D44F57F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37F52-57A4-0849-A69D-59E7BFEE0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2DF651-AA2E-6248-95BA-B35D5B803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F38BF9-A541-924E-8621-1EAB2088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B7A90C-3727-E245-9636-1C8C7A85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0F7B97-0B48-B04B-B8AF-31D279E5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9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5A638-FE06-344E-A020-8A6E034D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9D0B85-F33A-FA4C-9649-31B8E8F75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EE3E89-642F-B749-9813-825BD9B1A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357245-7788-5346-98D5-0F73D4BE0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C18A90-13D6-3D4E-A649-C3F60C9A9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00D1C4-1C9F-444B-AF2C-C1BFAA4E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F7FA90-1FEB-EB4C-99D0-192FBD87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F329DD-9620-944B-8353-9566E923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216160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A96E-EBAA-F54E-9EBC-D5E8F45C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74BADA-5E35-184D-A017-2074B8CA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16D782-FFC8-ED45-A49F-ADD82269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9C6E40-C04F-054B-9F83-FAF5B099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62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40623B-FB95-2745-982C-8A996404F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37319D-C677-4140-9793-CD978311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CF0BC3-37E7-AB4F-8366-F2770755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797448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32975-E799-2545-8C54-19098AD55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289829-D631-D846-B4E1-8AB4555F3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EF747F-8793-A643-99BF-FD1EC80E4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A47872-1E14-2040-8D25-50C5A955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84DCF8-1282-A342-AE84-2026297D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877848-533E-DE42-BE3A-CC4D1A71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78070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4135-E1D4-2B4F-A98C-7F1B2EAA8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AFF248-4F1D-E744-B9F4-0BD3D242C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562AEB-0143-FF40-B01C-366AFE047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F8A526-4928-8B4B-A45F-74EE506E9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347EA9-BFBF-FD4E-8431-3AC56917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E547FE-1E34-844F-B66E-F3CE13E8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31182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952196-3F68-0543-A550-5F3388EAC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E76C2B-49EF-B146-9986-E65CE1797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A093B3-ED35-BE4A-AB66-EE4F78EBA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730B-4477-4FEA-B642-69A7A846F8E0}" type="datetimeFigureOut">
              <a:rPr lang="cs-CZ" smtClean="0">
                <a:solidFill>
                  <a:prstClr val="white">
                    <a:alpha val="60000"/>
                  </a:prstClr>
                </a:solidFill>
              </a:rPr>
              <a:pPr/>
              <a:t>23.03.20</a:t>
            </a:fld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8D8B1E-6D99-3C48-9A8D-282A1AAF4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405545-5DEF-294C-B217-B559EDB2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59270-4975-484A-89DB-DC731E6F92F8}" type="slidenum">
              <a:rPr lang="cs-CZ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3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lus.usoud.cz/Search/Search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1902" y="3179053"/>
            <a:ext cx="6179058" cy="122529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cs-CZ" sz="4000" b="1" dirty="0">
                <a:solidFill>
                  <a:srgbClr val="92D050"/>
                </a:solidFill>
              </a:rPr>
              <a:t>Poskytování služeb na sociálně-zdravotním pomezí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1902" y="4562856"/>
            <a:ext cx="6179058" cy="1225296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Markéta Vanclová</a:t>
            </a:r>
          </a:p>
        </p:txBody>
      </p:sp>
      <p:sp>
        <p:nvSpPr>
          <p:cNvPr id="6" name="Isosceles Triangle 9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076867" y="3320139"/>
            <a:ext cx="225580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DFDB61A8-F412-4C20-81C0-5B3ED6E43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1C0B91C-D011-482B-A494-E48497FBC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0571556-24A1-4095-93E8-DB173C6CD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E974A71-BEE4-40AF-89A6-FDD36655A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667FF13-DA96-45EC-9D83-4647FE275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F11840EC-DF4F-47D7-9DFB-76B4B8543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A53FCF9-7A57-49AD-B709-79127CFEF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E84A77F9-2746-4A6C-9D62-D910F7979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EC64E8EC-E435-4A50-8DCC-F1D1146E6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477BD5D-1BC6-4730-B8C8-ADA47AC7B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03B2280-793B-459A-A7A7-413C1B50E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65542C9-4CB0-4F11-9377-D507A1BBB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51B4DCDA-7DA1-4D83-A06B-64C3807DD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A804718-7A3F-44E5-ACA7-1CBC727C0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DB495408-912A-40A1-B4EB-B8B1070D3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8424851-9238-411E-A683-1D82E04A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8E06FA0F-15EB-48EE-B6EB-06F420C0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79692C7-9AC0-4B2C-9456-3ED401877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576C72-8571-4357-8868-561C61A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A362EFBB-07B1-4FE6-BB68-BAFC96B07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1805501545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Poskytování zdravotní péče bez oprávnění  k poskytování zdravotních služeb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628801"/>
            <a:ext cx="8568952" cy="4608512"/>
          </a:xfrm>
        </p:spPr>
        <p:txBody>
          <a:bodyPr anchor="t">
            <a:normAutofit lnSpcReduction="10000"/>
          </a:bodyPr>
          <a:lstStyle/>
          <a:p>
            <a:pPr marL="589788" indent="-571500"/>
            <a:r>
              <a:rPr lang="cs-CZ" sz="3600" dirty="0">
                <a:solidFill>
                  <a:srgbClr val="7030A0"/>
                </a:solidFill>
              </a:rPr>
              <a:t>Zamyslete se nad tím, jaké výhody,  nevýhody či rizika pro všechny zúčastněné vyplývají z možnosti poskytovat vybraným sociálním službám zdravotní péči bez oprávnění k poskytování zdravotních služeb?</a:t>
            </a:r>
          </a:p>
          <a:p>
            <a:pPr marL="589788" indent="-571500"/>
            <a:r>
              <a:rPr lang="cs-CZ" sz="3600" dirty="0">
                <a:solidFill>
                  <a:srgbClr val="7030A0"/>
                </a:solidFill>
              </a:rPr>
              <a:t>Podívejte se na tuto problematiku očima: poskytovatele, klienta/pacienta, a v souvislosti s pandemií nemoci COVID-19). </a:t>
            </a:r>
          </a:p>
        </p:txBody>
      </p:sp>
    </p:spTree>
    <p:extLst>
      <p:ext uri="{BB962C8B-B14F-4D97-AF65-F5344CB8AC3E}">
        <p14:creationId xmlns:p14="http://schemas.microsoft.com/office/powerpoint/2010/main" val="1400655949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Poskytování zdravotní péče bez oprávnění  k poskytování zdravotních služeb a financování této péče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1"/>
            <a:ext cx="8568952" cy="3096343"/>
          </a:xfrm>
        </p:spPr>
        <p:txBody>
          <a:bodyPr anchor="t">
            <a:normAutofit/>
          </a:bodyPr>
          <a:lstStyle/>
          <a:p>
            <a:pPr marL="589788" indent="-571500"/>
            <a:r>
              <a:rPr lang="cs-CZ" sz="3600" dirty="0"/>
              <a:t>V souvislosti s poskytováním a financování této péče existuje již několik nálezů Ústavního soudu – k dispozici na </a:t>
            </a:r>
            <a:r>
              <a:rPr lang="cs-CZ" sz="3600" dirty="0">
                <a:hlinkClick r:id="rId3"/>
              </a:rPr>
              <a:t>https://nalus.usoud.cz/Search/Search.aspx</a:t>
            </a:r>
            <a:r>
              <a:rPr lang="cs-CZ" sz="3600" dirty="0"/>
              <a:t>.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49225113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Postavení poskytovatele  sociálních služeb (SS)  v systému úhrad zdravotní péče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2636911"/>
            <a:ext cx="7886700" cy="2304257"/>
          </a:xfrm>
        </p:spPr>
        <p:txBody>
          <a:bodyPr anchor="t">
            <a:normAutofit/>
          </a:bodyPr>
          <a:lstStyle/>
          <a:p>
            <a:pPr marL="475488" indent="-457200">
              <a:defRPr/>
            </a:pPr>
            <a:r>
              <a:rPr lang="cs-CZ" sz="2800" dirty="0"/>
              <a:t>smluvní vztah ZP není s poskytovatelem ZS</a:t>
            </a:r>
          </a:p>
          <a:p>
            <a:pPr marL="475488" indent="-457200">
              <a:defRPr/>
            </a:pPr>
            <a:r>
              <a:rPr lang="cs-CZ" sz="2800" dirty="0"/>
              <a:t>úhradu za péči domluví ZP a poskytovatel ve zvláštní smlouvě</a:t>
            </a:r>
          </a:p>
          <a:p>
            <a:pPr marL="475488" indent="-457200">
              <a:defRPr/>
            </a:pPr>
            <a:r>
              <a:rPr lang="cs-CZ" sz="2800" dirty="0"/>
              <a:t>kontraktační  povinnost pojišťoven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7739013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Postavení poskytovatele  SS  v systému úhrad zdravotní péče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75488" indent="-457200">
              <a:defRPr/>
            </a:pPr>
            <a:r>
              <a:rPr lang="cs-CZ" sz="2800" dirty="0"/>
              <a:t>§ 17a zákona č. 48/1997 Sb., o veřejném zdravotním pojištění : 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na poskytování a úhradu ošetřovatelské a rehabilitační péče uzavírají ZP se zařízeními pobytových sociálních služeb Zvláštní smlouvy,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příslušná ZP zvláštní smlouvu uzavře, pokud o to poskytovatel sociálních služeb požádá a současně prokáže, že ošetřovatelská péče bude poskytována zdravotnickými pracovníky poskytovatele.</a:t>
            </a:r>
          </a:p>
          <a:p>
            <a:pPr marL="411480" lvl="1" indent="0" algn="just">
              <a:buNone/>
            </a:pPr>
            <a:endParaRPr lang="cs-CZ" sz="2600" dirty="0"/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90050888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Postavení poskytovatele  SS  v systému úhrad zdravotní péče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276871"/>
            <a:ext cx="8784976" cy="3900091"/>
          </a:xfrm>
        </p:spPr>
        <p:txBody>
          <a:bodyPr anchor="t">
            <a:normAutofit/>
          </a:bodyPr>
          <a:lstStyle/>
          <a:p>
            <a:pPr marL="475488" indent="-457200">
              <a:defRPr/>
            </a:pPr>
            <a:r>
              <a:rPr lang="cs-CZ" sz="2800" dirty="0"/>
              <a:t>§ 22 zákona č. 48/1997 Sb., o veřejném zdravotním pojištění : 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Zvláštní ambulantní péče, hrazená z veřejného zdravotního pojištění byla rozšířena o ošetřovatelskou a rehabilitační zdravotní péči, poskytovanou na základě ordinace ošetřujícího lékaře pojištěncům, umístěným v zařízeních pobytových sociálních služeb – písmeno  c)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10271751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Financování ošetřovatelské péče/ odbornost 913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825625"/>
            <a:ext cx="8784976" cy="4351338"/>
          </a:xfrm>
        </p:spPr>
        <p:txBody>
          <a:bodyPr anchor="t">
            <a:normAutofit fontScale="25000" lnSpcReduction="20000"/>
          </a:bodyPr>
          <a:lstStyle/>
          <a:p>
            <a:pPr marL="18288" indent="0">
              <a:buNone/>
            </a:pPr>
            <a:endParaRPr lang="cs-CZ" sz="40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Nový název odbornosti – Ošetřovatelská péče v sociálních službách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Smluvní vztah mezi poskytovatelem a zdravotní pojišťovnou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H</a:t>
            </a:r>
            <a:r>
              <a:rPr lang="cs-CZ" altLang="cs-CZ" sz="9600"/>
              <a:t>razeno </a:t>
            </a:r>
            <a:r>
              <a:rPr lang="cs-CZ" altLang="cs-CZ" sz="9600" dirty="0"/>
              <a:t>z veřejného zdravotního pojištění podle zákona č.48/1997Sb.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Vyhláška MZČR č.471/2009Sb. o stanovení hodnot bodu, výše úhrad zdravotní péče hrazené z veřejného zdravotního pojištění (č.268/2019Sb.)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Vyhláška MZČR č.134/1998 Sb. o seznamu zdravotnických výkonů s bodovými hodnotami (č.269/2019Sb.) </a:t>
            </a:r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r>
              <a:rPr lang="cs-CZ" sz="3600" dirty="0"/>
              <a:t>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50824640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500063"/>
            <a:ext cx="7886700" cy="9127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                  Aktuality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352928" cy="4116115"/>
          </a:xfrm>
        </p:spPr>
        <p:txBody>
          <a:bodyPr anchor="t">
            <a:normAutofit fontScale="25000" lnSpcReduction="20000"/>
          </a:bodyPr>
          <a:lstStyle/>
          <a:p>
            <a:pPr marL="18288" indent="0">
              <a:buNone/>
            </a:pPr>
            <a:endParaRPr lang="cs-CZ" sz="40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Je diskutován změnový zákon, upravující oblast služeb na sociálně-zdravotním pomezí.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Připravovaná novely zákona o sociálních službách obsahuje nemalé změny pro tuto oblast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Chystá se i novela zákona o zdravotních službách a veřejném zdravotním pojištění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altLang="cs-CZ" sz="9600" dirty="0"/>
              <a:t>Samostatně je řešena reforma péče o duševní zdraví (CDZ aj.)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altLang="cs-CZ" sz="9600" dirty="0"/>
          </a:p>
          <a:p>
            <a:pPr marL="475488" indent="-457200">
              <a:lnSpc>
                <a:spcPct val="110000"/>
              </a:lnSpc>
              <a:defRPr/>
            </a:pPr>
            <a:endParaRPr lang="cs-CZ" altLang="cs-CZ" sz="9600" dirty="0"/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endParaRPr lang="cs-CZ" sz="3600" dirty="0"/>
          </a:p>
          <a:p>
            <a:pPr marL="18288" indent="0">
              <a:buNone/>
            </a:pPr>
            <a:r>
              <a:rPr lang="cs-CZ" sz="3600" dirty="0"/>
              <a:t>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808105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DBD6A-0EFE-D442-9D1D-3CDAFCE2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73" y="469408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Poskytování dlouhodobé péče (LTC) 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B820F-8148-9B4C-8A6D-3F43FA467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5488" indent="-457200">
              <a:defRPr/>
            </a:pPr>
            <a:r>
              <a:rPr lang="cs-CZ" sz="2800" dirty="0"/>
              <a:t>Kompetence rozdělena mezi dva resorty (MZ, MPSV)</a:t>
            </a:r>
          </a:p>
          <a:p>
            <a:pPr marL="475488" indent="-457200">
              <a:defRPr/>
            </a:pPr>
            <a:r>
              <a:rPr lang="cs-CZ" sz="2800" dirty="0"/>
              <a:t>Dva různí poskytovatelé dlouhodobé péče</a:t>
            </a:r>
          </a:p>
          <a:p>
            <a:pPr marL="475488" indent="-457200">
              <a:defRPr/>
            </a:pPr>
            <a:r>
              <a:rPr lang="cs-CZ" sz="2800" dirty="0"/>
              <a:t>Různé spektrum služeb</a:t>
            </a:r>
          </a:p>
          <a:p>
            <a:pPr marL="475488" indent="-457200">
              <a:defRPr/>
            </a:pPr>
            <a:r>
              <a:rPr lang="cs-CZ" sz="2800" dirty="0"/>
              <a:t>Dva legislativní rámce</a:t>
            </a:r>
          </a:p>
          <a:p>
            <a:pPr marL="475488" indent="-457200">
              <a:defRPr/>
            </a:pPr>
            <a:r>
              <a:rPr lang="cs-CZ" sz="2800" dirty="0"/>
              <a:t>Různé způsoby financování</a:t>
            </a:r>
          </a:p>
          <a:p>
            <a:pPr marL="475488" indent="-457200">
              <a:defRPr/>
            </a:pPr>
            <a:r>
              <a:rPr lang="cs-CZ" sz="2800" dirty="0"/>
              <a:t>Dva systémy kvality</a:t>
            </a:r>
          </a:p>
          <a:p>
            <a:pPr marL="475488" indent="-457200">
              <a:defRPr/>
            </a:pPr>
            <a:r>
              <a:rPr lang="cs-CZ" sz="2800" dirty="0"/>
              <a:t>Chybí definice příjemce dlouhodobé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606674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DBD6A-0EFE-D442-9D1D-3CDAFCE2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73" y="469408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Poskytování dlouhodobé péče (LTC) 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B820F-8148-9B4C-8A6D-3F43FA467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0887"/>
            <a:ext cx="7886700" cy="3756075"/>
          </a:xfrm>
        </p:spPr>
        <p:txBody>
          <a:bodyPr/>
          <a:lstStyle/>
          <a:p>
            <a:pPr marL="475488" indent="-457200">
              <a:defRPr/>
            </a:pPr>
            <a:r>
              <a:rPr lang="cs-CZ" sz="2800" dirty="0"/>
              <a:t>Dlouhodobá péče (LTC) je ze své podstaty definována jako spektrum služeb a důležitou roli pro jeho fungování proto hrají nadresortní opatření podporující jejich provázanosti, prostupnost a funkční integraci</a:t>
            </a:r>
          </a:p>
          <a:p>
            <a:pPr marL="475488" indent="-457200">
              <a:defRPr/>
            </a:pPr>
            <a:r>
              <a:rPr lang="cs-CZ" sz="2800" dirty="0"/>
              <a:t>V ČR chybí jasné legislativní vymezení a definice pojmu dlouhodobá péče </a:t>
            </a:r>
          </a:p>
          <a:p>
            <a:pPr marL="475488" indent="-457200">
              <a:defRPr/>
            </a:pPr>
            <a:r>
              <a:rPr lang="cs-CZ" sz="2800" dirty="0"/>
              <a:t>V ČR není samostatný zákon o dlouhodobé péči</a:t>
            </a:r>
          </a:p>
          <a:p>
            <a:pPr marL="475488" indent="-457200"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6997098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DBD6A-0EFE-D442-9D1D-3CDAFCE2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73" y="469408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Příklady sociálních služeb, které pokrývají oblast dlouhodobé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B820F-8148-9B4C-8A6D-3F43FA467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20887"/>
            <a:ext cx="7886700" cy="2952329"/>
          </a:xfrm>
        </p:spPr>
        <p:txBody>
          <a:bodyPr/>
          <a:lstStyle/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Domovy pro seniory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Domovy pro osoby se zdravotním postižením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Domovy se zvláštním režimem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Denní a týdenní stacionáře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Pečovatelská služba</a:t>
            </a:r>
          </a:p>
          <a:p>
            <a:pPr marL="475488" lvl="1" indent="-457200">
              <a:spcBef>
                <a:spcPts val="750"/>
              </a:spcBef>
              <a:defRPr/>
            </a:pPr>
            <a:r>
              <a:rPr lang="cs-CZ" sz="2800" dirty="0"/>
              <a:t>Osobní asistence aj.</a:t>
            </a:r>
          </a:p>
          <a:p>
            <a:pPr marL="475488" indent="-457200"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1888078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22C30-CE52-4B4C-AEE1-69AA0FC7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64904"/>
            <a:ext cx="7886700" cy="2088231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Legislativní rámec pro poskytování zdravotní péče ve vybraných 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231144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Poskytování zdravotních služeb § 11 ZoZS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1340768"/>
            <a:ext cx="8335838" cy="4836195"/>
          </a:xfrm>
        </p:spPr>
        <p:txBody>
          <a:bodyPr anchor="t">
            <a:normAutofit fontScale="40000" lnSpcReduction="20000"/>
          </a:bodyPr>
          <a:lstStyle/>
          <a:p>
            <a:pPr>
              <a:buNone/>
            </a:pPr>
            <a:endParaRPr lang="cs-CZ" sz="3600" b="1" dirty="0"/>
          </a:p>
          <a:p>
            <a:pPr marL="18288" indent="0">
              <a:lnSpc>
                <a:spcPct val="110000"/>
              </a:lnSpc>
              <a:buNone/>
              <a:defRPr/>
            </a:pPr>
            <a:r>
              <a:rPr lang="cs-CZ" sz="4500" dirty="0"/>
              <a:t>(1) Poskytovatel může poskytovat pouze zdravotní služby uvedené v oprávnění k poskytování zdravotních služeb.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sz="4500" dirty="0"/>
          </a:p>
          <a:p>
            <a:pPr marL="18288" indent="0">
              <a:lnSpc>
                <a:spcPct val="110000"/>
              </a:lnSpc>
              <a:buNone/>
              <a:defRPr/>
            </a:pPr>
            <a:r>
              <a:rPr lang="cs-CZ" sz="4500" dirty="0"/>
              <a:t>(2) Bez získání oprávnění k poskytování zdravotních služeb je možné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a) poskytovat odbornou první pomoc,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b) </a:t>
            </a:r>
            <a:r>
              <a:rPr lang="cs-CZ" sz="4500" b="1" dirty="0"/>
              <a:t>poskytovat zdravotní služby v zařízeních sociálních služeb podle zákona o      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b="1" dirty="0"/>
              <a:t>             sociálních službách,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c) zajistit převoz osoby, jejíž zdravotní stav to vyžaduje, ze zahraničí do České          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  republiky nebo z České republiky do zahraničí osobou oprávněnou k této činnosti      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  podle právních předpisů jiného státu, z jehož území nebo na jehož území se převoz 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   uskutečňuje a jde-li o činnost na území České republiky dočasnou,</a:t>
            </a:r>
          </a:p>
          <a:p>
            <a:pPr marL="18288" lvl="1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r>
              <a:rPr lang="cs-CZ" sz="4500" dirty="0"/>
              <a:t>      d) poskytovat zdravotní služby podle § 20.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11658952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Poskytování zdravotních služeb § 11 (8)  ZoZS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 marL="18288" indent="0">
              <a:lnSpc>
                <a:spcPct val="110000"/>
              </a:lnSpc>
              <a:buNone/>
              <a:defRPr/>
            </a:pPr>
            <a:r>
              <a:rPr lang="cs-CZ" sz="2800" dirty="0"/>
              <a:t>(8) Poskytování zdravotních služeb v zařízeních sociálních služeb podle odstavce 2 písm. b) je poskytovatel sociálních služeb povinen před jejich započetím oznámit krajskému úřadu příslušnému podle místa jejich poskytování. </a:t>
            </a:r>
          </a:p>
          <a:p>
            <a:pPr marL="18288" indent="0">
              <a:lnSpc>
                <a:spcPct val="110000"/>
              </a:lnSpc>
              <a:buNone/>
              <a:defRPr/>
            </a:pPr>
            <a:r>
              <a:rPr lang="cs-CZ" sz="2800" dirty="0"/>
              <a:t>Při poskytování zdravotních služeb je poskytovatel sociálních služeb povinen dodržovat povinnosti stanovené poskytovateli v § 45 odst. 1, odst. 2 písm. n), § 51 odst. 1 a § 53 odst. 1.</a:t>
            </a:r>
          </a:p>
        </p:txBody>
      </p:sp>
    </p:spTree>
    <p:extLst>
      <p:ext uri="{BB962C8B-B14F-4D97-AF65-F5344CB8AC3E}">
        <p14:creationId xmlns:p14="http://schemas.microsoft.com/office/powerpoint/2010/main" val="3247304380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69591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Zákon o sociálních službách § 36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t">
            <a:normAutofit fontScale="55000" lnSpcReduction="20000"/>
          </a:bodyPr>
          <a:lstStyle/>
          <a:p>
            <a:pPr marL="18288" indent="0">
              <a:buNone/>
            </a:pPr>
            <a:r>
              <a:rPr lang="cs-CZ" sz="4500" dirty="0"/>
              <a:t> 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sz="4500" dirty="0"/>
              <a:t>Rozsah a podmínky zabezpečení a hrazení zdravotní péče o osoby, kterým se poskytují pobytové služby v zařízeních sociálních služeb uvedených v § 34 odst. 1 písm. c) až f), upravují zvláštní právní předpisy19). 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sz="45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sz="4500" dirty="0"/>
              <a:t>Ošetřovatelská a rehabilitační péče je těmto osobám poskytována především prostřednictvím zaměstnanců zařízení uvedených v předchozí větě, kteří mají odbornou způsobilost k výkonu zdravotnického povolání podle zvláštního právního předpisu20).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24891216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Jakých se to týká služeb? 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2204863"/>
            <a:ext cx="7886700" cy="2304257"/>
          </a:xfrm>
        </p:spPr>
        <p:txBody>
          <a:bodyPr anchor="t">
            <a:normAutofit/>
          </a:bodyPr>
          <a:lstStyle/>
          <a:p>
            <a:pPr marL="475488" indent="-457200">
              <a:defRPr/>
            </a:pPr>
            <a:r>
              <a:rPr lang="cs-CZ" sz="2800" dirty="0"/>
              <a:t>Domovy pro osoby se zdravotním postižením</a:t>
            </a:r>
          </a:p>
          <a:p>
            <a:pPr marL="475488" indent="-457200">
              <a:defRPr/>
            </a:pPr>
            <a:r>
              <a:rPr lang="cs-CZ" sz="2800" dirty="0"/>
              <a:t>Domovy pro seniory</a:t>
            </a:r>
          </a:p>
          <a:p>
            <a:pPr marL="475488" indent="-457200">
              <a:defRPr/>
            </a:pPr>
            <a:r>
              <a:rPr lang="cs-CZ" sz="2800" dirty="0"/>
              <a:t>Domovech se zvláštním režimem</a:t>
            </a:r>
          </a:p>
          <a:p>
            <a:pPr marL="475488" indent="-457200">
              <a:defRPr/>
            </a:pPr>
            <a:r>
              <a:rPr lang="cs-CZ" sz="2800" dirty="0"/>
              <a:t>Týdenní stacionáře</a:t>
            </a:r>
          </a:p>
          <a:p>
            <a:pPr marL="18288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21265250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861</Words>
  <Application>Microsoft Macintosh PowerPoint</Application>
  <PresentationFormat>Předvádění na obrazovce (4:3)</PresentationFormat>
  <Paragraphs>102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Poskytování služeb na sociálně-zdravotním pomezí</vt:lpstr>
      <vt:lpstr>Poskytování dlouhodobé péče (LTC)  v ČR</vt:lpstr>
      <vt:lpstr>Poskytování dlouhodobé péče (LTC)  v ČR</vt:lpstr>
      <vt:lpstr>Příklady sociálních služeb, které pokrývají oblast dlouhodobé péče</vt:lpstr>
      <vt:lpstr>Legislativní rámec pro poskytování zdravotní péče ve vybraných sociálních službách</vt:lpstr>
      <vt:lpstr>Poskytování zdravotních služeb § 11 ZoZS</vt:lpstr>
      <vt:lpstr>Poskytování zdravotních služeb § 11 (8)  ZoZS</vt:lpstr>
      <vt:lpstr>       Zákon o sociálních službách § 36</vt:lpstr>
      <vt:lpstr>           Jakých se to týká služeb?  </vt:lpstr>
      <vt:lpstr>           Poskytování zdravotní péče bez oprávnění  k poskytování zdravotních služeb</vt:lpstr>
      <vt:lpstr>           Poskytování zdravotní péče bez oprávnění  k poskytování zdravotních služeb a financování této péče </vt:lpstr>
      <vt:lpstr>Postavení poskytovatele  sociálních služeb (SS)  v systému úhrad zdravotní péče</vt:lpstr>
      <vt:lpstr>Postavení poskytovatele  SS  v systému úhrad zdravotní péče</vt:lpstr>
      <vt:lpstr>Postavení poskytovatele  SS  v systému úhrad zdravotní péče</vt:lpstr>
      <vt:lpstr>Financování ošetřovatelské péče/ odbornost 913</vt:lpstr>
      <vt:lpstr>                             Aktuality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sociálních službách</dc:title>
  <dc:creator>M Vanclova</dc:creator>
  <cp:lastModifiedBy>M Vanclova</cp:lastModifiedBy>
  <cp:revision>17</cp:revision>
  <dcterms:created xsi:type="dcterms:W3CDTF">2020-03-23T08:55:22Z</dcterms:created>
  <dcterms:modified xsi:type="dcterms:W3CDTF">2020-03-23T11:01:11Z</dcterms:modified>
</cp:coreProperties>
</file>