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91" r:id="rId5"/>
    <p:sldId id="290" r:id="rId6"/>
    <p:sldId id="288" r:id="rId7"/>
    <p:sldId id="283" r:id="rId8"/>
    <p:sldId id="289" r:id="rId9"/>
    <p:sldId id="284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/>
    <p:restoredTop sz="95064"/>
  </p:normalViewPr>
  <p:slideViewPr>
    <p:cSldViewPr snapToGrid="0" snapToObjects="1">
      <p:cViewPr varScale="1">
        <p:scale>
          <a:sx n="93" d="100"/>
          <a:sy n="93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AE15-79CF-484D-908D-6FFF396F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602" y="1690255"/>
            <a:ext cx="9804795" cy="20019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5000" b="1" dirty="0"/>
              <a:t>Fyzický příprava vojsk (4) základy vzpírání</a:t>
            </a:r>
          </a:p>
        </p:txBody>
      </p:sp>
    </p:spTree>
    <p:extLst>
      <p:ext uri="{BB962C8B-B14F-4D97-AF65-F5344CB8AC3E}">
        <p14:creationId xmlns:p14="http://schemas.microsoft.com/office/powerpoint/2010/main" val="39737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FB29-1BFD-6841-A0C1-745EDEE6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3CDA0-C99D-664D-B09F-B200869F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9972"/>
            <a:ext cx="10155382" cy="47486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200" dirty="0"/>
              <a:t>Z jakých dvou disciplín se skládá soutěž ve vzpírání?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200" dirty="0"/>
              <a:t>Vysvětlete pojem trojité propnutí.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200" dirty="0"/>
              <a:t>Na jaký druh síly nejvíce cílí vzpírání?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200" dirty="0"/>
              <a:t>Jakým (méně technicky náročným) způsobem můžeme vzpírání v tréninku nahradit?</a:t>
            </a:r>
          </a:p>
        </p:txBody>
      </p:sp>
    </p:spTree>
    <p:extLst>
      <p:ext uri="{BB962C8B-B14F-4D97-AF65-F5344CB8AC3E}">
        <p14:creationId xmlns:p14="http://schemas.microsoft.com/office/powerpoint/2010/main" val="119752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9BE12-1147-E447-9892-AD5596A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D0987-2949-8645-8FD7-2C4AF344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500"/>
            <a:ext cx="10418618" cy="4940300"/>
          </a:xfrm>
        </p:spPr>
        <p:txBody>
          <a:bodyPr>
            <a:normAutofit/>
          </a:bodyPr>
          <a:lstStyle/>
          <a:p>
            <a:pPr algn="just"/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STOPPANI, J.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</a:rPr>
              <a:t>Velká kniha posilování: tréninkové metody a plány : 381 posilovacích cviků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. Druhé, přepracované a rozšíření vydání. Přeložil Libor SOUMAR. Praha: Grada Publishing, 2016. Sport extra. ISBN 9788024756431</a:t>
            </a:r>
          </a:p>
          <a:p>
            <a:pPr algn="just"/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RI</a:t>
            </a:r>
            <a:r>
              <a:rPr lang="cs-CZ" sz="2400" dirty="0">
                <a:solidFill>
                  <a:srgbClr val="212529"/>
                </a:solidFill>
              </a:rPr>
              <a:t>PPETOE, M., &amp; KILGORE, L. (2005).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A </a:t>
            </a:r>
            <a:r>
              <a:rPr lang="cs-CZ" sz="2400" dirty="0" err="1">
                <a:solidFill>
                  <a:srgbClr val="212529"/>
                </a:solidFill>
              </a:rPr>
              <a:t>simple</a:t>
            </a:r>
            <a:r>
              <a:rPr lang="cs-CZ" sz="2400" dirty="0">
                <a:solidFill>
                  <a:srgbClr val="212529"/>
                </a:solidFill>
              </a:rPr>
              <a:t> and practical guide for </a:t>
            </a:r>
            <a:r>
              <a:rPr lang="cs-CZ" sz="2400" dirty="0" err="1">
                <a:solidFill>
                  <a:srgbClr val="212529"/>
                </a:solidFill>
              </a:rPr>
              <a:t>coaching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beginners</a:t>
            </a:r>
            <a:r>
              <a:rPr lang="cs-CZ" sz="2400" dirty="0">
                <a:solidFill>
                  <a:srgbClr val="212529"/>
                </a:solidFill>
              </a:rPr>
              <a:t>. The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.</a:t>
            </a:r>
          </a:p>
          <a:p>
            <a:pPr algn="just"/>
            <a:r>
              <a:rPr lang="cs-CZ" sz="2400" dirty="0">
                <a:solidFill>
                  <a:srgbClr val="212529"/>
                </a:solidFill>
              </a:rPr>
              <a:t>RIPPETOE, M., &amp; BRADFORD, S.E.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Basic barbell </a:t>
            </a:r>
            <a:r>
              <a:rPr lang="cs-CZ" sz="2400" dirty="0" err="1">
                <a:solidFill>
                  <a:srgbClr val="212529"/>
                </a:solidFill>
              </a:rPr>
              <a:t>training</a:t>
            </a:r>
            <a:r>
              <a:rPr lang="cs-CZ" sz="2400" dirty="0">
                <a:solidFill>
                  <a:srgbClr val="212529"/>
                </a:solidFill>
              </a:rPr>
              <a:t>. . </a:t>
            </a:r>
            <a:r>
              <a:rPr lang="cs-CZ" sz="2400" dirty="0" err="1">
                <a:solidFill>
                  <a:srgbClr val="212529"/>
                </a:solidFill>
              </a:rPr>
              <a:t>Wichita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Falls</a:t>
            </a:r>
            <a:r>
              <a:rPr lang="cs-CZ" sz="2400" dirty="0">
                <a:solidFill>
                  <a:srgbClr val="212529"/>
                </a:solidFill>
              </a:rPr>
              <a:t>, TX: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, 2017. </a:t>
            </a:r>
          </a:p>
          <a:p>
            <a:pPr algn="just"/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[online]. [cit. 2022-10-15]. Dostupné z: https://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is.muni.cz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/do/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rect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/el/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estud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fsps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/js18/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metodika_vzpirani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/web/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</a:rPr>
              <a:t>pages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/06-03-nadhoz.html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3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3D79-0D0F-F144-B8C0-80821929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91" y="1291071"/>
            <a:ext cx="10037618" cy="54673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Cíl: </a:t>
            </a:r>
            <a:r>
              <a:rPr lang="cs-CZ" sz="3600" dirty="0"/>
              <a:t>Poskytnout studentům základní informace o vzpírání a detailněji popsat techniku nadhozu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Průběh: </a:t>
            </a:r>
            <a:r>
              <a:rPr lang="cs-CZ" sz="3600" dirty="0"/>
              <a:t>Praktické seznámení studentů s technikou nadhozu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Klíčová slova: </a:t>
            </a:r>
            <a:r>
              <a:rPr lang="cs-CZ" sz="3600" dirty="0"/>
              <a:t>vzpírání, silový trénink, didaktika, diagnostika</a:t>
            </a:r>
          </a:p>
        </p:txBody>
      </p:sp>
    </p:spTree>
    <p:extLst>
      <p:ext uri="{BB962C8B-B14F-4D97-AF65-F5344CB8AC3E}">
        <p14:creationId xmlns:p14="http://schemas.microsoft.com/office/powerpoint/2010/main" val="28140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9E182-614B-154D-8517-B7005E6F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442" y="268159"/>
            <a:ext cx="10434103" cy="61000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cs-CZ" sz="3200" b="1" dirty="0"/>
              <a:t>Vzpírání</a:t>
            </a:r>
            <a:r>
              <a:rPr lang="cs-CZ" sz="3200" dirty="0"/>
              <a:t> je olympijský sport, který se skládá ze dvou disciplín – </a:t>
            </a:r>
            <a:r>
              <a:rPr lang="cs-CZ" sz="3200" b="1" dirty="0"/>
              <a:t>z trhu a nadhozu</a:t>
            </a:r>
            <a:r>
              <a:rPr lang="cs-CZ" sz="3200" dirty="0"/>
              <a:t>. Je to rychlostně silový sport a je základem téměř pro všechna sportovní odvětví. Hlavním cílem ve vzpírání je zvednout činku o co nejvyšší hmotnosti ze země nad hlavu dle daných pravidel. Ve vzpírání se soutěží na Olympijských hrách, mistrovstvích světa, mistrovstvích Evropy a na světových univerziádách a univerzitních mistrovstvích světa.</a:t>
            </a:r>
          </a:p>
        </p:txBody>
      </p:sp>
    </p:spTree>
    <p:extLst>
      <p:ext uri="{BB962C8B-B14F-4D97-AF65-F5344CB8AC3E}">
        <p14:creationId xmlns:p14="http://schemas.microsoft.com/office/powerpoint/2010/main" val="34934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B456FD-5176-F645-A3FF-42CB7610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04799"/>
            <a:ext cx="10439400" cy="3581400"/>
          </a:xfrm>
        </p:spPr>
        <p:txBody>
          <a:bodyPr>
            <a:noAutofit/>
          </a:bodyPr>
          <a:lstStyle/>
          <a:p>
            <a:pPr algn="just"/>
            <a:r>
              <a:rPr lang="cs-CZ" sz="3200" dirty="0"/>
              <a:t>V České republice je hlavní soutěží mistrovství ČR a dále ligové soutěže. Vzpěračská reprezentace ČR se připravuje na vrcholné soutěže pouze v jednom ze tří českých středisek vrcholového sportu, a to v pražském Olympu (Centrum sportu ministerstva vnitra). Soutěže v ČR se organizují pod hlavičkou Českého svazu vzpírání (ČSV), evropské soutěže se konají pod Evropskou vzpěračskou federací (EWF) a světové soutěže pod Světovou vzpěračskou federací (IWF).</a:t>
            </a:r>
          </a:p>
        </p:txBody>
      </p:sp>
    </p:spTree>
    <p:extLst>
      <p:ext uri="{BB962C8B-B14F-4D97-AF65-F5344CB8AC3E}">
        <p14:creationId xmlns:p14="http://schemas.microsoft.com/office/powerpoint/2010/main" val="239621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AFD13-CE12-784F-ABD6-580CCCFF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1673"/>
            <a:ext cx="10245436" cy="3581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b="1" dirty="0" err="1"/>
              <a:t>Clean</a:t>
            </a:r>
            <a:r>
              <a:rPr lang="cs-CZ" sz="3200" b="1" dirty="0"/>
              <a:t> &amp; </a:t>
            </a:r>
            <a:r>
              <a:rPr lang="cs-CZ" sz="3200" b="1" dirty="0" err="1"/>
              <a:t>Jerk</a:t>
            </a:r>
            <a:r>
              <a:rPr lang="cs-CZ" sz="3200" b="1" dirty="0"/>
              <a:t> (nadhoz)</a:t>
            </a:r>
            <a:r>
              <a:rPr lang="cs-CZ" sz="3200" dirty="0"/>
              <a:t> je složený ze dvou samostatných pohybů. Prvním je </a:t>
            </a:r>
            <a:r>
              <a:rPr lang="cs-CZ" sz="3200" b="1" dirty="0" err="1"/>
              <a:t>clean</a:t>
            </a:r>
            <a:r>
              <a:rPr lang="cs-CZ" sz="3200" dirty="0"/>
              <a:t> (přemístění), během nějž dostáváme osu ze země na svá ramena. Druhou fází je </a:t>
            </a:r>
            <a:r>
              <a:rPr lang="cs-CZ" sz="3200" b="1" dirty="0" err="1"/>
              <a:t>jerk</a:t>
            </a:r>
            <a:r>
              <a:rPr lang="cs-CZ" sz="3200" dirty="0"/>
              <a:t> (</a:t>
            </a:r>
            <a:r>
              <a:rPr lang="cs-CZ" sz="3200" b="1" dirty="0"/>
              <a:t>výraz</a:t>
            </a:r>
            <a:r>
              <a:rPr lang="cs-CZ" sz="3200" dirty="0"/>
              <a:t>), při němž máme za úkol činku dostat ze svých ramen nad hlavu.</a:t>
            </a:r>
          </a:p>
          <a:p>
            <a:pPr algn="just">
              <a:lnSpc>
                <a:spcPct val="100000"/>
              </a:lnSpc>
            </a:pP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55A9C-8507-A14F-B70D-279670FD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5" y="2984694"/>
            <a:ext cx="5320146" cy="3727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768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F3AB2-88FD-C142-A646-067A85B4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17" y="203540"/>
            <a:ext cx="10868891" cy="66544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cs-CZ" sz="2800" dirty="0"/>
              <a:t>Při </a:t>
            </a:r>
            <a:r>
              <a:rPr lang="cs-CZ" sz="2800" b="1" dirty="0"/>
              <a:t>základním postavení </a:t>
            </a:r>
            <a:r>
              <a:rPr lang="cs-CZ" sz="2800" dirty="0"/>
              <a:t>cvičenec zaujímá postavení k čince a rozestavění nohou, připravuje se a provádí úchop. Úchop (podobný jako u mrtvého tahu) je užší oproti trhu a představuje možnost komfortně položit činku po přemístění na ramena tak, aby se dlaně nedotýkaly ramen. </a:t>
            </a:r>
          </a:p>
          <a:p>
            <a:pPr algn="just">
              <a:lnSpc>
                <a:spcPct val="100000"/>
              </a:lnSpc>
            </a:pPr>
            <a:endParaRPr lang="cs-CZ" sz="2800" dirty="0"/>
          </a:p>
          <a:p>
            <a:pPr algn="just">
              <a:lnSpc>
                <a:spcPct val="100000"/>
              </a:lnSpc>
            </a:pPr>
            <a:endParaRPr lang="cs-CZ" sz="2800" dirty="0"/>
          </a:p>
          <a:p>
            <a:pPr algn="just">
              <a:lnSpc>
                <a:spcPct val="100000"/>
              </a:lnSpc>
            </a:pPr>
            <a:endParaRPr lang="cs-CZ" sz="2800" dirty="0"/>
          </a:p>
          <a:p>
            <a:pPr algn="just">
              <a:lnSpc>
                <a:spcPct val="100000"/>
              </a:lnSpc>
            </a:pPr>
            <a:endParaRPr lang="cs-CZ" sz="2800" dirty="0"/>
          </a:p>
          <a:p>
            <a:pPr algn="just">
              <a:lnSpc>
                <a:spcPct val="100000"/>
              </a:lnSpc>
            </a:pPr>
            <a:endParaRPr lang="cs-CZ" sz="2800" dirty="0"/>
          </a:p>
          <a:p>
            <a:pPr algn="just">
              <a:lnSpc>
                <a:spcPct val="100000"/>
              </a:lnSpc>
            </a:pPr>
            <a:r>
              <a:rPr lang="cs-CZ" sz="2800" dirty="0"/>
              <a:t>Startovní postavení je pozice po uchopení činky a těsně před začátkem aktivního zvedání činky. Je charakteristická pozicí rovných zad s hlavou v prodloužení trupu nebo v mírném záklonu. Paže jsou napnuté. Váha těla je rovnoměrně rozložena na celých chodidlech, která jsou mírně vytočena ven. Činka ve vertikální ose protíná střed chodidla.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6ACA04-EE57-8549-95C9-94746B7A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44" y="1969951"/>
            <a:ext cx="6816436" cy="2587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552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B9625B-330B-434B-8A0E-9200D070E979}"/>
              </a:ext>
            </a:extLst>
          </p:cNvPr>
          <p:cNvSpPr txBox="1"/>
          <p:nvPr/>
        </p:nvSpPr>
        <p:spPr>
          <a:xfrm>
            <a:off x="701488" y="0"/>
            <a:ext cx="113658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110000"/>
              <a:buFont typeface="Wingdings" pitchFamily="2" charset="2"/>
              <a:buChar char="§"/>
            </a:pPr>
            <a:r>
              <a:rPr lang="cs-CZ" sz="2800" b="1" dirty="0">
                <a:solidFill>
                  <a:schemeClr val="tx2"/>
                </a:solidFill>
              </a:rPr>
              <a:t>Výtah nadhozový</a:t>
            </a:r>
            <a:r>
              <a:rPr lang="cs-CZ" sz="2800" dirty="0">
                <a:solidFill>
                  <a:schemeClr val="tx2"/>
                </a:solidFill>
              </a:rPr>
              <a:t> je průpravné cvičení pro přemístění, které slouží k nácviku fáze přítrhu a vytažení činky do požadované úrovně. Až do fáze přítrhu jsou paže propnuté v loktech a celá chodidla spočívají na zemi. Teprve po této fázi se zvedají paty chodidel společně s rameny a paže se ohýbají v loktech, které směřují nahoru (lokty jsou vždy výše než zápěstí). Záda jsou v průběhu celého pohybu v hyperextenzi a dráha činky je při těle. Cvičení lze provádět ze země, z visu, od pasu nebo z beden. </a:t>
            </a:r>
            <a:r>
              <a:rPr lang="cs-CZ" sz="2800" b="1" dirty="0">
                <a:solidFill>
                  <a:schemeClr val="tx2"/>
                </a:solidFill>
              </a:rPr>
              <a:t>Tento pohyb lze popsat rovněž jako trojité propnutí (triple-extenze).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09352F-0DD0-344D-B3F6-AA77AEA7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4" y="3707715"/>
            <a:ext cx="6068292" cy="295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890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171A5E11-8182-654D-9AA8-9E4C007CAA1D}"/>
              </a:ext>
            </a:extLst>
          </p:cNvPr>
          <p:cNvSpPr txBox="1"/>
          <p:nvPr/>
        </p:nvSpPr>
        <p:spPr>
          <a:xfrm>
            <a:off x="913177" y="148326"/>
            <a:ext cx="110400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cs-CZ" sz="2800" b="1" dirty="0"/>
              <a:t>Přemístění s přechodem do podřepu. </a:t>
            </a:r>
            <a:r>
              <a:rPr lang="cs-CZ" sz="2800" dirty="0"/>
              <a:t>Speciální cvičení pro soutěžní provedení první fáze nadhozu, kdy je činka chycena na ramenou v pozici podřepu. Úhel v kolenním kloubu svírá 90–140°. Používá se pro zdokonalení techniky přemístění do dřepu a </a:t>
            </a:r>
            <a:r>
              <a:rPr lang="cs-CZ" sz="2800" b="1" dirty="0"/>
              <a:t>pro rozvoj rychlostních a silových schopností. </a:t>
            </a:r>
            <a:r>
              <a:rPr lang="cs-CZ" sz="2800" dirty="0"/>
              <a:t>Přemístění s přechodem do podřepu lze provádět ze země, z visu, od pasu nebo z beden.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F21031-B7E1-9347-81A8-900F68C3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35" y="3032529"/>
            <a:ext cx="8104718" cy="356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60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0885D4-3E33-634A-B853-D6D7AFCDC35B}"/>
              </a:ext>
            </a:extLst>
          </p:cNvPr>
          <p:cNvSpPr txBox="1"/>
          <p:nvPr/>
        </p:nvSpPr>
        <p:spPr>
          <a:xfrm>
            <a:off x="785123" y="196091"/>
            <a:ext cx="10866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b="1" dirty="0"/>
              <a:t>Výraz s přechodem do střihu (split). </a:t>
            </a:r>
            <a:r>
              <a:rPr lang="cs-CZ" sz="2800" dirty="0"/>
              <a:t>Cvičení výrazu s přechodem do střihu slouží jako nácvik soutěžního provedení druhé fáze nadhozu. Vzpěrač provede poskokem podřep rozkročný, levou/pravou vpřed, pravou/levou oporem o přední část chodidla, vzpažit s činkou (těžiště ve středu osy těla). Výraz můžeme provádět ze speciálních výrazových beden anebo ho spojit s jiným cvikem, nejčastěji s přemístěním. Z výrazových beden je možné cvičení provádět vpředu na ramenou nebo vzadu na ramenou nebo také se zastavením v úvodním podřepu.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13F18C-D785-B24B-8B60-C6263B36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27" y="3947317"/>
            <a:ext cx="5929746" cy="2714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7949566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3903</TotalTime>
  <Words>787</Words>
  <Application>Microsoft Macintosh PowerPoint</Application>
  <PresentationFormat>Širokoúhlá obrazovka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Oříznutí</vt:lpstr>
      <vt:lpstr>Fyzický příprava vojsk (4) základy vzpírání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zdrojů odborné literatury  (vyhledávání studií)</dc:title>
  <dc:creator>Jan Maleček</dc:creator>
  <cp:lastModifiedBy>Jan Maleček</cp:lastModifiedBy>
  <cp:revision>28</cp:revision>
  <dcterms:created xsi:type="dcterms:W3CDTF">2021-12-28T14:12:37Z</dcterms:created>
  <dcterms:modified xsi:type="dcterms:W3CDTF">2022-10-18T07:47:28Z</dcterms:modified>
</cp:coreProperties>
</file>