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A22C7-243D-41BF-906E-E33AF1EF17F9}" type="datetimeFigureOut">
              <a:rPr lang="cs-CZ" smtClean="0"/>
              <a:pPr/>
              <a:t>13.4.2018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22CB3-980C-4049-9573-6BCE31DF1D0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A22C7-243D-41BF-906E-E33AF1EF17F9}" type="datetimeFigureOut">
              <a:rPr lang="cs-CZ" smtClean="0"/>
              <a:pPr/>
              <a:t>13.4.2018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22CB3-980C-4049-9573-6BCE31DF1D0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A22C7-243D-41BF-906E-E33AF1EF17F9}" type="datetimeFigureOut">
              <a:rPr lang="cs-CZ" smtClean="0"/>
              <a:pPr/>
              <a:t>13.4.2018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22CB3-980C-4049-9573-6BCE31DF1D0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A22C7-243D-41BF-906E-E33AF1EF17F9}" type="datetimeFigureOut">
              <a:rPr lang="cs-CZ" smtClean="0"/>
              <a:pPr/>
              <a:t>13.4.2018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22CB3-980C-4049-9573-6BCE31DF1D0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A22C7-243D-41BF-906E-E33AF1EF17F9}" type="datetimeFigureOut">
              <a:rPr lang="cs-CZ" smtClean="0"/>
              <a:pPr/>
              <a:t>13.4.2018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22CB3-980C-4049-9573-6BCE31DF1D0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A22C7-243D-41BF-906E-E33AF1EF17F9}" type="datetimeFigureOut">
              <a:rPr lang="cs-CZ" smtClean="0"/>
              <a:pPr/>
              <a:t>13.4.2018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22CB3-980C-4049-9573-6BCE31DF1D0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A22C7-243D-41BF-906E-E33AF1EF17F9}" type="datetimeFigureOut">
              <a:rPr lang="cs-CZ" smtClean="0"/>
              <a:pPr/>
              <a:t>13.4.2018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22CB3-980C-4049-9573-6BCE31DF1D0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A22C7-243D-41BF-906E-E33AF1EF17F9}" type="datetimeFigureOut">
              <a:rPr lang="cs-CZ" smtClean="0"/>
              <a:pPr/>
              <a:t>13.4.2018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22CB3-980C-4049-9573-6BCE31DF1D0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A22C7-243D-41BF-906E-E33AF1EF17F9}" type="datetimeFigureOut">
              <a:rPr lang="cs-CZ" smtClean="0"/>
              <a:pPr/>
              <a:t>13.4.2018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22CB3-980C-4049-9573-6BCE31DF1D0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A22C7-243D-41BF-906E-E33AF1EF17F9}" type="datetimeFigureOut">
              <a:rPr lang="cs-CZ" smtClean="0"/>
              <a:pPr/>
              <a:t>13.4.2018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22CB3-980C-4049-9573-6BCE31DF1D0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A22C7-243D-41BF-906E-E33AF1EF17F9}" type="datetimeFigureOut">
              <a:rPr lang="cs-CZ" smtClean="0"/>
              <a:pPr/>
              <a:t>13.4.2018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22CB3-980C-4049-9573-6BCE31DF1D0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7A22C7-243D-41BF-906E-E33AF1EF17F9}" type="datetimeFigureOut">
              <a:rPr lang="cs-CZ" smtClean="0"/>
              <a:pPr/>
              <a:t>13.4.2018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422CB3-980C-4049-9573-6BCE31DF1D03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Lexikologie 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Lexikologie – nauka o slovní zásobě</a:t>
            </a:r>
          </a:p>
          <a:p>
            <a:endParaRPr lang="cs-CZ" dirty="0"/>
          </a:p>
          <a:p>
            <a:r>
              <a:rPr lang="cs-CZ" dirty="0" smtClean="0"/>
              <a:t>Slovo – ustálená jednotka jazyka tvořená řadou fonémů, přemístitelná ve větě, má lexikální a gramatický význam. 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Homonyma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Jako homonyma hodnotíme i slova, kde formální shoda vznikla přechodem mezi slovními druhy</a:t>
            </a:r>
          </a:p>
          <a:p>
            <a:r>
              <a:rPr lang="cs-CZ" dirty="0"/>
              <a:t>a</a:t>
            </a:r>
            <a:r>
              <a:rPr lang="cs-CZ" dirty="0" smtClean="0"/>
              <a:t>djektivum a substantivum – nemocný</a:t>
            </a:r>
          </a:p>
          <a:p>
            <a:r>
              <a:rPr lang="cs-CZ" dirty="0"/>
              <a:t>s</a:t>
            </a:r>
            <a:r>
              <a:rPr lang="cs-CZ" dirty="0" smtClean="0"/>
              <a:t>ubstantivum a adverbium – večer</a:t>
            </a:r>
          </a:p>
          <a:p>
            <a:r>
              <a:rPr lang="cs-CZ" dirty="0"/>
              <a:t>a</a:t>
            </a:r>
            <a:r>
              <a:rPr lang="cs-CZ" dirty="0" smtClean="0"/>
              <a:t>dverbium a prepozice – vedle </a:t>
            </a:r>
          </a:p>
          <a:p>
            <a:r>
              <a:rPr lang="cs-CZ" dirty="0" smtClean="0"/>
              <a:t>Pozor – řešeno v různých slovnících různě 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Motivovanost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Slova jsou znaky arbitrární (mimo citoslovce onomatopoické)</a:t>
            </a:r>
          </a:p>
          <a:p>
            <a:endParaRPr lang="cs-CZ" dirty="0"/>
          </a:p>
          <a:p>
            <a:r>
              <a:rPr lang="cs-CZ" dirty="0" smtClean="0"/>
              <a:t>Motivovanost významová – přenesení významu (metafora, metonymie, synekdocha)</a:t>
            </a:r>
          </a:p>
          <a:p>
            <a:r>
              <a:rPr lang="cs-CZ" dirty="0" smtClean="0"/>
              <a:t>Motivovanost slovotvorná (kompozita, slovotvorné formanty)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Sousloví a frazémy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Sousloví: víceslovné jednotky s jediným významem (Rh-faktor, kyselina sírová, hladká mouka, hod diskem, úřad práce)</a:t>
            </a:r>
          </a:p>
          <a:p>
            <a:r>
              <a:rPr lang="cs-CZ" dirty="0" smtClean="0"/>
              <a:t>Frazémy: ustálená kombinace dvou a více slovních forem, která má celistvý význam, často metaforický a expresivní (rčení, pořekadla, pranostiky, přísloví, okřídlené citáty, kulturní frazémy)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err="1" smtClean="0"/>
              <a:t>Autosémantika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err="1" smtClean="0"/>
              <a:t>Autosémantika</a:t>
            </a:r>
            <a:r>
              <a:rPr lang="cs-CZ" dirty="0" smtClean="0"/>
              <a:t>: slova významově samostatná, nesoucí lexikální i gramatický význam (substantiva, adjektiva, adverbia, verba, číslovky)</a:t>
            </a:r>
          </a:p>
          <a:p>
            <a:r>
              <a:rPr lang="cs-CZ" dirty="0" smtClean="0"/>
              <a:t>Synsémantika: slova významově závislá (předložky, spojky, částice)</a:t>
            </a:r>
          </a:p>
          <a:p>
            <a:r>
              <a:rPr lang="cs-CZ" dirty="0" smtClean="0"/>
              <a:t>Mimo jsou zájmena (zastupující funkce), zájmenná příslovce, citoslovce (neohebná, ale významově autonomní)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Dělení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</a:t>
            </a:r>
            <a:r>
              <a:rPr lang="cs-CZ" dirty="0" smtClean="0"/>
              <a:t>onkréta x abstrakta</a:t>
            </a:r>
          </a:p>
          <a:p>
            <a:r>
              <a:rPr lang="cs-CZ" dirty="0"/>
              <a:t>p</a:t>
            </a:r>
            <a:r>
              <a:rPr lang="cs-CZ" dirty="0" smtClean="0"/>
              <a:t>ropria (vlastní) x apelativa (obecná)</a:t>
            </a:r>
          </a:p>
          <a:p>
            <a:r>
              <a:rPr lang="cs-CZ" dirty="0"/>
              <a:t>p</a:t>
            </a:r>
            <a:r>
              <a:rPr lang="cs-CZ" dirty="0" smtClean="0"/>
              <a:t>ropria: antroponyma, toponyma, chrématonyma</a:t>
            </a:r>
          </a:p>
          <a:p>
            <a:r>
              <a:rPr lang="cs-CZ" dirty="0" smtClean="0"/>
              <a:t>hypokoristika – domácké varianty oslovení (Jituška, dědoušek, mamuška)</a:t>
            </a:r>
          </a:p>
          <a:p>
            <a:endParaRPr lang="cs-CZ" dirty="0"/>
          </a:p>
          <a:p>
            <a:pPr>
              <a:buNone/>
            </a:pPr>
            <a:endParaRPr lang="cs-CZ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Vztahy mezi slovy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Synonyma – ekvivalentní význam (úplná)</a:t>
            </a:r>
          </a:p>
          <a:p>
            <a:r>
              <a:rPr lang="cs-CZ" dirty="0" smtClean="0"/>
              <a:t>Synonyma částečná</a:t>
            </a:r>
            <a:r>
              <a:rPr lang="cs-CZ" dirty="0"/>
              <a:t> </a:t>
            </a:r>
            <a:r>
              <a:rPr lang="cs-CZ" dirty="0" smtClean="0"/>
              <a:t>(dům, budova)</a:t>
            </a:r>
          </a:p>
          <a:p>
            <a:r>
              <a:rPr lang="cs-CZ" dirty="0" smtClean="0"/>
              <a:t>Antonyma – opačný význam</a:t>
            </a:r>
          </a:p>
          <a:p>
            <a:r>
              <a:rPr lang="cs-CZ" dirty="0"/>
              <a:t>n</a:t>
            </a:r>
            <a:r>
              <a:rPr lang="cs-CZ" dirty="0" smtClean="0"/>
              <a:t>emít, bezcenný, nikdo, protijed, iracionální, kontraindikace, atypický</a:t>
            </a:r>
          </a:p>
          <a:p>
            <a:r>
              <a:rPr lang="cs-CZ" dirty="0"/>
              <a:t>p</a:t>
            </a:r>
            <a:r>
              <a:rPr lang="cs-CZ" dirty="0" smtClean="0"/>
              <a:t>říchod x odchod</a:t>
            </a:r>
          </a:p>
          <a:p>
            <a:r>
              <a:rPr lang="cs-CZ" dirty="0"/>
              <a:t>s</a:t>
            </a:r>
            <a:r>
              <a:rPr lang="cs-CZ" dirty="0" smtClean="0"/>
              <a:t>taročech x mladočech</a:t>
            </a:r>
          </a:p>
          <a:p>
            <a:r>
              <a:rPr lang="cs-CZ" dirty="0"/>
              <a:t>d</a:t>
            </a:r>
            <a:r>
              <a:rPr lang="cs-CZ" dirty="0" smtClean="0"/>
              <a:t>obro x zlo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Vztahy mezi slovy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Hyperonyma (nadřazená)</a:t>
            </a:r>
          </a:p>
          <a:p>
            <a:pPr>
              <a:buNone/>
            </a:pPr>
            <a:r>
              <a:rPr lang="cs-CZ" dirty="0" smtClean="0"/>
              <a:t>     uvádí se v </a:t>
            </a:r>
            <a:r>
              <a:rPr lang="cs-CZ" dirty="0" err="1" smtClean="0"/>
              <a:t>sg</a:t>
            </a:r>
            <a:r>
              <a:rPr lang="cs-CZ" dirty="0" smtClean="0"/>
              <a:t>. (hračka)</a:t>
            </a:r>
          </a:p>
          <a:p>
            <a:r>
              <a:rPr lang="cs-CZ" dirty="0" smtClean="0"/>
              <a:t>Hyponyma (podřazená)</a:t>
            </a:r>
          </a:p>
          <a:p>
            <a:r>
              <a:rPr lang="cs-CZ" dirty="0" smtClean="0"/>
              <a:t>Kohyponyma </a:t>
            </a:r>
          </a:p>
          <a:p>
            <a:pPr>
              <a:buNone/>
            </a:pPr>
            <a:r>
              <a:rPr lang="cs-CZ" dirty="0" smtClean="0"/>
              <a:t>    (na jedné úrovni – vláček, panenka, míček)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Polysémie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Polysémie – slovo má více než jeden význam – vzniklo přenesením významu, např. metaforicky (myš, oko)</a:t>
            </a:r>
          </a:p>
          <a:p>
            <a:endParaRPr lang="cs-CZ" dirty="0" smtClean="0"/>
          </a:p>
          <a:p>
            <a:r>
              <a:rPr lang="cs-CZ" dirty="0" smtClean="0"/>
              <a:t>Homonymie – slova stejně znějící vznikla nezávisle na sobě (kolej)</a:t>
            </a:r>
          </a:p>
          <a:p>
            <a:endParaRPr lang="cs-CZ" dirty="0"/>
          </a:p>
          <a:p>
            <a:r>
              <a:rPr lang="cs-CZ" dirty="0" err="1" smtClean="0"/>
              <a:t>Monosémní</a:t>
            </a:r>
            <a:r>
              <a:rPr lang="cs-CZ" dirty="0" smtClean="0"/>
              <a:t> (</a:t>
            </a:r>
            <a:r>
              <a:rPr lang="cs-CZ" dirty="0" err="1" smtClean="0"/>
              <a:t>monosémantická</a:t>
            </a:r>
            <a:r>
              <a:rPr lang="cs-CZ" dirty="0" smtClean="0"/>
              <a:t> slova) – jeden význam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Homonymie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Pravá, úplná homonyma (kolej, rys, kořenit)</a:t>
            </a:r>
          </a:p>
          <a:p>
            <a:r>
              <a:rPr lang="cs-CZ" dirty="0" smtClean="0"/>
              <a:t>Částečná (jen v určitém tvaru – jí, pila)</a:t>
            </a:r>
          </a:p>
          <a:p>
            <a:r>
              <a:rPr lang="cs-CZ" dirty="0" smtClean="0"/>
              <a:t>Nepravá: </a:t>
            </a:r>
          </a:p>
          <a:p>
            <a:r>
              <a:rPr lang="cs-CZ" dirty="0" smtClean="0"/>
              <a:t>a) </a:t>
            </a:r>
            <a:r>
              <a:rPr lang="cs-CZ" dirty="0" err="1" smtClean="0"/>
              <a:t>homografa</a:t>
            </a:r>
            <a:r>
              <a:rPr lang="cs-CZ" dirty="0" smtClean="0"/>
              <a:t> – stejně se píšou – panický</a:t>
            </a:r>
          </a:p>
          <a:p>
            <a:r>
              <a:rPr lang="cs-CZ" dirty="0" smtClean="0"/>
              <a:t>b) </a:t>
            </a:r>
            <a:r>
              <a:rPr lang="cs-CZ" dirty="0" err="1" smtClean="0"/>
              <a:t>homofona</a:t>
            </a:r>
            <a:r>
              <a:rPr lang="cs-CZ" dirty="0" smtClean="0"/>
              <a:t> – stejně se vyslovují – mít, mýt; vír, výr</a:t>
            </a: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404</Words>
  <Application>Microsoft Office PowerPoint</Application>
  <PresentationFormat>Předvádění na obrazovce (4:3)</PresentationFormat>
  <Paragraphs>53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Lexikologie </vt:lpstr>
      <vt:lpstr>Motivovanost </vt:lpstr>
      <vt:lpstr>Sousloví a frazémy</vt:lpstr>
      <vt:lpstr>Autosémantika </vt:lpstr>
      <vt:lpstr>Dělení </vt:lpstr>
      <vt:lpstr>Vztahy mezi slovy</vt:lpstr>
      <vt:lpstr>Vztahy mezi slovy</vt:lpstr>
      <vt:lpstr>Polysémie </vt:lpstr>
      <vt:lpstr>Homonymie </vt:lpstr>
      <vt:lpstr>Homonyma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Lexikologie</dc:title>
  <dc:creator>Pavla</dc:creator>
  <cp:lastModifiedBy>Radka</cp:lastModifiedBy>
  <cp:revision>6</cp:revision>
  <dcterms:created xsi:type="dcterms:W3CDTF">2013-02-22T19:25:57Z</dcterms:created>
  <dcterms:modified xsi:type="dcterms:W3CDTF">2018-04-13T07:04:53Z</dcterms:modified>
</cp:coreProperties>
</file>