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>
      <p:cViewPr varScale="1">
        <p:scale>
          <a:sx n="98" d="100"/>
          <a:sy n="98" d="100"/>
        </p:scale>
        <p:origin x="1752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31F54FC5-C992-4B2E-18F7-FCA05C552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322EA20B-3404-769D-0638-15B1A7885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CC267F66-0F04-C7DE-0BA5-09CD55C3B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D333BEC6-65BF-95CA-A795-AB94D0C5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6A489C0B-62AB-19EE-9FC9-28295E35C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67FCA6DD-8B6D-420B-A179-37B0B1D0E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F9134242-7DE5-B3A8-F8E6-9C097DA9B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49A6C524-7115-F8D5-9F3B-80086F4D3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0253F97D-0FC7-6042-9009-9B73ADE3F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5187B6A1-FACE-97F8-12B9-DFDDE9471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A80119F7-443E-819C-0275-0CF867275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2E176E81-9539-69DE-5872-D17BF50ABA5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6062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AC4E56BD-817C-2896-1E3D-2AA10A86D9A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D4FA3AC8-192D-AC30-994D-120E062B7DE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2313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4370838F-F874-9A09-E1F8-264618E7DA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2312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25796769-1647-DFF6-669F-3F60C2D9DAB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2313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7D17D4F5-D23E-2255-2BF1-33E7BB4CB0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2312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7F618F-8660-284C-A4F1-1A55C50A20A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>
            <a:extLst>
              <a:ext uri="{FF2B5EF4-FFF2-40B4-BE49-F238E27FC236}">
                <a16:creationId xmlns:a16="http://schemas.microsoft.com/office/drawing/2014/main" id="{0E99ADF6-969A-DDB1-471C-F536204707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AE7D78-0411-7843-9BCD-6BBB53B7612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62C27D80-D3CF-6FFB-2E1A-719A645E51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F69E467A-F5B0-29CA-87F6-CEC44B6DA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>
            <a:extLst>
              <a:ext uri="{FF2B5EF4-FFF2-40B4-BE49-F238E27FC236}">
                <a16:creationId xmlns:a16="http://schemas.microsoft.com/office/drawing/2014/main" id="{EE911D10-B43F-22F6-52B6-D9BAECDAF4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A74937-8DB4-B64B-A4C2-22CBA0FBCF6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B384EF52-A379-D5A3-44E8-C418EEBE7B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044D5771-CA72-D54E-1D49-0FA73255A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>
            <a:extLst>
              <a:ext uri="{FF2B5EF4-FFF2-40B4-BE49-F238E27FC236}">
                <a16:creationId xmlns:a16="http://schemas.microsoft.com/office/drawing/2014/main" id="{429D8943-891B-4967-C770-BE7DC882A5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838C2F-F095-2742-8B30-A12636391A1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33B85E49-D68A-627E-1F8B-1C5957CCA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98EC8E2-DECD-3CD0-BBC3-406BE82E5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7">
            <a:extLst>
              <a:ext uri="{FF2B5EF4-FFF2-40B4-BE49-F238E27FC236}">
                <a16:creationId xmlns:a16="http://schemas.microsoft.com/office/drawing/2014/main" id="{518AD72B-6DB8-FD82-650F-7E6D40E727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60F6B5-9EC2-1041-A341-4476C16C49C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998A0C4D-BBE9-BACB-22A3-B5CFAB481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89AFB294-54EF-3DDE-C3EA-D4B404FA6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>
            <a:extLst>
              <a:ext uri="{FF2B5EF4-FFF2-40B4-BE49-F238E27FC236}">
                <a16:creationId xmlns:a16="http://schemas.microsoft.com/office/drawing/2014/main" id="{F21AABC6-19D9-BEE4-AEEC-80C7DA05FD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FC3BD7-1FD8-E34E-895F-FF0DB4161C7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372818FD-8DDD-B174-F7E4-1869DCE64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1E3E1AA4-C5BE-F2E5-6871-9D59AE913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>
            <a:extLst>
              <a:ext uri="{FF2B5EF4-FFF2-40B4-BE49-F238E27FC236}">
                <a16:creationId xmlns:a16="http://schemas.microsoft.com/office/drawing/2014/main" id="{AD95CF74-9326-7AA5-84B7-F17B4D9773C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C26BD4-0C6B-3E45-ACE6-FD5F9AC706E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8AA3BDDF-5F80-4B1C-DEC2-F79894768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9A99A3BC-2C21-616B-A573-4C5502FA3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>
            <a:extLst>
              <a:ext uri="{FF2B5EF4-FFF2-40B4-BE49-F238E27FC236}">
                <a16:creationId xmlns:a16="http://schemas.microsoft.com/office/drawing/2014/main" id="{64E2095C-2E88-FF0B-05DB-ACB7A1036B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CED93C-45AE-324E-A4F3-16C24617EDE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A6E484E7-C112-58E8-A2A7-5F6764143C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B7C63AAB-1D96-9B9E-2C6B-B9DF1F69E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>
            <a:extLst>
              <a:ext uri="{FF2B5EF4-FFF2-40B4-BE49-F238E27FC236}">
                <a16:creationId xmlns:a16="http://schemas.microsoft.com/office/drawing/2014/main" id="{D7CDE2E8-0301-5426-C7F2-D3CC86382F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FD3D80-4F21-E447-B6FD-D5882B61779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D3A144D7-D5E9-F2C9-3B82-3B9AFBDDA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D225A072-F197-D39F-0A1B-5BA1817FA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7">
            <a:extLst>
              <a:ext uri="{FF2B5EF4-FFF2-40B4-BE49-F238E27FC236}">
                <a16:creationId xmlns:a16="http://schemas.microsoft.com/office/drawing/2014/main" id="{8A7134EC-0DF9-D904-A64E-2737F3B118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1A3D8B-D01C-3845-843D-60C9DF05F63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212C8EE8-3398-40D7-C91C-67501E05E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0825" cy="3997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366BFE5D-8144-19FF-EC1D-996CBE4121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80A7DB39-3503-69A1-2BE2-5FD5F61918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5E14DA-E3EA-6940-BBC1-FC4882E25A5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F33E8DD0-5D65-909A-24B5-4A8084256E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0825" cy="3997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0C8FACF8-7DBC-09AA-2DA6-196F0E852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>
            <a:extLst>
              <a:ext uri="{FF2B5EF4-FFF2-40B4-BE49-F238E27FC236}">
                <a16:creationId xmlns:a16="http://schemas.microsoft.com/office/drawing/2014/main" id="{85977143-35EF-D983-9E5B-CC2BFF7978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868D04-8BB5-3A46-A330-571CA2DEDA7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D35C9A18-CC44-EB21-D114-B8C4BD05D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0825" cy="3997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6F09D74D-1E42-91D2-ACED-9AFDE835E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>
            <a:extLst>
              <a:ext uri="{FF2B5EF4-FFF2-40B4-BE49-F238E27FC236}">
                <a16:creationId xmlns:a16="http://schemas.microsoft.com/office/drawing/2014/main" id="{A28CDFDE-FD6C-576A-4A44-8855B6DB96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F67BE3-1F03-EE4A-B88E-143F7D070C7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6E7A0E20-B76E-3436-D845-8C946EBD32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330974EC-803F-4E2E-6AA6-17AEEA3B0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7">
            <a:extLst>
              <a:ext uri="{FF2B5EF4-FFF2-40B4-BE49-F238E27FC236}">
                <a16:creationId xmlns:a16="http://schemas.microsoft.com/office/drawing/2014/main" id="{90C5299E-CBB3-E621-0EBB-59444AF082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BB148A-2AE6-764B-9623-345871F5042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41C53016-EBBA-4593-9207-A6A61AD07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0825" cy="3997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29E26FBC-637D-5567-48FC-FDF4A36D6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9BD32844-9FE3-295D-49A9-617D5FAE1C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0BB8F6-01CE-484A-89E8-00EA96BE567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BFCD1A51-25F4-0581-F137-744CFCF35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0825" cy="3997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C710FD93-808E-DF5D-E8F8-4F234B089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7">
            <a:extLst>
              <a:ext uri="{FF2B5EF4-FFF2-40B4-BE49-F238E27FC236}">
                <a16:creationId xmlns:a16="http://schemas.microsoft.com/office/drawing/2014/main" id="{92C52972-3C1D-BD8A-0FDB-8648A82945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7D4B1D-8C0D-3C40-96FF-3EC3E3309F6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CD95BA9A-2E66-5184-793E-5EC8F81B6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28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C536EE17-2A9F-5DB7-55E2-63C86384A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583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7">
            <a:extLst>
              <a:ext uri="{FF2B5EF4-FFF2-40B4-BE49-F238E27FC236}">
                <a16:creationId xmlns:a16="http://schemas.microsoft.com/office/drawing/2014/main" id="{662AB50E-987F-B10E-1052-D834D38C1F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D28CE3-2839-C64B-BF0A-66BFEB3C896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C3CE1D44-BEF0-B53B-7638-1FB5F5F0EF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0825" cy="3997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B617BAEA-9CC0-6537-55ED-F42F9B233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>
            <a:extLst>
              <a:ext uri="{FF2B5EF4-FFF2-40B4-BE49-F238E27FC236}">
                <a16:creationId xmlns:a16="http://schemas.microsoft.com/office/drawing/2014/main" id="{9095B1B0-1147-0940-D1F7-822125B386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191412-839C-AB43-A241-7D01B6C8F934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90BED8B7-179C-654F-F0D0-B80AA8AA6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0F5863E6-0AF2-9AA3-A222-B7F958A9D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7">
            <a:extLst>
              <a:ext uri="{FF2B5EF4-FFF2-40B4-BE49-F238E27FC236}">
                <a16:creationId xmlns:a16="http://schemas.microsoft.com/office/drawing/2014/main" id="{A34CEB32-D695-000D-BC5D-FE48CC5806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767788-1A83-FB48-8F82-8EF4ED552E2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B31459B8-111C-86CE-A677-F1D5C1BC5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53DCAC7-2DA2-660F-D582-02221C7D8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0C7F92EA-7C65-0AE6-AA96-E8400ABDEC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117DB4-E8FE-2843-97BA-B786B9316FC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E0F37861-B0F8-43DA-5E40-46FA8056C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8A370BAE-3311-D802-D208-6FA5F2B77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>
            <a:extLst>
              <a:ext uri="{FF2B5EF4-FFF2-40B4-BE49-F238E27FC236}">
                <a16:creationId xmlns:a16="http://schemas.microsoft.com/office/drawing/2014/main" id="{852E722D-EF97-C5D3-DB3D-7B329A1C7F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8BB080-0675-9D4D-B835-E1117E6E3CC6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8D92F29F-22D2-76E7-CE13-BDCFB828E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5B5B723-6B9E-B143-7C16-CF1D76737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7">
            <a:extLst>
              <a:ext uri="{FF2B5EF4-FFF2-40B4-BE49-F238E27FC236}">
                <a16:creationId xmlns:a16="http://schemas.microsoft.com/office/drawing/2014/main" id="{436A0396-2B98-591D-1503-668A217D39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4692C8-64E3-6449-9D73-2D30CFE8973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D43C59BB-D9FC-7299-2597-133D83527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16CCB085-3AEC-F1B4-3219-6BE205B77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>
            <a:extLst>
              <a:ext uri="{FF2B5EF4-FFF2-40B4-BE49-F238E27FC236}">
                <a16:creationId xmlns:a16="http://schemas.microsoft.com/office/drawing/2014/main" id="{8C64E017-F7C0-5B09-6ECE-49474DB01A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6CC45D-A348-4445-8C47-DD77088B6740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C6378485-8D84-E4E5-658A-12666A816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5C33C34D-85D3-2096-2AA5-06227DD6A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>
            <a:extLst>
              <a:ext uri="{FF2B5EF4-FFF2-40B4-BE49-F238E27FC236}">
                <a16:creationId xmlns:a16="http://schemas.microsoft.com/office/drawing/2014/main" id="{7CD02BF6-71C9-1CF7-09E1-D9A06CC3A5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D4374E-97D1-9E42-9C10-45886795D09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0D8CA902-C9C2-90F2-6783-319D57E26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18E3E02B-7629-C8F4-28D9-7DD226703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47A004-FE17-2ADE-E30E-94106B711E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C0EAC-C39A-F37E-A350-A108DFF8D1F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E73CAA-3413-E4AF-3557-D1A3C46BEE0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9ECB-4920-5E44-AB08-874CDFAB516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0855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9CBABE-BB25-5731-F5BC-5F35F05E1EE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B6D53-74A4-674B-6CF5-7867132F47E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9C953-37CB-80B4-5216-8F2CD01C65D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67258-64F4-BF40-BA70-BDF01AE92B2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9714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92975" y="300038"/>
            <a:ext cx="2262188" cy="6438900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0038"/>
            <a:ext cx="6637337" cy="6438900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183E04-E610-0D1C-F0ED-D7BCF484E8A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8EE5A-2B9B-D8A4-1BFD-34755BED937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65C73-DF7E-878D-BC91-9792073722D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35DAC-D05E-F14B-B79C-7DC170EF4E4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9826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0038"/>
            <a:ext cx="9051925" cy="124460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37FFED1-565D-1CE0-7ACF-842AA6EB72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FC4DC-3FA5-C16C-AB5E-171DF3212F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69DCB-72B2-4C41-F930-AD71FE0396C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E5C30-F924-EB4D-883B-731EC09B3E9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31893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C6DE9C-E02A-7766-79B3-BF32BCF5E1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25928-1431-3BBD-42AC-6458600587D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EF234E-8E5B-52D7-15A4-D294E201C67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38B0-D262-8643-8486-7A45E8DD45F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395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9D3348-2D72-1426-9E27-78D22D3EC68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221BA0-78BB-9440-BBEB-F543BD4D1C1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531CE-F8B1-93CB-3999-2EA25CB1BDD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7F07-1EA4-5E49-8FF4-15493E699D1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7731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9762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768475"/>
            <a:ext cx="4449763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A0B81F-26B9-A80F-FE8F-C972092C89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64F249-02CB-6C84-F1CF-95CF240E7F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8B3889-7DED-E973-6D6C-B31F4668DD3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1CA8-7E26-EC4D-842C-983E5CECCDE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1087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4EDCA82-E90D-8F2E-A8EC-C8A3C8D5A6F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8A0E4E5-9896-B65F-0429-4D58840989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EB71872-9E36-5C22-E19D-52F379D52DA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2EA4-A8C5-D74D-9BD6-AEB729EAF6F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9307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599A26A-8B6F-3F0A-1283-F56AF7C4C4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100940-E800-5E0B-EC5B-659E8BF0E1B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6DD65B-3927-E162-6EE5-A5714678019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A9C9-A444-E148-8E5D-9675F611C03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6009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A8A880-3EE8-BCAF-2286-93435FEFA3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5BA1D1-9641-2DBC-9E16-DF8989D135E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5EE520-2DA7-3175-D2B2-8B051D0E807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1FFC2-8C27-8143-9085-B2C7A2A823C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9561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023256-E07E-C819-2120-02E982164A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FE67193-F6EA-D84B-63A0-9EBF3328408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5BECF20-6B5D-F804-0E23-8D5D81D2D41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7CA7D-4CAA-1646-9BCA-5253B99DB39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2385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7C9E1A-9AFE-0A86-8170-ED53AD4DA0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AA6A4D7-5E9A-C065-1B45-A036B7B26F4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F9ED292-DC06-2B3E-078F-16FA473D09D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C3FEE-6AD6-AF48-8FDE-CAAF6E48778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8450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AFD4D01-4BCE-13FB-333B-868E89FA4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0038"/>
            <a:ext cx="90519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44C4E30-BDDD-47C7-CF10-F16DFFAE9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192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6BC3E90-EF0F-E33E-6514-270B322A5C6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8A5CD7-ED29-02DE-5D74-D30BC8DC481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65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B716C4-A3EB-B664-C1ED-65CF2F8FCFA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A7D1E7-AC4B-7343-8358-F3932CE8E8F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sgram.ru/%D0%91%D0%B5%D0%B7%D0%BB%D0%B8%D1%87%D0%BD%D0%BE%D1%81%D1%82%D1%8C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sgram.ru/%D0%9E%D1%82%D1%80%D0%B8%D1%86%D0%B0%D0%BD%D0%B8%D0%B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8C2511CA-5143-192B-8DBE-82C42BB55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>
                <a:latin typeface="Times New Roman" panose="02020603050405020304" pitchFamily="18" charset="0"/>
              </a:rPr>
              <a:t>Syntax ruštiny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DDBEC5E-F28F-59BC-A96A-DE0D1EAEF64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A2B18885-6FAF-5E9A-C32A-F05810FE98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419100"/>
            <a:ext cx="9288462" cy="6853238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 Srov. oproti tomu RG (1980):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 «</a:t>
            </a:r>
            <a:r>
              <a:rPr lang="ru-RU" altLang="de-DE" sz="2800">
                <a:latin typeface="Times New Roman" panose="02020603050405020304" pitchFamily="18" charset="0"/>
              </a:rPr>
              <a:t>Таким образом, под названием «</a:t>
            </a:r>
            <a:r>
              <a:rPr lang="ru-RU" altLang="de-DE" sz="2800" u="sng">
                <a:latin typeface="Times New Roman" panose="02020603050405020304" pitchFamily="18" charset="0"/>
              </a:rPr>
              <a:t>второстепенные члены предложения</a:t>
            </a:r>
            <a:r>
              <a:rPr lang="ru-RU" altLang="de-DE" sz="2800">
                <a:latin typeface="Times New Roman" panose="02020603050405020304" pitchFamily="18" charset="0"/>
              </a:rPr>
              <a:t>» оказываются объединенными: 1)  имеющие формы косвенных падежей или инфинитива компоненты таких </a:t>
            </a:r>
            <a:r>
              <a:rPr lang="ru-RU" altLang="de-DE" sz="2800" u="sng">
                <a:latin typeface="Times New Roman" panose="02020603050405020304" pitchFamily="18" charset="0"/>
              </a:rPr>
              <a:t>не подлежащно­сказуемостных предложений</a:t>
            </a:r>
            <a:r>
              <a:rPr lang="ru-RU" altLang="de-DE" sz="2800">
                <a:latin typeface="Times New Roman" panose="02020603050405020304" pitchFamily="18" charset="0"/>
              </a:rPr>
              <a:t>, как, например, </a:t>
            </a:r>
            <a:r>
              <a:rPr lang="ru-RU" altLang="de-DE" sz="2800" i="1">
                <a:latin typeface="Times New Roman" panose="02020603050405020304" pitchFamily="18" charset="0"/>
              </a:rPr>
              <a:t>Воды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прибывает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Нет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времени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Много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народу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Хочется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отдохнуть</a:t>
            </a:r>
            <a:r>
              <a:rPr lang="ru-RU" altLang="de-DE" sz="2800">
                <a:latin typeface="Times New Roman" panose="02020603050405020304" pitchFamily="18" charset="0"/>
              </a:rPr>
              <a:t>; (...)» (§1903, zvýraznění MG)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ru-RU" altLang="de-DE" sz="2800">
                <a:latin typeface="Times New Roman" panose="02020603050405020304" pitchFamily="18" charset="0"/>
              </a:rPr>
              <a:t>  «(...) </a:t>
            </a:r>
            <a:r>
              <a:rPr lang="ru-RU" altLang="de-DE" sz="2800" u="sng">
                <a:latin typeface="Times New Roman" panose="02020603050405020304" pitchFamily="18" charset="0"/>
              </a:rPr>
              <a:t>отношения между словоформами в них также могут быть отношениями субъекта и его предикативного признака</a:t>
            </a:r>
            <a:r>
              <a:rPr lang="ru-RU" altLang="de-DE" sz="2800">
                <a:latin typeface="Times New Roman" panose="02020603050405020304" pitchFamily="18" charset="0"/>
              </a:rPr>
              <a:t>, однако, в отличие от подлежащно­ сказуемостных предложений, субъект выражен в них такой формой слова, которая не является именующей, и, следовательно, субъектное значение здесь оказывается осложненным значением самой этой формы. Таковы, например, схемы N</a:t>
            </a:r>
            <a:r>
              <a:rPr lang="ru-RU" altLang="de-DE" sz="2800" baseline="-18000">
                <a:latin typeface="Times New Roman" panose="02020603050405020304" pitchFamily="18" charset="0"/>
              </a:rPr>
              <a:t>2</a:t>
            </a:r>
            <a:r>
              <a:rPr lang="ru-RU" altLang="de-DE" sz="2800">
                <a:latin typeface="Times New Roman" panose="02020603050405020304" pitchFamily="18" charset="0"/>
              </a:rPr>
              <a:t> (neg) Vf</a:t>
            </a:r>
            <a:r>
              <a:rPr lang="ru-RU" altLang="de-DE" sz="2800" baseline="-18000">
                <a:latin typeface="Times New Roman" panose="02020603050405020304" pitchFamily="18" charset="0"/>
              </a:rPr>
              <a:t>3s</a:t>
            </a:r>
            <a:r>
              <a:rPr lang="ru-RU" altLang="de-DE" sz="2800">
                <a:latin typeface="Times New Roman" panose="02020603050405020304" pitchFamily="18" charset="0"/>
              </a:rPr>
              <a:t> (</a:t>
            </a:r>
            <a:r>
              <a:rPr lang="ru-RU" altLang="de-DE" sz="2800" i="1">
                <a:latin typeface="Times New Roman" panose="02020603050405020304" pitchFamily="18" charset="0"/>
              </a:rPr>
              <a:t>Воды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прибывает</a:t>
            </a:r>
            <a:r>
              <a:rPr lang="ru-RU" altLang="de-DE" sz="2800">
                <a:latin typeface="Times New Roman" panose="02020603050405020304" pitchFamily="18" charset="0"/>
              </a:rPr>
              <a:t>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C2F1416D-BD25-DA2C-DE42-A138314BB77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98450" y="215900"/>
            <a:ext cx="9061450" cy="4979988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 i="1">
                <a:latin typeface="Times New Roman" panose="02020603050405020304" pitchFamily="18" charset="0"/>
              </a:rPr>
              <a:t>Времени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 i="1">
                <a:latin typeface="Times New Roman" panose="02020603050405020304" pitchFamily="18" charset="0"/>
              </a:rPr>
              <a:t>не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 i="1">
                <a:latin typeface="Times New Roman" panose="02020603050405020304" pitchFamily="18" charset="0"/>
              </a:rPr>
              <a:t>хватает</a:t>
            </a:r>
            <a:r>
              <a:rPr lang="de-CH" altLang="de-DE" sz="2800">
                <a:latin typeface="Times New Roman" panose="02020603050405020304" pitchFamily="18" charset="0"/>
              </a:rPr>
              <a:t>) или </a:t>
            </a:r>
            <a:r>
              <a:rPr lang="de-CH" altLang="de-DE" sz="2800" i="1">
                <a:latin typeface="Times New Roman" panose="02020603050405020304" pitchFamily="18" charset="0"/>
              </a:rPr>
              <a:t>Нет</a:t>
            </a:r>
            <a:r>
              <a:rPr lang="de-CH" altLang="de-DE" sz="2800">
                <a:latin typeface="Times New Roman" panose="02020603050405020304" pitchFamily="18" charset="0"/>
              </a:rPr>
              <a:t> N</a:t>
            </a:r>
            <a:r>
              <a:rPr lang="de-CH" altLang="de-DE" sz="2800" baseline="-18000">
                <a:latin typeface="Times New Roman" panose="02020603050405020304" pitchFamily="18" charset="0"/>
              </a:rPr>
              <a:t>2</a:t>
            </a:r>
            <a:r>
              <a:rPr lang="de-CH" altLang="de-DE" sz="2800">
                <a:latin typeface="Times New Roman" panose="02020603050405020304" pitchFamily="18" charset="0"/>
              </a:rPr>
              <a:t> (</a:t>
            </a:r>
            <a:r>
              <a:rPr lang="de-CH" altLang="de-DE" sz="2800" i="1">
                <a:latin typeface="Times New Roman" panose="02020603050405020304" pitchFamily="18" charset="0"/>
              </a:rPr>
              <a:t>Нет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 i="1">
                <a:latin typeface="Times New Roman" panose="02020603050405020304" pitchFamily="18" charset="0"/>
              </a:rPr>
              <a:t>времени</a:t>
            </a:r>
            <a:r>
              <a:rPr lang="de-CH" altLang="de-DE" sz="2800">
                <a:latin typeface="Times New Roman" panose="02020603050405020304" pitchFamily="18" charset="0"/>
              </a:rPr>
              <a:t>). В подобных случаях </a:t>
            </a:r>
            <a:r>
              <a:rPr lang="de-CH" altLang="de-DE" sz="2800" u="sng">
                <a:latin typeface="Times New Roman" panose="02020603050405020304" pitchFamily="18" charset="0"/>
              </a:rPr>
              <a:t>связь между словоформами имеет вид подчинения</a:t>
            </a:r>
            <a:r>
              <a:rPr lang="de-CH" altLang="de-DE" sz="2800">
                <a:latin typeface="Times New Roman" panose="02020603050405020304" pitchFamily="18" charset="0"/>
              </a:rPr>
              <a:t>, формальной зависимости одного компонента от другого. Однако отличие от присловной подчинительной связи здесь состоит в том, что в таком минимальном образце предложения глагол главенствует именно и только в данной своей форме (в форме 3  л. ед.  ч., в прош.  вр. и сослагат. накл. — в форме сред.  р.); (...).» (§1911, zvýraznění MG)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BCD68CEC-661C-C73E-080D-40E44B46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11300"/>
            <a:ext cx="890111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>
            <a:extLst>
              <a:ext uri="{FF2B5EF4-FFF2-40B4-BE49-F238E27FC236}">
                <a16:creationId xmlns:a16="http://schemas.microsoft.com/office/drawing/2014/main" id="{9F2A2EE5-C470-C722-C44E-93289F9B5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217025" cy="1066800"/>
          </a:xfrm>
        </p:spPr>
        <p:txBody>
          <a:bodyPr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2800">
                <a:latin typeface="Times New Roman" panose="02020603050405020304" pitchFamily="18" charset="0"/>
              </a:rPr>
              <a:t>PMR (1960: 205n.)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>
            <a:extLst>
              <a:ext uri="{FF2B5EF4-FFF2-40B4-BE49-F238E27FC236}">
                <a16:creationId xmlns:a16="http://schemas.microsoft.com/office/drawing/2014/main" id="{1624110A-99BA-B1AA-AF1C-21E4B87A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04788"/>
            <a:ext cx="9779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92532569-7CEB-C5EE-26A0-D236EDD8E17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15900"/>
            <a:ext cx="9504362" cy="7056438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Jak je to u takových sporných nebo nekanonických subjektů s uvedenými vlastnostmi subjektu?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V nominativu definičně nestojí, shodu s predikátem také nevykazují.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Neodpovídají sémantické roli agens, ale té často neodpovídá ani kanonický podmět v nominativu a se shodou s přísudkem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Kontrola infinitivů je bez pochyb, srov. </a:t>
            </a:r>
            <a:r>
              <a:rPr lang="cs-CZ" altLang="de-DE" sz="2800" i="1">
                <a:latin typeface="Times New Roman" panose="02020603050405020304" pitchFamily="18" charset="0"/>
              </a:rPr>
              <a:t>Мне надо уехать, Ему пришлось остаться в этом городе</a:t>
            </a:r>
            <a:r>
              <a:rPr lang="cs-CZ" altLang="de-DE" sz="2800">
                <a:latin typeface="Times New Roman" panose="02020603050405020304" pitchFamily="18" charset="0"/>
              </a:rPr>
              <a:t>. Nicméně, totéž se týká i dativů se sotva zpochybněným statusem objektů v přítomnosti explicitního nominativního subjektu: </a:t>
            </a:r>
            <a:r>
              <a:rPr lang="cs-CZ" altLang="de-DE" sz="2800" i="1">
                <a:latin typeface="Times New Roman" panose="02020603050405020304" pitchFamily="18" charset="0"/>
              </a:rPr>
              <a:t>Он приказал жене вернуться на родину</a:t>
            </a:r>
            <a:r>
              <a:rPr lang="cs-CZ" altLang="de-DE" sz="2800">
                <a:latin typeface="Times New Roman" panose="02020603050405020304" pitchFamily="18" charset="0"/>
              </a:rPr>
              <a:t>.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Kontrola reflexivních zájmen funguje také: </a:t>
            </a:r>
            <a:r>
              <a:rPr lang="cs-CZ" altLang="de-DE" sz="2800" i="1">
                <a:latin typeface="Times New Roman" panose="02020603050405020304" pitchFamily="18" charset="0"/>
              </a:rPr>
              <a:t>Мне надо бриться, Мне нужно контролировать себя</a:t>
            </a:r>
            <a:r>
              <a:rPr lang="cs-CZ" altLang="de-DE" sz="2800">
                <a:latin typeface="Times New Roman" panose="02020603050405020304" pitchFamily="18" charset="0"/>
              </a:rPr>
              <a:t>. I zde se to týká i některých dativních objektů: </a:t>
            </a:r>
            <a:r>
              <a:rPr lang="cs-CZ" altLang="de-DE" sz="2800" i="1">
                <a:latin typeface="Times New Roman" panose="02020603050405020304" pitchFamily="18" charset="0"/>
              </a:rPr>
              <a:t>Нам приказали бриться и мыться</a:t>
            </a:r>
            <a:r>
              <a:rPr lang="cs-CZ" altLang="de-DE" sz="28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4F9931B-CD74-6EC2-9D81-0ECDB9A9195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215900"/>
            <a:ext cx="9575800" cy="7099300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Obzvlášť zajímavá je otázka kontroly přechodníků v případě nekanonických subjektů: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Přes neustále zákazy v explicitní kodifikaci se případy kde pře-chodník kontroluje zejména modalizující „subjekt“ v dativu vždy znova vyskytují: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 u="sng">
                <a:latin typeface="Times New Roman" panose="02020603050405020304" pitchFamily="18" charset="0"/>
              </a:rPr>
              <a:t>Возвращаясь</a:t>
            </a:r>
            <a:r>
              <a:rPr lang="ru-RU" altLang="de-DE" sz="2800" i="1">
                <a:latin typeface="Times New Roman" panose="02020603050405020304" pitchFamily="18" charset="0"/>
              </a:rPr>
              <a:t> домой, </a:t>
            </a:r>
            <a:r>
              <a:rPr lang="ru-RU" altLang="de-DE" sz="2800" i="1" u="sng">
                <a:latin typeface="Times New Roman" panose="02020603050405020304" pitchFamily="18" charset="0"/>
              </a:rPr>
              <a:t>мне</a:t>
            </a:r>
            <a:r>
              <a:rPr lang="ru-RU" altLang="de-DE" sz="2800" i="1">
                <a:latin typeface="Times New Roman" panose="02020603050405020304" pitchFamily="18" charset="0"/>
              </a:rPr>
              <a:t> стало грустно</a:t>
            </a:r>
            <a:r>
              <a:rPr lang="cs-CZ" altLang="de-DE" sz="2800" i="1">
                <a:latin typeface="Times New Roman" panose="02020603050405020304" pitchFamily="18" charset="0"/>
              </a:rPr>
              <a:t>. </a:t>
            </a:r>
            <a:r>
              <a:rPr lang="cs-CZ" altLang="de-DE" sz="2800">
                <a:latin typeface="Times New Roman" panose="02020603050405020304" pitchFamily="18" charset="0"/>
              </a:rPr>
              <a:t>(Komentář na stránce o jazykové správnosti: «это никак нет»)  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Даже </a:t>
            </a:r>
            <a:r>
              <a:rPr lang="ru-RU" altLang="de-DE" sz="2800" i="1" u="sng">
                <a:latin typeface="Times New Roman" panose="02020603050405020304" pitchFamily="18" charset="0"/>
              </a:rPr>
              <a:t>пройдя</a:t>
            </a:r>
            <a:r>
              <a:rPr lang="ru-RU" altLang="de-DE" sz="2800" i="1">
                <a:latin typeface="Times New Roman" panose="02020603050405020304" pitchFamily="18" charset="0"/>
              </a:rPr>
              <a:t> школу гегелевской логики, </a:t>
            </a:r>
            <a:r>
              <a:rPr lang="ru-RU" altLang="de-DE" sz="2800" i="1" u="sng">
                <a:latin typeface="Times New Roman" panose="02020603050405020304" pitchFamily="18" charset="0"/>
              </a:rPr>
              <a:t>проработав</a:t>
            </a:r>
            <a:r>
              <a:rPr lang="ru-RU" altLang="de-DE" sz="2800" i="1">
                <a:latin typeface="Times New Roman" panose="02020603050405020304" pitchFamily="18" charset="0"/>
              </a:rPr>
              <a:t> на тренажере отчуждения Абсолютного духа, </a:t>
            </a:r>
            <a:r>
              <a:rPr lang="ru-RU" altLang="de-DE" sz="2800" i="1" u="sng">
                <a:latin typeface="Times New Roman" panose="02020603050405020304" pitchFamily="18" charset="0"/>
              </a:rPr>
              <a:t>Марксу</a:t>
            </a:r>
            <a:r>
              <a:rPr lang="ru-RU" altLang="de-DE" sz="2800" i="1">
                <a:latin typeface="Times New Roman" panose="02020603050405020304" pitchFamily="18" charset="0"/>
              </a:rPr>
              <a:t> пришлось затратить гигантские усилия, (...)</a:t>
            </a:r>
            <a:r>
              <a:rPr lang="cs-CZ" altLang="de-DE" sz="2800">
                <a:latin typeface="Times New Roman" panose="02020603050405020304" pitchFamily="18" charset="0"/>
              </a:rPr>
              <a:t>.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Rozdíl oproti větám s explicitním subjektem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 u="sng">
                <a:latin typeface="Times New Roman" panose="02020603050405020304" pitchFamily="18" charset="0"/>
              </a:rPr>
              <a:t>Возвращаясь</a:t>
            </a:r>
            <a:r>
              <a:rPr lang="ru-RU" altLang="de-DE" sz="2800" i="1">
                <a:latin typeface="Times New Roman" panose="02020603050405020304" pitchFamily="18" charset="0"/>
              </a:rPr>
              <a:t> домой, из </a:t>
            </a:r>
            <a:r>
              <a:rPr lang="ru-RU" altLang="de-DE" sz="2800" i="1" u="sng">
                <a:latin typeface="Times New Roman" panose="02020603050405020304" pitchFamily="18" charset="0"/>
              </a:rPr>
              <a:t>моей</a:t>
            </a:r>
            <a:r>
              <a:rPr lang="ru-RU" altLang="de-DE" sz="2800" i="1">
                <a:latin typeface="Times New Roman" panose="02020603050405020304" pitchFamily="18" charset="0"/>
              </a:rPr>
              <a:t> сумки выпала </a:t>
            </a:r>
            <a:r>
              <a:rPr lang="ru-RU" altLang="de-DE" sz="2800" i="1" u="sng">
                <a:latin typeface="Times New Roman" panose="02020603050405020304" pitchFamily="18" charset="0"/>
              </a:rPr>
              <a:t>книга</a:t>
            </a:r>
            <a:r>
              <a:rPr lang="ru-RU" altLang="de-DE" sz="2800">
                <a:latin typeface="Times New Roman" panose="02020603050405020304" pitchFamily="18" charset="0"/>
              </a:rPr>
              <a:t> nebo dokonce </a:t>
            </a:r>
            <a:r>
              <a:rPr lang="ru-RU" altLang="de-DE" sz="2800" i="1" u="sng">
                <a:latin typeface="Times New Roman" panose="02020603050405020304" pitchFamily="18" charset="0"/>
              </a:rPr>
              <a:t>Возвраща-ясь</a:t>
            </a:r>
            <a:r>
              <a:rPr lang="ru-RU" altLang="de-DE" sz="2800" i="1">
                <a:latin typeface="Times New Roman" panose="02020603050405020304" pitchFamily="18" charset="0"/>
              </a:rPr>
              <a:t> домой, </a:t>
            </a:r>
            <a:r>
              <a:rPr lang="ru-RU" altLang="de-DE" sz="2800" i="1" u="sng">
                <a:latin typeface="Times New Roman" panose="02020603050405020304" pitchFamily="18" charset="0"/>
              </a:rPr>
              <a:t>мне</a:t>
            </a:r>
            <a:r>
              <a:rPr lang="ru-RU" altLang="de-DE" sz="2800" i="1">
                <a:latin typeface="Times New Roman" panose="02020603050405020304" pitchFamily="18" charset="0"/>
              </a:rPr>
              <a:t> сообщил </a:t>
            </a:r>
            <a:r>
              <a:rPr lang="ru-RU" altLang="de-DE" sz="2800" i="1" u="sng">
                <a:latin typeface="Times New Roman" panose="02020603050405020304" pitchFamily="18" charset="0"/>
              </a:rPr>
              <a:t>сосед</a:t>
            </a:r>
            <a:r>
              <a:rPr lang="ru-RU" altLang="de-DE" sz="2800" i="1">
                <a:latin typeface="Times New Roman" panose="02020603050405020304" pitchFamily="18" charset="0"/>
              </a:rPr>
              <a:t>, что кто-то затопил 4 квартиры на нижних этажах. Я дома быстро начала проверять все стоки и обнаружила, что треснул сливной бачок</a:t>
            </a:r>
            <a:r>
              <a:rPr lang="cs-CZ" altLang="de-DE" sz="28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322D6832-61B0-8CE2-4424-D7F53A4A509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215900"/>
            <a:ext cx="9575800" cy="6911975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Zase jinak: 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Слушая</a:t>
            </a:r>
            <a:r>
              <a:rPr lang="ru-RU" altLang="de-DE" sz="2800" i="1" dirty="0">
                <a:latin typeface="Times New Roman" panose="02020603050405020304" pitchFamily="18" charset="0"/>
              </a:rPr>
              <a:t> его, у 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меня</a:t>
            </a:r>
            <a:r>
              <a:rPr lang="ru-RU" altLang="de-DE" sz="2800" i="1" dirty="0">
                <a:latin typeface="Times New Roman" panose="02020603050405020304" pitchFamily="18" charset="0"/>
              </a:rPr>
              <a:t> горели 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глаза и щёки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– věta sice obsahuje subjekt v nominativu, ale nejen že ze sémantických důvodů je vyloučeno, že by kontroloval přechodník (jako předtím v případě vypadlé knihy), navíc je formální subjekt </a:t>
            </a:r>
            <a:r>
              <a:rPr lang="ru-RU" altLang="de-DE" sz="2800" i="1" dirty="0">
                <a:latin typeface="Times New Roman" panose="02020603050405020304" pitchFamily="18" charset="0"/>
              </a:rPr>
              <a:t>глаза и щёки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v mimojazykovém světě část externího posesora vystupujícího s předložkou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</a:t>
            </a:r>
            <a:r>
              <a:rPr lang="cs-CZ" altLang="de-DE" sz="2800" dirty="0">
                <a:latin typeface="Times New Roman" panose="02020603050405020304" pitchFamily="18" charset="0"/>
              </a:rPr>
              <a:t>.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Lze tedy nejen konstatovat, že formální kanonický nominativní podmět středoevropských jazyků odpovídá většímu počtu ruských konstrukcí s jinak kódovanými větnými členy, ale některé z nich mají někde i vlastnosti subjektu, zvlášť mimo explicitní kodifikaci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Pro kontrolu přechodníků je dle kodifikace rozhodující formální vlastnost kanonického subjektu v nominativu, v úzu hrají oproti tomu úlohu i sémantické a komunikační činitelé, schopnost referenta být subjektem děje a postavení relevantního větného členu jako téma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3B80429D-CA3D-1A87-B72B-006DC6A4124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15900"/>
            <a:ext cx="9504362" cy="6983413"/>
          </a:xfrm>
        </p:spPr>
        <p:txBody>
          <a:bodyPr tIns="28080" anchor="t"/>
          <a:lstStyle/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Typy vět bez formálního podmětu v nominativu (jednočlenné):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Slovesa s nulovou valencí: </a:t>
            </a:r>
            <a:r>
              <a:rPr lang="ru-RU" altLang="de-DE" sz="2800" i="1">
                <a:latin typeface="Times New Roman" panose="02020603050405020304" pitchFamily="18" charset="0"/>
              </a:rPr>
              <a:t>Тает, К вечеру потемнело/ потеплело, Начинало рассветать, Вызвездило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Slovesa bez valence formálního subjektu, ale s valencí pro proživatele: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Меня знобит, тошнит, У меня першит в горле, Ему везет/повезло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Různé typy vět související s hierarchizací propozice (se slovesným rodem) s určitým slovesným tvarem: </a:t>
            </a:r>
            <a:r>
              <a:rPr lang="ru-RU" altLang="de-DE" sz="2800" i="1">
                <a:latin typeface="Times New Roman" panose="02020603050405020304" pitchFamily="18" charset="0"/>
              </a:rPr>
              <a:t>Об этом было сказано выше, Об этом уже говорилось, В комнате хорошо убрано, Мне не спалось, Нам так думается, Нам захотелось, Кваску ему желалось, Его ранило/убило электричеством, Его тянет домой, Голос </a:t>
            </a:r>
            <a:r>
              <a:rPr lang="ru-RU" altLang="de-DE" sz="2800">
                <a:latin typeface="Times New Roman" panose="02020603050405020304" pitchFamily="18" charset="0"/>
              </a:rPr>
              <a:t>(ak.)</a:t>
            </a:r>
            <a:r>
              <a:rPr lang="ru-RU" altLang="de-DE" sz="2800" i="1">
                <a:latin typeface="Times New Roman" panose="02020603050405020304" pitchFamily="18" charset="0"/>
              </a:rPr>
              <a:t> относит ветром, В ушах шумит, От двери дует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511EE6CC-5943-E196-1C42-3839724158B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00038" y="215900"/>
            <a:ext cx="9636125" cy="7127875"/>
          </a:xfrm>
        </p:spPr>
        <p:txBody>
          <a:bodyPr tIns="28080" anchor="t"/>
          <a:lstStyle/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Různé modální predikáty, jejichž </a:t>
            </a:r>
            <a:r>
              <a:rPr lang="cs-CZ" altLang="de-DE" sz="2800" dirty="0" err="1">
                <a:latin typeface="Times New Roman" panose="02020603050405020304" pitchFamily="18" charset="0"/>
              </a:rPr>
              <a:t>modalizující</a:t>
            </a:r>
            <a:r>
              <a:rPr lang="cs-CZ" altLang="de-DE" sz="2800" dirty="0">
                <a:latin typeface="Times New Roman" panose="02020603050405020304" pitchFamily="18" charset="0"/>
              </a:rPr>
              <a:t> „subjekt“ není v nominativu:  </a:t>
            </a:r>
            <a:r>
              <a:rPr lang="ru-RU" altLang="de-DE" sz="2800" i="1" dirty="0">
                <a:latin typeface="Times New Roman" panose="02020603050405020304" pitchFamily="18" charset="0"/>
              </a:rPr>
              <a:t>Тебе чего тут нужно, Мне в детстве даже игрушек не надо было – только мяч, Тебе можно туда не ходить, если тебе не хочется, Необходимо проверить все эти данные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Modální infinitivy: </a:t>
            </a:r>
            <a:r>
              <a:rPr lang="ru-RU" altLang="de-DE" sz="2800" i="1" dirty="0">
                <a:latin typeface="Times New Roman" panose="02020603050405020304" pitchFamily="18" charset="0"/>
              </a:rPr>
              <a:t>Что делать? Всем явиться в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гимнасти-ческий</a:t>
            </a:r>
            <a:r>
              <a:rPr lang="ru-RU" altLang="de-DE" sz="2800" i="1" dirty="0">
                <a:latin typeface="Times New Roman" panose="02020603050405020304" pitchFamily="18" charset="0"/>
              </a:rPr>
              <a:t> зал!, Не ходить бы тебе туда, Куда было идти?, Этого дня мне не забыть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Větný člen odpovídající subjektu vystupuje v genitivu, protože je kvantifikován, a to buď že vyjadřuje (nějaké, často velké) množství (kvantitativní genitiv) anebo nulové množství (neexistenci, nepřítomnost) (záporový genitiv): </a:t>
            </a:r>
            <a:r>
              <a:rPr lang="ru-RU" altLang="de-DE" sz="2800" i="1" dirty="0">
                <a:latin typeface="Times New Roman" panose="02020603050405020304" pitchFamily="18" charset="0"/>
              </a:rPr>
              <a:t>Воды убывает, Рабочих рук не хватает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Масла еще осталось, Ночью выпало снегу, Здесь собралось народу!, Документов в доме не сохранилось, Вопросов больше не последовало, Ответа из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17A5331A-181F-CF0C-4377-A5DB7F21CB0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144463"/>
            <a:ext cx="9647238" cy="7315200"/>
          </a:xfrm>
        </p:spPr>
        <p:txBody>
          <a:bodyPr tIns="28080" anchor="t"/>
          <a:lstStyle/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полка не пришло, Отклонений не наблюдалось, Отца не было на море, Ошибок здесь нет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(podle </a:t>
            </a:r>
            <a:r>
              <a:rPr lang="cs-CZ" altLang="de-DE" sz="2800" dirty="0" err="1">
                <a:latin typeface="Times New Roman" panose="02020603050405020304" pitchFamily="18" charset="0"/>
              </a:rPr>
              <a:t>Mel’čuka</a:t>
            </a:r>
            <a:r>
              <a:rPr lang="cs-CZ" altLang="de-DE" sz="2800" dirty="0">
                <a:latin typeface="Times New Roman" panose="02020603050405020304" pitchFamily="18" charset="0"/>
              </a:rPr>
              <a:t> se o subjekty skutečně jedná)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Genitiv je zde – alespoň jako varianta -  možný i ve spojení se slovesy, která neexistenci nebo nepřítomnost jen implikují, ne přímo vyjadřují: </a:t>
            </a:r>
            <a:r>
              <a:rPr lang="ru-RU" altLang="de-DE" sz="2800" i="1" dirty="0">
                <a:latin typeface="Times New Roman" panose="02020603050405020304" pitchFamily="18" charset="0"/>
              </a:rPr>
              <a:t>Из него никогда педагога не выйдет, Ни одной звездочки на небе не блистало / Ни одна звездочка на небе не блистала, За дверью никого не стояло / За дверью никто не стоял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Odpovídající konkurence někdy není triviální, protože souvisí jak se sémantikou slovesa, tak i s vlastnostmi věty. Srov. </a:t>
            </a:r>
            <a:r>
              <a:rPr lang="ru-RU" altLang="de-DE" sz="2800" dirty="0">
                <a:latin typeface="Times New Roman" panose="02020603050405020304" pitchFamily="18" charset="0"/>
              </a:rPr>
              <a:t>РКГ</a:t>
            </a:r>
            <a:r>
              <a:rPr lang="cs-CZ" altLang="de-DE" sz="2800" dirty="0">
                <a:latin typeface="Times New Roman" panose="02020603050405020304" pitchFamily="18" charset="0"/>
              </a:rPr>
              <a:t>: 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«Известно несколько семантических классов глаголов, которые могут иметь при отрицании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генитивный</a:t>
            </a:r>
            <a:r>
              <a:rPr lang="ru-RU" altLang="de-DE" sz="2800" dirty="0">
                <a:latin typeface="Times New Roman" panose="02020603050405020304" pitchFamily="18" charset="0"/>
              </a:rPr>
              <a:t> субъект – их можно назвать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генитивными</a:t>
            </a:r>
            <a:r>
              <a:rPr lang="ru-RU" altLang="de-DE" sz="2800" dirty="0">
                <a:latin typeface="Times New Roman" panose="02020603050405020304" pitchFamily="18" charset="0"/>
              </a:rPr>
              <a:t>. Это глаголы бытия, наличия, возникновения, появления, проявления, исчезновения, обнаружения, выявления и, разумеется, глаголы восприятия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960FD55-8A59-0AF3-48FB-FFE51C09A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3200">
                <a:latin typeface="Times New Roman" panose="02020603050405020304" pitchFamily="18" charset="0"/>
              </a:rPr>
              <a:t>Jednoduchá věta: podmět (subjekt)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0DB017B-E115-7FC2-5447-C6E0D87AE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439863"/>
            <a:ext cx="9359900" cy="590391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Subjekt je pojem nejen syntaktické struktury, ale i sémantické, resp. komunikační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Původně výchozí část predikace, o níž se pomocí predikátu něco vypoví: </a:t>
            </a:r>
            <a:r>
              <a:rPr lang="de-CH" altLang="de-DE" sz="2800" i="1">
                <a:latin typeface="Times New Roman" panose="02020603050405020304" pitchFamily="18" charset="0"/>
              </a:rPr>
              <a:t>Kluk – spí, Dům – stojí v lese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Pak úžeji gramaticky, resp. syntakticky privilegovaný argument slovesa, který má jisté vlastnosti, zejména že stojí v nominativu a že sloveso s ním kongruuje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V tradiční mluvnici spolu s predikátem hlavní element ve dvoučlenné větě, často viděno jako hierarchicky nejvýše stojící nebo alespoň jako stejně vysoko jako predikát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„Jakožto člen predikační dvojice je podmět syntakticky nezávislý.“ (Šmilauer, ESČ)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F6AB9496-E7E5-7DB6-097D-58B8A4F2D0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44463" y="215900"/>
            <a:ext cx="9647237" cy="7127875"/>
          </a:xfrm>
        </p:spPr>
        <p:txBody>
          <a:bodyPr tIns="28080" anchor="t"/>
          <a:lstStyle/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ru-RU" altLang="de-DE" sz="2800">
                <a:latin typeface="Times New Roman" panose="02020603050405020304" pitchFamily="18" charset="0"/>
              </a:rPr>
              <a:t>  – такие как </a:t>
            </a:r>
            <a:r>
              <a:rPr lang="ru-RU" altLang="de-DE" sz="2800" i="1">
                <a:latin typeface="Times New Roman" panose="02020603050405020304" pitchFamily="18" charset="0"/>
              </a:rPr>
              <a:t>доноситься, слышаться, наблюдаться, отме-чаться, регистрироваться, фиксироваться, оказаться, обнаружиться, сниться, найтись</a:t>
            </a:r>
            <a:r>
              <a:rPr lang="ru-RU" altLang="de-DE" sz="2800">
                <a:latin typeface="Times New Roman" panose="02020603050405020304" pitchFamily="18" charset="0"/>
              </a:rPr>
              <a:t>.»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ru-RU" altLang="de-DE" sz="2800">
                <a:latin typeface="Times New Roman" panose="02020603050405020304" pitchFamily="18" charset="0"/>
              </a:rPr>
              <a:t>  «В ситуации, описываемой предложением с двумя участниками, Вещь и Место, центром перспективы может быть и тот и другой. Обосновываются следующие правила.</a:t>
            </a:r>
            <a:br>
              <a:rPr lang="ru-RU" altLang="de-DE" sz="2800">
                <a:latin typeface="Times New Roman" panose="02020603050405020304" pitchFamily="18" charset="0"/>
              </a:rPr>
            </a:br>
            <a:r>
              <a:rPr lang="ru-RU" altLang="de-DE" sz="2400" b="1">
                <a:latin typeface="Times New Roman" panose="02020603050405020304" pitchFamily="18" charset="0"/>
              </a:rPr>
              <a:t>Правило 1</a:t>
            </a:r>
            <a:r>
              <a:rPr lang="ru-RU" altLang="de-DE" sz="2400">
                <a:latin typeface="Times New Roman" panose="02020603050405020304" pitchFamily="18" charset="0"/>
              </a:rPr>
              <a:t>. Если центром перспективы является Вещь, то мы имеем обычное (не бытийное) предложение – с номинативным субъектом.</a:t>
            </a:r>
            <a:br>
              <a:rPr lang="ru-RU" altLang="de-DE" sz="2400">
                <a:latin typeface="Times New Roman" panose="02020603050405020304" pitchFamily="18" charset="0"/>
              </a:rPr>
            </a:br>
            <a:r>
              <a:rPr lang="ru-RU" altLang="de-DE" sz="2400" b="1">
                <a:latin typeface="Times New Roman" panose="02020603050405020304" pitchFamily="18" charset="0"/>
              </a:rPr>
              <a:t>Правило 2</a:t>
            </a:r>
            <a:r>
              <a:rPr lang="ru-RU" altLang="de-DE" sz="2400">
                <a:latin typeface="Times New Roman" panose="02020603050405020304" pitchFamily="18" charset="0"/>
              </a:rPr>
              <a:t>. Если же центром перспективы является Место, то предложение оформляется генитивной конструкцией.</a:t>
            </a:r>
            <a:br>
              <a:rPr lang="ru-RU" altLang="de-DE" sz="2400">
                <a:latin typeface="Times New Roman" panose="02020603050405020304" pitchFamily="18" charset="0"/>
              </a:rPr>
            </a:br>
            <a:r>
              <a:rPr lang="ru-RU" altLang="de-DE" sz="2400">
                <a:latin typeface="Times New Roman" panose="02020603050405020304" pitchFamily="18" charset="0"/>
              </a:rPr>
              <a:t>(15) а. </a:t>
            </a:r>
            <a:r>
              <a:rPr lang="ru-RU" altLang="de-DE" sz="2400" i="1">
                <a:latin typeface="Times New Roman" panose="02020603050405020304" pitchFamily="18" charset="0"/>
              </a:rPr>
              <a:t>Газеты</a:t>
            </a:r>
            <a:r>
              <a:rPr lang="ru-RU" altLang="de-DE" sz="2400">
                <a:latin typeface="Times New Roman" panose="02020603050405020304" pitchFamily="18" charset="0"/>
              </a:rPr>
              <a:t> в киоск не поступили;</a:t>
            </a:r>
            <a:br>
              <a:rPr lang="ru-RU" altLang="de-DE" sz="2400">
                <a:latin typeface="Times New Roman" panose="02020603050405020304" pitchFamily="18" charset="0"/>
              </a:rPr>
            </a:br>
            <a:r>
              <a:rPr lang="ru-RU" altLang="de-DE" sz="2400">
                <a:latin typeface="Times New Roman" panose="02020603050405020304" pitchFamily="18" charset="0"/>
              </a:rPr>
              <a:t>б. </a:t>
            </a:r>
            <a:r>
              <a:rPr lang="ru-RU" altLang="de-DE" sz="2400" i="1">
                <a:latin typeface="Times New Roman" panose="02020603050405020304" pitchFamily="18" charset="0"/>
              </a:rPr>
              <a:t>Газет</a:t>
            </a:r>
            <a:r>
              <a:rPr lang="ru-RU" altLang="de-DE" sz="2400">
                <a:latin typeface="Times New Roman" panose="02020603050405020304" pitchFamily="18" charset="0"/>
              </a:rPr>
              <a:t> в киоск не поступило.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ru-RU" altLang="de-DE" sz="2800">
                <a:latin typeface="Times New Roman" panose="02020603050405020304" pitchFamily="18" charset="0"/>
              </a:rPr>
              <a:t>В (15а) центром перспективы является Вещь; «наблюдающая камера» следит за газетами и их перемещением; соответственно, субъект в номинативе. В (15б) центр перспективы – киоск, Место; отсюда по Правилу 2 возникает генитивная конструкция.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570ECDAE-14CD-CF82-C185-81D90E0D2DF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8925" y="185738"/>
            <a:ext cx="9502775" cy="2262187"/>
          </a:xfrm>
        </p:spPr>
        <p:txBody>
          <a:bodyPr tIns="28080" anchor="t"/>
          <a:lstStyle/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Выбор падежа обусловлен разными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концептуализациями</a:t>
            </a:r>
            <a:r>
              <a:rPr lang="ru-RU" altLang="de-DE" sz="2800" dirty="0">
                <a:latin typeface="Times New Roman" panose="02020603050405020304" pitchFamily="18" charset="0"/>
              </a:rPr>
              <a:t> одной и той же, в каком-то смысле, ситуации, а именно, выбором центра перспективы.» (</a:t>
            </a:r>
            <a:r>
              <a:rPr lang="ru-RU" altLang="de-DE" sz="2800" dirty="0" err="1">
                <a:latin typeface="Times New Roman" panose="02020603050405020304" pitchFamily="18" charset="0"/>
              </a:rPr>
              <a:t>rusgram.r</a:t>
            </a:r>
            <a:r>
              <a:rPr lang="cs-CZ" altLang="de-DE" sz="2800" dirty="0">
                <a:latin typeface="Times New Roman" panose="02020603050405020304" pitchFamily="18" charset="0"/>
              </a:rPr>
              <a:t>u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Explikace v PMR (2: 217)</a:t>
            </a:r>
          </a:p>
        </p:txBody>
      </p:sp>
      <p:pic>
        <p:nvPicPr>
          <p:cNvPr id="56323" name="Picture 2">
            <a:extLst>
              <a:ext uri="{FF2B5EF4-FFF2-40B4-BE49-F238E27FC236}">
                <a16:creationId xmlns:a16="http://schemas.microsoft.com/office/drawing/2014/main" id="{87C29FB5-7311-5763-95D3-E75BC9F88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663825"/>
            <a:ext cx="8640762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207B43BB-4AAA-1D03-BD59-FB023DD79E5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04800" y="287338"/>
            <a:ext cx="9486900" cy="6486525"/>
          </a:xfrm>
        </p:spPr>
        <p:txBody>
          <a:bodyPr tIns="28080" anchor="t"/>
          <a:lstStyle/>
          <a:p>
            <a:pPr marL="341313" indent="-339725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Infinitivní vazby a vazby s vedlejší větou: </a:t>
            </a:r>
            <a:r>
              <a:rPr lang="ru-RU" altLang="de-DE" sz="2800" i="1">
                <a:latin typeface="Times New Roman" panose="02020603050405020304" pitchFamily="18" charset="0"/>
              </a:rPr>
              <a:t>Об этом обстоятельстве не следует забывать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Так работать было гораздо удобнее, Получилось, что я виноват</a:t>
            </a:r>
          </a:p>
          <a:p>
            <a:pPr marL="341313" indent="-339725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Infinitiv a vedlejší věty by se eventuálně mohly hodnotit jako podmět, srov. ovšem</a:t>
            </a:r>
            <a:r>
              <a:rPr lang="cs-CZ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Читать уже темно</a:t>
            </a:r>
          </a:p>
          <a:p>
            <a:pPr marL="341313" indent="-339725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Věty vyjadřující chybějící dispozici, nemožnost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Мне не до смеха, Не до еды было, Некуда идти, В Давосе Януковичу не было с кем поговорить</a:t>
            </a:r>
          </a:p>
          <a:p>
            <a:pPr marL="341313" indent="-339725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Nemodální predikativa: </a:t>
            </a:r>
            <a:r>
              <a:rPr lang="ru-RU" altLang="de-DE" sz="2800" i="1">
                <a:latin typeface="Times New Roman" panose="02020603050405020304" pitchFamily="18" charset="0"/>
              </a:rPr>
              <a:t>Мне было лень вставать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Сегодня холодно, было тихо, На краю пруда мелко, Мне близко до вокзала, Тебе пора идти (Мне пора был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 идти домой), Отсюда видно всю Прагу, Издали слышно песню</a:t>
            </a:r>
          </a:p>
          <a:p>
            <a:pPr marL="341313" indent="-339725" algn="l" eaLnBrk="1">
              <a:spcAft>
                <a:spcPts val="1425"/>
              </a:spcAft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/>
            </a:pPr>
            <a:r>
              <a:rPr lang="ru-RU" altLang="de-DE" sz="2800" i="1">
                <a:latin typeface="Times New Roman" panose="02020603050405020304" pitchFamily="18" charset="0"/>
              </a:rPr>
              <a:t>    </a:t>
            </a:r>
          </a:p>
          <a:p>
            <a:pPr marL="341313" indent="-339725" algn="l" eaLnBrk="1">
              <a:spcAft>
                <a:spcPts val="1425"/>
              </a:spcAft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/>
            </a:pPr>
            <a:r>
              <a:rPr lang="ru-RU" altLang="de-DE" sz="2800">
                <a:latin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14E58FBD-2CE6-9E05-EA54-A75F242E57D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00038" y="287338"/>
            <a:ext cx="9420225" cy="6983412"/>
          </a:xfrm>
        </p:spPr>
        <p:txBody>
          <a:bodyPr tIns="28080" anchor="t"/>
          <a:lstStyle/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 PMR: §93-§131 (jednočlenné věty), §192-§197 (podmět)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 РГ (1979): §1049-1074 (одноставные структурные основы предложения), §1372-1373 (родительный субъекта)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  </a:t>
            </a:r>
            <a:r>
              <a:rPr lang="de-CH" altLang="de-DE" sz="2800">
                <a:solidFill>
                  <a:srgbClr val="CCCCFF"/>
                </a:solidFill>
                <a:latin typeface="Times New Roman" panose="02020603050405020304" pitchFamily="18" charset="0"/>
                <a:hlinkClick r:id="rId3"/>
              </a:rPr>
              <a:t>http://rusgram.ru/Безличность</a:t>
            </a:r>
            <a:r>
              <a:rPr lang="de-CH" altLang="de-DE" sz="2800">
                <a:solidFill>
                  <a:srgbClr val="000080"/>
                </a:solidFill>
                <a:latin typeface="Times New Roman" panose="02020603050405020304" pitchFamily="18" charset="0"/>
              </a:rPr>
              <a:t>, </a:t>
            </a:r>
            <a:r>
              <a:rPr lang="de-CH" altLang="de-DE" sz="2800">
                <a:solidFill>
                  <a:srgbClr val="CCCCFF"/>
                </a:solidFill>
                <a:latin typeface="Times New Roman" panose="02020603050405020304" pitchFamily="18" charset="0"/>
                <a:hlinkClick r:id="rId4"/>
              </a:rPr>
              <a:t>http://rusgram.ru/Отрицание</a:t>
            </a:r>
            <a:endParaRPr lang="de-CH" altLang="de-DE" sz="2800">
              <a:solidFill>
                <a:srgbClr val="CCCCFF"/>
              </a:solidFill>
              <a:latin typeface="Times New Roman" panose="02020603050405020304" pitchFamily="18" charset="0"/>
            </a:endParaRP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 větám typu </a:t>
            </a:r>
            <a:r>
              <a:rPr lang="ru-RU" altLang="de-DE" sz="2800" i="1">
                <a:latin typeface="Times New Roman" panose="02020603050405020304" pitchFamily="18" charset="0"/>
              </a:rPr>
              <a:t>Лодку унесло ветром </a:t>
            </a:r>
            <a:r>
              <a:rPr lang="cs-CZ" altLang="de-DE" sz="2800">
                <a:latin typeface="Times New Roman" panose="02020603050405020304" pitchFamily="18" charset="0"/>
              </a:rPr>
              <a:t>srov. Mustajoki/Kopotev (2005)</a:t>
            </a:r>
            <a:r>
              <a:rPr lang="cs-CZ" altLang="de-DE" sz="2800">
                <a:solidFill>
                  <a:srgbClr val="000080"/>
                </a:solidFill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</a:p>
          <a:p>
            <a:pPr marL="336550" indent="-336550" algn="l" eaLnBrk="1">
              <a:spcAft>
                <a:spcPts val="1425"/>
              </a:spcAft>
              <a:buClr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 </a:t>
            </a:r>
          </a:p>
          <a:p>
            <a:pPr marL="336550" indent="-336550" algn="l" eaLnBrk="1">
              <a:spcAft>
                <a:spcPts val="1425"/>
              </a:spcAft>
              <a:buClr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06834CEA-E176-AABC-64B6-52A75083239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360363"/>
            <a:ext cx="9431338" cy="6624637"/>
          </a:xfrm>
        </p:spPr>
        <p:txBody>
          <a:bodyPr tIns="24840" anchor="t"/>
          <a:lstStyle/>
          <a:p>
            <a:pPr marL="342900" indent="-331788" algn="l" eaLnBrk="1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    «</a:t>
            </a:r>
            <a:r>
              <a:rPr lang="de-CH" altLang="de-DE" sz="2800" b="1">
                <a:latin typeface="Times New Roman" panose="02020603050405020304" pitchFamily="18" charset="0"/>
              </a:rPr>
              <a:t>Субъект</a:t>
            </a:r>
            <a:r>
              <a:rPr lang="de-CH" altLang="de-DE" sz="2800">
                <a:latin typeface="Times New Roman" panose="02020603050405020304" pitchFamily="18" charset="0"/>
              </a:rPr>
              <a:t> – термин логики, обозначающий предмет, о котором выносится </a:t>
            </a:r>
            <a:r>
              <a:rPr lang="de-CH" altLang="de-DE" sz="2800" i="1">
                <a:latin typeface="Times New Roman" panose="02020603050405020304" pitchFamily="18" charset="0"/>
              </a:rPr>
              <a:t>суждение</a:t>
            </a:r>
            <a:r>
              <a:rPr lang="de-CH" altLang="de-DE" sz="2800">
                <a:latin typeface="Times New Roman" panose="02020603050405020304" pitchFamily="18" charset="0"/>
              </a:rPr>
              <a:t>. Соотносится с </a:t>
            </a:r>
            <a:r>
              <a:rPr lang="de-CH" altLang="de-DE" sz="2800" i="1">
                <a:latin typeface="Times New Roman" panose="02020603050405020304" pitchFamily="18" charset="0"/>
              </a:rPr>
              <a:t>предикатом</a:t>
            </a:r>
            <a:r>
              <a:rPr lang="de-CH" altLang="de-DE" sz="2800">
                <a:latin typeface="Times New Roman" panose="02020603050405020304" pitchFamily="18" charset="0"/>
              </a:rPr>
              <a:t>. (...) В грамматической традиции термин «С.» был исполь-зован для обозначения члена предложения, соответствую-щего предмету мысли (суждения). В ряде языков этот  термин был заменен калькой (рус. «подлежащее»), что позволило избежать терминологического смешения логической и грамматической категорий. (...) Различают грамматический С. (соотвественно – подлежащее), относящийся к синтаксической структуре предложения (плану выражения); семантический С., относящийся к содержанию предложения (</a:t>
            </a:r>
            <a:r>
              <a:rPr lang="de-CH" altLang="de-DE" sz="2800" i="1">
                <a:latin typeface="Times New Roman" panose="02020603050405020304" pitchFamily="18" charset="0"/>
              </a:rPr>
              <a:t>агенс</a:t>
            </a:r>
            <a:r>
              <a:rPr lang="de-CH" altLang="de-DE" sz="2800">
                <a:latin typeface="Times New Roman" panose="02020603050405020304" pitchFamily="18" charset="0"/>
              </a:rPr>
              <a:t>, противпоставляемый </a:t>
            </a:r>
            <a:r>
              <a:rPr lang="de-CH" altLang="de-DE" sz="2800" i="1">
                <a:latin typeface="Times New Roman" panose="02020603050405020304" pitchFamily="18" charset="0"/>
              </a:rPr>
              <a:t>пациенсу</a:t>
            </a:r>
            <a:r>
              <a:rPr lang="de-CH" altLang="de-DE" sz="2800">
                <a:latin typeface="Times New Roman" panose="02020603050405020304" pitchFamily="18" charset="0"/>
              </a:rPr>
              <a:t> – объекту действия (...)); коммуникативный С. (</a:t>
            </a:r>
            <a:r>
              <a:rPr lang="de-CH" altLang="de-DE" sz="2800" i="1">
                <a:latin typeface="Times New Roman" panose="02020603050405020304" pitchFamily="18" charset="0"/>
              </a:rPr>
              <a:t>тема</a:t>
            </a:r>
            <a:r>
              <a:rPr lang="de-CH" altLang="de-DE" sz="2800">
                <a:latin typeface="Times New Roman" panose="02020603050405020304" pitchFamily="18" charset="0"/>
              </a:rPr>
              <a:t> сообщения, данное, топик); психологический С. (исходное представление); логический С. (часть пред-ложения, соответствующая субъекту действия).» (ЛЭС)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B2A8D6D7-4B70-D30C-C589-E5B1D9EAA92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15900"/>
            <a:ext cx="9431337" cy="7199313"/>
          </a:xfrm>
        </p:spPr>
        <p:txBody>
          <a:bodyPr tIns="24840" anchor="t"/>
          <a:lstStyle/>
          <a:p>
            <a:pPr marL="425450" indent="-309563" algn="l" eaLnBrk="1">
              <a:spcAft>
                <a:spcPts val="1425"/>
              </a:spcAft>
              <a:buClr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   Zdůrazňuje se, že subjekt </a:t>
            </a:r>
            <a:r>
              <a:rPr lang="cs-CZ" altLang="de-DE" sz="2800" i="1">
                <a:latin typeface="Times New Roman" panose="02020603050405020304" pitchFamily="18" charset="0"/>
              </a:rPr>
              <a:t>(kluk)</a:t>
            </a:r>
            <a:r>
              <a:rPr lang="cs-CZ" altLang="de-DE" sz="2800">
                <a:latin typeface="Times New Roman" panose="02020603050405020304" pitchFamily="18" charset="0"/>
              </a:rPr>
              <a:t> existuje nezávisle na predikaci,  predikace </a:t>
            </a:r>
            <a:r>
              <a:rPr lang="cs-CZ" altLang="de-DE" sz="2800" i="1">
                <a:latin typeface="Times New Roman" panose="02020603050405020304" pitchFamily="18" charset="0"/>
              </a:rPr>
              <a:t>(spí)</a:t>
            </a:r>
            <a:r>
              <a:rPr lang="cs-CZ" altLang="de-DE" sz="2800">
                <a:latin typeface="Times New Roman" panose="02020603050405020304" pitchFamily="18" charset="0"/>
              </a:rPr>
              <a:t> oproti tomu má smysl pouze o nějakém subjektu: </a:t>
            </a:r>
            <a:r>
              <a:rPr lang="cs-CZ" altLang="de-DE" sz="2800" i="1">
                <a:latin typeface="Times New Roman" panose="02020603050405020304" pitchFamily="18" charset="0"/>
              </a:rPr>
              <a:t>Kluk spí</a:t>
            </a:r>
            <a:r>
              <a:rPr lang="cs-CZ" altLang="de-DE" sz="2800">
                <a:latin typeface="Times New Roman" panose="02020603050405020304" pitchFamily="18" charset="0"/>
              </a:rPr>
              <a:t>. To je ovšem spíše rovina sémantická, popř. referenční, nikoliv syntaktická</a:t>
            </a:r>
          </a:p>
          <a:p>
            <a:pPr marL="425450" indent="-3095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Oproti tomu je pro závislostní gramatiku subjekt prostě jedním z aktantů slovesa, protože predikát může vystupovat bez subjektu, ale nikoliv naopak. V MST 1974 se odpovídající povrchově-syntaktická relace nazývá «предикативное»</a:t>
            </a:r>
          </a:p>
          <a:p>
            <a:pPr marL="425450" indent="-3095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Kongruence predikátu se subjektem není výpovědí o syntaktické závislosti: </a:t>
            </a:r>
            <a:r>
              <a:rPr lang="cs-CZ" altLang="de-DE" sz="2800" i="1">
                <a:latin typeface="Times New Roman" panose="02020603050405020304" pitchFamily="18" charset="0"/>
              </a:rPr>
              <a:t>Петр ← спал, Маша ← спала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</a:p>
          <a:p>
            <a:pPr marL="425450" indent="-3095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Zvlášť v ruštině je konkurence mezi latinským a kalkovaným domácím pojmem často terminologicky využívána: </a:t>
            </a:r>
            <a:r>
              <a:rPr lang="cs-CZ" altLang="de-DE" sz="2800" i="1">
                <a:latin typeface="Times New Roman" panose="02020603050405020304" pitchFamily="18" charset="0"/>
              </a:rPr>
              <a:t>подлежащее/podmět</a:t>
            </a:r>
            <a:r>
              <a:rPr lang="cs-CZ" altLang="de-DE" sz="2800">
                <a:latin typeface="Times New Roman" panose="02020603050405020304" pitchFamily="18" charset="0"/>
              </a:rPr>
              <a:t> za gramatický (syntaktický) pojem, </a:t>
            </a:r>
            <a:r>
              <a:rPr lang="cs-CZ" altLang="de-DE" sz="2800" i="1">
                <a:latin typeface="Times New Roman" panose="02020603050405020304" pitchFamily="18" charset="0"/>
              </a:rPr>
              <a:t>субъект/subjekt</a:t>
            </a:r>
            <a:r>
              <a:rPr lang="cs-CZ" altLang="de-DE" sz="2800">
                <a:latin typeface="Times New Roman" panose="02020603050405020304" pitchFamily="18" charset="0"/>
              </a:rPr>
              <a:t> za filozofický, psychologický, komunikační atd.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48E167D7-BB8B-9936-EB6D-13CEEC6BFC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95275" y="271463"/>
            <a:ext cx="9496425" cy="7143750"/>
          </a:xfrm>
        </p:spPr>
        <p:txBody>
          <a:bodyPr tIns="28080" anchor="t"/>
          <a:lstStyle/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Pokud ovšem filozofický a logický pojem </a:t>
            </a:r>
            <a:r>
              <a:rPr lang="cs-CZ" altLang="de-DE" sz="2800" i="1">
                <a:latin typeface="Times New Roman" panose="02020603050405020304" pitchFamily="18" charset="0"/>
              </a:rPr>
              <a:t>subjekt</a:t>
            </a:r>
            <a:r>
              <a:rPr lang="cs-CZ" altLang="de-DE" sz="2800">
                <a:latin typeface="Times New Roman" panose="02020603050405020304" pitchFamily="18" charset="0"/>
              </a:rPr>
              <a:t> nepotře-bujeme a </a:t>
            </a:r>
            <a:r>
              <a:rPr lang="cs-CZ" altLang="de-DE" sz="2800" i="1">
                <a:latin typeface="Times New Roman" panose="02020603050405020304" pitchFamily="18" charset="0"/>
              </a:rPr>
              <a:t>agens</a:t>
            </a:r>
            <a:r>
              <a:rPr lang="cs-CZ" altLang="de-DE" sz="2800">
                <a:latin typeface="Times New Roman" panose="02020603050405020304" pitchFamily="18" charset="0"/>
              </a:rPr>
              <a:t> nebo </a:t>
            </a:r>
            <a:r>
              <a:rPr lang="cs-CZ" altLang="de-DE" sz="2800" i="1">
                <a:latin typeface="Times New Roman" panose="02020603050405020304" pitchFamily="18" charset="0"/>
              </a:rPr>
              <a:t>téma</a:t>
            </a:r>
            <a:r>
              <a:rPr lang="cs-CZ" altLang="de-DE" sz="2800">
                <a:latin typeface="Times New Roman" panose="02020603050405020304" pitchFamily="18" charset="0"/>
              </a:rPr>
              <a:t> tímto pojmem označit nechceme, zůstávají termíny </a:t>
            </a:r>
            <a:r>
              <a:rPr lang="cs-CZ" altLang="de-DE" sz="2800" i="1">
                <a:latin typeface="Times New Roman" panose="02020603050405020304" pitchFamily="18" charset="0"/>
              </a:rPr>
              <a:t>subjekt</a:t>
            </a:r>
            <a:r>
              <a:rPr lang="cs-CZ" altLang="de-DE" sz="2800">
                <a:latin typeface="Times New Roman" panose="02020603050405020304" pitchFamily="18" charset="0"/>
              </a:rPr>
              <a:t> a </a:t>
            </a:r>
            <a:r>
              <a:rPr lang="cs-CZ" altLang="de-DE" sz="2800" i="1">
                <a:latin typeface="Times New Roman" panose="02020603050405020304" pitchFamily="18" charset="0"/>
              </a:rPr>
              <a:t>podmět</a:t>
            </a:r>
            <a:r>
              <a:rPr lang="cs-CZ" altLang="de-DE" sz="2800">
                <a:latin typeface="Times New Roman" panose="02020603050405020304" pitchFamily="18" charset="0"/>
              </a:rPr>
              <a:t> synonymické. Ruská tradice ovšem na rozlišování klade důraz, srov. např. I. A. Mel’čuk.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LĖS konstatuje, že v pozici subjektu obyčejně vystupují substantiva v nominativu a jejich ekvivalenty (tj. zájmena)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Vedle toho mohou jako subjekt vystupovat i infinitivy a vedlejší věty: </a:t>
            </a:r>
            <a:r>
              <a:rPr lang="ru-RU" altLang="de-DE" sz="2800" i="1">
                <a:latin typeface="Times New Roman" panose="02020603050405020304" pitchFamily="18" charset="0"/>
              </a:rPr>
              <a:t>Идти трудно, То, что волки серы, всем известно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(korelativní kataforické zájmeno </a:t>
            </a:r>
            <a:r>
              <a:rPr lang="cs-CZ" altLang="de-DE" sz="2800" i="1">
                <a:latin typeface="Times New Roman" panose="02020603050405020304" pitchFamily="18" charset="0"/>
              </a:rPr>
              <a:t>то</a:t>
            </a:r>
            <a:r>
              <a:rPr lang="cs-CZ" altLang="de-DE" sz="2800">
                <a:latin typeface="Times New Roman" panose="02020603050405020304" pitchFamily="18" charset="0"/>
              </a:rPr>
              <a:t> ovšem obraz trochu zamlžuje, srov. oproti tomu </a:t>
            </a:r>
            <a:r>
              <a:rPr lang="ru-RU" altLang="de-DE" sz="2800" i="1">
                <a:latin typeface="Times New Roman" panose="02020603050405020304" pitchFamily="18" charset="0"/>
              </a:rPr>
              <a:t>Путин: «А вам известно в колхозе, что Ленин умер уже?»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9954FFC1-1FB4-0137-2C3A-A7E65BDBBD0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87338"/>
            <a:ext cx="9575800" cy="7127875"/>
          </a:xfrm>
        </p:spPr>
        <p:txBody>
          <a:bodyPr tIns="28080" anchor="t"/>
          <a:lstStyle/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Ačkoliv tradiční mluvnice vidí spojení subjektu s predikátem jako základní strukturu věty, může subjekt i chybět (jednočlenná věta): </a:t>
            </a:r>
            <a:r>
              <a:rPr lang="cs-CZ" altLang="de-DE" sz="2800" i="1">
                <a:latin typeface="Times New Roman" panose="02020603050405020304" pitchFamily="18" charset="0"/>
              </a:rPr>
              <a:t>Было скучно, Темнеет, Морозно</a:t>
            </a:r>
            <a:r>
              <a:rPr lang="cs-CZ" altLang="de-DE" sz="2800">
                <a:latin typeface="Times New Roman" panose="02020603050405020304" pitchFamily="18" charset="0"/>
              </a:rPr>
              <a:t>. Jedná se buď o predi-káty s nulovou valencí nebo o takové, které formální subjekt nemají, přitom ale připouštějí jiný aktant: </a:t>
            </a:r>
            <a:r>
              <a:rPr lang="cs-CZ" altLang="de-DE" sz="2800" i="1">
                <a:latin typeface="Times New Roman" panose="02020603050405020304" pitchFamily="18" charset="0"/>
              </a:rPr>
              <a:t>Нам было скучно</a:t>
            </a:r>
            <a:r>
              <a:rPr lang="cs-CZ" altLang="de-DE" sz="2800">
                <a:latin typeface="Times New Roman" panose="02020603050405020304" pitchFamily="18" charset="0"/>
              </a:rPr>
              <a:t>.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Pouze na povrchu může subjekt chybět, pokud je vyjádřen koncovkou slovesa: </a:t>
            </a:r>
            <a:r>
              <a:rPr lang="cs-CZ" altLang="de-DE" sz="2800" i="1">
                <a:latin typeface="Times New Roman" panose="02020603050405020304" pitchFamily="18" charset="0"/>
              </a:rPr>
              <a:t>Не знаю, Хочешь?</a:t>
            </a:r>
            <a:r>
              <a:rPr lang="cs-CZ" altLang="de-DE" sz="2800">
                <a:latin typeface="Times New Roman" panose="02020603050405020304" pitchFamily="18" charset="0"/>
              </a:rPr>
              <a:t> V ruštině má vynechání neemfatických subjektových zájmen na rozdíl od češtiny obyčejně hovorový ráz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Subjekt má několik vlastností, které ho od ostatních aktantů slovesa odlišují: 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odpovídá nápadně bohaté škále sémantických rolí, protože může být jak agens </a:t>
            </a:r>
            <a:r>
              <a:rPr lang="cs-CZ" altLang="de-DE" sz="2800" i="1">
                <a:latin typeface="Times New Roman" panose="02020603050405020304" pitchFamily="18" charset="0"/>
              </a:rPr>
              <a:t>(Игрок бросил мяч)</a:t>
            </a:r>
            <a:r>
              <a:rPr lang="cs-CZ" altLang="de-DE" sz="2800">
                <a:latin typeface="Times New Roman" panose="02020603050405020304" pitchFamily="18" charset="0"/>
              </a:rPr>
              <a:t>, tak paciens </a:t>
            </a:r>
            <a:r>
              <a:rPr lang="cs-CZ" altLang="de-DE" sz="2800" i="1">
                <a:latin typeface="Times New Roman" panose="02020603050405020304" pitchFamily="18" charset="0"/>
              </a:rPr>
              <a:t>(Мяч был брошен игроком)</a:t>
            </a:r>
            <a:r>
              <a:rPr lang="cs-CZ" altLang="de-DE" sz="2800">
                <a:latin typeface="Times New Roman" panose="02020603050405020304" pitchFamily="18" charset="0"/>
              </a:rPr>
              <a:t>, dále i prožívatel (experiencer) (</a:t>
            </a:r>
            <a:r>
              <a:rPr lang="cs-CZ" altLang="de-DE" sz="2800" i="1">
                <a:latin typeface="Times New Roman" panose="02020603050405020304" pitchFamily="18" charset="0"/>
              </a:rPr>
              <a:t>Чувствую усталость</a:t>
            </a:r>
            <a:r>
              <a:rPr lang="cs-CZ" altLang="de-DE" sz="2800">
                <a:latin typeface="Times New Roman" panose="02020603050405020304" pitchFamily="18" charset="0"/>
              </a:rPr>
              <a:t>, srov. dále č. </a:t>
            </a:r>
            <a:r>
              <a:rPr lang="cs-CZ" altLang="de-DE" sz="2800" i="1">
                <a:latin typeface="Times New Roman" panose="02020603050405020304" pitchFamily="18" charset="0"/>
              </a:rPr>
              <a:t>Mám hlad, žízeň, Stydím se</a:t>
            </a:r>
            <a:r>
              <a:rPr lang="cs-CZ" altLang="de-DE" sz="2800">
                <a:latin typeface="Times New Roman" panose="02020603050405020304" pitchFamily="18" charset="0"/>
              </a:rPr>
              <a:t>, kde ruština má vedle typu </a:t>
            </a:r>
            <a:r>
              <a:rPr lang="cs-CZ" altLang="de-DE" sz="2800" i="1">
                <a:latin typeface="Times New Roman" panose="02020603050405020304" pitchFamily="18" charset="0"/>
              </a:rPr>
              <a:t>Хочу есть, пить</a:t>
            </a:r>
            <a:r>
              <a:rPr lang="cs-CZ" altLang="de-DE" sz="2800">
                <a:latin typeface="Times New Roman" panose="02020603050405020304" pitchFamily="18" charset="0"/>
              </a:rPr>
              <a:t> i  strukturu </a:t>
            </a:r>
            <a:r>
              <a:rPr lang="cs-CZ" altLang="de-DE" sz="2800" i="1">
                <a:latin typeface="Times New Roman" panose="02020603050405020304" pitchFamily="18" charset="0"/>
              </a:rPr>
              <a:t>Мне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1D0FEB85-1208-FAA0-02F7-BF708DE45B7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77825" y="144463"/>
            <a:ext cx="9351963" cy="7459662"/>
          </a:xfrm>
        </p:spPr>
        <p:txBody>
          <a:bodyPr tIns="28080" anchor="t"/>
          <a:lstStyle/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 i="1">
                <a:latin typeface="Times New Roman" panose="02020603050405020304" pitchFamily="18" charset="0"/>
              </a:rPr>
              <a:t>хочется </a:t>
            </a:r>
            <a:r>
              <a:rPr lang="ru-RU" altLang="de-DE" sz="2800" i="1">
                <a:latin typeface="Times New Roman" panose="02020603050405020304" pitchFamily="18" charset="0"/>
              </a:rPr>
              <a:t>есть, пить</a:t>
            </a:r>
            <a:r>
              <a:rPr lang="cs-CZ" altLang="de-DE" sz="2800">
                <a:latin typeface="Times New Roman" panose="02020603050405020304" pitchFamily="18" charset="0"/>
              </a:rPr>
              <a:t>, č. </a:t>
            </a:r>
            <a:r>
              <a:rPr lang="cs-CZ" altLang="de-DE" sz="2800" i="1">
                <a:latin typeface="Times New Roman" panose="02020603050405020304" pitchFamily="18" charset="0"/>
              </a:rPr>
              <a:t>On se stydí</a:t>
            </a:r>
            <a:r>
              <a:rPr lang="cs-CZ" altLang="de-DE" sz="2800">
                <a:latin typeface="Times New Roman" panose="02020603050405020304" pitchFamily="18" charset="0"/>
              </a:rPr>
              <a:t>, r. </a:t>
            </a:r>
            <a:r>
              <a:rPr lang="ru-RU" altLang="de-DE" sz="2800" i="1">
                <a:latin typeface="Times New Roman" panose="02020603050405020304" pitchFamily="18" charset="0"/>
              </a:rPr>
              <a:t>Ему стыдно, срам</a:t>
            </a:r>
            <a:r>
              <a:rPr lang="de-CH" altLang="de-DE" sz="2800">
                <a:latin typeface="Times New Roman" panose="02020603050405020304" pitchFamily="18" charset="0"/>
              </a:rPr>
              <a:t>), </a:t>
            </a:r>
            <a:r>
              <a:rPr lang="cs-CZ" altLang="de-DE" sz="2800">
                <a:latin typeface="Times New Roman" panose="02020603050405020304" pitchFamily="18" charset="0"/>
              </a:rPr>
              <a:t>nositel příznaku </a:t>
            </a:r>
            <a:r>
              <a:rPr lang="de-CH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Дом высок, красив, весьма широк</a:t>
            </a:r>
            <a:r>
              <a:rPr lang="de-CH" altLang="de-DE" sz="2800" i="1">
                <a:latin typeface="Times New Roman" panose="02020603050405020304" pitchFamily="18" charset="0"/>
              </a:rPr>
              <a:t>)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nebo stavu </a:t>
            </a:r>
            <a:r>
              <a:rPr lang="de-CH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Дедушка болеет</a:t>
            </a:r>
            <a:r>
              <a:rPr lang="de-CH" altLang="de-DE" sz="2800" i="1">
                <a:latin typeface="Times New Roman" panose="02020603050405020304" pitchFamily="18" charset="0"/>
              </a:rPr>
              <a:t>)</a:t>
            </a:r>
            <a:r>
              <a:rPr lang="de-CH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posesor (č. </a:t>
            </a:r>
            <a:r>
              <a:rPr lang="cs-CZ" altLang="de-DE" sz="2800" i="1">
                <a:latin typeface="Times New Roman" panose="02020603050405020304" pitchFamily="18" charset="0"/>
              </a:rPr>
              <a:t>Mám auto</a:t>
            </a:r>
            <a:r>
              <a:rPr lang="cs-CZ" altLang="de-DE" sz="2800">
                <a:latin typeface="Times New Roman" panose="02020603050405020304" pitchFamily="18" charset="0"/>
              </a:rPr>
              <a:t>), někde i recipient (č. </a:t>
            </a:r>
            <a:r>
              <a:rPr lang="cs-CZ" altLang="de-DE" sz="2800" i="1">
                <a:latin typeface="Times New Roman" panose="02020603050405020304" pitchFamily="18" charset="0"/>
              </a:rPr>
              <a:t>Dostali jsme vynadáno</a:t>
            </a:r>
            <a:r>
              <a:rPr lang="cs-CZ" altLang="de-DE" sz="2800">
                <a:latin typeface="Times New Roman" panose="02020603050405020304" pitchFamily="18" charset="0"/>
              </a:rPr>
              <a:t>) aj. 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nepříznakový tvar (nominativ)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shoda s predikátem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je pravidelně vynechán při koordinovaných predikátech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Я шел и думал = Я шел и я думал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kontrola zvratných zájmen: </a:t>
            </a:r>
            <a:r>
              <a:rPr lang="ru-RU" altLang="de-DE" sz="2800" i="1">
                <a:latin typeface="Times New Roman" panose="02020603050405020304" pitchFamily="18" charset="0"/>
              </a:rPr>
              <a:t>Он бреется ежедневно, Я не контролирую себя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kontrola infinitivu (ne vždy)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Лукашенко: Путин обещал дать мне Калининградскую область</a:t>
            </a:r>
            <a:r>
              <a:rPr lang="ru-RU" altLang="de-DE" sz="2800">
                <a:latin typeface="Times New Roman" panose="02020603050405020304" pitchFamily="18" charset="0"/>
              </a:rPr>
              <a:t> = Путин обещал, что Путин даст...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kontrola přechodníků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О чем думает мужчина, возвраща-ясь домой?</a:t>
            </a:r>
            <a:r>
              <a:rPr lang="ru-RU" altLang="de-DE" sz="2800">
                <a:latin typeface="Times New Roman" panose="02020603050405020304" pitchFamily="18" charset="0"/>
              </a:rPr>
              <a:t> =  О чем думает мужчина, когда мужчина в. д.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BEA00959-F4E2-1FAC-69D1-829980F68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Formální různorodost povrchově-syntaktické relace «предикативное» podle Mel’čuka (1974: 221n.)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B939DD40-A58B-DEF7-F783-6842F51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55750"/>
            <a:ext cx="9377363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EC86ED80-782F-722A-5DA5-7C8D51A65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0082213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2230</Words>
  <Application>Microsoft Macintosh PowerPoint</Application>
  <PresentationFormat>Benutzerdefiniert</PresentationFormat>
  <Paragraphs>97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Office-Design</vt:lpstr>
      <vt:lpstr>Syntax ruštiny</vt:lpstr>
      <vt:lpstr>Jednoduchá věta: podmět (subjekt)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Formální různorodost povrchově-syntaktické relace «предикативное» podle Mel’čuka (1974: 221n.)</vt:lpstr>
      <vt:lpstr>PowerPoint-Präsentation</vt:lpstr>
      <vt:lpstr>PowerPoint-Präsentation</vt:lpstr>
      <vt:lpstr>PowerPoint-Präsentation</vt:lpstr>
      <vt:lpstr>PMR (1960: 205n.)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100</cp:revision>
  <cp:lastPrinted>1601-01-01T00:00:00Z</cp:lastPrinted>
  <dcterms:created xsi:type="dcterms:W3CDTF">2012-10-11T18:59:19Z</dcterms:created>
  <dcterms:modified xsi:type="dcterms:W3CDTF">2024-10-08T19:49:25Z</dcterms:modified>
</cp:coreProperties>
</file>