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03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18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00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98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23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61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40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90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45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62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54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191C-EB4F-4372-BFA2-016B1CE785AD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D69EA-697E-4269-A204-1D2A096126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99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zdenek.hojda@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Historické topografie</a:t>
            </a:r>
            <a:br>
              <a:rPr lang="cs-CZ" dirty="0"/>
            </a:br>
            <a:r>
              <a:rPr lang="cs-CZ" dirty="0"/>
              <a:t>17. a 18. století</a:t>
            </a:r>
            <a:br>
              <a:rPr lang="cs-CZ" dirty="0"/>
            </a:br>
            <a:r>
              <a:rPr lang="cs-CZ" sz="3600" dirty="0"/>
              <a:t>a Mauritius </a:t>
            </a:r>
            <a:r>
              <a:rPr lang="cs-CZ" sz="3600" dirty="0" err="1"/>
              <a:t>Vogt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633527" cy="2706398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ZDENĚK HOJDA</a:t>
            </a:r>
          </a:p>
          <a:p>
            <a:r>
              <a:rPr lang="cs-CZ" dirty="0">
                <a:hlinkClick r:id="rId2"/>
              </a:rPr>
              <a:t>zdenek.hojda@ff.cuni.cz</a:t>
            </a:r>
            <a:endParaRPr lang="cs-CZ" dirty="0"/>
          </a:p>
          <a:p>
            <a:endParaRPr lang="cs-CZ" dirty="0"/>
          </a:p>
          <a:p>
            <a:r>
              <a:rPr lang="cs-CZ" dirty="0"/>
              <a:t>Březen/duben 2020</a:t>
            </a:r>
          </a:p>
        </p:txBody>
      </p:sp>
    </p:spTree>
    <p:extLst>
      <p:ext uri="{BB962C8B-B14F-4D97-AF65-F5344CB8AC3E}">
        <p14:creationId xmlns:p14="http://schemas.microsoft.com/office/powerpoint/2010/main" val="376969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Typově příbuzné topografie v okolních zemích</a:t>
            </a:r>
            <a:br>
              <a:rPr lang="cs-CZ" sz="3200" dirty="0"/>
            </a:br>
            <a:r>
              <a:rPr lang="cs-CZ" sz="2400" dirty="0"/>
              <a:t>a) obrazová alba s minimálním podílem textu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34473" y="1690688"/>
            <a:ext cx="10036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Horní Rakousy</a:t>
            </a:r>
            <a:r>
              <a:rPr lang="cs-CZ" dirty="0"/>
              <a:t>: Georg </a:t>
            </a:r>
            <a:r>
              <a:rPr lang="cs-CZ" dirty="0" err="1"/>
              <a:t>Matthäus</a:t>
            </a:r>
            <a:r>
              <a:rPr lang="cs-CZ" dirty="0"/>
              <a:t> VISCHER (1628-1696, dolnorakouský zemský měřič)</a:t>
            </a:r>
          </a:p>
          <a:p>
            <a:r>
              <a:rPr lang="cs-CZ" i="1" dirty="0"/>
              <a:t>- </a:t>
            </a:r>
            <a:r>
              <a:rPr lang="cs-CZ" i="1" dirty="0" err="1"/>
              <a:t>Topographia</a:t>
            </a:r>
            <a:r>
              <a:rPr lang="cs-CZ" i="1" dirty="0"/>
              <a:t> </a:t>
            </a:r>
            <a:r>
              <a:rPr lang="cs-CZ" i="1" dirty="0" err="1"/>
              <a:t>Archiducatus</a:t>
            </a:r>
            <a:r>
              <a:rPr lang="cs-CZ" i="1" dirty="0"/>
              <a:t> </a:t>
            </a:r>
            <a:r>
              <a:rPr lang="cs-CZ" i="1" dirty="0" err="1"/>
              <a:t>Austriae</a:t>
            </a:r>
            <a:r>
              <a:rPr lang="cs-CZ" i="1" dirty="0"/>
              <a:t> </a:t>
            </a:r>
            <a:r>
              <a:rPr lang="cs-CZ" i="1" dirty="0" err="1"/>
              <a:t>Inferioris</a:t>
            </a:r>
            <a:r>
              <a:rPr lang="cs-CZ" i="1" dirty="0"/>
              <a:t> </a:t>
            </a:r>
            <a:r>
              <a:rPr lang="cs-CZ" i="1" dirty="0" err="1"/>
              <a:t>modernae</a:t>
            </a:r>
            <a:r>
              <a:rPr lang="cs-CZ" dirty="0"/>
              <a:t>, </a:t>
            </a:r>
            <a:r>
              <a:rPr lang="cs-CZ" dirty="0" err="1"/>
              <a:t>Wien</a:t>
            </a:r>
            <a:r>
              <a:rPr lang="cs-CZ" dirty="0"/>
              <a:t> 1672</a:t>
            </a:r>
          </a:p>
          <a:p>
            <a:r>
              <a:rPr lang="cs-CZ" i="1" dirty="0"/>
              <a:t>- </a:t>
            </a:r>
            <a:r>
              <a:rPr lang="cs-CZ" i="1" dirty="0" err="1"/>
              <a:t>Topographia</a:t>
            </a:r>
            <a:r>
              <a:rPr lang="cs-CZ" i="1" dirty="0"/>
              <a:t> </a:t>
            </a:r>
            <a:r>
              <a:rPr lang="cs-CZ" i="1" dirty="0" err="1"/>
              <a:t>Austriae</a:t>
            </a:r>
            <a:r>
              <a:rPr lang="cs-CZ" i="1" dirty="0"/>
              <a:t> </a:t>
            </a:r>
            <a:r>
              <a:rPr lang="cs-CZ" i="1" dirty="0" err="1"/>
              <a:t>superioris</a:t>
            </a:r>
            <a:r>
              <a:rPr lang="cs-CZ" i="1" dirty="0"/>
              <a:t> </a:t>
            </a:r>
            <a:r>
              <a:rPr lang="cs-CZ" i="1" dirty="0" err="1"/>
              <a:t>modernae</a:t>
            </a:r>
            <a:r>
              <a:rPr lang="cs-CZ" dirty="0"/>
              <a:t>, </a:t>
            </a:r>
            <a:r>
              <a:rPr lang="cs-CZ" dirty="0" err="1"/>
              <a:t>Wien</a:t>
            </a:r>
            <a:r>
              <a:rPr lang="cs-CZ" dirty="0"/>
              <a:t> 1674 (</a:t>
            </a:r>
            <a:r>
              <a:rPr lang="cs-CZ" dirty="0" err="1"/>
              <a:t>nebst</a:t>
            </a:r>
            <a:r>
              <a:rPr lang="cs-CZ" dirty="0"/>
              <a:t> </a:t>
            </a:r>
            <a:r>
              <a:rPr lang="cs-CZ" dirty="0" err="1"/>
              <a:t>dessen</a:t>
            </a:r>
            <a:r>
              <a:rPr lang="cs-CZ" dirty="0"/>
              <a:t> </a:t>
            </a:r>
            <a:r>
              <a:rPr lang="cs-CZ" dirty="0" err="1"/>
              <a:t>Landkarte</a:t>
            </a:r>
            <a:r>
              <a:rPr lang="cs-CZ" dirty="0"/>
              <a:t> von 1669), 2. vyd. 1709 </a:t>
            </a:r>
          </a:p>
          <a:p>
            <a:r>
              <a:rPr lang="cs-CZ" dirty="0"/>
              <a:t>- </a:t>
            </a:r>
            <a:r>
              <a:rPr lang="cs-CZ" i="1" dirty="0" err="1"/>
              <a:t>Topographia</a:t>
            </a:r>
            <a:r>
              <a:rPr lang="cs-CZ" i="1" dirty="0"/>
              <a:t> </a:t>
            </a:r>
            <a:r>
              <a:rPr lang="cs-CZ" i="1" dirty="0" err="1"/>
              <a:t>Ducatus</a:t>
            </a:r>
            <a:r>
              <a:rPr lang="cs-CZ" i="1" dirty="0"/>
              <a:t> </a:t>
            </a:r>
            <a:r>
              <a:rPr lang="cs-CZ" i="1" dirty="0" err="1"/>
              <a:t>Stiriae</a:t>
            </a:r>
            <a:r>
              <a:rPr lang="cs-CZ" i="1" dirty="0"/>
              <a:t>, </a:t>
            </a:r>
            <a:r>
              <a:rPr lang="cs-CZ" dirty="0"/>
              <a:t>[Graz] 1681-1700 (2 sv.)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3729688"/>
            <a:ext cx="4775200" cy="31283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1017"/>
            <a:ext cx="4083017" cy="2865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9" y="3308679"/>
            <a:ext cx="4470359" cy="28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90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4947" y="258619"/>
            <a:ext cx="11053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Kraňsko</a:t>
            </a:r>
            <a:r>
              <a:rPr lang="cs-CZ" dirty="0"/>
              <a:t>: Johann </a:t>
            </a:r>
            <a:r>
              <a:rPr lang="cs-CZ" dirty="0" err="1"/>
              <a:t>Weichart</a:t>
            </a:r>
            <a:r>
              <a:rPr lang="cs-CZ" dirty="0"/>
              <a:t> VALVASOR (1641-1693, kraňský /slovinský/ šlechtic, polyhistor)</a:t>
            </a:r>
          </a:p>
          <a:p>
            <a:pPr marL="285750" indent="-285750">
              <a:buFontTx/>
              <a:buChar char="-"/>
            </a:pPr>
            <a:r>
              <a:rPr lang="de-DE" i="1" dirty="0" err="1"/>
              <a:t>Topographia</a:t>
            </a:r>
            <a:r>
              <a:rPr lang="de-DE" i="1" dirty="0"/>
              <a:t> </a:t>
            </a:r>
            <a:r>
              <a:rPr lang="de-DE" i="1" dirty="0" err="1"/>
              <a:t>Ducatus</a:t>
            </a:r>
            <a:r>
              <a:rPr lang="de-DE" i="1" dirty="0"/>
              <a:t> </a:t>
            </a:r>
            <a:r>
              <a:rPr lang="de-DE" i="1" dirty="0" err="1"/>
              <a:t>Carnioliae</a:t>
            </a:r>
            <a:r>
              <a:rPr lang="de-DE" i="1" dirty="0"/>
              <a:t> </a:t>
            </a:r>
            <a:r>
              <a:rPr lang="de-DE" i="1" dirty="0" err="1"/>
              <a:t>modernae</a:t>
            </a:r>
            <a:r>
              <a:rPr lang="de-DE" dirty="0"/>
              <a:t>, </a:t>
            </a:r>
            <a:r>
              <a:rPr lang="cs-CZ" dirty="0"/>
              <a:t>[</a:t>
            </a:r>
            <a:r>
              <a:rPr lang="cs-CZ" dirty="0" err="1"/>
              <a:t>Laibach</a:t>
            </a:r>
            <a:r>
              <a:rPr lang="cs-CZ" dirty="0"/>
              <a:t>] 167</a:t>
            </a:r>
            <a:r>
              <a:rPr lang="de-DE" dirty="0"/>
              <a:t>9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de-DE" i="1" dirty="0"/>
              <a:t>Die Ehre </a:t>
            </a:r>
            <a:r>
              <a:rPr lang="de-DE" i="1" dirty="0" err="1"/>
              <a:t>dess</a:t>
            </a:r>
            <a:r>
              <a:rPr lang="de-DE" i="1" dirty="0"/>
              <a:t> </a:t>
            </a:r>
            <a:r>
              <a:rPr lang="de-DE" i="1" dirty="0" err="1"/>
              <a:t>Hertzogthums</a:t>
            </a:r>
            <a:r>
              <a:rPr lang="de-DE" i="1" dirty="0"/>
              <a:t> </a:t>
            </a:r>
            <a:r>
              <a:rPr lang="de-DE" i="1" dirty="0" err="1"/>
              <a:t>Crain</a:t>
            </a:r>
            <a:r>
              <a:rPr lang="de-DE" dirty="0"/>
              <a:t>: </a:t>
            </a:r>
            <a:r>
              <a:rPr lang="de-DE" i="1" dirty="0"/>
              <a:t>das ist, Wahre, gründliche, und recht </a:t>
            </a:r>
            <a:r>
              <a:rPr lang="de-DE" i="1" dirty="0" err="1"/>
              <a:t>eigendliche</a:t>
            </a:r>
            <a:r>
              <a:rPr lang="de-DE" i="1" dirty="0"/>
              <a:t> Belegen- und Beschaffenheit </a:t>
            </a:r>
            <a:endParaRPr lang="cs-CZ" i="1" dirty="0"/>
          </a:p>
          <a:p>
            <a:r>
              <a:rPr lang="de-DE" i="1" dirty="0"/>
              <a:t>dieses Römisch-</a:t>
            </a:r>
            <a:r>
              <a:rPr lang="de-DE" i="1" dirty="0" err="1"/>
              <a:t>Keyserlichen</a:t>
            </a:r>
            <a:r>
              <a:rPr lang="de-DE" i="1" dirty="0"/>
              <a:t> herrlichen Erblandes</a:t>
            </a:r>
            <a:r>
              <a:rPr lang="cs-CZ" dirty="0"/>
              <a:t>, </a:t>
            </a:r>
            <a:r>
              <a:rPr lang="de-DE" dirty="0" err="1"/>
              <a:t>Laybach</a:t>
            </a:r>
            <a:r>
              <a:rPr lang="de-DE" dirty="0"/>
              <a:t> 1689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5" y="1458948"/>
            <a:ext cx="4156362" cy="26566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7309"/>
            <a:ext cx="3918342" cy="36806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18" y="3141060"/>
            <a:ext cx="3698443" cy="37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8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" y="2502318"/>
            <a:ext cx="2681543" cy="40858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36" y="3495511"/>
            <a:ext cx="4483318" cy="33624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99" y="2502318"/>
            <a:ext cx="4891671" cy="366875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0145" y="286327"/>
            <a:ext cx="11036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b) obrazová alba s vyrovnaným podílem textové a obrazové složky</a:t>
            </a:r>
          </a:p>
          <a:p>
            <a:endParaRPr lang="cs-CZ" sz="2400" dirty="0"/>
          </a:p>
          <a:p>
            <a:r>
              <a:rPr lang="cs-CZ" b="1" dirty="0"/>
              <a:t>Korutany</a:t>
            </a:r>
            <a:r>
              <a:rPr lang="cs-CZ" dirty="0"/>
              <a:t>: Johann </a:t>
            </a:r>
            <a:r>
              <a:rPr lang="cs-CZ" dirty="0" err="1"/>
              <a:t>Weichard</a:t>
            </a:r>
            <a:r>
              <a:rPr lang="cs-CZ" dirty="0"/>
              <a:t> VALVASOR</a:t>
            </a:r>
          </a:p>
          <a:p>
            <a:pPr marL="285750" indent="-285750">
              <a:buFontTx/>
              <a:buChar char="-"/>
            </a:pPr>
            <a:r>
              <a:rPr lang="de-DE" i="1" dirty="0" err="1"/>
              <a:t>Topographia</a:t>
            </a:r>
            <a:r>
              <a:rPr lang="de-DE" i="1" dirty="0"/>
              <a:t> </a:t>
            </a:r>
            <a:r>
              <a:rPr lang="de-DE" i="1" dirty="0" err="1"/>
              <a:t>Archiducatus</a:t>
            </a:r>
            <a:r>
              <a:rPr lang="de-DE" i="1" dirty="0"/>
              <a:t> </a:t>
            </a:r>
            <a:r>
              <a:rPr lang="de-DE" i="1" dirty="0" err="1"/>
              <a:t>Carinthiae</a:t>
            </a:r>
            <a:r>
              <a:rPr lang="de-DE" i="1" dirty="0"/>
              <a:t> </a:t>
            </a:r>
            <a:r>
              <a:rPr lang="de-DE" i="1" dirty="0" err="1"/>
              <a:t>modernae</a:t>
            </a:r>
            <a:r>
              <a:rPr lang="de-DE" i="1" dirty="0"/>
              <a:t>: das ist </a:t>
            </a:r>
            <a:r>
              <a:rPr lang="de-DE" i="1" dirty="0" err="1"/>
              <a:t>Controfee</a:t>
            </a:r>
            <a:r>
              <a:rPr lang="de-DE" i="1" dirty="0"/>
              <a:t> aller </a:t>
            </a:r>
            <a:r>
              <a:rPr lang="de-DE" i="1" dirty="0" err="1"/>
              <a:t>Stätt</a:t>
            </a:r>
            <a:r>
              <a:rPr lang="de-DE" i="1" dirty="0"/>
              <a:t>, </a:t>
            </a:r>
            <a:r>
              <a:rPr lang="de-DE" i="1" dirty="0" err="1"/>
              <a:t>Märckht</a:t>
            </a:r>
            <a:r>
              <a:rPr lang="de-DE" i="1" dirty="0"/>
              <a:t>, </a:t>
            </a:r>
            <a:r>
              <a:rPr lang="de-DE" i="1" dirty="0" err="1"/>
              <a:t>Clöster</a:t>
            </a:r>
            <a:r>
              <a:rPr lang="de-DE" i="1" dirty="0"/>
              <a:t>, </a:t>
            </a:r>
            <a:r>
              <a:rPr lang="de-DE" i="1" dirty="0" err="1"/>
              <a:t>undt</a:t>
            </a:r>
            <a:r>
              <a:rPr lang="de-DE" i="1" dirty="0"/>
              <a:t> Schlösser, </a:t>
            </a:r>
            <a:endParaRPr lang="cs-CZ" i="1" dirty="0"/>
          </a:p>
          <a:p>
            <a:r>
              <a:rPr lang="de-DE" i="1" dirty="0"/>
              <a:t>wie sie </a:t>
            </a:r>
            <a:r>
              <a:rPr lang="de-DE" i="1" dirty="0" err="1"/>
              <a:t>anietzo</a:t>
            </a:r>
            <a:r>
              <a:rPr lang="de-DE" i="1" dirty="0"/>
              <a:t> stehen in dem </a:t>
            </a:r>
            <a:r>
              <a:rPr lang="de-DE" i="1" dirty="0" err="1"/>
              <a:t>Ertzhertzogthumb</a:t>
            </a:r>
            <a:r>
              <a:rPr lang="de-DE" i="1" dirty="0"/>
              <a:t> </a:t>
            </a:r>
            <a:r>
              <a:rPr lang="de-DE" i="1" dirty="0" err="1"/>
              <a:t>Khärnten</a:t>
            </a:r>
            <a:r>
              <a:rPr lang="de-DE" dirty="0"/>
              <a:t>; </a:t>
            </a:r>
            <a:r>
              <a:rPr lang="de-DE" dirty="0" err="1"/>
              <a:t>Wagensperg</a:t>
            </a:r>
            <a:r>
              <a:rPr lang="de-DE" dirty="0"/>
              <a:t> in </a:t>
            </a:r>
            <a:r>
              <a:rPr lang="de-DE" dirty="0" err="1"/>
              <a:t>Crain</a:t>
            </a:r>
            <a:r>
              <a:rPr lang="de-DE" dirty="0"/>
              <a:t> (</a:t>
            </a:r>
            <a:r>
              <a:rPr lang="cs-CZ" dirty="0"/>
              <a:t>dnes </a:t>
            </a:r>
            <a:r>
              <a:rPr lang="de-DE" dirty="0" err="1"/>
              <a:t>Bogenšper</a:t>
            </a:r>
            <a:r>
              <a:rPr lang="cs-CZ" dirty="0"/>
              <a:t>k</a:t>
            </a:r>
            <a:r>
              <a:rPr lang="de-DE" dirty="0"/>
              <a:t>) 1681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de-DE" i="1" dirty="0" err="1"/>
              <a:t>Topographia</a:t>
            </a:r>
            <a:r>
              <a:rPr lang="de-DE" i="1" dirty="0"/>
              <a:t> </a:t>
            </a:r>
            <a:r>
              <a:rPr lang="de-DE" i="1" dirty="0" err="1"/>
              <a:t>Archiducatus</a:t>
            </a:r>
            <a:r>
              <a:rPr lang="de-DE" i="1" dirty="0"/>
              <a:t> </a:t>
            </a:r>
            <a:r>
              <a:rPr lang="de-DE" i="1" dirty="0" err="1"/>
              <a:t>Carinthiae</a:t>
            </a:r>
            <a:r>
              <a:rPr lang="de-DE" i="1" dirty="0"/>
              <a:t> </a:t>
            </a:r>
            <a:r>
              <a:rPr lang="de-DE" i="1" dirty="0" err="1"/>
              <a:t>antiquae</a:t>
            </a:r>
            <a:r>
              <a:rPr lang="de-DE" i="1" dirty="0"/>
              <a:t> &amp; </a:t>
            </a:r>
            <a:r>
              <a:rPr lang="de-DE" i="1" dirty="0" err="1"/>
              <a:t>modernae</a:t>
            </a:r>
            <a:r>
              <a:rPr lang="de-DE" i="1" dirty="0"/>
              <a:t> </a:t>
            </a:r>
            <a:r>
              <a:rPr lang="de-DE" i="1" dirty="0" err="1"/>
              <a:t>completa</a:t>
            </a:r>
            <a:r>
              <a:rPr lang="de-DE" i="1" dirty="0"/>
              <a:t>: Das ist Vollkommene und gründliche Land-</a:t>
            </a:r>
            <a:endParaRPr lang="cs-CZ" i="1" dirty="0"/>
          </a:p>
          <a:p>
            <a:r>
              <a:rPr lang="de-DE" i="1" dirty="0"/>
              <a:t>Beschreibung des berühmten Erz - </a:t>
            </a:r>
            <a:r>
              <a:rPr lang="de-DE" i="1" dirty="0" err="1"/>
              <a:t>Herzogthums</a:t>
            </a:r>
            <a:r>
              <a:rPr lang="de-DE" i="1" dirty="0"/>
              <a:t> </a:t>
            </a:r>
            <a:r>
              <a:rPr lang="de-DE" i="1" dirty="0" err="1"/>
              <a:t>Kärndten</a:t>
            </a:r>
            <a:r>
              <a:rPr lang="de-DE" dirty="0"/>
              <a:t>; Nürnberg 1688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832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Topografie raně osvícenského typu </a:t>
            </a:r>
            <a:br>
              <a:rPr lang="cs-CZ" sz="3200" dirty="0"/>
            </a:br>
            <a:r>
              <a:rPr lang="cs-CZ" sz="2400" dirty="0"/>
              <a:t>kolektivní práce s vědeckými ambicemi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25237" y="1690688"/>
            <a:ext cx="11115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Uhry</a:t>
            </a:r>
            <a:r>
              <a:rPr lang="cs-CZ" dirty="0"/>
              <a:t>: Matthias BEL (Matej </a:t>
            </a:r>
            <a:r>
              <a:rPr lang="cs-CZ" dirty="0" err="1"/>
              <a:t>Bél</a:t>
            </a:r>
            <a:r>
              <a:rPr lang="cs-CZ" dirty="0"/>
              <a:t>, 1684-1749, uherský polyhistor, pedagog, evangelický kazatel), </a:t>
            </a:r>
          </a:p>
          <a:p>
            <a:pPr marL="285750" indent="-285750">
              <a:buFontTx/>
              <a:buChar char="-"/>
            </a:pPr>
            <a:r>
              <a:rPr lang="cs-CZ" i="1" dirty="0" err="1"/>
              <a:t>Prodromus</a:t>
            </a:r>
            <a:r>
              <a:rPr lang="cs-CZ" i="1" dirty="0"/>
              <a:t> </a:t>
            </a:r>
            <a:r>
              <a:rPr lang="cs-CZ" i="1" dirty="0" err="1"/>
              <a:t>Hungariae</a:t>
            </a:r>
            <a:r>
              <a:rPr lang="cs-CZ" i="1" dirty="0"/>
              <a:t> </a:t>
            </a:r>
            <a:r>
              <a:rPr lang="cs-CZ" i="1" dirty="0" err="1"/>
              <a:t>antiquae</a:t>
            </a:r>
            <a:r>
              <a:rPr lang="cs-CZ" i="1" dirty="0"/>
              <a:t> et </a:t>
            </a:r>
            <a:r>
              <a:rPr lang="cs-CZ" i="1" dirty="0" err="1"/>
              <a:t>novae</a:t>
            </a:r>
            <a:r>
              <a:rPr lang="cs-CZ" dirty="0"/>
              <a:t>, </a:t>
            </a:r>
            <a:r>
              <a:rPr lang="cs-CZ" dirty="0" err="1"/>
              <a:t>Norimbergae</a:t>
            </a:r>
            <a:r>
              <a:rPr lang="cs-CZ" dirty="0"/>
              <a:t> 1723</a:t>
            </a:r>
          </a:p>
          <a:p>
            <a:pPr marL="285750" indent="-285750">
              <a:buFontTx/>
              <a:buChar char="-"/>
            </a:pPr>
            <a:r>
              <a:rPr lang="cs-CZ" i="1" dirty="0" err="1"/>
              <a:t>Notitia</a:t>
            </a:r>
            <a:r>
              <a:rPr lang="cs-CZ" i="1" dirty="0"/>
              <a:t> </a:t>
            </a:r>
            <a:r>
              <a:rPr lang="cs-CZ" i="1" dirty="0" err="1"/>
              <a:t>Hungariae</a:t>
            </a:r>
            <a:r>
              <a:rPr lang="cs-CZ" i="1" dirty="0"/>
              <a:t> </a:t>
            </a:r>
            <a:r>
              <a:rPr lang="cs-CZ" i="1" dirty="0" err="1"/>
              <a:t>novae</a:t>
            </a:r>
            <a:r>
              <a:rPr lang="cs-CZ" i="1" dirty="0"/>
              <a:t> </a:t>
            </a:r>
            <a:r>
              <a:rPr lang="cs-CZ" i="1" dirty="0" err="1"/>
              <a:t>historico</a:t>
            </a:r>
            <a:r>
              <a:rPr lang="cs-CZ" i="1" dirty="0"/>
              <a:t> </a:t>
            </a:r>
            <a:r>
              <a:rPr lang="cs-CZ" i="1" dirty="0" err="1"/>
              <a:t>geographica</a:t>
            </a:r>
            <a:r>
              <a:rPr lang="cs-CZ" i="1" dirty="0"/>
              <a:t>, </a:t>
            </a:r>
            <a:r>
              <a:rPr lang="cs-CZ" dirty="0" err="1"/>
              <a:t>Viennae</a:t>
            </a:r>
            <a:r>
              <a:rPr lang="cs-CZ" dirty="0"/>
              <a:t> 1735-1742, tiskem vyšly 4 svazky, další zůstaly v rukopise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2687781"/>
            <a:ext cx="2649628" cy="39947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13" y="2660072"/>
            <a:ext cx="3016827" cy="40224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55" y="2646989"/>
            <a:ext cx="3026639" cy="403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4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5624" y="166838"/>
            <a:ext cx="116130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/>
              <a:t>Notitia</a:t>
            </a:r>
            <a:r>
              <a:rPr lang="cs-CZ" dirty="0"/>
              <a:t> (tiskem vydaná část) obsahují zeměpisné, etnografické, historické a přírodovědecké poznatky </a:t>
            </a:r>
            <a:r>
              <a:rPr lang="cs-CZ" b="1" dirty="0"/>
              <a:t>z deseti uherských </a:t>
            </a:r>
          </a:p>
          <a:p>
            <a:r>
              <a:rPr lang="cs-CZ" b="1" dirty="0"/>
              <a:t>stolic </a:t>
            </a:r>
            <a:r>
              <a:rPr lang="cs-CZ" dirty="0"/>
              <a:t>(žup či komitátů). V práci na tomto díle s Belem spolupracovali např. banskobystrický lékař Otto Karol </a:t>
            </a:r>
            <a:r>
              <a:rPr lang="cs-CZ" dirty="0" err="1"/>
              <a:t>Moller</a:t>
            </a:r>
            <a:r>
              <a:rPr lang="cs-CZ" dirty="0"/>
              <a:t>, </a:t>
            </a:r>
          </a:p>
          <a:p>
            <a:r>
              <a:rPr lang="cs-CZ" dirty="0"/>
              <a:t>spišský matematik Pavol </a:t>
            </a:r>
            <a:r>
              <a:rPr lang="cs-CZ" dirty="0" err="1"/>
              <a:t>Kray</a:t>
            </a:r>
            <a:r>
              <a:rPr lang="cs-CZ" dirty="0"/>
              <a:t>, rektor evangelického gymnázia v </a:t>
            </a:r>
            <a:r>
              <a:rPr lang="cs-CZ" dirty="0" err="1"/>
              <a:t>Kežmarku</a:t>
            </a:r>
            <a:r>
              <a:rPr lang="cs-CZ" dirty="0"/>
              <a:t> Juraj Bohuš, přírodovědec Juraj </a:t>
            </a:r>
            <a:r>
              <a:rPr lang="cs-CZ" dirty="0" err="1"/>
              <a:t>Buchholz</a:t>
            </a:r>
            <a:r>
              <a:rPr lang="cs-CZ" dirty="0"/>
              <a:t>, </a:t>
            </a:r>
          </a:p>
          <a:p>
            <a:r>
              <a:rPr lang="cs-CZ" dirty="0"/>
              <a:t>a dílo bylo doplněno  mědirytovými ilustracemi, mapami a vedutami, které vytvořil geograf Samuel </a:t>
            </a:r>
            <a:r>
              <a:rPr lang="cs-CZ" b="1" dirty="0" err="1"/>
              <a:t>Mikovíni</a:t>
            </a:r>
            <a:r>
              <a:rPr lang="cs-CZ" dirty="0"/>
              <a:t> (1700-1750), </a:t>
            </a:r>
          </a:p>
          <a:p>
            <a:r>
              <a:rPr lang="cs-CZ" dirty="0"/>
              <a:t>profesor Vysoké školy důlní a lesnické v Banské </a:t>
            </a:r>
            <a:r>
              <a:rPr lang="cs-CZ" dirty="0" err="1"/>
              <a:t>Štiavnici</a:t>
            </a:r>
            <a:r>
              <a:rPr lang="cs-CZ" dirty="0"/>
              <a:t>. </a:t>
            </a:r>
          </a:p>
          <a:p>
            <a:r>
              <a:rPr lang="cs-CZ" dirty="0"/>
              <a:t>Dílo je koncipováno podle jednotlivých stolíc s </a:t>
            </a:r>
            <a:r>
              <a:rPr lang="cs-CZ" b="1" dirty="0"/>
              <a:t>jednotnou strukturou</a:t>
            </a:r>
            <a:r>
              <a:rPr lang="cs-CZ" dirty="0"/>
              <a:t>. Bylo formálně rozděleno na všeobecnou a speciální </a:t>
            </a:r>
          </a:p>
          <a:p>
            <a:r>
              <a:rPr lang="cs-CZ" dirty="0"/>
              <a:t>část. Nejprve byly uvedeny přírodovědné a zeměpisné údaje, potom obyvatelstvo, správní instituce, šlechtické rody</a:t>
            </a:r>
          </a:p>
          <a:p>
            <a:r>
              <a:rPr lang="cs-CZ" dirty="0"/>
              <a:t>a zvláště byla popsána svobodná královská města, vrchnostenská městečka, hrady a zámky.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12" y="2475162"/>
            <a:ext cx="2671311" cy="42637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11" y="2475162"/>
            <a:ext cx="3158880" cy="426372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1337" y="3676850"/>
            <a:ext cx="26952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Začátek speciálního popisu</a:t>
            </a:r>
          </a:p>
          <a:p>
            <a:r>
              <a:rPr lang="cs-CZ" dirty="0"/>
              <a:t>Prešpurské (bratislavské)</a:t>
            </a:r>
          </a:p>
          <a:p>
            <a:r>
              <a:rPr lang="cs-CZ" dirty="0"/>
              <a:t>župy s úvodní rytinou, </a:t>
            </a:r>
          </a:p>
          <a:p>
            <a:r>
              <a:rPr lang="cs-CZ" dirty="0"/>
              <a:t>zachycující uherskou </a:t>
            </a:r>
          </a:p>
          <a:p>
            <a:r>
              <a:rPr lang="cs-CZ" dirty="0"/>
              <a:t>korunovaci a připomínající</a:t>
            </a:r>
          </a:p>
          <a:p>
            <a:r>
              <a:rPr lang="cs-CZ" dirty="0"/>
              <a:t>tak </a:t>
            </a:r>
            <a:r>
              <a:rPr lang="cs-CZ" dirty="0" err="1"/>
              <a:t>Prešpurk</a:t>
            </a:r>
            <a:r>
              <a:rPr lang="cs-CZ" dirty="0"/>
              <a:t> jako </a:t>
            </a:r>
          </a:p>
          <a:p>
            <a:r>
              <a:rPr lang="cs-CZ" dirty="0"/>
              <a:t>korunovační město.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84632" y="3676850"/>
            <a:ext cx="2123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Začátek kapitoly </a:t>
            </a:r>
          </a:p>
          <a:p>
            <a:r>
              <a:rPr lang="cs-CZ" dirty="0"/>
              <a:t>o uherském kroji</a:t>
            </a:r>
          </a:p>
          <a:p>
            <a:r>
              <a:rPr lang="cs-CZ" dirty="0"/>
              <a:t>s vedutou </a:t>
            </a:r>
            <a:r>
              <a:rPr lang="cs-CZ" dirty="0" err="1"/>
              <a:t>Prešpurku</a:t>
            </a:r>
            <a:endParaRPr lang="cs-CZ" dirty="0"/>
          </a:p>
          <a:p>
            <a:r>
              <a:rPr lang="cs-CZ" dirty="0"/>
              <a:t>(Bratislavy) v pozadí</a:t>
            </a:r>
          </a:p>
        </p:txBody>
      </p:sp>
    </p:spTree>
    <p:extLst>
      <p:ext uri="{BB962C8B-B14F-4D97-AF65-F5344CB8AC3E}">
        <p14:creationId xmlns:p14="http://schemas.microsoft.com/office/powerpoint/2010/main" val="159694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37592" y="444221"/>
            <a:ext cx="11530657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Historické topografie, tj. popisy zemí </a:t>
            </a:r>
            <a:r>
              <a:rPr lang="cs-CZ" dirty="0"/>
              <a:t>(zpravidla se omezují na jedno historické teritorium)  </a:t>
            </a:r>
          </a:p>
          <a:p>
            <a:pPr marL="342900" indent="-342900">
              <a:buAutoNum type="alphaUcPeriod"/>
            </a:pPr>
            <a:r>
              <a:rPr lang="cs-CZ" dirty="0"/>
              <a:t>Topografie bez obrazové nebo kartografické složky</a:t>
            </a:r>
          </a:p>
          <a:p>
            <a:r>
              <a:rPr lang="cs-CZ" dirty="0"/>
              <a:t>a. Čechy</a:t>
            </a:r>
          </a:p>
          <a:p>
            <a:pPr marL="342900" indent="-342900">
              <a:buAutoNum type="alphaUcPeriod"/>
            </a:pPr>
            <a:endParaRPr lang="cs-CZ" dirty="0"/>
          </a:p>
          <a:p>
            <a:r>
              <a:rPr lang="cs-CZ" b="1" dirty="0"/>
              <a:t>Pavel Stránský ze Záp a Zápské stránky</a:t>
            </a:r>
            <a:r>
              <a:rPr lang="cs-CZ" dirty="0"/>
              <a:t>: 1634 </a:t>
            </a:r>
            <a:r>
              <a:rPr lang="cs-CZ" i="1" dirty="0" err="1"/>
              <a:t>Respublica</a:t>
            </a:r>
            <a:r>
              <a:rPr lang="cs-CZ" i="1" dirty="0"/>
              <a:t> </a:t>
            </a:r>
            <a:r>
              <a:rPr lang="cs-CZ" i="1" dirty="0" err="1"/>
              <a:t>Bojema</a:t>
            </a:r>
            <a:r>
              <a:rPr lang="cs-CZ" i="1" dirty="0"/>
              <a:t> </a:t>
            </a:r>
            <a:r>
              <a:rPr lang="cs-CZ" dirty="0"/>
              <a:t>(latinsky, česky </a:t>
            </a:r>
            <a:r>
              <a:rPr lang="cs-CZ" i="1" dirty="0"/>
              <a:t>O státě českém </a:t>
            </a:r>
            <a:r>
              <a:rPr lang="cs-CZ" dirty="0"/>
              <a:t>1946)</a:t>
            </a:r>
          </a:p>
          <a:p>
            <a:r>
              <a:rPr lang="cs-CZ" dirty="0"/>
              <a:t>	II. Kapitola s popisem českých krajů představuje topografii Čech v zárodečné podobě</a:t>
            </a:r>
          </a:p>
          <a:p>
            <a:endParaRPr lang="cs-CZ" dirty="0"/>
          </a:p>
          <a:p>
            <a:r>
              <a:rPr lang="cs-CZ" b="1" dirty="0"/>
              <a:t>Bohuslav Balbín</a:t>
            </a:r>
            <a:r>
              <a:rPr lang="cs-CZ" dirty="0"/>
              <a:t>: </a:t>
            </a:r>
            <a:r>
              <a:rPr lang="cs-CZ" i="1" dirty="0" err="1"/>
              <a:t>Miscellanea</a:t>
            </a:r>
            <a:r>
              <a:rPr lang="cs-CZ" i="1" dirty="0"/>
              <a:t> </a:t>
            </a:r>
            <a:r>
              <a:rPr lang="cs-CZ" i="1" dirty="0" err="1"/>
              <a:t>historica</a:t>
            </a:r>
            <a:r>
              <a:rPr lang="cs-CZ" i="1" dirty="0"/>
              <a:t> </a:t>
            </a:r>
            <a:r>
              <a:rPr lang="cs-CZ" i="1" dirty="0" err="1"/>
              <a:t>regni</a:t>
            </a:r>
            <a:r>
              <a:rPr lang="cs-CZ" i="1" dirty="0"/>
              <a:t> </a:t>
            </a:r>
            <a:r>
              <a:rPr lang="cs-CZ" i="1" dirty="0" err="1"/>
              <a:t>Bohemiae</a:t>
            </a:r>
            <a:r>
              <a:rPr lang="cs-CZ" i="1" dirty="0"/>
              <a:t>, liber III: </a:t>
            </a:r>
            <a:r>
              <a:rPr lang="cs-CZ" i="1" dirty="0" err="1"/>
              <a:t>topographiscus</a:t>
            </a:r>
            <a:r>
              <a:rPr lang="cs-CZ" i="1" dirty="0"/>
              <a:t> </a:t>
            </a:r>
            <a:r>
              <a:rPr lang="cs-CZ" i="1" dirty="0" err="1"/>
              <a:t>at</a:t>
            </a:r>
            <a:r>
              <a:rPr lang="cs-CZ" i="1" dirty="0"/>
              <a:t> </a:t>
            </a:r>
            <a:r>
              <a:rPr lang="cs-CZ" i="1" dirty="0" err="1"/>
              <a:t>chorographicus</a:t>
            </a:r>
            <a:r>
              <a:rPr lang="cs-CZ" dirty="0"/>
              <a:t>, </a:t>
            </a:r>
            <a:r>
              <a:rPr lang="cs-CZ" dirty="0" err="1"/>
              <a:t>Pragae</a:t>
            </a:r>
            <a:r>
              <a:rPr lang="cs-CZ" dirty="0"/>
              <a:t> 1681 (latinsky)</a:t>
            </a:r>
          </a:p>
          <a:p>
            <a:r>
              <a:rPr lang="cs-CZ" dirty="0"/>
              <a:t>	charakteristika krajů, seznam měst, hradů, klášterů; z valné části na základě autorovy autopsie</a:t>
            </a:r>
          </a:p>
          <a:p>
            <a:endParaRPr lang="cs-CZ" dirty="0"/>
          </a:p>
          <a:p>
            <a:r>
              <a:rPr lang="cs-CZ" b="1" dirty="0" err="1"/>
              <a:t>Jaroslaus</a:t>
            </a:r>
            <a:r>
              <a:rPr lang="cs-CZ" b="1" dirty="0"/>
              <a:t> </a:t>
            </a:r>
            <a:r>
              <a:rPr lang="cs-CZ" b="1" dirty="0" err="1"/>
              <a:t>Schaller</a:t>
            </a:r>
            <a:r>
              <a:rPr lang="cs-CZ" dirty="0"/>
              <a:t>: </a:t>
            </a:r>
            <a:r>
              <a:rPr lang="de-DE" i="1" dirty="0"/>
              <a:t>Topographie des Königreichs Böhmen: </a:t>
            </a:r>
            <a:r>
              <a:rPr lang="de-DE" i="1" dirty="0" err="1"/>
              <a:t>darinn</a:t>
            </a:r>
            <a:r>
              <a:rPr lang="de-DE" i="1" dirty="0"/>
              <a:t> alle Städte, Flecken, Herrschaften, Schlösser, </a:t>
            </a:r>
            <a:endParaRPr lang="cs-CZ" i="1" dirty="0"/>
          </a:p>
          <a:p>
            <a:r>
              <a:rPr lang="de-DE" i="1" dirty="0"/>
              <a:t>Landgüter, Edelsitze, Klöster, Dörfer, wie auch verfallene Schlösser und Städte unter den ehemaligen, und jetzigen </a:t>
            </a:r>
            <a:endParaRPr lang="cs-CZ" i="1" dirty="0"/>
          </a:p>
          <a:p>
            <a:r>
              <a:rPr lang="de-DE" i="1" dirty="0"/>
              <a:t>Benennungen </a:t>
            </a:r>
            <a:r>
              <a:rPr lang="de-DE" i="1" dirty="0" err="1"/>
              <a:t>sammt</a:t>
            </a:r>
            <a:r>
              <a:rPr lang="de-DE" i="1" dirty="0"/>
              <a:t> ihren Merkwürdigkeiten </a:t>
            </a:r>
            <a:endParaRPr lang="cs-CZ" i="1" dirty="0"/>
          </a:p>
          <a:p>
            <a:r>
              <a:rPr lang="de-DE" i="1" dirty="0"/>
              <a:t>beschrieben werden</a:t>
            </a:r>
            <a:r>
              <a:rPr lang="cs-CZ" dirty="0"/>
              <a:t>, Prag 1785-1791 (německy, </a:t>
            </a:r>
          </a:p>
          <a:p>
            <a:r>
              <a:rPr lang="cs-CZ" dirty="0"/>
              <a:t>16 svazků)</a:t>
            </a:r>
          </a:p>
          <a:p>
            <a:r>
              <a:rPr lang="cs-CZ" dirty="0"/>
              <a:t>	stojí na počátku moderních, historicko-</a:t>
            </a:r>
          </a:p>
          <a:p>
            <a:r>
              <a:rPr lang="cs-CZ" dirty="0"/>
              <a:t>	statistických prací; sestaveno na základě</a:t>
            </a:r>
          </a:p>
          <a:p>
            <a:r>
              <a:rPr lang="cs-CZ" dirty="0"/>
              <a:t>	ankety (dotazníku)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226" y="4057650"/>
            <a:ext cx="1638300" cy="2800350"/>
          </a:xfrm>
          <a:prstGeom prst="rect">
            <a:avLst/>
          </a:prstGeom>
        </p:spPr>
      </p:pic>
      <p:sp>
        <p:nvSpPr>
          <p:cNvPr id="4" name="AutoShape 2" descr="Topographie des Königreichs Böhmen, ... Dreyzehnter Theil ..."/>
          <p:cNvSpPr>
            <a:spLocks noChangeAspect="1" noChangeArrowheads="1"/>
          </p:cNvSpPr>
          <p:nvPr/>
        </p:nvSpPr>
        <p:spPr bwMode="auto">
          <a:xfrm>
            <a:off x="4794951" y="18843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62" y="4057650"/>
            <a:ext cx="1693852" cy="28136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35" y="4057650"/>
            <a:ext cx="1761674" cy="2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3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87141" y="510139"/>
            <a:ext cx="1065387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b. Morava</a:t>
            </a:r>
          </a:p>
          <a:p>
            <a:endParaRPr lang="cs-CZ" dirty="0"/>
          </a:p>
          <a:p>
            <a:r>
              <a:rPr lang="cs-CZ" b="1" dirty="0"/>
              <a:t>Tomáš </a:t>
            </a:r>
            <a:r>
              <a:rPr lang="cs-CZ" b="1" dirty="0" err="1"/>
              <a:t>Pešina</a:t>
            </a:r>
            <a:r>
              <a:rPr lang="cs-CZ" b="1" dirty="0"/>
              <a:t> z </a:t>
            </a:r>
            <a:r>
              <a:rPr lang="cs-CZ" b="1" dirty="0" err="1"/>
              <a:t>Čechorodu</a:t>
            </a:r>
            <a:r>
              <a:rPr lang="cs-CZ" dirty="0"/>
              <a:t>: </a:t>
            </a:r>
            <a:r>
              <a:rPr lang="cs-CZ" i="1" dirty="0" err="1"/>
              <a:t>Prodromus</a:t>
            </a:r>
            <a:r>
              <a:rPr lang="cs-CZ" i="1" dirty="0"/>
              <a:t> </a:t>
            </a:r>
            <a:r>
              <a:rPr lang="cs-CZ" i="1" dirty="0" err="1"/>
              <a:t>Moravographiae</a:t>
            </a:r>
            <a:r>
              <a:rPr lang="cs-CZ" i="1" dirty="0"/>
              <a:t>, tj. Předchůdce </a:t>
            </a:r>
            <a:r>
              <a:rPr lang="cs-CZ" i="1" dirty="0" err="1"/>
              <a:t>Moravopisu</a:t>
            </a:r>
            <a:r>
              <a:rPr lang="cs-CZ" dirty="0"/>
              <a:t>, Litomyšl 1663 (česky)</a:t>
            </a:r>
          </a:p>
          <a:p>
            <a:r>
              <a:rPr lang="cs-CZ" dirty="0"/>
              <a:t>	v závěru čtvrté knihy popis jednotlivých moravských krajů, vyjmenována též významná města a hrady</a:t>
            </a:r>
          </a:p>
          <a:p>
            <a:endParaRPr lang="cs-CZ" dirty="0"/>
          </a:p>
          <a:p>
            <a:r>
              <a:rPr lang="cs-CZ" b="1" dirty="0"/>
              <a:t>Jan Jiří </a:t>
            </a:r>
            <a:r>
              <a:rPr lang="cs-CZ" b="1" dirty="0" err="1"/>
              <a:t>Středovský</a:t>
            </a:r>
            <a:r>
              <a:rPr lang="cs-CZ" dirty="0"/>
              <a:t>: </a:t>
            </a:r>
            <a:r>
              <a:rPr lang="cs-CZ" i="1" dirty="0" err="1"/>
              <a:t>Caementa</a:t>
            </a:r>
            <a:r>
              <a:rPr lang="cs-CZ" i="1" dirty="0"/>
              <a:t> </a:t>
            </a:r>
            <a:r>
              <a:rPr lang="cs-CZ" i="1" dirty="0" err="1"/>
              <a:t>historica</a:t>
            </a:r>
            <a:r>
              <a:rPr lang="cs-CZ" i="1" dirty="0"/>
              <a:t>; </a:t>
            </a:r>
            <a:r>
              <a:rPr lang="cs-CZ" i="1" dirty="0" err="1"/>
              <a:t>Apographa</a:t>
            </a:r>
            <a:r>
              <a:rPr lang="cs-CZ" i="1" dirty="0"/>
              <a:t> </a:t>
            </a:r>
            <a:r>
              <a:rPr lang="cs-CZ" i="1" dirty="0" err="1"/>
              <a:t>Moravica</a:t>
            </a:r>
            <a:r>
              <a:rPr lang="cs-CZ" dirty="0"/>
              <a:t>, (1709), rukopisy v Arcibiskupské knihovně</a:t>
            </a:r>
          </a:p>
          <a:p>
            <a:r>
              <a:rPr lang="cs-CZ" dirty="0"/>
              <a:t>v Kroměříži (latinsky)</a:t>
            </a:r>
          </a:p>
          <a:p>
            <a:r>
              <a:rPr lang="cs-CZ" dirty="0"/>
              <a:t> 	nashromážděný rukopisný materiál: seznam míst v 5.díle </a:t>
            </a:r>
            <a:r>
              <a:rPr lang="cs-CZ" i="1" dirty="0" err="1"/>
              <a:t>Caement</a:t>
            </a:r>
            <a:r>
              <a:rPr lang="cs-CZ" dirty="0"/>
              <a:t> a hradů v 10.díle </a:t>
            </a:r>
            <a:r>
              <a:rPr lang="cs-CZ" i="1" dirty="0" err="1"/>
              <a:t>Apograph</a:t>
            </a:r>
            <a:endParaRPr lang="cs-CZ" i="1" dirty="0"/>
          </a:p>
          <a:p>
            <a:endParaRPr lang="cs-CZ" i="1" dirty="0"/>
          </a:p>
          <a:p>
            <a:r>
              <a:rPr lang="cs-CZ" b="1" dirty="0"/>
              <a:t>Franz Joseph </a:t>
            </a:r>
            <a:r>
              <a:rPr lang="cs-CZ" b="1" dirty="0" err="1"/>
              <a:t>Schwoy</a:t>
            </a:r>
            <a:r>
              <a:rPr lang="cs-CZ" i="1" dirty="0"/>
              <a:t>: T</a:t>
            </a:r>
            <a:r>
              <a:rPr lang="de-DE" i="1" dirty="0" err="1"/>
              <a:t>opographische</a:t>
            </a:r>
            <a:r>
              <a:rPr lang="de-DE" i="1" dirty="0"/>
              <a:t> Schilderung des </a:t>
            </a:r>
            <a:r>
              <a:rPr lang="de-DE" i="1" dirty="0" err="1"/>
              <a:t>Markgrafthum</a:t>
            </a:r>
            <a:r>
              <a:rPr lang="de-DE" i="1" dirty="0"/>
              <a:t> Mähren</a:t>
            </a:r>
            <a:r>
              <a:rPr lang="cs-CZ" i="1" dirty="0"/>
              <a:t>, </a:t>
            </a:r>
            <a:r>
              <a:rPr lang="cs-CZ" dirty="0"/>
              <a:t>Prag – </a:t>
            </a:r>
            <a:r>
              <a:rPr lang="cs-CZ" dirty="0" err="1"/>
              <a:t>Leipzig</a:t>
            </a:r>
            <a:r>
              <a:rPr lang="cs-CZ" dirty="0"/>
              <a:t> 1786 (něm., 2 sv.);</a:t>
            </a:r>
          </a:p>
          <a:p>
            <a:r>
              <a:rPr lang="cs-CZ" i="1" dirty="0" err="1"/>
              <a:t>Topographie</a:t>
            </a:r>
            <a:r>
              <a:rPr lang="cs-CZ" i="1" dirty="0"/>
              <a:t> </a:t>
            </a:r>
            <a:r>
              <a:rPr lang="cs-CZ" i="1" dirty="0" err="1"/>
              <a:t>vom</a:t>
            </a:r>
            <a:r>
              <a:rPr lang="cs-CZ" i="1" dirty="0"/>
              <a:t> </a:t>
            </a:r>
            <a:r>
              <a:rPr lang="cs-CZ" i="1" dirty="0" err="1"/>
              <a:t>Markgrafthum</a:t>
            </a:r>
            <a:r>
              <a:rPr lang="cs-CZ" i="1" dirty="0"/>
              <a:t> </a:t>
            </a:r>
            <a:r>
              <a:rPr lang="cs-CZ" i="1" dirty="0" err="1"/>
              <a:t>Mähren</a:t>
            </a:r>
            <a:r>
              <a:rPr lang="cs-CZ" i="1" dirty="0"/>
              <a:t>, </a:t>
            </a:r>
          </a:p>
          <a:p>
            <a:r>
              <a:rPr lang="cs-CZ" dirty="0" err="1"/>
              <a:t>Wien</a:t>
            </a:r>
            <a:r>
              <a:rPr lang="cs-CZ" dirty="0"/>
              <a:t> 1793-1794</a:t>
            </a:r>
          </a:p>
          <a:p>
            <a:r>
              <a:rPr lang="cs-CZ" dirty="0"/>
              <a:t>	moravská obdoba </a:t>
            </a:r>
            <a:r>
              <a:rPr lang="cs-CZ" dirty="0" err="1"/>
              <a:t>Schallerova</a:t>
            </a:r>
            <a:r>
              <a:rPr lang="cs-CZ" dirty="0"/>
              <a:t> </a:t>
            </a:r>
          </a:p>
          <a:p>
            <a:r>
              <a:rPr lang="cs-CZ" dirty="0"/>
              <a:t>	soupisu</a:t>
            </a:r>
          </a:p>
          <a:p>
            <a:endParaRPr lang="cs-CZ" dirty="0"/>
          </a:p>
          <a:p>
            <a:r>
              <a:rPr lang="cs-CZ" dirty="0"/>
              <a:t>c. Slezsko</a:t>
            </a:r>
          </a:p>
          <a:p>
            <a:endParaRPr lang="cs-CZ" dirty="0"/>
          </a:p>
          <a:p>
            <a:r>
              <a:rPr lang="cs-CZ" b="1" dirty="0"/>
              <a:t>Johann David </a:t>
            </a:r>
            <a:r>
              <a:rPr lang="cs-CZ" b="1" dirty="0" err="1"/>
              <a:t>Koehler</a:t>
            </a:r>
            <a:r>
              <a:rPr lang="cs-CZ" dirty="0"/>
              <a:t>, </a:t>
            </a:r>
            <a:r>
              <a:rPr lang="cs-CZ" i="1" dirty="0" err="1"/>
              <a:t>Schlesische</a:t>
            </a:r>
            <a:r>
              <a:rPr lang="cs-CZ" i="1" dirty="0"/>
              <a:t> </a:t>
            </a:r>
          </a:p>
          <a:p>
            <a:r>
              <a:rPr lang="cs-CZ" i="1" dirty="0" err="1"/>
              <a:t>Kern-Chronicke</a:t>
            </a:r>
            <a:r>
              <a:rPr lang="cs-CZ" dirty="0"/>
              <a:t>, </a:t>
            </a:r>
            <a:r>
              <a:rPr lang="cs-CZ" dirty="0" err="1"/>
              <a:t>Nürnberg</a:t>
            </a:r>
            <a:r>
              <a:rPr lang="cs-CZ" dirty="0"/>
              <a:t> 1710 (něm., 2 sv.)</a:t>
            </a:r>
          </a:p>
          <a:p>
            <a:r>
              <a:rPr lang="cs-CZ" dirty="0"/>
              <a:t>	popis jednotlivých slezských</a:t>
            </a:r>
          </a:p>
          <a:p>
            <a:r>
              <a:rPr lang="cs-CZ" dirty="0"/>
              <a:t>	knížectví, panství a měst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3" y="3424143"/>
            <a:ext cx="2267598" cy="34338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96" y="3477426"/>
            <a:ext cx="2149893" cy="33805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78" y="3477426"/>
            <a:ext cx="2110660" cy="33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4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8574" y="57435"/>
            <a:ext cx="10515600" cy="1646555"/>
          </a:xfrm>
        </p:spPr>
        <p:txBody>
          <a:bodyPr>
            <a:normAutofit/>
          </a:bodyPr>
          <a:lstStyle/>
          <a:p>
            <a:r>
              <a:rPr lang="cs-CZ" sz="3100" dirty="0"/>
              <a:t>B. Topografie s obrazovou nebo kartografickou složkou</a:t>
            </a: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8574" y="1251284"/>
            <a:ext cx="1106052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Bartoloměj </a:t>
            </a:r>
            <a:r>
              <a:rPr lang="cs-CZ" b="1" dirty="0" err="1"/>
              <a:t>Paprocký</a:t>
            </a:r>
            <a:r>
              <a:rPr lang="cs-CZ" b="1" dirty="0"/>
              <a:t> z </a:t>
            </a:r>
            <a:r>
              <a:rPr lang="cs-CZ" b="1" dirty="0" err="1"/>
              <a:t>Glogol</a:t>
            </a:r>
            <a:r>
              <a:rPr lang="cs-CZ" b="1" dirty="0"/>
              <a:t> a </a:t>
            </a:r>
            <a:r>
              <a:rPr lang="cs-CZ" b="1" dirty="0" err="1"/>
              <a:t>Paprocké</a:t>
            </a:r>
            <a:r>
              <a:rPr lang="cs-CZ" b="1" dirty="0"/>
              <a:t> Vůle</a:t>
            </a:r>
            <a:r>
              <a:rPr lang="cs-CZ" dirty="0"/>
              <a:t>, </a:t>
            </a:r>
            <a:r>
              <a:rPr lang="cs-CZ" i="1" dirty="0" err="1"/>
              <a:t>Diadochus</a:t>
            </a:r>
            <a:r>
              <a:rPr lang="cs-CZ" i="1" dirty="0"/>
              <a:t>, id </a:t>
            </a:r>
            <a:r>
              <a:rPr lang="cs-CZ" i="1" dirty="0" err="1"/>
              <a:t>est</a:t>
            </a:r>
            <a:r>
              <a:rPr lang="cs-CZ" i="1" dirty="0"/>
              <a:t> </a:t>
            </a:r>
            <a:r>
              <a:rPr lang="cs-CZ" i="1" dirty="0" err="1"/>
              <a:t>Successio</a:t>
            </a:r>
            <a:r>
              <a:rPr lang="cs-CZ" i="1" dirty="0"/>
              <a:t>, </a:t>
            </a:r>
            <a:r>
              <a:rPr lang="cs-CZ" i="1" dirty="0" err="1"/>
              <a:t>jinák</a:t>
            </a:r>
            <a:r>
              <a:rPr lang="cs-CZ" i="1" dirty="0"/>
              <a:t> Posloupnost knížat a králů českých</a:t>
            </a:r>
            <a:r>
              <a:rPr lang="cs-CZ" dirty="0"/>
              <a:t>,</a:t>
            </a:r>
          </a:p>
          <a:p>
            <a:r>
              <a:rPr lang="cs-CZ" dirty="0"/>
              <a:t>Praha 1602</a:t>
            </a:r>
          </a:p>
          <a:p>
            <a:r>
              <a:rPr lang="cs-CZ" dirty="0"/>
              <a:t>	ač nejde primárně o topografické dílo, obsahuje v kapitole o městském stavu dřevořezové veduty </a:t>
            </a:r>
          </a:p>
          <a:p>
            <a:r>
              <a:rPr lang="cs-CZ" dirty="0"/>
              <a:t>	českých měst (krajská města a Budyně n. O.)</a:t>
            </a:r>
          </a:p>
          <a:p>
            <a:endParaRPr lang="cs-CZ" b="1" dirty="0"/>
          </a:p>
          <a:p>
            <a:r>
              <a:rPr lang="cs-CZ" b="1" dirty="0"/>
              <a:t>Martin </a:t>
            </a:r>
            <a:r>
              <a:rPr lang="cs-CZ" b="1" dirty="0" err="1"/>
              <a:t>Zeiller</a:t>
            </a:r>
            <a:r>
              <a:rPr lang="cs-CZ" dirty="0"/>
              <a:t>: </a:t>
            </a:r>
            <a:r>
              <a:rPr lang="cs-CZ" i="1" dirty="0" err="1"/>
              <a:t>Topographia</a:t>
            </a:r>
            <a:r>
              <a:rPr lang="cs-CZ" i="1" dirty="0"/>
              <a:t> </a:t>
            </a:r>
            <a:r>
              <a:rPr lang="cs-CZ" i="1" dirty="0" err="1"/>
              <a:t>Bohemiae</a:t>
            </a:r>
            <a:r>
              <a:rPr lang="cs-CZ" i="1" dirty="0"/>
              <a:t>, </a:t>
            </a:r>
            <a:r>
              <a:rPr lang="cs-CZ" i="1" dirty="0" err="1"/>
              <a:t>Moraviae</a:t>
            </a:r>
            <a:r>
              <a:rPr lang="cs-CZ" i="1" dirty="0"/>
              <a:t> et </a:t>
            </a:r>
            <a:r>
              <a:rPr lang="cs-CZ" i="1" dirty="0" err="1"/>
              <a:t>Silesiae</a:t>
            </a:r>
            <a:r>
              <a:rPr lang="cs-CZ" i="1" dirty="0"/>
              <a:t>, </a:t>
            </a:r>
            <a:r>
              <a:rPr lang="cs-CZ" i="1" dirty="0" err="1"/>
              <a:t>das</a:t>
            </a:r>
            <a:r>
              <a:rPr lang="cs-CZ" i="1" dirty="0"/>
              <a:t> </a:t>
            </a:r>
            <a:r>
              <a:rPr lang="cs-CZ" i="1" dirty="0" err="1"/>
              <a:t>ist</a:t>
            </a:r>
            <a:r>
              <a:rPr lang="cs-CZ" i="1" dirty="0"/>
              <a:t> </a:t>
            </a:r>
            <a:r>
              <a:rPr lang="cs-CZ" i="1" dirty="0" err="1"/>
              <a:t>Beschreibung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eigentliche</a:t>
            </a:r>
            <a:r>
              <a:rPr lang="cs-CZ" i="1" dirty="0"/>
              <a:t> </a:t>
            </a:r>
            <a:r>
              <a:rPr lang="cs-CZ" i="1" dirty="0" err="1"/>
              <a:t>Abbildung</a:t>
            </a:r>
            <a:r>
              <a:rPr lang="cs-CZ" i="1" dirty="0"/>
              <a:t> </a:t>
            </a:r>
          </a:p>
          <a:p>
            <a:r>
              <a:rPr lang="cs-CZ" i="1" dirty="0"/>
              <a:t>der </a:t>
            </a:r>
            <a:r>
              <a:rPr lang="cs-CZ" i="1" dirty="0" err="1"/>
              <a:t>vornehmsten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bekandtisten</a:t>
            </a:r>
            <a:r>
              <a:rPr lang="cs-CZ" i="1" dirty="0"/>
              <a:t> </a:t>
            </a:r>
            <a:r>
              <a:rPr lang="cs-CZ" i="1" dirty="0" err="1"/>
              <a:t>Stätte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Plätze</a:t>
            </a:r>
            <a:r>
              <a:rPr lang="cs-CZ" i="1" dirty="0"/>
              <a:t> in dem </a:t>
            </a:r>
            <a:r>
              <a:rPr lang="cs-CZ" i="1" dirty="0" err="1"/>
              <a:t>Königreich</a:t>
            </a:r>
            <a:r>
              <a:rPr lang="cs-CZ" i="1" dirty="0"/>
              <a:t> </a:t>
            </a:r>
            <a:r>
              <a:rPr lang="cs-CZ" i="1" dirty="0" err="1"/>
              <a:t>Böhmen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einverleibten</a:t>
            </a:r>
            <a:r>
              <a:rPr lang="cs-CZ" i="1" dirty="0"/>
              <a:t> </a:t>
            </a:r>
            <a:r>
              <a:rPr lang="cs-CZ" i="1" dirty="0" err="1"/>
              <a:t>Ländern</a:t>
            </a:r>
            <a:r>
              <a:rPr lang="cs-CZ" i="1" dirty="0"/>
              <a:t> </a:t>
            </a:r>
          </a:p>
          <a:p>
            <a:r>
              <a:rPr lang="cs-CZ" i="1" dirty="0" err="1"/>
              <a:t>Mähren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Schlesien</a:t>
            </a:r>
            <a:r>
              <a:rPr lang="cs-CZ" dirty="0"/>
              <a:t>, Frankfurt a. M. (</a:t>
            </a:r>
            <a:r>
              <a:rPr lang="cs-CZ" dirty="0" err="1"/>
              <a:t>Merian</a:t>
            </a:r>
            <a:r>
              <a:rPr lang="cs-CZ" dirty="0"/>
              <a:t>) 1650 (3 svazky, německy) </a:t>
            </a:r>
          </a:p>
          <a:p>
            <a:r>
              <a:rPr lang="cs-CZ" dirty="0"/>
              <a:t>	rozsáhlé dílo, součást 31-svazkové série evropských topografií vydávaných </a:t>
            </a:r>
            <a:r>
              <a:rPr lang="cs-CZ" dirty="0" err="1"/>
              <a:t>Merianovým</a:t>
            </a:r>
            <a:r>
              <a:rPr lang="cs-CZ" dirty="0"/>
              <a:t> nakladatelstvím;</a:t>
            </a:r>
          </a:p>
          <a:p>
            <a:r>
              <a:rPr lang="cs-CZ" dirty="0"/>
              <a:t>	obsahuje popisy měst, veduty a plány, anonymní mapu Čech</a:t>
            </a:r>
          </a:p>
          <a:p>
            <a:endParaRPr lang="cs-CZ" dirty="0"/>
          </a:p>
          <a:p>
            <a:r>
              <a:rPr lang="cs-CZ" b="1" dirty="0"/>
              <a:t>Mauritius </a:t>
            </a:r>
            <a:r>
              <a:rPr lang="cs-CZ" b="1" dirty="0" err="1"/>
              <a:t>Vogt</a:t>
            </a:r>
            <a:r>
              <a:rPr lang="cs-CZ" dirty="0"/>
              <a:t>: </a:t>
            </a:r>
            <a:r>
              <a:rPr lang="cs-CZ" i="1" dirty="0" err="1"/>
              <a:t>Das</a:t>
            </a:r>
            <a:r>
              <a:rPr lang="cs-CZ" i="1" dirty="0"/>
              <a:t> </a:t>
            </a:r>
            <a:r>
              <a:rPr lang="cs-CZ" i="1" dirty="0" err="1"/>
              <a:t>Jetzt-Lebende</a:t>
            </a:r>
            <a:r>
              <a:rPr lang="cs-CZ" i="1" dirty="0"/>
              <a:t> </a:t>
            </a:r>
            <a:r>
              <a:rPr lang="cs-CZ" i="1" dirty="0" err="1"/>
              <a:t>Konigreich</a:t>
            </a:r>
            <a:r>
              <a:rPr lang="cs-CZ" i="1" dirty="0"/>
              <a:t> </a:t>
            </a:r>
            <a:r>
              <a:rPr lang="cs-CZ" i="1" dirty="0" err="1"/>
              <a:t>Böhmen</a:t>
            </a:r>
            <a:r>
              <a:rPr lang="cs-CZ" dirty="0"/>
              <a:t>, Frankfurt a. M. 1712</a:t>
            </a:r>
          </a:p>
          <a:p>
            <a:r>
              <a:rPr lang="cs-CZ" dirty="0"/>
              <a:t>	obsahuje 39 vedut českých měst, hradů a zámků; přílohou je </a:t>
            </a:r>
          </a:p>
          <a:p>
            <a:r>
              <a:rPr lang="cs-CZ" dirty="0"/>
              <a:t>				                 originální mapa Čech</a:t>
            </a:r>
          </a:p>
          <a:p>
            <a:r>
              <a:rPr lang="cs-CZ" dirty="0"/>
              <a:t>					</a:t>
            </a:r>
            <a:r>
              <a:rPr lang="cs-CZ" b="1" i="1" dirty="0"/>
              <a:t>typologicky nejpestřejší</a:t>
            </a:r>
          </a:p>
          <a:p>
            <a:r>
              <a:rPr lang="cs-CZ" b="1" i="1" dirty="0"/>
              <a:t>					z této skupiny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397" y="4186989"/>
            <a:ext cx="2062950" cy="26710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56" y="4870383"/>
            <a:ext cx="3474855" cy="19876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71" y="4188123"/>
            <a:ext cx="1816757" cy="26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200" b="1" dirty="0"/>
              <a:t>Mauritius </a:t>
            </a:r>
            <a:r>
              <a:rPr lang="cs-CZ" sz="4200" b="1" dirty="0" err="1"/>
              <a:t>Vogt</a:t>
            </a:r>
            <a:r>
              <a:rPr lang="cs-CZ" sz="4200" b="1" dirty="0"/>
              <a:t>: </a:t>
            </a:r>
            <a:r>
              <a:rPr lang="cs-CZ" sz="4200" b="1" dirty="0" err="1"/>
              <a:t>Das</a:t>
            </a:r>
            <a:r>
              <a:rPr lang="cs-CZ" sz="4200" b="1" dirty="0"/>
              <a:t> </a:t>
            </a:r>
            <a:r>
              <a:rPr lang="cs-CZ" sz="4200" b="1" dirty="0" err="1"/>
              <a:t>jetzt-lebende</a:t>
            </a:r>
            <a:r>
              <a:rPr lang="cs-CZ" sz="4200" b="1" dirty="0"/>
              <a:t> </a:t>
            </a:r>
            <a:r>
              <a:rPr lang="cs-CZ" sz="4200" b="1" dirty="0" err="1"/>
              <a:t>Königreich</a:t>
            </a:r>
            <a:r>
              <a:rPr lang="cs-CZ" sz="4200" b="1" dirty="0"/>
              <a:t> </a:t>
            </a:r>
            <a:r>
              <a:rPr lang="cs-CZ" sz="4200" b="1" dirty="0" err="1"/>
              <a:t>Böhmen</a:t>
            </a:r>
            <a:br>
              <a:rPr lang="cs-CZ" dirty="0"/>
            </a:br>
            <a:r>
              <a:rPr lang="cs-CZ" sz="3100" b="1" dirty="0"/>
              <a:t>Současné království české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060" y="1164215"/>
            <a:ext cx="2454920" cy="48444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51345" y="1874982"/>
            <a:ext cx="791877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Mauritius </a:t>
            </a:r>
            <a:r>
              <a:rPr lang="cs-CZ" sz="2400" b="1" dirty="0" err="1"/>
              <a:t>Vogt</a:t>
            </a:r>
            <a:r>
              <a:rPr lang="cs-CZ" sz="2400" b="1" dirty="0"/>
              <a:t> (1669 </a:t>
            </a:r>
            <a:r>
              <a:rPr lang="cs-CZ" sz="2400" b="1" dirty="0" err="1"/>
              <a:t>Königshofen</a:t>
            </a:r>
            <a:r>
              <a:rPr lang="cs-CZ" sz="2400" b="1" dirty="0"/>
              <a:t> – 1730 Mariánská </a:t>
            </a:r>
            <a:r>
              <a:rPr lang="cs-CZ" sz="2400" b="1" dirty="0" err="1"/>
              <a:t>Týnice</a:t>
            </a:r>
            <a:endParaRPr lang="cs-CZ" sz="2400" b="1" dirty="0"/>
          </a:p>
          <a:p>
            <a:r>
              <a:rPr lang="cs-CZ" dirty="0"/>
              <a:t>Cisterciácký mnich kláštera v Plasích, historik, geograf, kartograf, mineralog,</a:t>
            </a:r>
          </a:p>
          <a:p>
            <a:r>
              <a:rPr lang="cs-CZ" dirty="0"/>
              <a:t>Hudebník, hudební teoretik a komponista; zkrátka „český </a:t>
            </a:r>
            <a:r>
              <a:rPr lang="cs-CZ" dirty="0" err="1"/>
              <a:t>Athanasius</a:t>
            </a:r>
            <a:r>
              <a:rPr lang="cs-CZ" dirty="0"/>
              <a:t> </a:t>
            </a:r>
            <a:r>
              <a:rPr lang="cs-CZ" dirty="0" err="1"/>
              <a:t>Kircher</a:t>
            </a:r>
            <a:r>
              <a:rPr lang="cs-CZ" dirty="0"/>
              <a:t>“</a:t>
            </a:r>
          </a:p>
          <a:p>
            <a:r>
              <a:rPr lang="cs-CZ" i="1" dirty="0"/>
              <a:t>Na obraze Václava Dvořáka z manětínského zámku jej vidíme u varhan v kostele </a:t>
            </a:r>
          </a:p>
          <a:p>
            <a:r>
              <a:rPr lang="cs-CZ" i="1" dirty="0"/>
              <a:t>sv. Jana Křtitele v Manětíně s jeho žákem Antonínem Josefem Plánickým</a:t>
            </a:r>
            <a:r>
              <a:rPr lang="cs-CZ" dirty="0"/>
              <a:t>        →→→</a:t>
            </a:r>
          </a:p>
          <a:p>
            <a:endParaRPr lang="cs-CZ" dirty="0"/>
          </a:p>
          <a:p>
            <a:r>
              <a:rPr lang="cs-CZ" dirty="0"/>
              <a:t>Ve svém historicko-topografickém popisu Čech věnuje zvláštní pozornost</a:t>
            </a:r>
          </a:p>
          <a:p>
            <a:pPr marL="285750" indent="-285750">
              <a:buFontTx/>
              <a:buChar char="-"/>
            </a:pPr>
            <a:r>
              <a:rPr lang="cs-CZ" dirty="0"/>
              <a:t>Městům v jazykově německých Čechách</a:t>
            </a:r>
          </a:p>
          <a:p>
            <a:pPr marL="285750" indent="-285750">
              <a:buFontTx/>
              <a:buChar char="-"/>
            </a:pPr>
            <a:r>
              <a:rPr lang="cs-CZ" dirty="0"/>
              <a:t>Horním městům</a:t>
            </a:r>
          </a:p>
          <a:p>
            <a:pPr marL="285750" indent="-285750">
              <a:buFontTx/>
              <a:buChar char="-"/>
            </a:pPr>
            <a:r>
              <a:rPr lang="cs-CZ" dirty="0"/>
              <a:t>Poutním místům</a:t>
            </a:r>
          </a:p>
          <a:p>
            <a:r>
              <a:rPr lang="cs-CZ" dirty="0"/>
              <a:t>Kapitoly: </a:t>
            </a:r>
            <a:r>
              <a:rPr lang="cs-CZ" i="1" u="sng" dirty="0"/>
              <a:t>Der </a:t>
            </a:r>
            <a:r>
              <a:rPr lang="cs-CZ" i="1" u="sng" dirty="0" err="1"/>
              <a:t>Erste</a:t>
            </a:r>
            <a:r>
              <a:rPr lang="cs-CZ" i="1" u="sng" dirty="0"/>
              <a:t> </a:t>
            </a:r>
            <a:r>
              <a:rPr lang="cs-CZ" i="1" u="sng" dirty="0" err="1"/>
              <a:t>Theil</a:t>
            </a:r>
            <a:r>
              <a:rPr lang="cs-CZ" i="1" u="sng" dirty="0"/>
              <a:t> </a:t>
            </a:r>
            <a:r>
              <a:rPr lang="cs-CZ" i="1" dirty="0"/>
              <a:t>von dem </a:t>
            </a:r>
            <a:r>
              <a:rPr lang="cs-CZ" i="1" dirty="0" err="1"/>
              <a:t>Böhmer</a:t>
            </a:r>
            <a:r>
              <a:rPr lang="cs-CZ" i="1" dirty="0"/>
              <a:t>-Land </a:t>
            </a:r>
            <a:r>
              <a:rPr lang="cs-CZ" i="1" dirty="0" err="1"/>
              <a:t>selbsten</a:t>
            </a:r>
            <a:r>
              <a:rPr lang="cs-CZ" i="1" dirty="0"/>
              <a:t>; </a:t>
            </a:r>
            <a:r>
              <a:rPr lang="cs-CZ" i="1" dirty="0" err="1"/>
              <a:t>Gräntze</a:t>
            </a:r>
            <a:r>
              <a:rPr lang="cs-CZ" i="1" dirty="0"/>
              <a:t>; Figur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Lufft</a:t>
            </a:r>
            <a:r>
              <a:rPr lang="cs-CZ" i="1" dirty="0"/>
              <a:t>; </a:t>
            </a:r>
          </a:p>
          <a:p>
            <a:r>
              <a:rPr lang="cs-CZ" i="1" dirty="0" err="1"/>
              <a:t>Eigenschafft</a:t>
            </a:r>
            <a:r>
              <a:rPr lang="cs-CZ" i="1" dirty="0"/>
              <a:t> der </a:t>
            </a:r>
            <a:r>
              <a:rPr lang="cs-CZ" i="1" dirty="0" err="1"/>
              <a:t>Innwohner</a:t>
            </a:r>
            <a:r>
              <a:rPr lang="cs-CZ" i="1" dirty="0"/>
              <a:t>; </a:t>
            </a:r>
            <a:r>
              <a:rPr lang="cs-CZ" i="1" dirty="0" err="1"/>
              <a:t>Ursprung</a:t>
            </a:r>
            <a:r>
              <a:rPr lang="cs-CZ" i="1" dirty="0"/>
              <a:t> </a:t>
            </a:r>
            <a:r>
              <a:rPr lang="cs-CZ" i="1" dirty="0" err="1"/>
              <a:t>deren</a:t>
            </a:r>
            <a:r>
              <a:rPr lang="cs-CZ" i="1" dirty="0"/>
              <a:t> </a:t>
            </a:r>
            <a:r>
              <a:rPr lang="cs-CZ" i="1" dirty="0" err="1"/>
              <a:t>Böhmen</a:t>
            </a:r>
            <a:r>
              <a:rPr lang="cs-CZ" i="1" dirty="0"/>
              <a:t>; </a:t>
            </a:r>
            <a:r>
              <a:rPr lang="cs-CZ" i="1" dirty="0" err="1"/>
              <a:t>Sprach</a:t>
            </a:r>
            <a:r>
              <a:rPr lang="cs-CZ" i="1" dirty="0"/>
              <a:t>; Religion; </a:t>
            </a:r>
            <a:r>
              <a:rPr lang="cs-CZ" i="1" dirty="0" err="1"/>
              <a:t>Kirchen</a:t>
            </a:r>
            <a:r>
              <a:rPr lang="cs-CZ" i="1" dirty="0"/>
              <a:t>; </a:t>
            </a:r>
          </a:p>
          <a:p>
            <a:r>
              <a:rPr lang="cs-CZ" i="1" dirty="0" err="1"/>
              <a:t>Gaben</a:t>
            </a:r>
            <a:r>
              <a:rPr lang="cs-CZ" i="1" dirty="0"/>
              <a:t> </a:t>
            </a:r>
            <a:r>
              <a:rPr lang="cs-CZ" i="1" dirty="0" err="1"/>
              <a:t>Gottes</a:t>
            </a:r>
            <a:r>
              <a:rPr lang="cs-CZ" i="1" dirty="0"/>
              <a:t>;</a:t>
            </a:r>
            <a:r>
              <a:rPr lang="cs-CZ" dirty="0"/>
              <a:t> </a:t>
            </a:r>
            <a:r>
              <a:rPr lang="cs-CZ" i="1" dirty="0" err="1"/>
              <a:t>Krieg</a:t>
            </a:r>
            <a:r>
              <a:rPr lang="cs-CZ" i="1" dirty="0"/>
              <a:t>;</a:t>
            </a:r>
            <a:r>
              <a:rPr lang="cs-CZ" dirty="0"/>
              <a:t> </a:t>
            </a:r>
            <a:r>
              <a:rPr lang="cs-CZ" i="1" dirty="0" err="1"/>
              <a:t>Wohnungen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Volck</a:t>
            </a:r>
            <a:r>
              <a:rPr lang="cs-CZ" i="1" dirty="0"/>
              <a:t>; </a:t>
            </a:r>
            <a:r>
              <a:rPr lang="cs-CZ" i="1" dirty="0" err="1"/>
              <a:t>Früchte</a:t>
            </a:r>
            <a:r>
              <a:rPr lang="cs-CZ" i="1" dirty="0"/>
              <a:t>; </a:t>
            </a:r>
            <a:r>
              <a:rPr lang="cs-CZ" i="1" dirty="0" err="1"/>
              <a:t>Glaß-Häuser</a:t>
            </a:r>
            <a:r>
              <a:rPr lang="cs-CZ" i="1" dirty="0"/>
              <a:t>; </a:t>
            </a:r>
            <a:r>
              <a:rPr lang="cs-CZ" i="1" dirty="0" err="1"/>
              <a:t>Flüsse</a:t>
            </a:r>
            <a:r>
              <a:rPr lang="cs-CZ" i="1" dirty="0"/>
              <a:t>; </a:t>
            </a:r>
          </a:p>
          <a:p>
            <a:r>
              <a:rPr lang="cs-CZ" i="1" dirty="0" err="1"/>
              <a:t>Gebürg</a:t>
            </a:r>
            <a:r>
              <a:rPr lang="cs-CZ" i="1" dirty="0"/>
              <a:t>/</a:t>
            </a:r>
            <a:r>
              <a:rPr lang="cs-CZ" i="1" dirty="0" err="1"/>
              <a:t>Ertz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Edelgestein</a:t>
            </a:r>
            <a:r>
              <a:rPr lang="cs-CZ" i="1" dirty="0"/>
              <a:t>; </a:t>
            </a:r>
            <a:r>
              <a:rPr lang="cs-CZ" i="1" dirty="0" err="1"/>
              <a:t>Saltz</a:t>
            </a:r>
            <a:r>
              <a:rPr lang="cs-CZ" i="1" dirty="0"/>
              <a:t>/</a:t>
            </a:r>
            <a:r>
              <a:rPr lang="cs-CZ" i="1" dirty="0" err="1"/>
              <a:t>Edelgestein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Aschen-Fluß</a:t>
            </a:r>
            <a:r>
              <a:rPr lang="cs-CZ" i="1" dirty="0"/>
              <a:t>; </a:t>
            </a:r>
          </a:p>
          <a:p>
            <a:r>
              <a:rPr lang="cs-CZ" i="1" dirty="0" err="1"/>
              <a:t>Sauerbrunnen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Bäder</a:t>
            </a:r>
            <a:r>
              <a:rPr lang="cs-CZ" i="1" dirty="0"/>
              <a:t>; </a:t>
            </a:r>
            <a:r>
              <a:rPr lang="cs-CZ" i="1" dirty="0" err="1"/>
              <a:t>Wälder</a:t>
            </a:r>
            <a:r>
              <a:rPr lang="cs-CZ" i="1" dirty="0"/>
              <a:t>; </a:t>
            </a:r>
            <a:r>
              <a:rPr lang="cs-CZ" i="1" dirty="0" err="1"/>
              <a:t>Thier</a:t>
            </a:r>
            <a:r>
              <a:rPr lang="cs-CZ" i="1" dirty="0"/>
              <a:t>; </a:t>
            </a:r>
            <a:r>
              <a:rPr lang="cs-CZ" i="1" dirty="0" err="1"/>
              <a:t>Vögel</a:t>
            </a:r>
            <a:r>
              <a:rPr lang="cs-CZ" i="1" dirty="0"/>
              <a:t>; </a:t>
            </a:r>
            <a:r>
              <a:rPr lang="cs-CZ" i="1" dirty="0" err="1"/>
              <a:t>Fische</a:t>
            </a:r>
            <a:r>
              <a:rPr lang="cs-CZ" i="1" dirty="0"/>
              <a:t>; </a:t>
            </a:r>
            <a:r>
              <a:rPr lang="cs-CZ" i="1" dirty="0" err="1"/>
              <a:t>folgen</a:t>
            </a:r>
            <a:r>
              <a:rPr lang="cs-CZ" i="1" dirty="0"/>
              <a:t> </a:t>
            </a:r>
            <a:r>
              <a:rPr lang="cs-CZ" i="1" dirty="0" err="1"/>
              <a:t>die</a:t>
            </a:r>
            <a:r>
              <a:rPr lang="cs-CZ" i="1" dirty="0"/>
              <a:t> </a:t>
            </a:r>
          </a:p>
          <a:p>
            <a:r>
              <a:rPr lang="cs-CZ" i="1" dirty="0" err="1"/>
              <a:t>Hertzogen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Könige</a:t>
            </a:r>
            <a:r>
              <a:rPr lang="cs-CZ" i="1" dirty="0"/>
              <a:t>; </a:t>
            </a:r>
            <a:r>
              <a:rPr lang="cs-CZ" i="1" dirty="0" err="1"/>
              <a:t>Austheilung</a:t>
            </a:r>
            <a:r>
              <a:rPr lang="cs-CZ" i="1" dirty="0"/>
              <a:t> des </a:t>
            </a:r>
            <a:r>
              <a:rPr lang="cs-CZ" i="1" dirty="0" err="1"/>
              <a:t>gantzen</a:t>
            </a:r>
            <a:r>
              <a:rPr lang="cs-CZ" i="1" dirty="0"/>
              <a:t> </a:t>
            </a:r>
            <a:r>
              <a:rPr lang="cs-CZ" i="1" dirty="0" err="1"/>
              <a:t>Königreiches</a:t>
            </a:r>
            <a:endParaRPr lang="cs-CZ" i="1" dirty="0"/>
          </a:p>
          <a:p>
            <a:r>
              <a:rPr lang="cs-CZ" sz="1200" dirty="0"/>
              <a:t>			   Z </a:t>
            </a:r>
            <a:r>
              <a:rPr lang="cs-CZ" sz="1200" dirty="0" err="1"/>
              <a:t>Vogtova</a:t>
            </a:r>
            <a:r>
              <a:rPr lang="cs-CZ" sz="1200" dirty="0"/>
              <a:t>  souboru skladeb </a:t>
            </a:r>
            <a:r>
              <a:rPr lang="cs-CZ" sz="1200" dirty="0" err="1"/>
              <a:t>Vertumnus</a:t>
            </a:r>
            <a:r>
              <a:rPr lang="cs-CZ" sz="1200" dirty="0"/>
              <a:t> </a:t>
            </a:r>
            <a:r>
              <a:rPr lang="cs-CZ" sz="1200" dirty="0" err="1"/>
              <a:t>Vanitatis</a:t>
            </a:r>
            <a:r>
              <a:rPr lang="cs-CZ" sz="1200" dirty="0"/>
              <a:t> </a:t>
            </a:r>
            <a:r>
              <a:rPr lang="cs-CZ" sz="1200" dirty="0" err="1"/>
              <a:t>musicae</a:t>
            </a:r>
            <a:r>
              <a:rPr lang="cs-CZ" sz="1200" dirty="0"/>
              <a:t> </a:t>
            </a:r>
            <a:r>
              <a:rPr lang="cs-CZ" dirty="0"/>
              <a:t>→</a:t>
            </a:r>
            <a:endParaRPr lang="cs-CZ" sz="1200" dirty="0"/>
          </a:p>
        </p:txBody>
      </p:sp>
      <p:pic>
        <p:nvPicPr>
          <p:cNvPr id="5" name="Vogt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691" y="62884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491" y="748145"/>
            <a:ext cx="1092767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 první díl je vložen podrobný popis panství Františka Antonína Šporka a panství Jana Arnošta z </a:t>
            </a:r>
            <a:r>
              <a:rPr lang="cs-CZ" dirty="0" err="1"/>
              <a:t>Thun-Hohensteinu</a:t>
            </a:r>
            <a:endParaRPr lang="cs-CZ" dirty="0"/>
          </a:p>
          <a:p>
            <a:endParaRPr lang="cs-CZ" i="1" u="sng" dirty="0"/>
          </a:p>
          <a:p>
            <a:r>
              <a:rPr lang="cs-CZ" i="1" u="sng" dirty="0"/>
              <a:t>Der </a:t>
            </a:r>
            <a:r>
              <a:rPr lang="cs-CZ" i="1" u="sng" dirty="0" err="1"/>
              <a:t>andere</a:t>
            </a:r>
            <a:r>
              <a:rPr lang="cs-CZ" i="1" u="sng" dirty="0"/>
              <a:t> </a:t>
            </a:r>
            <a:r>
              <a:rPr lang="cs-CZ" i="1" u="sng" dirty="0" err="1"/>
              <a:t>Theil</a:t>
            </a:r>
            <a:endParaRPr lang="cs-CZ" i="1" u="sng" dirty="0"/>
          </a:p>
          <a:p>
            <a:r>
              <a:rPr lang="cs-CZ" i="1" dirty="0" err="1"/>
              <a:t>handelt</a:t>
            </a:r>
            <a:r>
              <a:rPr lang="cs-CZ" i="1" dirty="0"/>
              <a:t> von </a:t>
            </a:r>
            <a:r>
              <a:rPr lang="cs-CZ" i="1" dirty="0" err="1"/>
              <a:t>denen</a:t>
            </a:r>
            <a:r>
              <a:rPr lang="cs-CZ" i="1" dirty="0"/>
              <a:t> </a:t>
            </a:r>
            <a:r>
              <a:rPr lang="cs-CZ" i="1" dirty="0" err="1"/>
              <a:t>Städten</a:t>
            </a:r>
            <a:r>
              <a:rPr lang="cs-CZ" i="1" dirty="0"/>
              <a:t>, </a:t>
            </a:r>
            <a:r>
              <a:rPr lang="cs-CZ" i="1" dirty="0" err="1"/>
              <a:t>Märcken</a:t>
            </a:r>
            <a:r>
              <a:rPr lang="cs-CZ" i="1" dirty="0"/>
              <a:t>, </a:t>
            </a:r>
            <a:r>
              <a:rPr lang="cs-CZ" i="1" dirty="0" err="1"/>
              <a:t>Schlösser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Klöstern</a:t>
            </a:r>
            <a:endParaRPr lang="cs-CZ" i="1" dirty="0"/>
          </a:p>
          <a:p>
            <a:endParaRPr lang="cs-CZ" dirty="0"/>
          </a:p>
          <a:p>
            <a:r>
              <a:rPr lang="cs-CZ" dirty="0"/>
              <a:t>typickým rysem </a:t>
            </a:r>
            <a:r>
              <a:rPr lang="cs-CZ" dirty="0" err="1"/>
              <a:t>Vogtovy</a:t>
            </a:r>
            <a:r>
              <a:rPr lang="cs-CZ" dirty="0"/>
              <a:t> topografie je upřímný duch zemského patriotismu spojený s velkým zájmem </a:t>
            </a:r>
          </a:p>
          <a:p>
            <a:r>
              <a:rPr lang="cs-CZ" dirty="0"/>
              <a:t>o nejstarší českou minulost </a:t>
            </a:r>
            <a:endParaRPr lang="cs-CZ" i="1" dirty="0"/>
          </a:p>
          <a:p>
            <a:r>
              <a:rPr lang="cs-CZ" dirty="0"/>
              <a:t>při popisu jednotlivých lokalit postřehneme řadu disproporcí, způsobených </a:t>
            </a:r>
          </a:p>
          <a:p>
            <a:r>
              <a:rPr lang="cs-CZ" dirty="0"/>
              <a:t>zřejmě nedostatkem osobní zkušenosti: stručněji pojednává lokality v jižních </a:t>
            </a:r>
          </a:p>
          <a:p>
            <a:r>
              <a:rPr lang="cs-CZ" dirty="0"/>
              <a:t>a východních Čechách (výjimkou jsou např. </a:t>
            </a:r>
            <a:r>
              <a:rPr lang="cs-CZ" b="1" dirty="0"/>
              <a:t>Opatovice</a:t>
            </a:r>
            <a:r>
              <a:rPr lang="cs-CZ" dirty="0"/>
              <a:t> a historie o jejich pokladu); </a:t>
            </a:r>
          </a:p>
          <a:p>
            <a:r>
              <a:rPr lang="cs-CZ" dirty="0"/>
              <a:t>nejdelší články věnuje </a:t>
            </a:r>
            <a:r>
              <a:rPr lang="cs-CZ" b="1" dirty="0"/>
              <a:t>Karlovým Varům, Chebu, Lokti</a:t>
            </a:r>
            <a:r>
              <a:rPr lang="cs-CZ" dirty="0"/>
              <a:t>,</a:t>
            </a:r>
            <a:r>
              <a:rPr lang="cs-CZ" b="1" dirty="0"/>
              <a:t> Žatci, Kutné Hoře, </a:t>
            </a:r>
          </a:p>
          <a:p>
            <a:r>
              <a:rPr lang="cs-CZ" dirty="0"/>
              <a:t>a cisterciáckým klášterům ve </a:t>
            </a:r>
            <a:r>
              <a:rPr lang="cs-CZ" b="1" dirty="0"/>
              <a:t>Žďáru </a:t>
            </a:r>
            <a:r>
              <a:rPr lang="cs-CZ" dirty="0"/>
              <a:t>a</a:t>
            </a:r>
            <a:r>
              <a:rPr lang="cs-CZ" b="1" dirty="0"/>
              <a:t> Sedlci</a:t>
            </a:r>
            <a:r>
              <a:rPr lang="cs-CZ" dirty="0"/>
              <a:t>, </a:t>
            </a:r>
            <a:r>
              <a:rPr lang="cs-CZ" b="1" dirty="0"/>
              <a:t>Praha </a:t>
            </a:r>
            <a:r>
              <a:rPr lang="cs-CZ" dirty="0"/>
              <a:t>má 8 stran;</a:t>
            </a:r>
          </a:p>
          <a:p>
            <a:endParaRPr lang="cs-CZ" dirty="0"/>
          </a:p>
          <a:p>
            <a:r>
              <a:rPr lang="cs-CZ" dirty="0"/>
              <a:t>rád uvádí různá lokální přísloví, historické zprávy čerpá nejčastěji z Hájka, hojně </a:t>
            </a:r>
          </a:p>
          <a:p>
            <a:r>
              <a:rPr lang="cs-CZ" dirty="0"/>
              <a:t>ovšem doplňuje mladší válečné události (např. z třicetileté války v odstavcích </a:t>
            </a:r>
          </a:p>
          <a:p>
            <a:r>
              <a:rPr lang="cs-CZ" dirty="0"/>
              <a:t>o </a:t>
            </a:r>
            <a:r>
              <a:rPr lang="cs-CZ" b="1" dirty="0"/>
              <a:t>Jankově,</a:t>
            </a:r>
            <a:r>
              <a:rPr lang="cs-CZ" dirty="0"/>
              <a:t> </a:t>
            </a:r>
            <a:r>
              <a:rPr lang="cs-CZ" b="1" dirty="0"/>
              <a:t>Lokti, Zvíkově</a:t>
            </a:r>
            <a:r>
              <a:rPr lang="cs-CZ" dirty="0"/>
              <a:t> ad.);</a:t>
            </a:r>
          </a:p>
          <a:p>
            <a:r>
              <a:rPr lang="cs-CZ" dirty="0"/>
              <a:t>rád uvádí zprávy o nově vystavěných zámeckých rezidencích, jejich zahradách, </a:t>
            </a:r>
          </a:p>
          <a:p>
            <a:r>
              <a:rPr lang="cs-CZ" dirty="0"/>
              <a:t>krajinných úpravách, nových sklenících (</a:t>
            </a:r>
            <a:r>
              <a:rPr lang="cs-CZ" b="1" dirty="0"/>
              <a:t>Chlumec </a:t>
            </a:r>
            <a:r>
              <a:rPr lang="cs-CZ" b="1" dirty="0" err="1"/>
              <a:t>n.Cidl</a:t>
            </a:r>
            <a:r>
              <a:rPr lang="cs-CZ" b="1" dirty="0"/>
              <a:t>., Manětín</a:t>
            </a:r>
            <a:r>
              <a:rPr lang="cs-CZ" dirty="0"/>
              <a:t>);</a:t>
            </a:r>
          </a:p>
          <a:p>
            <a:r>
              <a:rPr lang="cs-CZ" dirty="0"/>
              <a:t>nezapomene připomenout kde se vaří dobré pivo (</a:t>
            </a:r>
            <a:r>
              <a:rPr lang="cs-CZ" b="1" dirty="0"/>
              <a:t>Stříbro, Rakovník</a:t>
            </a:r>
            <a:r>
              <a:rPr lang="cs-CZ" dirty="0"/>
              <a:t>), </a:t>
            </a:r>
          </a:p>
          <a:p>
            <a:r>
              <a:rPr lang="cs-CZ" dirty="0"/>
              <a:t>co je kde vůbec dobrého (např. skřivánci a hlemýždi v </a:t>
            </a:r>
            <a:r>
              <a:rPr lang="cs-CZ" b="1" dirty="0"/>
              <a:t>Lounech</a:t>
            </a:r>
            <a:r>
              <a:rPr lang="cs-CZ" dirty="0"/>
              <a:t>);</a:t>
            </a:r>
          </a:p>
          <a:p>
            <a:r>
              <a:rPr lang="cs-CZ" dirty="0"/>
              <a:t>Velký zájem věnuje geologickým a mineralogickým zajímavostem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22" y="2610032"/>
            <a:ext cx="2914145" cy="40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491" y="720436"/>
            <a:ext cx="80465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/>
              <a:t>Veduty</a:t>
            </a:r>
            <a:r>
              <a:rPr lang="cs-CZ" dirty="0"/>
              <a:t> (celkem 39) je možné rozdělit na několik typů:</a:t>
            </a:r>
          </a:p>
          <a:p>
            <a:pPr marL="342900" indent="-342900">
              <a:buAutoNum type="alphaLcParenR"/>
            </a:pPr>
            <a:r>
              <a:rPr lang="cs-CZ" dirty="0"/>
              <a:t>Města v krajině</a:t>
            </a:r>
          </a:p>
          <a:p>
            <a:pPr marL="342900" indent="-342900">
              <a:buAutoNum type="alphaLcParenR"/>
            </a:pPr>
            <a:r>
              <a:rPr lang="cs-CZ" dirty="0"/>
              <a:t>Převzaté starší předlohy </a:t>
            </a:r>
            <a:r>
              <a:rPr lang="cs-CZ" dirty="0" err="1"/>
              <a:t>Willeberga</a:t>
            </a:r>
            <a:r>
              <a:rPr lang="cs-CZ" dirty="0"/>
              <a:t> a </a:t>
            </a:r>
            <a:r>
              <a:rPr lang="cs-CZ" dirty="0" err="1"/>
              <a:t>Meriana</a:t>
            </a:r>
            <a:r>
              <a:rPr lang="cs-CZ" dirty="0"/>
              <a:t> (někdy jen plány)</a:t>
            </a:r>
          </a:p>
          <a:p>
            <a:pPr marL="342900" indent="-342900">
              <a:buAutoNum type="alphaLcParenR"/>
            </a:pPr>
            <a:r>
              <a:rPr lang="cs-CZ" dirty="0"/>
              <a:t>Propracované veduty zámeckých rezidencí (Šporkových sídel, děčínského zámku </a:t>
            </a:r>
          </a:p>
          <a:p>
            <a:r>
              <a:rPr lang="cs-CZ" dirty="0"/>
              <a:t>a sasko-</a:t>
            </a:r>
            <a:r>
              <a:rPr lang="cs-CZ" dirty="0" err="1"/>
              <a:t>lauenburského</a:t>
            </a:r>
            <a:r>
              <a:rPr lang="cs-CZ" dirty="0"/>
              <a:t> Ostrova nad Ohří)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1" y="2277690"/>
            <a:ext cx="5271085" cy="42662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64" y="2288206"/>
            <a:ext cx="5562696" cy="42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38" y="0"/>
            <a:ext cx="4475986" cy="37268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1" y="3612460"/>
            <a:ext cx="7546109" cy="32455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0063" cy="429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4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194799"/>
            <a:ext cx="8277633" cy="66632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0291" y="581891"/>
            <a:ext cx="269990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 err="1"/>
              <a:t>Vogtova</a:t>
            </a:r>
            <a:r>
              <a:rPr lang="cs-CZ" u="sng" dirty="0"/>
              <a:t> mapa Čech 1712</a:t>
            </a:r>
          </a:p>
          <a:p>
            <a:endParaRPr lang="cs-CZ" dirty="0"/>
          </a:p>
          <a:p>
            <a:r>
              <a:rPr lang="cs-CZ" dirty="0"/>
              <a:t>s vyznačením krajů</a:t>
            </a:r>
          </a:p>
          <a:p>
            <a:r>
              <a:rPr lang="cs-CZ" dirty="0"/>
              <a:t>Dotud kartograficky </a:t>
            </a:r>
          </a:p>
          <a:p>
            <a:r>
              <a:rPr lang="cs-CZ" dirty="0"/>
              <a:t>nejkvalitnější mapa </a:t>
            </a:r>
          </a:p>
          <a:p>
            <a:r>
              <a:rPr lang="cs-CZ" dirty="0"/>
              <a:t>českého území</a:t>
            </a:r>
          </a:p>
          <a:p>
            <a:endParaRPr lang="cs-CZ" dirty="0"/>
          </a:p>
          <a:p>
            <a:r>
              <a:rPr lang="cs-CZ" dirty="0"/>
              <a:t>Většímu rozšíření zabránilo</a:t>
            </a:r>
          </a:p>
          <a:p>
            <a:r>
              <a:rPr lang="cs-CZ" dirty="0"/>
              <a:t>Hlavně brzy následující</a:t>
            </a:r>
          </a:p>
          <a:p>
            <a:r>
              <a:rPr lang="cs-CZ" dirty="0"/>
              <a:t>Vydání Müllerovy mapy</a:t>
            </a:r>
          </a:p>
          <a:p>
            <a:r>
              <a:rPr lang="cs-CZ" dirty="0"/>
              <a:t>Čech 1720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01271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1394</Words>
  <Application>Microsoft Office PowerPoint</Application>
  <PresentationFormat>Širokoúhlá obrazovka</PresentationFormat>
  <Paragraphs>156</Paragraphs>
  <Slides>14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Historické topografie 17. a 18. století a Mauritius Vogt</vt:lpstr>
      <vt:lpstr>Prezentace aplikace PowerPoint</vt:lpstr>
      <vt:lpstr>Prezentace aplikace PowerPoint</vt:lpstr>
      <vt:lpstr>B. Topografie s obrazovou nebo kartografickou složkou</vt:lpstr>
      <vt:lpstr>Mauritius Vogt: Das jetzt-lebende Königreich Böhmen Současné království české</vt:lpstr>
      <vt:lpstr>Prezentace aplikace PowerPoint</vt:lpstr>
      <vt:lpstr>Prezentace aplikace PowerPoint</vt:lpstr>
      <vt:lpstr>Prezentace aplikace PowerPoint</vt:lpstr>
      <vt:lpstr>Prezentace aplikace PowerPoint</vt:lpstr>
      <vt:lpstr>Typově příbuzné topografie v okolních zemích a) obrazová alba s minimálním podílem textu</vt:lpstr>
      <vt:lpstr>Prezentace aplikace PowerPoint</vt:lpstr>
      <vt:lpstr>Prezentace aplikace PowerPoint</vt:lpstr>
      <vt:lpstr>Topografie raně osvícenského typu  kolektivní práce s vědeckými ambicemi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Historické topografie</dc:title>
  <dc:creator>FF UK</dc:creator>
  <cp:lastModifiedBy>Zdeněk Hojda</cp:lastModifiedBy>
  <cp:revision>48</cp:revision>
  <dcterms:created xsi:type="dcterms:W3CDTF">2020-03-26T20:35:07Z</dcterms:created>
  <dcterms:modified xsi:type="dcterms:W3CDTF">2022-05-27T14:10:40Z</dcterms:modified>
</cp:coreProperties>
</file>