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72" r:id="rId5"/>
    <p:sldId id="273" r:id="rId6"/>
    <p:sldId id="263" r:id="rId7"/>
    <p:sldId id="271" r:id="rId8"/>
    <p:sldId id="261" r:id="rId9"/>
    <p:sldId id="265" r:id="rId10"/>
    <p:sldId id="266" r:id="rId11"/>
    <p:sldId id="274" r:id="rId12"/>
    <p:sldId id="264" r:id="rId13"/>
    <p:sldId id="267" r:id="rId14"/>
    <p:sldId id="268" r:id="rId15"/>
    <p:sldId id="269" r:id="rId16"/>
    <p:sldId id="270" r:id="rId17"/>
    <p:sldId id="262" r:id="rId18"/>
  </p:sldIdLst>
  <p:sldSz cx="9144000" cy="6858000" type="screen4x3"/>
  <p:notesSz cx="6815138" cy="99425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1D7C"/>
    <a:srgbClr val="F3F8FF"/>
    <a:srgbClr val="E7F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265" autoAdjust="0"/>
    <p:restoredTop sz="86410"/>
  </p:normalViewPr>
  <p:slideViewPr>
    <p:cSldViewPr>
      <p:cViewPr varScale="1">
        <p:scale>
          <a:sx n="96" d="100"/>
          <a:sy n="96" d="100"/>
        </p:scale>
        <p:origin x="413" y="62"/>
      </p:cViewPr>
      <p:guideLst>
        <p:guide orient="horz" pos="2160"/>
        <p:guide pos="2880"/>
      </p:guideLst>
    </p:cSldViewPr>
  </p:slideViewPr>
  <p:outlineViewPr>
    <p:cViewPr>
      <p:scale>
        <a:sx n="33" d="100"/>
        <a:sy n="33" d="100"/>
      </p:scale>
      <p:origin x="126" y="156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7866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19806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010699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57397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70934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4E515E4B-9FB6-4768-A612-DD7BC609838B}" type="datetimeFigureOut">
              <a:rPr lang="cs-CZ" smtClean="0"/>
              <a:t>15. 3. 2018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01094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4E515E4B-9FB6-4768-A612-DD7BC609838B}" type="datetimeFigureOut">
              <a:rPr lang="cs-CZ" smtClean="0"/>
              <a:t>15. 3. 2018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20695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4E515E4B-9FB6-4768-A612-DD7BC609838B}" type="datetimeFigureOut">
              <a:rPr lang="cs-CZ" smtClean="0"/>
              <a:t>15. 3. 2018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9396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E515E4B-9FB6-4768-A612-DD7BC609838B}" type="datetimeFigureOut">
              <a:rPr lang="cs-CZ" smtClean="0"/>
              <a:t>15. 3. 2018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827459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15. 3. 2018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66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15. 3. 2018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90944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8FF"/>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15E4B-9FB6-4768-A612-DD7BC609838B}" type="datetimeFigureOut">
              <a:rPr lang="cs-CZ" smtClean="0"/>
              <a:t>15. 3. 2018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2265E-227E-441D-B898-CDEC25C7356D}" type="slidenum">
              <a:rPr lang="cs-CZ" smtClean="0"/>
              <a:t>‹#›</a:t>
            </a:fld>
            <a:endParaRPr lang="cs-CZ"/>
          </a:p>
        </p:txBody>
      </p:sp>
    </p:spTree>
    <p:extLst>
      <p:ext uri="{BB962C8B-B14F-4D97-AF65-F5344CB8AC3E}">
        <p14:creationId xmlns:p14="http://schemas.microsoft.com/office/powerpoint/2010/main" val="33462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88640"/>
            <a:ext cx="7772400" cy="1470025"/>
          </a:xfrm>
        </p:spPr>
        <p:txBody>
          <a:bodyPr>
            <a:normAutofit/>
          </a:bodyPr>
          <a:lstStyle/>
          <a:p>
            <a:pPr algn="l"/>
            <a:r>
              <a:rPr lang="cs-CZ" sz="3600" b="1" dirty="0"/>
              <a:t>Základní didaktické kategorie</a:t>
            </a:r>
          </a:p>
        </p:txBody>
      </p:sp>
      <p:sp>
        <p:nvSpPr>
          <p:cNvPr id="3" name="Podnadpis 2"/>
          <p:cNvSpPr>
            <a:spLocks noGrp="1"/>
          </p:cNvSpPr>
          <p:nvPr>
            <p:ph type="subTitle" idx="1"/>
          </p:nvPr>
        </p:nvSpPr>
        <p:spPr>
          <a:xfrm>
            <a:off x="611560" y="1628800"/>
            <a:ext cx="8352928" cy="4896544"/>
          </a:xfrm>
        </p:spPr>
        <p:txBody>
          <a:bodyPr>
            <a:normAutofit/>
          </a:bodyPr>
          <a:lstStyle/>
          <a:p>
            <a:pPr marL="457200" indent="-457200" algn="l">
              <a:spcBef>
                <a:spcPts val="0"/>
              </a:spcBef>
              <a:buFont typeface="Arial" panose="020B0604020202020204" pitchFamily="34" charset="0"/>
              <a:buChar char="•"/>
            </a:pPr>
            <a:r>
              <a:rPr lang="cs-CZ" sz="2800" dirty="0">
                <a:solidFill>
                  <a:schemeClr val="tx1"/>
                </a:solidFill>
              </a:rPr>
              <a:t>Námět/téma</a:t>
            </a:r>
          </a:p>
          <a:p>
            <a:pPr marL="457200" indent="-457200" algn="l">
              <a:spcBef>
                <a:spcPts val="0"/>
              </a:spcBef>
              <a:buFont typeface="Arial" panose="020B0604020202020204" pitchFamily="34" charset="0"/>
              <a:buChar char="•"/>
            </a:pPr>
            <a:r>
              <a:rPr lang="cs-CZ" sz="2800" dirty="0">
                <a:solidFill>
                  <a:schemeClr val="tx1"/>
                </a:solidFill>
              </a:rPr>
              <a:t>Výtvarný úkol</a:t>
            </a:r>
          </a:p>
          <a:p>
            <a:pPr marL="457200" indent="-457200" algn="l">
              <a:spcBef>
                <a:spcPts val="0"/>
              </a:spcBef>
              <a:buFont typeface="Arial" panose="020B0604020202020204" pitchFamily="34" charset="0"/>
              <a:buChar char="•"/>
            </a:pPr>
            <a:r>
              <a:rPr lang="cs-CZ" sz="2800" dirty="0">
                <a:solidFill>
                  <a:schemeClr val="tx1"/>
                </a:solidFill>
              </a:rPr>
              <a:t>Učivo </a:t>
            </a:r>
            <a:r>
              <a:rPr lang="cs-CZ" sz="2800" dirty="0" err="1">
                <a:solidFill>
                  <a:schemeClr val="tx1"/>
                </a:solidFill>
              </a:rPr>
              <a:t>Vv</a:t>
            </a:r>
            <a:endParaRPr lang="cs-CZ" sz="2800" dirty="0">
              <a:solidFill>
                <a:schemeClr val="tx1"/>
              </a:solidFill>
            </a:endParaRPr>
          </a:p>
          <a:p>
            <a:pPr marL="457200" indent="-457200" algn="l">
              <a:spcBef>
                <a:spcPts val="0"/>
              </a:spcBef>
              <a:buFont typeface="Arial" panose="020B0604020202020204" pitchFamily="34" charset="0"/>
              <a:buChar char="•"/>
            </a:pPr>
            <a:r>
              <a:rPr lang="cs-CZ" sz="2800" dirty="0">
                <a:solidFill>
                  <a:schemeClr val="tx1"/>
                </a:solidFill>
              </a:rPr>
              <a:t>Vizuálně obrazné prostředky(výtvarné prostředky)</a:t>
            </a:r>
          </a:p>
          <a:p>
            <a:pPr marL="457200" indent="-457200" algn="l">
              <a:spcBef>
                <a:spcPts val="0"/>
              </a:spcBef>
              <a:buFont typeface="Arial" panose="020B0604020202020204" pitchFamily="34" charset="0"/>
              <a:buChar char="•"/>
            </a:pPr>
            <a:r>
              <a:rPr lang="cs-CZ" sz="2800" dirty="0">
                <a:solidFill>
                  <a:schemeClr val="tx1"/>
                </a:solidFill>
              </a:rPr>
              <a:t>Očekávané výstupy</a:t>
            </a:r>
          </a:p>
          <a:p>
            <a:pPr marL="457200" indent="-457200" algn="l">
              <a:spcBef>
                <a:spcPts val="0"/>
              </a:spcBef>
              <a:buFont typeface="Arial" panose="020B0604020202020204" pitchFamily="34" charset="0"/>
              <a:buChar char="•"/>
            </a:pPr>
            <a:r>
              <a:rPr lang="cs-CZ" sz="2800" dirty="0">
                <a:solidFill>
                  <a:schemeClr val="tx1"/>
                </a:solidFill>
              </a:rPr>
              <a:t>Reflexe(Hodnocení)</a:t>
            </a:r>
          </a:p>
          <a:p>
            <a:pPr marL="457200" indent="-457200" algn="l">
              <a:spcBef>
                <a:spcPts val="0"/>
              </a:spcBef>
              <a:buFont typeface="Arial" panose="020B0604020202020204" pitchFamily="34" charset="0"/>
              <a:buChar char="•"/>
            </a:pPr>
            <a:r>
              <a:rPr lang="cs-CZ" sz="2800" dirty="0">
                <a:solidFill>
                  <a:schemeClr val="tx1"/>
                </a:solidFill>
              </a:rPr>
              <a:t>Druhy výtvarné činnosti</a:t>
            </a:r>
          </a:p>
          <a:p>
            <a:pPr marL="457200" indent="-457200" algn="l">
              <a:spcBef>
                <a:spcPts val="0"/>
              </a:spcBef>
              <a:buFont typeface="Arial" panose="020B0604020202020204" pitchFamily="34" charset="0"/>
              <a:buChar char="•"/>
            </a:pPr>
            <a:r>
              <a:rPr lang="cs-CZ" sz="2800" dirty="0">
                <a:solidFill>
                  <a:schemeClr val="tx1"/>
                </a:solidFill>
              </a:rPr>
              <a:t>Média/výtvarné techniky</a:t>
            </a:r>
          </a:p>
          <a:p>
            <a:pPr marL="457200" indent="-457200" algn="l">
              <a:spcBef>
                <a:spcPts val="0"/>
              </a:spcBef>
              <a:buFont typeface="Arial" panose="020B0604020202020204" pitchFamily="34" charset="0"/>
              <a:buChar char="•"/>
            </a:pPr>
            <a:r>
              <a:rPr lang="cs-CZ" sz="2800" dirty="0">
                <a:solidFill>
                  <a:schemeClr val="tx1"/>
                </a:solidFill>
              </a:rPr>
              <a:t>Výtvarný/vizuální kontext</a:t>
            </a:r>
          </a:p>
          <a:p>
            <a:pPr algn="l"/>
            <a:endParaRPr lang="cs-CZ" dirty="0">
              <a:solidFill>
                <a:srgbClr val="EF1D7C"/>
              </a:solidFill>
            </a:endParaRPr>
          </a:p>
          <a:p>
            <a:pPr algn="l"/>
            <a:endParaRPr lang="cs-CZ" dirty="0">
              <a:solidFill>
                <a:srgbClr val="EF1D7C"/>
              </a:solidFill>
            </a:endParaRPr>
          </a:p>
          <a:p>
            <a:pPr algn="l"/>
            <a:endParaRPr lang="cs-CZ" dirty="0">
              <a:solidFill>
                <a:srgbClr val="EF1D7C"/>
              </a:solidFill>
            </a:endParaRPr>
          </a:p>
          <a:p>
            <a:pPr algn="l"/>
            <a:endParaRPr lang="cs-CZ" dirty="0">
              <a:solidFill>
                <a:srgbClr val="EF1D7C"/>
              </a:solidFill>
            </a:endParaRPr>
          </a:p>
          <a:p>
            <a:endParaRPr lang="cs-CZ" dirty="0"/>
          </a:p>
        </p:txBody>
      </p:sp>
    </p:spTree>
    <p:extLst>
      <p:ext uri="{BB962C8B-B14F-4D97-AF65-F5344CB8AC3E}">
        <p14:creationId xmlns:p14="http://schemas.microsoft.com/office/powerpoint/2010/main" val="2227629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pPr algn="l"/>
            <a:r>
              <a:rPr lang="cs-CZ" sz="3600" b="1" dirty="0"/>
              <a:t>Výtvarné prostředky</a:t>
            </a:r>
          </a:p>
        </p:txBody>
      </p:sp>
      <p:sp>
        <p:nvSpPr>
          <p:cNvPr id="3" name="Zástupný symbol pro obsah 2"/>
          <p:cNvSpPr>
            <a:spLocks noGrp="1"/>
          </p:cNvSpPr>
          <p:nvPr>
            <p:ph idx="1"/>
          </p:nvPr>
        </p:nvSpPr>
        <p:spPr>
          <a:xfrm>
            <a:off x="107504" y="908720"/>
            <a:ext cx="5400600" cy="4525963"/>
          </a:xfrm>
        </p:spPr>
        <p:txBody>
          <a:bodyPr>
            <a:normAutofit fontScale="70000" lnSpcReduction="20000"/>
          </a:bodyPr>
          <a:lstStyle/>
          <a:p>
            <a:r>
              <a:rPr lang="cs-CZ" b="1" dirty="0"/>
              <a:t>Výtvarné prvky  </a:t>
            </a:r>
            <a:r>
              <a:rPr lang="cs-CZ" dirty="0"/>
              <a:t>(bod, linie, barva, plocha, prostor, hmota, objem, světlo, struktura) </a:t>
            </a:r>
          </a:p>
          <a:p>
            <a:r>
              <a:rPr lang="cs-CZ" b="1" dirty="0"/>
              <a:t>Vztahy mezi prvky </a:t>
            </a:r>
            <a:r>
              <a:rPr lang="cs-CZ" dirty="0"/>
              <a:t>(principy jejich uspořádání): symetrie a asymetrie, rytmus, kontrast a harmonie, proporcionalita, dynamičnost a statičnost, stabilita či labilnost</a:t>
            </a:r>
          </a:p>
          <a:p>
            <a:r>
              <a:rPr lang="cs-CZ" b="1" dirty="0"/>
              <a:t>Výtvarné symboly </a:t>
            </a:r>
            <a:r>
              <a:rPr lang="cs-CZ" dirty="0"/>
              <a:t>(významy, které odhaluje divák ve výtvarných formách)</a:t>
            </a:r>
          </a:p>
          <a:p>
            <a:r>
              <a:rPr lang="cs-CZ" b="1" dirty="0"/>
              <a:t>Procesy tvorby </a:t>
            </a:r>
            <a:r>
              <a:rPr lang="cs-CZ" dirty="0"/>
              <a:t>(způsoby transformace skutečnosti): napodobení, náznak, nadsázka, zjednodušení, idealizace, parafráze, stylizace, personifikace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523105" y="621660"/>
            <a:ext cx="4056451" cy="3042338"/>
          </a:xfrm>
          <a:prstGeom prst="rect">
            <a:avLst/>
          </a:prstGeom>
          <a:noFill/>
          <a:ln>
            <a:noFill/>
          </a:ln>
          <a:effectLst/>
          <a:scene3d>
            <a:camera prst="orthographicFront">
              <a:rot lat="0" lon="3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846252" y="4557414"/>
            <a:ext cx="2544283" cy="1908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895656" y="4603418"/>
            <a:ext cx="2500746" cy="187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06" y="4940367"/>
            <a:ext cx="249627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784" y="4931574"/>
            <a:ext cx="2508001" cy="1881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993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116632"/>
            <a:ext cx="2232248" cy="6552728"/>
          </a:xfrm>
        </p:spPr>
        <p:txBody>
          <a:bodyPr>
            <a:normAutofit lnSpcReduction="10000"/>
          </a:bodyPr>
          <a:lstStyle/>
          <a:p>
            <a:r>
              <a:rPr lang="cs-CZ" sz="2000" b="1" dirty="0"/>
              <a:t>Procesy tvorby (způsoby transformace skutečnosti): </a:t>
            </a:r>
          </a:p>
          <a:p>
            <a:r>
              <a:rPr lang="cs-CZ" sz="2000" dirty="0"/>
              <a:t>napodobení, </a:t>
            </a:r>
          </a:p>
          <a:p>
            <a:r>
              <a:rPr lang="cs-CZ" sz="2000" dirty="0"/>
              <a:t>náznak, </a:t>
            </a:r>
          </a:p>
          <a:p>
            <a:r>
              <a:rPr lang="cs-CZ" sz="2000" dirty="0"/>
              <a:t>nadsázka, </a:t>
            </a:r>
          </a:p>
          <a:p>
            <a:r>
              <a:rPr lang="cs-CZ" sz="2000" dirty="0"/>
              <a:t>zjednodušení, </a:t>
            </a:r>
          </a:p>
          <a:p>
            <a:r>
              <a:rPr lang="cs-CZ" sz="2000" dirty="0"/>
              <a:t>idealizace, </a:t>
            </a:r>
          </a:p>
          <a:p>
            <a:r>
              <a:rPr lang="cs-CZ" sz="2000" dirty="0"/>
              <a:t>parafráze, </a:t>
            </a:r>
          </a:p>
          <a:p>
            <a:r>
              <a:rPr lang="cs-CZ" sz="2000" dirty="0"/>
              <a:t>stylizace, </a:t>
            </a:r>
          </a:p>
          <a:p>
            <a:r>
              <a:rPr lang="cs-CZ" sz="2000" dirty="0"/>
              <a:t>personifikace, </a:t>
            </a:r>
          </a:p>
          <a:p>
            <a:r>
              <a:rPr lang="cs-CZ" sz="2000" dirty="0"/>
              <a:t>zdůraznění, </a:t>
            </a:r>
          </a:p>
          <a:p>
            <a:r>
              <a:rPr lang="cs-CZ" sz="2000" dirty="0"/>
              <a:t>přidávání, </a:t>
            </a:r>
          </a:p>
          <a:p>
            <a:r>
              <a:rPr lang="cs-CZ" sz="2000" dirty="0"/>
              <a:t>ubírání, </a:t>
            </a:r>
          </a:p>
          <a:p>
            <a:r>
              <a:rPr lang="cs-CZ" sz="2000" dirty="0"/>
              <a:t>nastavování, </a:t>
            </a:r>
          </a:p>
          <a:p>
            <a:r>
              <a:rPr lang="cs-CZ" sz="2000" dirty="0"/>
              <a:t>překrývání, </a:t>
            </a:r>
          </a:p>
          <a:p>
            <a:r>
              <a:rPr lang="cs-CZ" sz="2000" dirty="0"/>
              <a:t>posunování, </a:t>
            </a:r>
          </a:p>
          <a:p>
            <a:r>
              <a:rPr lang="cs-CZ" sz="2000" dirty="0"/>
              <a:t>deformace</a:t>
            </a:r>
          </a:p>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753" y="4490911"/>
            <a:ext cx="2915816" cy="2186862"/>
          </a:xfrm>
          <a:prstGeom prst="rect">
            <a:avLst/>
          </a:prstGeom>
        </p:spPr>
      </p:pic>
      <p:sp>
        <p:nvSpPr>
          <p:cNvPr id="5" name="TextovéPole 4"/>
          <p:cNvSpPr txBox="1"/>
          <p:nvPr/>
        </p:nvSpPr>
        <p:spPr>
          <a:xfrm>
            <a:off x="7757648" y="6275585"/>
            <a:ext cx="1203856" cy="369332"/>
          </a:xfrm>
          <a:prstGeom prst="rect">
            <a:avLst/>
          </a:prstGeom>
          <a:noFill/>
        </p:spPr>
        <p:txBody>
          <a:bodyPr wrap="none" rtlCol="0">
            <a:spAutoFit/>
          </a:bodyPr>
          <a:lstStyle/>
          <a:p>
            <a:r>
              <a:rPr lang="cs-CZ" dirty="0"/>
              <a:t>zdůraznění</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458072"/>
            <a:ext cx="2928326" cy="219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3059832" y="4458072"/>
            <a:ext cx="1041504" cy="369332"/>
          </a:xfrm>
          <a:prstGeom prst="rect">
            <a:avLst/>
          </a:prstGeom>
          <a:noFill/>
        </p:spPr>
        <p:txBody>
          <a:bodyPr wrap="none" rtlCol="0">
            <a:spAutoFit/>
          </a:bodyPr>
          <a:lstStyle/>
          <a:p>
            <a:r>
              <a:rPr lang="cs-CZ" dirty="0"/>
              <a:t>nadsázka</a:t>
            </a:r>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630949" y="2345832"/>
            <a:ext cx="2279859" cy="170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2944971" y="2087871"/>
            <a:ext cx="1435008" cy="369332"/>
          </a:xfrm>
          <a:prstGeom prst="rect">
            <a:avLst/>
          </a:prstGeom>
          <a:noFill/>
        </p:spPr>
        <p:txBody>
          <a:bodyPr wrap="none" rtlCol="0">
            <a:spAutoFit/>
          </a:bodyPr>
          <a:lstStyle/>
          <a:p>
            <a:r>
              <a:rPr lang="cs-CZ" dirty="0"/>
              <a:t>zjednodušení</a:t>
            </a:r>
          </a:p>
        </p:txBody>
      </p:sp>
      <p:pic>
        <p:nvPicPr>
          <p:cNvPr id="2051" name="Picture 3" descr="C:\Users\Madla Novotna\Desktop\fakulta 2014\jiřák VV\2015-2016\3.c strašidla\maorská strašidla\strašidla 0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2052552"/>
            <a:ext cx="1754056" cy="22881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2946" y="159938"/>
            <a:ext cx="2438536" cy="1828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6672233" y="2363902"/>
            <a:ext cx="2208245"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52120" y="109498"/>
            <a:ext cx="2448272" cy="1836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ovéPole 8"/>
          <p:cNvSpPr txBox="1"/>
          <p:nvPr/>
        </p:nvSpPr>
        <p:spPr>
          <a:xfrm>
            <a:off x="6823125" y="2061720"/>
            <a:ext cx="970137" cy="369332"/>
          </a:xfrm>
          <a:prstGeom prst="rect">
            <a:avLst/>
          </a:prstGeom>
          <a:noFill/>
        </p:spPr>
        <p:txBody>
          <a:bodyPr wrap="none" rtlCol="0">
            <a:spAutoFit/>
          </a:bodyPr>
          <a:lstStyle/>
          <a:p>
            <a:r>
              <a:rPr lang="cs-CZ" dirty="0"/>
              <a:t>stylizace</a:t>
            </a:r>
          </a:p>
        </p:txBody>
      </p:sp>
      <p:sp>
        <p:nvSpPr>
          <p:cNvPr id="10" name="TextovéPole 9"/>
          <p:cNvSpPr txBox="1"/>
          <p:nvPr/>
        </p:nvSpPr>
        <p:spPr>
          <a:xfrm>
            <a:off x="2963620" y="159938"/>
            <a:ext cx="1233928" cy="369332"/>
          </a:xfrm>
          <a:prstGeom prst="rect">
            <a:avLst/>
          </a:prstGeom>
          <a:noFill/>
        </p:spPr>
        <p:txBody>
          <a:bodyPr wrap="none" rtlCol="0">
            <a:spAutoFit/>
          </a:bodyPr>
          <a:lstStyle/>
          <a:p>
            <a:r>
              <a:rPr lang="cs-CZ" dirty="0"/>
              <a:t>překrývání,</a:t>
            </a:r>
          </a:p>
        </p:txBody>
      </p:sp>
      <p:sp>
        <p:nvSpPr>
          <p:cNvPr id="11" name="TextovéPole 10"/>
          <p:cNvSpPr txBox="1"/>
          <p:nvPr/>
        </p:nvSpPr>
        <p:spPr>
          <a:xfrm>
            <a:off x="6129659" y="1228110"/>
            <a:ext cx="1268681" cy="369332"/>
          </a:xfrm>
          <a:prstGeom prst="rect">
            <a:avLst/>
          </a:prstGeom>
          <a:noFill/>
        </p:spPr>
        <p:txBody>
          <a:bodyPr wrap="none" rtlCol="0">
            <a:spAutoFit/>
          </a:bodyPr>
          <a:lstStyle/>
          <a:p>
            <a:r>
              <a:rPr lang="cs-CZ" dirty="0"/>
              <a:t>posunování</a:t>
            </a:r>
          </a:p>
        </p:txBody>
      </p:sp>
    </p:spTree>
    <p:extLst>
      <p:ext uri="{BB962C8B-B14F-4D97-AF65-F5344CB8AC3E}">
        <p14:creationId xmlns:p14="http://schemas.microsoft.com/office/powerpoint/2010/main" val="1486490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8229600" cy="1143000"/>
          </a:xfrm>
        </p:spPr>
        <p:txBody>
          <a:bodyPr>
            <a:noAutofit/>
          </a:bodyPr>
          <a:lstStyle/>
          <a:p>
            <a:pPr algn="l"/>
            <a:r>
              <a:rPr lang="cs-CZ" sz="3600" b="1" dirty="0"/>
              <a:t>Očekávané výstupy (RVP ZV)</a:t>
            </a:r>
            <a:br>
              <a:rPr lang="cs-CZ" sz="3600" dirty="0"/>
            </a:br>
            <a:endParaRPr lang="cs-CZ" sz="3600" dirty="0"/>
          </a:p>
        </p:txBody>
      </p:sp>
      <p:sp>
        <p:nvSpPr>
          <p:cNvPr id="3" name="Zástupný symbol pro obsah 2"/>
          <p:cNvSpPr>
            <a:spLocks noGrp="1"/>
          </p:cNvSpPr>
          <p:nvPr>
            <p:ph idx="1"/>
          </p:nvPr>
        </p:nvSpPr>
        <p:spPr/>
        <p:txBody>
          <a:bodyPr>
            <a:normAutofit fontScale="92500"/>
          </a:bodyPr>
          <a:lstStyle/>
          <a:p>
            <a:r>
              <a:rPr lang="cs-CZ" dirty="0"/>
              <a:t>Dílčí výstupy, očekávané kompetence, dílčí kompetence</a:t>
            </a:r>
          </a:p>
          <a:p>
            <a:r>
              <a:rPr lang="cs-CZ" dirty="0"/>
              <a:t>Každé dítě má v čase, kdy opouští 1. stupeň ZŠ, dosahovat těchto výstupů v míře odpovídající jeho individuálním potřebám a možnostem. </a:t>
            </a:r>
          </a:p>
          <a:p>
            <a:r>
              <a:rPr lang="cs-CZ" dirty="0"/>
              <a:t>Pedagog má při své práci sledovat proces osvojování těchto způsobilostí jak v rámci třídy dětí, tak u jednotlivých dětí a postupovat tak, aby děti získávaly co nejvíce. </a:t>
            </a:r>
          </a:p>
        </p:txBody>
      </p:sp>
    </p:spTree>
    <p:extLst>
      <p:ext uri="{BB962C8B-B14F-4D97-AF65-F5344CB8AC3E}">
        <p14:creationId xmlns:p14="http://schemas.microsoft.com/office/powerpoint/2010/main" val="3241813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Autofit/>
          </a:bodyPr>
          <a:lstStyle/>
          <a:p>
            <a:pPr algn="l"/>
            <a:r>
              <a:rPr lang="cs-CZ" sz="3600" b="1" dirty="0"/>
              <a:t>Hodnocení</a:t>
            </a:r>
            <a:br>
              <a:rPr lang="cs-CZ" sz="3600" b="1" dirty="0"/>
            </a:br>
            <a:endParaRPr lang="cs-CZ" sz="3600" b="1" dirty="0"/>
          </a:p>
        </p:txBody>
      </p:sp>
      <p:sp>
        <p:nvSpPr>
          <p:cNvPr id="3" name="Zástupný symbol pro obsah 2"/>
          <p:cNvSpPr>
            <a:spLocks noGrp="1"/>
          </p:cNvSpPr>
          <p:nvPr>
            <p:ph idx="1"/>
          </p:nvPr>
        </p:nvSpPr>
        <p:spPr/>
        <p:txBody>
          <a:bodyPr>
            <a:normAutofit fontScale="85000" lnSpcReduction="20000"/>
          </a:bodyPr>
          <a:lstStyle/>
          <a:p>
            <a:r>
              <a:rPr lang="cs-CZ" dirty="0"/>
              <a:t>Hodnocení ve VV má být prostředkem poznávání a sebepoznávání. </a:t>
            </a:r>
          </a:p>
          <a:p>
            <a:r>
              <a:rPr lang="cs-CZ" dirty="0"/>
              <a:t>Má rozvíjet schopnost kritického myšlení.</a:t>
            </a:r>
          </a:p>
          <a:p>
            <a:r>
              <a:rPr lang="cs-CZ" dirty="0"/>
              <a:t>Studenti mají mít co nejvíce příležitostí výtvarně hodnotit a učit se výtvarné hodnocení používat.</a:t>
            </a:r>
          </a:p>
          <a:p>
            <a:r>
              <a:rPr lang="cs-CZ" altLang="cs-CZ" dirty="0"/>
              <a:t>Kritéria hodnocení práce</a:t>
            </a:r>
          </a:p>
          <a:p>
            <a:r>
              <a:rPr lang="cs-CZ" dirty="0"/>
              <a:t>Záměrné/bezděčné</a:t>
            </a:r>
          </a:p>
          <a:p>
            <a:r>
              <a:rPr lang="cs-CZ" dirty="0"/>
              <a:t>Analytické/holistické (povšechné)</a:t>
            </a:r>
          </a:p>
          <a:p>
            <a:r>
              <a:rPr lang="cs-CZ" altLang="cs-CZ" dirty="0" err="1"/>
              <a:t>Sumativní</a:t>
            </a:r>
            <a:r>
              <a:rPr lang="cs-CZ" altLang="cs-CZ" dirty="0"/>
              <a:t> (shrnující)/formativní</a:t>
            </a:r>
          </a:p>
          <a:p>
            <a:r>
              <a:rPr lang="cs-CZ" altLang="cs-CZ" dirty="0"/>
              <a:t>Normativní/kriteriální</a:t>
            </a:r>
          </a:p>
          <a:p>
            <a:r>
              <a:rPr lang="cs-CZ" altLang="cs-CZ" dirty="0"/>
              <a:t>Reflexivní kompetence učitele</a:t>
            </a:r>
          </a:p>
          <a:p>
            <a:endParaRPr lang="cs-CZ" altLang="cs-CZ" dirty="0">
              <a:latin typeface="Georgia" pitchFamily="18" charset="0"/>
            </a:endParaRPr>
          </a:p>
          <a:p>
            <a:endParaRPr lang="cs-CZ" dirty="0"/>
          </a:p>
        </p:txBody>
      </p:sp>
    </p:spTree>
    <p:extLst>
      <p:ext uri="{BB962C8B-B14F-4D97-AF65-F5344CB8AC3E}">
        <p14:creationId xmlns:p14="http://schemas.microsoft.com/office/powerpoint/2010/main" val="2228258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836712"/>
            <a:ext cx="8013576" cy="1143000"/>
          </a:xfrm>
        </p:spPr>
        <p:txBody>
          <a:bodyPr>
            <a:noAutofit/>
          </a:bodyPr>
          <a:lstStyle/>
          <a:p>
            <a:pPr algn="l"/>
            <a:r>
              <a:rPr lang="cs-CZ" sz="3600" b="1" dirty="0"/>
              <a:t>Druhy výtvarné činnosti</a:t>
            </a:r>
            <a:br>
              <a:rPr lang="cs-CZ" sz="3600" b="1" dirty="0"/>
            </a:br>
            <a:endParaRPr lang="cs-CZ" sz="3600" b="1" dirty="0"/>
          </a:p>
        </p:txBody>
      </p:sp>
      <p:sp>
        <p:nvSpPr>
          <p:cNvPr id="3" name="Zástupný symbol pro obsah 2"/>
          <p:cNvSpPr>
            <a:spLocks noGrp="1"/>
          </p:cNvSpPr>
          <p:nvPr>
            <p:ph idx="1"/>
          </p:nvPr>
        </p:nvSpPr>
        <p:spPr>
          <a:xfrm>
            <a:off x="467544" y="2132856"/>
            <a:ext cx="8229600" cy="4525963"/>
          </a:xfrm>
        </p:spPr>
        <p:txBody>
          <a:bodyPr/>
          <a:lstStyle/>
          <a:p>
            <a:r>
              <a:rPr lang="cs-CZ" sz="2800" dirty="0"/>
              <a:t>výtvarné vnímání</a:t>
            </a:r>
          </a:p>
          <a:p>
            <a:r>
              <a:rPr lang="cs-CZ" sz="2800" dirty="0"/>
              <a:t>výtvarná imaginace</a:t>
            </a:r>
          </a:p>
          <a:p>
            <a:r>
              <a:rPr lang="cs-CZ" sz="2800" dirty="0"/>
              <a:t>výtvarná tvorba</a:t>
            </a:r>
          </a:p>
          <a:p>
            <a:r>
              <a:rPr lang="cs-CZ" sz="2800" dirty="0"/>
              <a:t>komunikace</a:t>
            </a:r>
          </a:p>
          <a:p>
            <a:endParaRPr lang="cs-CZ" dirty="0"/>
          </a:p>
        </p:txBody>
      </p:sp>
    </p:spTree>
    <p:extLst>
      <p:ext uri="{BB962C8B-B14F-4D97-AF65-F5344CB8AC3E}">
        <p14:creationId xmlns:p14="http://schemas.microsoft.com/office/powerpoint/2010/main" val="3152118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908720"/>
            <a:ext cx="8229600" cy="1143000"/>
          </a:xfrm>
        </p:spPr>
        <p:txBody>
          <a:bodyPr>
            <a:normAutofit fontScale="90000"/>
          </a:bodyPr>
          <a:lstStyle/>
          <a:p>
            <a:pPr algn="l"/>
            <a:r>
              <a:rPr lang="cs-CZ" b="1" dirty="0"/>
              <a:t>Výtvarné techniky</a:t>
            </a:r>
            <a:br>
              <a:rPr lang="cs-CZ" b="1" dirty="0"/>
            </a:br>
            <a:endParaRPr lang="cs-CZ" b="1" dirty="0"/>
          </a:p>
        </p:txBody>
      </p:sp>
      <p:sp>
        <p:nvSpPr>
          <p:cNvPr id="3" name="Zástupný symbol pro obsah 2"/>
          <p:cNvSpPr>
            <a:spLocks noGrp="1"/>
          </p:cNvSpPr>
          <p:nvPr>
            <p:ph idx="1"/>
          </p:nvPr>
        </p:nvSpPr>
        <p:spPr/>
        <p:txBody>
          <a:bodyPr/>
          <a:lstStyle/>
          <a:p>
            <a:endParaRPr lang="cs-CZ" dirty="0"/>
          </a:p>
          <a:p>
            <a:r>
              <a:rPr lang="cs-CZ" dirty="0"/>
              <a:t>Plošné/prostorové</a:t>
            </a:r>
          </a:p>
          <a:p>
            <a:r>
              <a:rPr lang="cs-CZ" dirty="0"/>
              <a:t>Pohyb</a:t>
            </a:r>
          </a:p>
          <a:p>
            <a:r>
              <a:rPr lang="cs-CZ" dirty="0"/>
              <a:t>Nová média</a:t>
            </a:r>
          </a:p>
        </p:txBody>
      </p:sp>
    </p:spTree>
    <p:extLst>
      <p:ext uri="{BB962C8B-B14F-4D97-AF65-F5344CB8AC3E}">
        <p14:creationId xmlns:p14="http://schemas.microsoft.com/office/powerpoint/2010/main" val="1723407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700808"/>
            <a:ext cx="8229600" cy="1143000"/>
          </a:xfrm>
        </p:spPr>
        <p:txBody>
          <a:bodyPr>
            <a:normAutofit fontScale="90000"/>
          </a:bodyPr>
          <a:lstStyle/>
          <a:p>
            <a:pPr algn="l"/>
            <a:r>
              <a:rPr lang="cs-CZ" b="1" dirty="0"/>
              <a:t>Výtvarný kontext</a:t>
            </a:r>
            <a:br>
              <a:rPr lang="cs-CZ" b="1" dirty="0"/>
            </a:br>
            <a:endParaRPr lang="cs-CZ" b="1" dirty="0"/>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p14="http://schemas.microsoft.com/office/powerpoint/2010/main" val="2351726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a:xfrm>
            <a:off x="683568" y="260649"/>
            <a:ext cx="7772400" cy="1152128"/>
          </a:xfrm>
        </p:spPr>
        <p:txBody>
          <a:bodyPr/>
          <a:lstStyle/>
          <a:p>
            <a:pPr algn="l"/>
            <a:r>
              <a:rPr lang="cs-CZ" b="1" dirty="0"/>
              <a:t>Vizuální gramotnost</a:t>
            </a:r>
          </a:p>
        </p:txBody>
      </p:sp>
      <p:sp>
        <p:nvSpPr>
          <p:cNvPr id="5" name="Podnadpis 4"/>
          <p:cNvSpPr>
            <a:spLocks noGrp="1"/>
          </p:cNvSpPr>
          <p:nvPr>
            <p:ph type="subTitle" idx="1"/>
          </p:nvPr>
        </p:nvSpPr>
        <p:spPr>
          <a:xfrm>
            <a:off x="323528" y="1484784"/>
            <a:ext cx="8568952" cy="5112568"/>
          </a:xfrm>
        </p:spPr>
        <p:txBody>
          <a:bodyPr>
            <a:normAutofit/>
          </a:bodyPr>
          <a:lstStyle/>
          <a:p>
            <a:pPr marL="457200" indent="-457200" algn="l">
              <a:buFont typeface="Arial" panose="020B0604020202020204" pitchFamily="34" charset="0"/>
              <a:buChar char="•"/>
            </a:pPr>
            <a:r>
              <a:rPr lang="cs-CZ" sz="2400" dirty="0">
                <a:solidFill>
                  <a:schemeClr val="tx1"/>
                </a:solidFill>
              </a:rPr>
              <a:t>Percepční senzitivita </a:t>
            </a:r>
            <a:r>
              <a:rPr lang="cs-CZ" sz="2000" dirty="0">
                <a:solidFill>
                  <a:schemeClr val="tx1"/>
                </a:solidFill>
              </a:rPr>
              <a:t>(na úrovni každodenní percepce prostředí života a vztahů každého jedince)</a:t>
            </a:r>
          </a:p>
          <a:p>
            <a:pPr marL="457200" indent="-457200" algn="l">
              <a:buFont typeface="Arial" panose="020B0604020202020204" pitchFamily="34" charset="0"/>
              <a:buChar char="•"/>
            </a:pPr>
            <a:r>
              <a:rPr lang="cs-CZ" sz="2400" dirty="0">
                <a:solidFill>
                  <a:schemeClr val="tx1"/>
                </a:solidFill>
              </a:rPr>
              <a:t>Kulturní habitus </a:t>
            </a:r>
            <a:r>
              <a:rPr lang="cs-CZ" sz="2000" dirty="0">
                <a:solidFill>
                  <a:schemeClr val="tx1"/>
                </a:solidFill>
              </a:rPr>
              <a:t>(prostor, v němž se utváří životní styl/kategorie vnímání, klasifikační schémata, estetické soudy)</a:t>
            </a:r>
          </a:p>
          <a:p>
            <a:pPr marL="457200" indent="-457200" algn="l">
              <a:buFont typeface="Arial" panose="020B0604020202020204" pitchFamily="34" charset="0"/>
              <a:buChar char="•"/>
            </a:pPr>
            <a:r>
              <a:rPr lang="cs-CZ" sz="2400" dirty="0">
                <a:solidFill>
                  <a:schemeClr val="tx1"/>
                </a:solidFill>
              </a:rPr>
              <a:t>Schopnost kritického myšlení </a:t>
            </a:r>
            <a:r>
              <a:rPr lang="cs-CZ" sz="2000" dirty="0">
                <a:solidFill>
                  <a:schemeClr val="tx1"/>
                </a:solidFill>
              </a:rPr>
              <a:t>(znalost různých vyjadřovacích prostředků vizuálních sdělení, rozpoznání záměru, s nímž bylo určité dílo vytvořeno, a to z historického i soudobého hlediska, schopnost rozpoznat, jak dílo působí v určitém kontextu a kdo a proč ho do tohoto kontextu umístil, jaký druh diváka má být dílem osloven a proč, jak vizuální sdělení zprostředkovávají celkovou představu o jevech a událostech)</a:t>
            </a:r>
          </a:p>
          <a:p>
            <a:pPr marL="457200" indent="-457200" algn="l">
              <a:buFont typeface="Arial" panose="020B0604020202020204" pitchFamily="34" charset="0"/>
              <a:buChar char="•"/>
            </a:pPr>
            <a:r>
              <a:rPr lang="cs-CZ" sz="2400" dirty="0">
                <a:solidFill>
                  <a:schemeClr val="tx1"/>
                </a:solidFill>
              </a:rPr>
              <a:t>Estetická otevřenost </a:t>
            </a:r>
            <a:r>
              <a:rPr lang="cs-CZ" sz="2000" dirty="0">
                <a:solidFill>
                  <a:schemeClr val="tx1"/>
                </a:solidFill>
              </a:rPr>
              <a:t>(otevřenost k emocionálním a empatickým vztahům a procesům)</a:t>
            </a:r>
          </a:p>
          <a:p>
            <a:pPr marL="457200" indent="-457200" algn="l">
              <a:buFont typeface="Arial" panose="020B0604020202020204" pitchFamily="34" charset="0"/>
              <a:buChar char="•"/>
            </a:pPr>
            <a:r>
              <a:rPr lang="cs-CZ" sz="2400" dirty="0">
                <a:solidFill>
                  <a:schemeClr val="tx1"/>
                </a:solidFill>
              </a:rPr>
              <a:t>Schopnost vizuální výmluvnosti, působivosti </a:t>
            </a:r>
            <a:r>
              <a:rPr lang="cs-CZ" sz="2000" dirty="0">
                <a:solidFill>
                  <a:schemeClr val="tx1"/>
                </a:solidFill>
              </a:rPr>
              <a:t>(aktivní kreativní činnost)</a:t>
            </a:r>
          </a:p>
        </p:txBody>
      </p:sp>
    </p:spTree>
    <p:extLst>
      <p:ext uri="{BB962C8B-B14F-4D97-AF65-F5344CB8AC3E}">
        <p14:creationId xmlns:p14="http://schemas.microsoft.com/office/powerpoint/2010/main" val="2118148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16632"/>
            <a:ext cx="7772400" cy="1470025"/>
          </a:xfrm>
        </p:spPr>
        <p:txBody>
          <a:bodyPr>
            <a:normAutofit/>
          </a:bodyPr>
          <a:lstStyle/>
          <a:p>
            <a:pPr algn="l"/>
            <a:r>
              <a:rPr lang="cs-CZ" sz="3600" b="1" dirty="0"/>
              <a:t>Námět/téma</a:t>
            </a:r>
          </a:p>
        </p:txBody>
      </p:sp>
      <p:sp>
        <p:nvSpPr>
          <p:cNvPr id="3" name="Podnadpis 2"/>
          <p:cNvSpPr>
            <a:spLocks noGrp="1"/>
          </p:cNvSpPr>
          <p:nvPr>
            <p:ph type="subTitle" idx="1"/>
          </p:nvPr>
        </p:nvSpPr>
        <p:spPr>
          <a:xfrm>
            <a:off x="179512" y="1556792"/>
            <a:ext cx="8784976" cy="5400600"/>
          </a:xfrm>
        </p:spPr>
        <p:txBody>
          <a:bodyPr>
            <a:normAutofit/>
          </a:bodyPr>
          <a:lstStyle/>
          <a:p>
            <a:pPr marL="457200" indent="-457200" algn="l">
              <a:buFont typeface="Arial" panose="020B0604020202020204" pitchFamily="34" charset="0"/>
              <a:buChar char="•"/>
            </a:pPr>
            <a:r>
              <a:rPr lang="cs-CZ" sz="2800" dirty="0">
                <a:solidFill>
                  <a:schemeClr val="tx1"/>
                </a:solidFill>
              </a:rPr>
              <a:t>Konkretizace cílů  výtvarné výchovy ve výtvarném úkolu</a:t>
            </a:r>
          </a:p>
          <a:p>
            <a:pPr marL="457200" indent="-457200" algn="l">
              <a:buFont typeface="Arial" panose="020B0604020202020204" pitchFamily="34" charset="0"/>
              <a:buChar char="•"/>
            </a:pPr>
            <a:r>
              <a:rPr lang="cs-CZ" sz="2800" dirty="0">
                <a:solidFill>
                  <a:schemeClr val="tx1"/>
                </a:solidFill>
              </a:rPr>
              <a:t>Vychází většinou z autentických situací, prožitků a zkušeností dětí, jejich představ o skutečnosti a jejích fantazijních přeměnách. </a:t>
            </a:r>
          </a:p>
          <a:p>
            <a:pPr marL="342900" indent="-342900" algn="l">
              <a:buFont typeface="Arial" pitchFamily="34" charset="0"/>
              <a:buChar char="•"/>
            </a:pPr>
            <a:r>
              <a:rPr lang="cs-CZ" sz="2800" dirty="0">
                <a:solidFill>
                  <a:srgbClr val="EF1D7C"/>
                </a:solidFill>
              </a:rPr>
              <a:t> Průnikem tématu a dětské zkušenosti: </a:t>
            </a:r>
          </a:p>
          <a:p>
            <a:pPr algn="l"/>
            <a:r>
              <a:rPr lang="cs-CZ" sz="2800" dirty="0">
                <a:solidFill>
                  <a:srgbClr val="EF1D7C"/>
                </a:solidFill>
              </a:rPr>
              <a:t>	Prostor třídy</a:t>
            </a:r>
          </a:p>
          <a:p>
            <a:pPr algn="l"/>
            <a:r>
              <a:rPr lang="cs-CZ" sz="2800" dirty="0">
                <a:solidFill>
                  <a:srgbClr val="EF1D7C"/>
                </a:solidFill>
              </a:rPr>
              <a:t>	Představme si své místo ve vesmíru, Pohledy z 	vesmíru, Naše Zeměkoule… (K. Cikánová)</a:t>
            </a:r>
          </a:p>
          <a:p>
            <a:pPr marL="342900" indent="-342900" algn="l">
              <a:buFont typeface="Arial" pitchFamily="34" charset="0"/>
              <a:buChar char="•"/>
            </a:pPr>
            <a:r>
              <a:rPr lang="cs-CZ" sz="2800" dirty="0">
                <a:solidFill>
                  <a:schemeClr val="tx1"/>
                </a:solidFill>
              </a:rPr>
              <a:t>Náměty se společnými znaky vytvářejí tematické okruhy (širší) a témata (užší).</a:t>
            </a:r>
          </a:p>
        </p:txBody>
      </p:sp>
    </p:spTree>
    <p:extLst>
      <p:ext uri="{BB962C8B-B14F-4D97-AF65-F5344CB8AC3E}">
        <p14:creationId xmlns:p14="http://schemas.microsoft.com/office/powerpoint/2010/main" val="3166327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7859216" cy="1143000"/>
          </a:xfrm>
        </p:spPr>
        <p:txBody>
          <a:bodyPr>
            <a:normAutofit/>
          </a:bodyPr>
          <a:lstStyle/>
          <a:p>
            <a:pPr algn="l"/>
            <a:r>
              <a:rPr lang="cs-CZ" sz="3600" b="1" dirty="0"/>
              <a:t>Výtvarný úkol</a:t>
            </a:r>
          </a:p>
        </p:txBody>
      </p:sp>
      <p:sp>
        <p:nvSpPr>
          <p:cNvPr id="3" name="Zástupný symbol pro obsah 2"/>
          <p:cNvSpPr>
            <a:spLocks noGrp="1"/>
          </p:cNvSpPr>
          <p:nvPr>
            <p:ph idx="1"/>
          </p:nvPr>
        </p:nvSpPr>
        <p:spPr>
          <a:xfrm>
            <a:off x="467544" y="1484784"/>
            <a:ext cx="8229600" cy="4525963"/>
          </a:xfrm>
        </p:spPr>
        <p:txBody>
          <a:bodyPr>
            <a:noAutofit/>
          </a:bodyPr>
          <a:lstStyle/>
          <a:p>
            <a:r>
              <a:rPr lang="cs-CZ" sz="2000" dirty="0"/>
              <a:t>Konkrétním prostředkem naplňování vzdělávacích cílů a obsahů. </a:t>
            </a:r>
          </a:p>
          <a:p>
            <a:r>
              <a:rPr lang="cs-CZ" sz="2000" dirty="0"/>
              <a:t>Co mají děti dělat a jakým způsobem.</a:t>
            </a:r>
          </a:p>
          <a:p>
            <a:r>
              <a:rPr lang="cs-CZ" sz="2000" dirty="0"/>
              <a:t>Odkazuje na hlavní kritéria hodnocení výsledku.  </a:t>
            </a:r>
          </a:p>
          <a:p>
            <a:r>
              <a:rPr lang="cs-CZ" sz="2000" dirty="0"/>
              <a:t>Umožňuje posoudit do jaké míry se záměr zdařil.</a:t>
            </a:r>
          </a:p>
          <a:p>
            <a:r>
              <a:rPr lang="cs-CZ" sz="2000" dirty="0"/>
              <a:t>Pedagogicky promyšlený „kousek učiva“</a:t>
            </a:r>
          </a:p>
          <a:p>
            <a:r>
              <a:rPr lang="cs-CZ" sz="2000" dirty="0"/>
              <a:t>Úkol je formulován obvykle pro celou skupinu dětí stejně. </a:t>
            </a:r>
          </a:p>
          <a:p>
            <a:r>
              <a:rPr lang="cs-CZ" sz="2000" dirty="0"/>
              <a:t>Představy, které  námět vyvolá, jsou vždy individuální či aspoň individualizované.</a:t>
            </a:r>
          </a:p>
          <a:p>
            <a:r>
              <a:rPr lang="cs-CZ" sz="2000" dirty="0"/>
              <a:t>Formulace úkolu může být motivující. (Jak jsem se bála ve sklepě. V dálce svítí. Ze slunce zbyl jenom </a:t>
            </a:r>
            <a:r>
              <a:rPr lang="cs-CZ" sz="2000" dirty="0" err="1"/>
              <a:t>červánek</a:t>
            </a:r>
            <a:r>
              <a:rPr lang="cs-CZ" sz="2000" dirty="0"/>
              <a:t>…)</a:t>
            </a:r>
          </a:p>
          <a:p>
            <a:r>
              <a:rPr lang="cs-CZ" sz="2000" b="1" dirty="0"/>
              <a:t>Najdi nejtmavší a nejsvětlejší místo na černobílé fotografii. Obtáhni ho.</a:t>
            </a:r>
          </a:p>
          <a:p>
            <a:endParaRPr lang="cs-CZ" sz="2000" dirty="0"/>
          </a:p>
        </p:txBody>
      </p:sp>
    </p:spTree>
    <p:extLst>
      <p:ext uri="{BB962C8B-B14F-4D97-AF65-F5344CB8AC3E}">
        <p14:creationId xmlns:p14="http://schemas.microsoft.com/office/powerpoint/2010/main" val="2357885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p:cNvSpPr>
            <a:spLocks noGrp="1"/>
          </p:cNvSpPr>
          <p:nvPr>
            <p:ph idx="1"/>
          </p:nvPr>
        </p:nvSpPr>
        <p:spPr>
          <a:xfrm>
            <a:off x="15212" y="0"/>
            <a:ext cx="8748464" cy="1252736"/>
          </a:xfrm>
        </p:spPr>
        <p:txBody>
          <a:bodyPr/>
          <a:lstStyle/>
          <a:p>
            <a:pPr marL="0" indent="0">
              <a:buNone/>
            </a:pPr>
            <a:r>
              <a:rPr lang="cs-CZ" sz="2000" b="1" dirty="0"/>
              <a:t>Nakresli tužkou to, co vidíš ze svého místa. Pozoruj, co je vepředu, blíž k tobě, co se překrývá, co je větší a co menší. Pozoruj vzdálenosti. Zkus je zachytit na velký papír.</a:t>
            </a:r>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3730"/>
            <a:ext cx="2952328" cy="2214246"/>
          </a:xfrm>
          <a:prstGeom prst="rect">
            <a:avLst/>
          </a:prstGeo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4841" y="1023730"/>
            <a:ext cx="2968996" cy="2226747"/>
          </a:xfrm>
          <a:prstGeom prst="rect">
            <a:avLst/>
          </a:prstGeom>
        </p:spPr>
      </p:pic>
      <p:sp>
        <p:nvSpPr>
          <p:cNvPr id="8" name="TextovéPole 7"/>
          <p:cNvSpPr txBox="1"/>
          <p:nvPr/>
        </p:nvSpPr>
        <p:spPr>
          <a:xfrm>
            <a:off x="0" y="3250477"/>
            <a:ext cx="8846437" cy="1631216"/>
          </a:xfrm>
          <a:prstGeom prst="rect">
            <a:avLst/>
          </a:prstGeom>
          <a:noFill/>
        </p:spPr>
        <p:txBody>
          <a:bodyPr wrap="square" rtlCol="0">
            <a:spAutoFit/>
          </a:bodyPr>
          <a:lstStyle/>
          <a:p>
            <a:r>
              <a:rPr lang="cs-CZ" sz="2000" b="1" dirty="0"/>
              <a:t>Namaluj temperami. </a:t>
            </a:r>
          </a:p>
          <a:p>
            <a:r>
              <a:rPr lang="cs-CZ" sz="2000" b="1" dirty="0"/>
              <a:t>Vyber si jednu barvu. Přidáním běloby namíchej její 3 různé valéry od nejsvětlejší po nejtmavší. Pomocí sytosti barev se snaž zachytit to, co vnímáš silně, středně a slabě, když sedíš v lavici.</a:t>
            </a:r>
          </a:p>
          <a:p>
            <a:endParaRPr lang="cs-CZ" sz="2000" dirty="0"/>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40349"/>
            <a:ext cx="3021966" cy="2266475"/>
          </a:xfrm>
          <a:prstGeom prst="rect">
            <a:avLst/>
          </a:prstGeom>
        </p:spPr>
      </p:pic>
      <p:pic>
        <p:nvPicPr>
          <p:cNvPr id="11" name="Obráze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4841" y="4540348"/>
            <a:ext cx="3021967" cy="2266475"/>
          </a:xfrm>
          <a:prstGeom prst="rect">
            <a:avLst/>
          </a:prstGeom>
        </p:spPr>
      </p:pic>
      <p:pic>
        <p:nvPicPr>
          <p:cNvPr id="12" name="Obráze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0821" y="4538572"/>
            <a:ext cx="3024336" cy="2268252"/>
          </a:xfrm>
          <a:prstGeom prst="rect">
            <a:avLst/>
          </a:prstGeom>
        </p:spPr>
      </p:pic>
      <p:pic>
        <p:nvPicPr>
          <p:cNvPr id="13" name="Obrázek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487" y="1024147"/>
            <a:ext cx="3001670" cy="2213829"/>
          </a:xfrm>
          <a:prstGeom prst="rect">
            <a:avLst/>
          </a:prstGeom>
        </p:spPr>
      </p:pic>
    </p:spTree>
    <p:extLst>
      <p:ext uri="{BB962C8B-B14F-4D97-AF65-F5344CB8AC3E}">
        <p14:creationId xmlns:p14="http://schemas.microsoft.com/office/powerpoint/2010/main" val="401345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1143000"/>
          </a:xfrm>
        </p:spPr>
        <p:txBody>
          <a:bodyPr>
            <a:noAutofit/>
          </a:bodyPr>
          <a:lstStyle/>
          <a:p>
            <a:r>
              <a:rPr lang="cs-CZ" sz="2000" b="1" dirty="0"/>
              <a:t>Pták Ohnivák: </a:t>
            </a:r>
            <a:r>
              <a:rPr lang="cs-CZ" sz="2000" dirty="0"/>
              <a:t>vyber si svého ohniváka; Pozorování černobílých fotografií. Najdi nejtmavší a nejsvětlejší místo na černobílé fotografii. Obtáhni ho. Kresba uhlem podle barevných fotografií. Zkus rozlišit co nejvíce odstínů šedé.</a:t>
            </a:r>
            <a:br>
              <a:rPr lang="cs-CZ" sz="2000" dirty="0"/>
            </a:br>
            <a:endParaRPr lang="cs-CZ" sz="20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8323" y="1772816"/>
            <a:ext cx="4992555" cy="3744416"/>
          </a:xfrm>
          <a:prstGeom prst="rect">
            <a:avLst/>
          </a:prstGeom>
        </p:spPr>
      </p:pic>
      <p:pic>
        <p:nvPicPr>
          <p:cNvPr id="5"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35496" y="2005879"/>
            <a:ext cx="4176463" cy="3168352"/>
          </a:xfrm>
        </p:spPr>
      </p:pic>
    </p:spTree>
    <p:extLst>
      <p:ext uri="{BB962C8B-B14F-4D97-AF65-F5344CB8AC3E}">
        <p14:creationId xmlns:p14="http://schemas.microsoft.com/office/powerpoint/2010/main" val="73637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11560" y="2060848"/>
            <a:ext cx="8229600" cy="6696744"/>
          </a:xfrm>
        </p:spPr>
        <p:txBody>
          <a:bodyPr>
            <a:normAutofit/>
          </a:bodyPr>
          <a:lstStyle/>
          <a:p>
            <a:r>
              <a:rPr lang="cs-CZ" sz="2800" dirty="0"/>
              <a:t>Výtvarný úkol jako výzva</a:t>
            </a:r>
          </a:p>
          <a:p>
            <a:r>
              <a:rPr lang="cs-CZ" sz="2800" dirty="0"/>
              <a:t>Může obsahovat  problém, který jim nabízíme k řešení.  </a:t>
            </a:r>
          </a:p>
          <a:p>
            <a:r>
              <a:rPr lang="cs-CZ" sz="2800" dirty="0"/>
              <a:t>Bílé místo k vyplnění, překážka k překonání</a:t>
            </a:r>
          </a:p>
          <a:p>
            <a:pPr marL="0" indent="0">
              <a:buNone/>
            </a:pPr>
            <a:r>
              <a:rPr lang="cs-CZ" sz="2800" dirty="0"/>
              <a:t>(Hledej v přírodě barviva, která ti obarví prsty. Vyzkoušej pomocí baterky, odkud může být nasvícená tvář na obraze.)</a:t>
            </a:r>
          </a:p>
        </p:txBody>
      </p:sp>
      <p:sp>
        <p:nvSpPr>
          <p:cNvPr id="2" name="TextovéPole 1"/>
          <p:cNvSpPr txBox="1"/>
          <p:nvPr/>
        </p:nvSpPr>
        <p:spPr>
          <a:xfrm>
            <a:off x="611560" y="919035"/>
            <a:ext cx="7200800" cy="646331"/>
          </a:xfrm>
          <a:prstGeom prst="rect">
            <a:avLst/>
          </a:prstGeom>
          <a:noFill/>
        </p:spPr>
        <p:txBody>
          <a:bodyPr wrap="square" rtlCol="0">
            <a:spAutoFit/>
          </a:bodyPr>
          <a:lstStyle/>
          <a:p>
            <a:r>
              <a:rPr lang="cs-CZ" sz="3600" b="1" dirty="0"/>
              <a:t>Výtvarný problém</a:t>
            </a:r>
          </a:p>
        </p:txBody>
      </p:sp>
    </p:spTree>
    <p:extLst>
      <p:ext uri="{BB962C8B-B14F-4D97-AF65-F5344CB8AC3E}">
        <p14:creationId xmlns:p14="http://schemas.microsoft.com/office/powerpoint/2010/main" val="999826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Autofit/>
          </a:bodyPr>
          <a:lstStyle/>
          <a:p>
            <a:pPr algn="l"/>
            <a:r>
              <a:rPr lang="cs-CZ" altLang="cs-CZ" sz="3600" b="1" dirty="0"/>
              <a:t>Výtvarné řady</a:t>
            </a:r>
            <a:br>
              <a:rPr lang="cs-CZ" altLang="cs-CZ" sz="3600" dirty="0"/>
            </a:br>
            <a:endParaRPr lang="cs-CZ" sz="3600" dirty="0"/>
          </a:p>
        </p:txBody>
      </p:sp>
      <p:sp>
        <p:nvSpPr>
          <p:cNvPr id="3" name="Zástupný symbol pro obsah 2"/>
          <p:cNvSpPr>
            <a:spLocks noGrp="1"/>
          </p:cNvSpPr>
          <p:nvPr>
            <p:ph idx="1"/>
          </p:nvPr>
        </p:nvSpPr>
        <p:spPr>
          <a:xfrm>
            <a:off x="467544" y="1196752"/>
            <a:ext cx="8229600" cy="5832648"/>
          </a:xfrm>
        </p:spPr>
        <p:txBody>
          <a:bodyPr>
            <a:noAutofit/>
          </a:bodyPr>
          <a:lstStyle/>
          <a:p>
            <a:pPr>
              <a:defRPr/>
            </a:pPr>
            <a:r>
              <a:rPr lang="cs-CZ" sz="1400" b="1" dirty="0"/>
              <a:t>Výtvarné řady:</a:t>
            </a:r>
            <a:r>
              <a:rPr lang="cs-CZ" sz="1400" dirty="0"/>
              <a:t> jednoduché celky; „krátké a srozumitelné útvary, které rozvíjejí kterýkoli námět, úsek učební látky nebo výchovný problém. Jedna úloha výtvarné řady logicky navazuje na druhou a společně tvoří koncepčně promyšlenou linii kroků…Promyšlená struktura výtvarné řady pomáhá oslabit negativní vliv malého rozsahu hodin výtvarné výchovy. </a:t>
            </a:r>
          </a:p>
          <a:p>
            <a:pPr>
              <a:defRPr/>
            </a:pPr>
            <a:r>
              <a:rPr lang="cs-CZ" sz="1400" b="1" dirty="0"/>
              <a:t>Výtvarný cyklus:</a:t>
            </a:r>
            <a:r>
              <a:rPr lang="cs-CZ" sz="1400" dirty="0"/>
              <a:t> využívá jednoho společného námětu, kde v jeho rámci žák hledá vlastní výtvarný nápad…Společná práce téma negraduje, ale klade vedle sebe jeho jednotlivé varianty. Ve svém závěru však zřetelně stimuluje výtvarné myšlení žáků. Ti porovnávají vlastní výtvarné práce nebo rozpracování námětu se spolužáky a uvědomují si různost jednotlivých postupů. Porovnávání možných alternativ rozvíjí koncepční myšlení…</a:t>
            </a:r>
          </a:p>
          <a:p>
            <a:pPr>
              <a:defRPr/>
            </a:pPr>
            <a:r>
              <a:rPr lang="cs-CZ" sz="1400" b="1" dirty="0"/>
              <a:t>Metodická řada: </a:t>
            </a:r>
            <a:r>
              <a:rPr lang="cs-CZ" sz="1400" dirty="0"/>
              <a:t>rozvíjí důsledně řazenými kroky výchozí podnět až k vyvrcholení práce, eventuálně k realizaci v materiálu. Proces, který od známého východiska dospívá řadou kvalitativních proměn k závěrečnému poznání nebo řešení výtvarného problému. Tradičně: postup od studijní kresby a její stylizace k výtvarnému návrhu nebo provedení v materiálu. Řazení úloh v metodické řadě podporuje logické myšlení a vědomí návazností. Učitel zdůrazňuje význam vazeb mezi výchozí situací, jejím dílčím řešením a výsledným poznáním nebo artefaktem.</a:t>
            </a:r>
          </a:p>
          <a:p>
            <a:pPr>
              <a:defRPr/>
            </a:pPr>
            <a:r>
              <a:rPr lang="cs-CZ" sz="1400" b="1" dirty="0"/>
              <a:t>Tematická řada</a:t>
            </a:r>
            <a:r>
              <a:rPr lang="cs-CZ" sz="1400" dirty="0"/>
              <a:t>: negraduje výtvarné otázky, ale hlouběji se zabývá samotným tématem. Krok za krokem zkoumá nějakou skutečnost nebo jev,- sleduje podoby, příběhy, vlastnosti nebo otázky, na které je zajímavé hledat odpovědi. Promyšlený sled dílčích korků</a:t>
            </a:r>
          </a:p>
          <a:p>
            <a:pPr>
              <a:defRPr/>
            </a:pPr>
            <a:r>
              <a:rPr lang="cs-CZ" sz="1400" b="1" dirty="0"/>
              <a:t>Výtvarné projekty:</a:t>
            </a:r>
            <a:r>
              <a:rPr lang="cs-CZ" sz="1400" dirty="0"/>
              <a:t> složité celky</a:t>
            </a:r>
          </a:p>
          <a:p>
            <a:pPr>
              <a:defRPr/>
            </a:pPr>
            <a:r>
              <a:rPr lang="cs-CZ" sz="1400" dirty="0">
                <a:solidFill>
                  <a:srgbClr val="EF1D7C"/>
                </a:solidFill>
              </a:rPr>
              <a:t>Nejcennějším přínosem: změna myšlení. Pojetí tématu ústí do několika proudů výtvarných aktivit, které rozvíjí základní myšlenky. Čím je řešení tématu strukturovanější, přehlednější, tím jsou jeho myšlenky srozumitelnější.</a:t>
            </a:r>
          </a:p>
          <a:p>
            <a:pPr marL="0" indent="0">
              <a:buNone/>
              <a:defRPr/>
            </a:pPr>
            <a:r>
              <a:rPr lang="cs-CZ" sz="1400" dirty="0" err="1"/>
              <a:t>Roeselová</a:t>
            </a:r>
            <a:r>
              <a:rPr lang="cs-CZ" sz="1400" dirty="0"/>
              <a:t>, V. Řady a projekty ve výtvarné výchově. Praha: Sarah 1997. ISBN 80-902267-2-8 s.30-34</a:t>
            </a:r>
          </a:p>
          <a:p>
            <a:endParaRPr lang="cs-CZ" sz="1400" dirty="0"/>
          </a:p>
        </p:txBody>
      </p:sp>
    </p:spTree>
    <p:extLst>
      <p:ext uri="{BB962C8B-B14F-4D97-AF65-F5344CB8AC3E}">
        <p14:creationId xmlns:p14="http://schemas.microsoft.com/office/powerpoint/2010/main" val="756941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852754"/>
          </a:xfrm>
        </p:spPr>
        <p:txBody>
          <a:bodyPr>
            <a:normAutofit/>
          </a:bodyPr>
          <a:lstStyle/>
          <a:p>
            <a:pPr algn="l"/>
            <a:r>
              <a:rPr lang="cs-CZ" sz="3200" b="1" dirty="0"/>
              <a:t>Typy výtvarných úkolů (</a:t>
            </a:r>
            <a:r>
              <a:rPr lang="cs-CZ" sz="3200" b="1" dirty="0" err="1"/>
              <a:t>Tolingerová</a:t>
            </a:r>
            <a:r>
              <a:rPr lang="cs-CZ" sz="3200" b="1" dirty="0"/>
              <a:t>)</a:t>
            </a:r>
            <a:endParaRPr lang="cs-CZ" sz="3200" dirty="0"/>
          </a:p>
        </p:txBody>
      </p:sp>
      <p:sp>
        <p:nvSpPr>
          <p:cNvPr id="3" name="Zástupný symbol pro obsah 2"/>
          <p:cNvSpPr>
            <a:spLocks noGrp="1"/>
          </p:cNvSpPr>
          <p:nvPr>
            <p:ph idx="1"/>
          </p:nvPr>
        </p:nvSpPr>
        <p:spPr>
          <a:xfrm>
            <a:off x="395536" y="764704"/>
            <a:ext cx="8229600" cy="6624736"/>
          </a:xfrm>
        </p:spPr>
        <p:txBody>
          <a:bodyPr>
            <a:normAutofit fontScale="625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 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materiálovou, výtvarnými akcemi                                            </a:t>
            </a:r>
          </a:p>
          <a:p>
            <a:pPr marL="0" indent="0">
              <a:buNone/>
            </a:pPr>
            <a:r>
              <a:rPr lang="cs-CZ" dirty="0"/>
              <a:t>Úkoly/problémy:</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 </a:t>
            </a:r>
          </a:p>
          <a:p>
            <a:endParaRPr lang="cs-CZ" dirty="0"/>
          </a:p>
        </p:txBody>
      </p:sp>
    </p:spTree>
    <p:extLst>
      <p:ext uri="{BB962C8B-B14F-4D97-AF65-F5344CB8AC3E}">
        <p14:creationId xmlns:p14="http://schemas.microsoft.com/office/powerpoint/2010/main" val="1224178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1143000"/>
          </a:xfrm>
        </p:spPr>
        <p:txBody>
          <a:bodyPr>
            <a:normAutofit/>
          </a:bodyPr>
          <a:lstStyle/>
          <a:p>
            <a:pPr algn="l"/>
            <a:r>
              <a:rPr lang="cs-CZ" sz="3600" b="1" dirty="0"/>
              <a:t>Učivo výtvarné výchovy</a:t>
            </a:r>
          </a:p>
        </p:txBody>
      </p:sp>
      <p:sp>
        <p:nvSpPr>
          <p:cNvPr id="3" name="Zástupný symbol pro obsah 2"/>
          <p:cNvSpPr>
            <a:spLocks noGrp="1"/>
          </p:cNvSpPr>
          <p:nvPr>
            <p:ph idx="1"/>
          </p:nvPr>
        </p:nvSpPr>
        <p:spPr>
          <a:xfrm>
            <a:off x="467544" y="1268760"/>
            <a:ext cx="8229600" cy="4641379"/>
          </a:xfrm>
        </p:spPr>
        <p:txBody>
          <a:bodyPr>
            <a:normAutofit fontScale="85000" lnSpcReduction="20000"/>
          </a:bodyPr>
          <a:lstStyle/>
          <a:p>
            <a:r>
              <a:rPr lang="cs-CZ" sz="2800" dirty="0"/>
              <a:t>Zvláštní jazyk, který využívá  pro sdělování informací především zrakem (ale i hmatem) vnímatelné znaky.</a:t>
            </a:r>
          </a:p>
          <a:p>
            <a:r>
              <a:rPr lang="cs-CZ" sz="2800" dirty="0"/>
              <a:t>Specifickým cílem </a:t>
            </a:r>
            <a:r>
              <a:rPr lang="cs-CZ" sz="2800" dirty="0" err="1"/>
              <a:t>Vv</a:t>
            </a:r>
            <a:r>
              <a:rPr lang="cs-CZ" sz="2800" dirty="0"/>
              <a:t> je osvojování  prostředků tohoto jazyka (jejich zkoumání, poznávání, používání v činnostech, směřující k porozumění jejich významům)</a:t>
            </a:r>
          </a:p>
          <a:p>
            <a:r>
              <a:rPr lang="cs-CZ" sz="2800" dirty="0"/>
              <a:t>Oblast estetická i kognitivní</a:t>
            </a:r>
          </a:p>
          <a:p>
            <a:r>
              <a:rPr lang="cs-CZ" sz="2800" dirty="0"/>
              <a:t>RVP ZV  1) rozvíjení smyslové citlivosti (prvky vizuálně obrazného vyjádření, uspořádání objektů do celků, vnímání všemi smysly, smyslové účinky vizuálně obrazných vyjádření)</a:t>
            </a:r>
          </a:p>
          <a:p>
            <a:pPr marL="0" indent="0">
              <a:buNone/>
            </a:pPr>
            <a:r>
              <a:rPr lang="cs-CZ" sz="2800" dirty="0"/>
              <a:t>	     2) Uplatňování subjektivity (prostředky pro vyjádření 	     emocí, nálad, představ…, typy vizuálně obrazných 	     vyjádření, jejich vnímání a interpretace )</a:t>
            </a:r>
          </a:p>
          <a:p>
            <a:pPr marL="0" indent="0">
              <a:buNone/>
            </a:pPr>
            <a:r>
              <a:rPr lang="cs-CZ" sz="2800" dirty="0"/>
              <a:t>	     3)Ověřování komunikačních účinků (osobní postoj, 	     vysvětlení ostatním…)</a:t>
            </a:r>
          </a:p>
          <a:p>
            <a:endParaRPr lang="cs-CZ" dirty="0"/>
          </a:p>
          <a:p>
            <a:endParaRPr lang="cs-CZ" dirty="0"/>
          </a:p>
        </p:txBody>
      </p:sp>
    </p:spTree>
    <p:extLst>
      <p:ext uri="{BB962C8B-B14F-4D97-AF65-F5344CB8AC3E}">
        <p14:creationId xmlns:p14="http://schemas.microsoft.com/office/powerpoint/2010/main" val="826936847"/>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TotalTime>
  <Words>899</Words>
  <Application>Microsoft Office PowerPoint</Application>
  <PresentationFormat>Předvádění na obrazovce (4:3)</PresentationFormat>
  <Paragraphs>120</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Georgia</vt:lpstr>
      <vt:lpstr>Motiv systému Office</vt:lpstr>
      <vt:lpstr>Základní didaktické kategorie</vt:lpstr>
      <vt:lpstr>Námět/téma</vt:lpstr>
      <vt:lpstr>Výtvarný úkol</vt:lpstr>
      <vt:lpstr>Prezentace aplikace PowerPoint</vt:lpstr>
      <vt:lpstr>Pták Ohnivák: vyber si svého ohniváka; Pozorování černobílých fotografií. Najdi nejtmavší a nejsvětlejší místo na černobílé fotografii. Obtáhni ho. Kresba uhlem podle barevných fotografií. Zkus rozlišit co nejvíce odstínů šedé. </vt:lpstr>
      <vt:lpstr>Prezentace aplikace PowerPoint</vt:lpstr>
      <vt:lpstr>Výtvarné řady </vt:lpstr>
      <vt:lpstr>Typy výtvarných úkolů (Tolingerová)</vt:lpstr>
      <vt:lpstr>Učivo výtvarné výchovy</vt:lpstr>
      <vt:lpstr>Výtvarné prostředky</vt:lpstr>
      <vt:lpstr>Prezentace aplikace PowerPoint</vt:lpstr>
      <vt:lpstr>Očekávané výstupy (RVP ZV) </vt:lpstr>
      <vt:lpstr>Hodnocení </vt:lpstr>
      <vt:lpstr>Druhy výtvarné činnosti </vt:lpstr>
      <vt:lpstr>Výtvarné techniky </vt:lpstr>
      <vt:lpstr>Výtvarný kontext </vt:lpstr>
      <vt:lpstr>Vizuální gramotnost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Základní didaktické kategorie</dc:title>
  <dc:creator>*</dc:creator>
  <cp:lastModifiedBy>Magdalena Novotná</cp:lastModifiedBy>
  <cp:revision>31</cp:revision>
  <cp:lastPrinted>2012-11-07T08:40:33Z</cp:lastPrinted>
  <dcterms:created xsi:type="dcterms:W3CDTF">2012-11-06T10:40:50Z</dcterms:created>
  <dcterms:modified xsi:type="dcterms:W3CDTF">2018-03-15T14:14:01Z</dcterms:modified>
</cp:coreProperties>
</file>