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67" r:id="rId2"/>
    <p:sldId id="351" r:id="rId3"/>
    <p:sldId id="407" r:id="rId4"/>
    <p:sldId id="465" r:id="rId5"/>
    <p:sldId id="447" r:id="rId6"/>
    <p:sldId id="449" r:id="rId7"/>
    <p:sldId id="450" r:id="rId8"/>
    <p:sldId id="446" r:id="rId9"/>
    <p:sldId id="455" r:id="rId10"/>
    <p:sldId id="466" r:id="rId11"/>
    <p:sldId id="256" r:id="rId12"/>
    <p:sldId id="257" r:id="rId13"/>
    <p:sldId id="258" r:id="rId14"/>
    <p:sldId id="259" r:id="rId15"/>
    <p:sldId id="260" r:id="rId16"/>
    <p:sldId id="456" r:id="rId17"/>
    <p:sldId id="261" r:id="rId18"/>
    <p:sldId id="262" r:id="rId19"/>
    <p:sldId id="263" r:id="rId20"/>
    <p:sldId id="264" r:id="rId21"/>
    <p:sldId id="265" r:id="rId22"/>
    <p:sldId id="266" r:id="rId23"/>
    <p:sldId id="467" r:id="rId24"/>
    <p:sldId id="468" r:id="rId25"/>
    <p:sldId id="469" r:id="rId26"/>
    <p:sldId id="470" r:id="rId27"/>
    <p:sldId id="471"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68" y="5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C8C90B-9B43-4B98-A1A4-80B61F74A8C6}" type="doc">
      <dgm:prSet loTypeId="urn:microsoft.com/office/officeart/2005/8/layout/list1" loCatId="list" qsTypeId="urn:microsoft.com/office/officeart/2005/8/quickstyle/simple1" qsCatId="simple" csTypeId="urn:microsoft.com/office/officeart/2005/8/colors/colorful5" csCatId="colorful"/>
      <dgm:spPr/>
      <dgm:t>
        <a:bodyPr/>
        <a:lstStyle/>
        <a:p>
          <a:endParaRPr lang="en-US"/>
        </a:p>
      </dgm:t>
    </dgm:pt>
    <dgm:pt modelId="{DE764EDE-F4E2-4D61-B861-B9A5F7FA2A42}">
      <dgm:prSet/>
      <dgm:spPr/>
      <dgm:t>
        <a:bodyPr/>
        <a:lstStyle/>
        <a:p>
          <a:r>
            <a:rPr lang="en-US" b="0" i="0"/>
            <a:t>Multi-level governance (MLG) or supra level governance </a:t>
          </a:r>
          <a:endParaRPr lang="en-US"/>
        </a:p>
      </dgm:t>
    </dgm:pt>
    <dgm:pt modelId="{039D49DC-2811-47C2-A579-8D271690BE2B}" type="parTrans" cxnId="{A69ACC8E-2C40-4CBC-AC89-5FB1FF5CD348}">
      <dgm:prSet/>
      <dgm:spPr/>
      <dgm:t>
        <a:bodyPr/>
        <a:lstStyle/>
        <a:p>
          <a:endParaRPr lang="en-US"/>
        </a:p>
      </dgm:t>
    </dgm:pt>
    <dgm:pt modelId="{36735815-B93D-4A3B-A4D1-1B748CE01461}" type="sibTrans" cxnId="{A69ACC8E-2C40-4CBC-AC89-5FB1FF5CD348}">
      <dgm:prSet/>
      <dgm:spPr/>
      <dgm:t>
        <a:bodyPr/>
        <a:lstStyle/>
        <a:p>
          <a:endParaRPr lang="en-US"/>
        </a:p>
      </dgm:t>
    </dgm:pt>
    <dgm:pt modelId="{068DFB3C-3994-455C-9E8A-DC7235700B34}">
      <dgm:prSet/>
      <dgm:spPr/>
      <dgm:t>
        <a:bodyPr/>
        <a:lstStyle/>
        <a:p>
          <a:r>
            <a:rPr lang="en-US" b="0" i="0"/>
            <a:t>National level</a:t>
          </a:r>
          <a:endParaRPr lang="en-US"/>
        </a:p>
      </dgm:t>
    </dgm:pt>
    <dgm:pt modelId="{B1CA00B6-157F-47BD-8831-C940CDB0C698}" type="parTrans" cxnId="{EDA9870C-D959-4DC0-9452-9C85C022296C}">
      <dgm:prSet/>
      <dgm:spPr/>
      <dgm:t>
        <a:bodyPr/>
        <a:lstStyle/>
        <a:p>
          <a:endParaRPr lang="en-US"/>
        </a:p>
      </dgm:t>
    </dgm:pt>
    <dgm:pt modelId="{509EA003-1752-4EBD-A1EC-2DC01C10132D}" type="sibTrans" cxnId="{EDA9870C-D959-4DC0-9452-9C85C022296C}">
      <dgm:prSet/>
      <dgm:spPr/>
      <dgm:t>
        <a:bodyPr/>
        <a:lstStyle/>
        <a:p>
          <a:endParaRPr lang="en-US"/>
        </a:p>
      </dgm:t>
    </dgm:pt>
    <dgm:pt modelId="{001331DB-69BB-4D30-86F3-96C028BA1F09}">
      <dgm:prSet/>
      <dgm:spPr/>
      <dgm:t>
        <a:bodyPr/>
        <a:lstStyle/>
        <a:p>
          <a:r>
            <a:rPr lang="en-US" b="0" i="0"/>
            <a:t>Regional level</a:t>
          </a:r>
          <a:endParaRPr lang="en-US"/>
        </a:p>
      </dgm:t>
    </dgm:pt>
    <dgm:pt modelId="{79EDC1B9-8F11-4635-92D3-16156509C75B}" type="parTrans" cxnId="{784BA118-16A4-4B1D-8AC2-B15A136AE4FB}">
      <dgm:prSet/>
      <dgm:spPr/>
      <dgm:t>
        <a:bodyPr/>
        <a:lstStyle/>
        <a:p>
          <a:endParaRPr lang="en-US"/>
        </a:p>
      </dgm:t>
    </dgm:pt>
    <dgm:pt modelId="{BD492907-A2D5-46A1-B49D-E9A1A4E40023}" type="sibTrans" cxnId="{784BA118-16A4-4B1D-8AC2-B15A136AE4FB}">
      <dgm:prSet/>
      <dgm:spPr/>
      <dgm:t>
        <a:bodyPr/>
        <a:lstStyle/>
        <a:p>
          <a:endParaRPr lang="en-US"/>
        </a:p>
      </dgm:t>
    </dgm:pt>
    <dgm:pt modelId="{BF8B225E-1EDF-4F56-8760-228145C928CF}">
      <dgm:prSet/>
      <dgm:spPr/>
      <dgm:t>
        <a:bodyPr/>
        <a:lstStyle/>
        <a:p>
          <a:r>
            <a:rPr lang="en-US" b="0" i="0"/>
            <a:t>Local level</a:t>
          </a:r>
          <a:endParaRPr lang="en-US"/>
        </a:p>
      </dgm:t>
    </dgm:pt>
    <dgm:pt modelId="{1DAA0F52-8AAF-4C48-8633-31E6F39F6D27}" type="parTrans" cxnId="{8E855AC8-7CE7-4B0D-B631-E520EAEBB183}">
      <dgm:prSet/>
      <dgm:spPr/>
      <dgm:t>
        <a:bodyPr/>
        <a:lstStyle/>
        <a:p>
          <a:endParaRPr lang="en-US"/>
        </a:p>
      </dgm:t>
    </dgm:pt>
    <dgm:pt modelId="{2B483733-D0AD-4817-B1EB-B105142E7ABA}" type="sibTrans" cxnId="{8E855AC8-7CE7-4B0D-B631-E520EAEBB183}">
      <dgm:prSet/>
      <dgm:spPr/>
      <dgm:t>
        <a:bodyPr/>
        <a:lstStyle/>
        <a:p>
          <a:endParaRPr lang="en-US"/>
        </a:p>
      </dgm:t>
    </dgm:pt>
    <dgm:pt modelId="{0A5BA5E0-72D7-4403-A9F5-6758CC5B51EF}" type="pres">
      <dgm:prSet presAssocID="{AFC8C90B-9B43-4B98-A1A4-80B61F74A8C6}" presName="linear" presStyleCnt="0">
        <dgm:presLayoutVars>
          <dgm:dir/>
          <dgm:animLvl val="lvl"/>
          <dgm:resizeHandles val="exact"/>
        </dgm:presLayoutVars>
      </dgm:prSet>
      <dgm:spPr/>
    </dgm:pt>
    <dgm:pt modelId="{8B5FB4B6-EDB6-4855-999A-2CBCBCE1962A}" type="pres">
      <dgm:prSet presAssocID="{DE764EDE-F4E2-4D61-B861-B9A5F7FA2A42}" presName="parentLin" presStyleCnt="0"/>
      <dgm:spPr/>
    </dgm:pt>
    <dgm:pt modelId="{47C199D1-6ED8-4B10-9370-E93C4F66701E}" type="pres">
      <dgm:prSet presAssocID="{DE764EDE-F4E2-4D61-B861-B9A5F7FA2A42}" presName="parentLeftMargin" presStyleLbl="node1" presStyleIdx="0" presStyleCnt="4"/>
      <dgm:spPr/>
    </dgm:pt>
    <dgm:pt modelId="{277DA522-0A9F-4AFD-9014-DBB3AFA036D2}" type="pres">
      <dgm:prSet presAssocID="{DE764EDE-F4E2-4D61-B861-B9A5F7FA2A42}" presName="parentText" presStyleLbl="node1" presStyleIdx="0" presStyleCnt="4">
        <dgm:presLayoutVars>
          <dgm:chMax val="0"/>
          <dgm:bulletEnabled val="1"/>
        </dgm:presLayoutVars>
      </dgm:prSet>
      <dgm:spPr/>
    </dgm:pt>
    <dgm:pt modelId="{EB640C33-A221-4C45-9F11-BA75048CA04C}" type="pres">
      <dgm:prSet presAssocID="{DE764EDE-F4E2-4D61-B861-B9A5F7FA2A42}" presName="negativeSpace" presStyleCnt="0"/>
      <dgm:spPr/>
    </dgm:pt>
    <dgm:pt modelId="{428CBCA5-AEBD-4031-99C2-63018E8F14AA}" type="pres">
      <dgm:prSet presAssocID="{DE764EDE-F4E2-4D61-B861-B9A5F7FA2A42}" presName="childText" presStyleLbl="conFgAcc1" presStyleIdx="0" presStyleCnt="4">
        <dgm:presLayoutVars>
          <dgm:bulletEnabled val="1"/>
        </dgm:presLayoutVars>
      </dgm:prSet>
      <dgm:spPr/>
    </dgm:pt>
    <dgm:pt modelId="{3FA0596F-B491-4474-9B27-3B0BF9A47985}" type="pres">
      <dgm:prSet presAssocID="{36735815-B93D-4A3B-A4D1-1B748CE01461}" presName="spaceBetweenRectangles" presStyleCnt="0"/>
      <dgm:spPr/>
    </dgm:pt>
    <dgm:pt modelId="{596CA44C-DEA2-40C9-AD4B-F482749A36AE}" type="pres">
      <dgm:prSet presAssocID="{068DFB3C-3994-455C-9E8A-DC7235700B34}" presName="parentLin" presStyleCnt="0"/>
      <dgm:spPr/>
    </dgm:pt>
    <dgm:pt modelId="{F5F6BA2E-E1F2-42E4-AC09-2A0B99A480B2}" type="pres">
      <dgm:prSet presAssocID="{068DFB3C-3994-455C-9E8A-DC7235700B34}" presName="parentLeftMargin" presStyleLbl="node1" presStyleIdx="0" presStyleCnt="4"/>
      <dgm:spPr/>
    </dgm:pt>
    <dgm:pt modelId="{15F1F56F-49DC-484A-8C4E-B64AC328D983}" type="pres">
      <dgm:prSet presAssocID="{068DFB3C-3994-455C-9E8A-DC7235700B34}" presName="parentText" presStyleLbl="node1" presStyleIdx="1" presStyleCnt="4">
        <dgm:presLayoutVars>
          <dgm:chMax val="0"/>
          <dgm:bulletEnabled val="1"/>
        </dgm:presLayoutVars>
      </dgm:prSet>
      <dgm:spPr/>
    </dgm:pt>
    <dgm:pt modelId="{FE7F1AAA-E073-483B-A14B-829401F678C8}" type="pres">
      <dgm:prSet presAssocID="{068DFB3C-3994-455C-9E8A-DC7235700B34}" presName="negativeSpace" presStyleCnt="0"/>
      <dgm:spPr/>
    </dgm:pt>
    <dgm:pt modelId="{C77CB4D1-C9F8-4C41-A52E-3BA520403724}" type="pres">
      <dgm:prSet presAssocID="{068DFB3C-3994-455C-9E8A-DC7235700B34}" presName="childText" presStyleLbl="conFgAcc1" presStyleIdx="1" presStyleCnt="4">
        <dgm:presLayoutVars>
          <dgm:bulletEnabled val="1"/>
        </dgm:presLayoutVars>
      </dgm:prSet>
      <dgm:spPr/>
    </dgm:pt>
    <dgm:pt modelId="{BCC5E0A6-9A2E-4902-B87B-3CB2B6A4483A}" type="pres">
      <dgm:prSet presAssocID="{509EA003-1752-4EBD-A1EC-2DC01C10132D}" presName="spaceBetweenRectangles" presStyleCnt="0"/>
      <dgm:spPr/>
    </dgm:pt>
    <dgm:pt modelId="{072A5F8B-CC0B-4AC0-9A20-2B3340C004BD}" type="pres">
      <dgm:prSet presAssocID="{001331DB-69BB-4D30-86F3-96C028BA1F09}" presName="parentLin" presStyleCnt="0"/>
      <dgm:spPr/>
    </dgm:pt>
    <dgm:pt modelId="{E9AE85A4-1371-4AD6-BF09-2C30B66512E1}" type="pres">
      <dgm:prSet presAssocID="{001331DB-69BB-4D30-86F3-96C028BA1F09}" presName="parentLeftMargin" presStyleLbl="node1" presStyleIdx="1" presStyleCnt="4"/>
      <dgm:spPr/>
    </dgm:pt>
    <dgm:pt modelId="{F2E23B71-637D-4AB7-986F-70B3754A63F7}" type="pres">
      <dgm:prSet presAssocID="{001331DB-69BB-4D30-86F3-96C028BA1F09}" presName="parentText" presStyleLbl="node1" presStyleIdx="2" presStyleCnt="4">
        <dgm:presLayoutVars>
          <dgm:chMax val="0"/>
          <dgm:bulletEnabled val="1"/>
        </dgm:presLayoutVars>
      </dgm:prSet>
      <dgm:spPr/>
    </dgm:pt>
    <dgm:pt modelId="{079125B1-E321-4378-BCCD-C6E571B158C1}" type="pres">
      <dgm:prSet presAssocID="{001331DB-69BB-4D30-86F3-96C028BA1F09}" presName="negativeSpace" presStyleCnt="0"/>
      <dgm:spPr/>
    </dgm:pt>
    <dgm:pt modelId="{D1957D15-2B95-425D-A9D7-01B7ADB73BA2}" type="pres">
      <dgm:prSet presAssocID="{001331DB-69BB-4D30-86F3-96C028BA1F09}" presName="childText" presStyleLbl="conFgAcc1" presStyleIdx="2" presStyleCnt="4">
        <dgm:presLayoutVars>
          <dgm:bulletEnabled val="1"/>
        </dgm:presLayoutVars>
      </dgm:prSet>
      <dgm:spPr/>
    </dgm:pt>
    <dgm:pt modelId="{FFA7B0D6-D88E-47AC-A310-21F87D62FCE8}" type="pres">
      <dgm:prSet presAssocID="{BD492907-A2D5-46A1-B49D-E9A1A4E40023}" presName="spaceBetweenRectangles" presStyleCnt="0"/>
      <dgm:spPr/>
    </dgm:pt>
    <dgm:pt modelId="{67B10493-1990-4AC8-9142-E15937504588}" type="pres">
      <dgm:prSet presAssocID="{BF8B225E-1EDF-4F56-8760-228145C928CF}" presName="parentLin" presStyleCnt="0"/>
      <dgm:spPr/>
    </dgm:pt>
    <dgm:pt modelId="{18AA2A1A-1FE2-4862-B8D6-21E273315DAE}" type="pres">
      <dgm:prSet presAssocID="{BF8B225E-1EDF-4F56-8760-228145C928CF}" presName="parentLeftMargin" presStyleLbl="node1" presStyleIdx="2" presStyleCnt="4"/>
      <dgm:spPr/>
    </dgm:pt>
    <dgm:pt modelId="{3F85DFB6-D4B9-438E-B9D6-B3C085B008C4}" type="pres">
      <dgm:prSet presAssocID="{BF8B225E-1EDF-4F56-8760-228145C928CF}" presName="parentText" presStyleLbl="node1" presStyleIdx="3" presStyleCnt="4">
        <dgm:presLayoutVars>
          <dgm:chMax val="0"/>
          <dgm:bulletEnabled val="1"/>
        </dgm:presLayoutVars>
      </dgm:prSet>
      <dgm:spPr/>
    </dgm:pt>
    <dgm:pt modelId="{F0725809-1819-4F07-9BBC-126390D65BDF}" type="pres">
      <dgm:prSet presAssocID="{BF8B225E-1EDF-4F56-8760-228145C928CF}" presName="negativeSpace" presStyleCnt="0"/>
      <dgm:spPr/>
    </dgm:pt>
    <dgm:pt modelId="{98C7D481-BE39-407D-82FB-F2444D1A6BF6}" type="pres">
      <dgm:prSet presAssocID="{BF8B225E-1EDF-4F56-8760-228145C928CF}" presName="childText" presStyleLbl="conFgAcc1" presStyleIdx="3" presStyleCnt="4">
        <dgm:presLayoutVars>
          <dgm:bulletEnabled val="1"/>
        </dgm:presLayoutVars>
      </dgm:prSet>
      <dgm:spPr/>
    </dgm:pt>
  </dgm:ptLst>
  <dgm:cxnLst>
    <dgm:cxn modelId="{C96C2702-D47A-4090-94DF-15CD67398934}" type="presOf" srcId="{BF8B225E-1EDF-4F56-8760-228145C928CF}" destId="{3F85DFB6-D4B9-438E-B9D6-B3C085B008C4}" srcOrd="1" destOrd="0" presId="urn:microsoft.com/office/officeart/2005/8/layout/list1"/>
    <dgm:cxn modelId="{F75FFE0B-4117-4FD9-8167-D3E23E4F322C}" type="presOf" srcId="{DE764EDE-F4E2-4D61-B861-B9A5F7FA2A42}" destId="{47C199D1-6ED8-4B10-9370-E93C4F66701E}" srcOrd="0" destOrd="0" presId="urn:microsoft.com/office/officeart/2005/8/layout/list1"/>
    <dgm:cxn modelId="{EDA9870C-D959-4DC0-9452-9C85C022296C}" srcId="{AFC8C90B-9B43-4B98-A1A4-80B61F74A8C6}" destId="{068DFB3C-3994-455C-9E8A-DC7235700B34}" srcOrd="1" destOrd="0" parTransId="{B1CA00B6-157F-47BD-8831-C940CDB0C698}" sibTransId="{509EA003-1752-4EBD-A1EC-2DC01C10132D}"/>
    <dgm:cxn modelId="{784BA118-16A4-4B1D-8AC2-B15A136AE4FB}" srcId="{AFC8C90B-9B43-4B98-A1A4-80B61F74A8C6}" destId="{001331DB-69BB-4D30-86F3-96C028BA1F09}" srcOrd="2" destOrd="0" parTransId="{79EDC1B9-8F11-4635-92D3-16156509C75B}" sibTransId="{BD492907-A2D5-46A1-B49D-E9A1A4E40023}"/>
    <dgm:cxn modelId="{657DE322-C67B-452E-BE9E-366DDAFED9E1}" type="presOf" srcId="{068DFB3C-3994-455C-9E8A-DC7235700B34}" destId="{15F1F56F-49DC-484A-8C4E-B64AC328D983}" srcOrd="1" destOrd="0" presId="urn:microsoft.com/office/officeart/2005/8/layout/list1"/>
    <dgm:cxn modelId="{424C674A-8D54-4C79-9C72-40AA5DBD183A}" type="presOf" srcId="{AFC8C90B-9B43-4B98-A1A4-80B61F74A8C6}" destId="{0A5BA5E0-72D7-4403-A9F5-6758CC5B51EF}" srcOrd="0" destOrd="0" presId="urn:microsoft.com/office/officeart/2005/8/layout/list1"/>
    <dgm:cxn modelId="{2FBAA96A-7572-437F-BBCA-13961F0D4BE7}" type="presOf" srcId="{068DFB3C-3994-455C-9E8A-DC7235700B34}" destId="{F5F6BA2E-E1F2-42E4-AC09-2A0B99A480B2}" srcOrd="0" destOrd="0" presId="urn:microsoft.com/office/officeart/2005/8/layout/list1"/>
    <dgm:cxn modelId="{6430F16E-0B3D-47F9-85C0-0A8F5922F396}" type="presOf" srcId="{001331DB-69BB-4D30-86F3-96C028BA1F09}" destId="{F2E23B71-637D-4AB7-986F-70B3754A63F7}" srcOrd="1" destOrd="0" presId="urn:microsoft.com/office/officeart/2005/8/layout/list1"/>
    <dgm:cxn modelId="{A7AD1384-DB63-4432-AF0E-68FA764792C7}" type="presOf" srcId="{BF8B225E-1EDF-4F56-8760-228145C928CF}" destId="{18AA2A1A-1FE2-4862-B8D6-21E273315DAE}" srcOrd="0" destOrd="0" presId="urn:microsoft.com/office/officeart/2005/8/layout/list1"/>
    <dgm:cxn modelId="{85D9E68D-71E1-4A97-88ED-8927A8FF043F}" type="presOf" srcId="{001331DB-69BB-4D30-86F3-96C028BA1F09}" destId="{E9AE85A4-1371-4AD6-BF09-2C30B66512E1}" srcOrd="0" destOrd="0" presId="urn:microsoft.com/office/officeart/2005/8/layout/list1"/>
    <dgm:cxn modelId="{A69ACC8E-2C40-4CBC-AC89-5FB1FF5CD348}" srcId="{AFC8C90B-9B43-4B98-A1A4-80B61F74A8C6}" destId="{DE764EDE-F4E2-4D61-B861-B9A5F7FA2A42}" srcOrd="0" destOrd="0" parTransId="{039D49DC-2811-47C2-A579-8D271690BE2B}" sibTransId="{36735815-B93D-4A3B-A4D1-1B748CE01461}"/>
    <dgm:cxn modelId="{308EFB9E-C4EA-4632-BC11-4DED36DBFCED}" type="presOf" srcId="{DE764EDE-F4E2-4D61-B861-B9A5F7FA2A42}" destId="{277DA522-0A9F-4AFD-9014-DBB3AFA036D2}" srcOrd="1" destOrd="0" presId="urn:microsoft.com/office/officeart/2005/8/layout/list1"/>
    <dgm:cxn modelId="{8E855AC8-7CE7-4B0D-B631-E520EAEBB183}" srcId="{AFC8C90B-9B43-4B98-A1A4-80B61F74A8C6}" destId="{BF8B225E-1EDF-4F56-8760-228145C928CF}" srcOrd="3" destOrd="0" parTransId="{1DAA0F52-8AAF-4C48-8633-31E6F39F6D27}" sibTransId="{2B483733-D0AD-4817-B1EB-B105142E7ABA}"/>
    <dgm:cxn modelId="{9B81EE71-3202-470D-96AC-57DB48A7BD2B}" type="presParOf" srcId="{0A5BA5E0-72D7-4403-A9F5-6758CC5B51EF}" destId="{8B5FB4B6-EDB6-4855-999A-2CBCBCE1962A}" srcOrd="0" destOrd="0" presId="urn:microsoft.com/office/officeart/2005/8/layout/list1"/>
    <dgm:cxn modelId="{E5BF8489-2018-4C46-AB8E-A62E606C75D8}" type="presParOf" srcId="{8B5FB4B6-EDB6-4855-999A-2CBCBCE1962A}" destId="{47C199D1-6ED8-4B10-9370-E93C4F66701E}" srcOrd="0" destOrd="0" presId="urn:microsoft.com/office/officeart/2005/8/layout/list1"/>
    <dgm:cxn modelId="{3961AD30-9BDC-44BC-9C4A-FBB1D3B38AAC}" type="presParOf" srcId="{8B5FB4B6-EDB6-4855-999A-2CBCBCE1962A}" destId="{277DA522-0A9F-4AFD-9014-DBB3AFA036D2}" srcOrd="1" destOrd="0" presId="urn:microsoft.com/office/officeart/2005/8/layout/list1"/>
    <dgm:cxn modelId="{69E994BD-DEF4-4F30-9E18-849727FB86B3}" type="presParOf" srcId="{0A5BA5E0-72D7-4403-A9F5-6758CC5B51EF}" destId="{EB640C33-A221-4C45-9F11-BA75048CA04C}" srcOrd="1" destOrd="0" presId="urn:microsoft.com/office/officeart/2005/8/layout/list1"/>
    <dgm:cxn modelId="{F45E4CB5-3570-452E-83ED-786FA614B97B}" type="presParOf" srcId="{0A5BA5E0-72D7-4403-A9F5-6758CC5B51EF}" destId="{428CBCA5-AEBD-4031-99C2-63018E8F14AA}" srcOrd="2" destOrd="0" presId="urn:microsoft.com/office/officeart/2005/8/layout/list1"/>
    <dgm:cxn modelId="{BCC223CE-70E5-4246-8D34-A5EF43C15934}" type="presParOf" srcId="{0A5BA5E0-72D7-4403-A9F5-6758CC5B51EF}" destId="{3FA0596F-B491-4474-9B27-3B0BF9A47985}" srcOrd="3" destOrd="0" presId="urn:microsoft.com/office/officeart/2005/8/layout/list1"/>
    <dgm:cxn modelId="{24D4B8F0-396C-447E-90F4-829DCC434A2E}" type="presParOf" srcId="{0A5BA5E0-72D7-4403-A9F5-6758CC5B51EF}" destId="{596CA44C-DEA2-40C9-AD4B-F482749A36AE}" srcOrd="4" destOrd="0" presId="urn:microsoft.com/office/officeart/2005/8/layout/list1"/>
    <dgm:cxn modelId="{8B02E7A1-AF1E-4933-9DC1-0BF1095EDB26}" type="presParOf" srcId="{596CA44C-DEA2-40C9-AD4B-F482749A36AE}" destId="{F5F6BA2E-E1F2-42E4-AC09-2A0B99A480B2}" srcOrd="0" destOrd="0" presId="urn:microsoft.com/office/officeart/2005/8/layout/list1"/>
    <dgm:cxn modelId="{B8CBF085-A72D-4C5C-B029-42350FA2491D}" type="presParOf" srcId="{596CA44C-DEA2-40C9-AD4B-F482749A36AE}" destId="{15F1F56F-49DC-484A-8C4E-B64AC328D983}" srcOrd="1" destOrd="0" presId="urn:microsoft.com/office/officeart/2005/8/layout/list1"/>
    <dgm:cxn modelId="{DA0D767F-9232-4A8D-BBC4-DB95B21D0C6F}" type="presParOf" srcId="{0A5BA5E0-72D7-4403-A9F5-6758CC5B51EF}" destId="{FE7F1AAA-E073-483B-A14B-829401F678C8}" srcOrd="5" destOrd="0" presId="urn:microsoft.com/office/officeart/2005/8/layout/list1"/>
    <dgm:cxn modelId="{BD4CE44B-D9A8-4D11-B1E9-53D35FC40324}" type="presParOf" srcId="{0A5BA5E0-72D7-4403-A9F5-6758CC5B51EF}" destId="{C77CB4D1-C9F8-4C41-A52E-3BA520403724}" srcOrd="6" destOrd="0" presId="urn:microsoft.com/office/officeart/2005/8/layout/list1"/>
    <dgm:cxn modelId="{0E39D8FB-3F59-4320-8565-4B530413F9AE}" type="presParOf" srcId="{0A5BA5E0-72D7-4403-A9F5-6758CC5B51EF}" destId="{BCC5E0A6-9A2E-4902-B87B-3CB2B6A4483A}" srcOrd="7" destOrd="0" presId="urn:microsoft.com/office/officeart/2005/8/layout/list1"/>
    <dgm:cxn modelId="{A0264569-1679-4666-9607-C4E67982B96F}" type="presParOf" srcId="{0A5BA5E0-72D7-4403-A9F5-6758CC5B51EF}" destId="{072A5F8B-CC0B-4AC0-9A20-2B3340C004BD}" srcOrd="8" destOrd="0" presId="urn:microsoft.com/office/officeart/2005/8/layout/list1"/>
    <dgm:cxn modelId="{A64B0671-89E2-4378-8816-2EBDCFF15DB0}" type="presParOf" srcId="{072A5F8B-CC0B-4AC0-9A20-2B3340C004BD}" destId="{E9AE85A4-1371-4AD6-BF09-2C30B66512E1}" srcOrd="0" destOrd="0" presId="urn:microsoft.com/office/officeart/2005/8/layout/list1"/>
    <dgm:cxn modelId="{97B0B2E4-E093-484D-A862-B03C85BB90C5}" type="presParOf" srcId="{072A5F8B-CC0B-4AC0-9A20-2B3340C004BD}" destId="{F2E23B71-637D-4AB7-986F-70B3754A63F7}" srcOrd="1" destOrd="0" presId="urn:microsoft.com/office/officeart/2005/8/layout/list1"/>
    <dgm:cxn modelId="{C951D1B6-9970-4CE4-AFE9-DCECDEB2D3A2}" type="presParOf" srcId="{0A5BA5E0-72D7-4403-A9F5-6758CC5B51EF}" destId="{079125B1-E321-4378-BCCD-C6E571B158C1}" srcOrd="9" destOrd="0" presId="urn:microsoft.com/office/officeart/2005/8/layout/list1"/>
    <dgm:cxn modelId="{1E09CE12-46E0-4C7E-90FD-381A863A05BD}" type="presParOf" srcId="{0A5BA5E0-72D7-4403-A9F5-6758CC5B51EF}" destId="{D1957D15-2B95-425D-A9D7-01B7ADB73BA2}" srcOrd="10" destOrd="0" presId="urn:microsoft.com/office/officeart/2005/8/layout/list1"/>
    <dgm:cxn modelId="{84FD96F8-CDB1-4F8D-93BA-2D0E73F2E934}" type="presParOf" srcId="{0A5BA5E0-72D7-4403-A9F5-6758CC5B51EF}" destId="{FFA7B0D6-D88E-47AC-A310-21F87D62FCE8}" srcOrd="11" destOrd="0" presId="urn:microsoft.com/office/officeart/2005/8/layout/list1"/>
    <dgm:cxn modelId="{BCDD02C5-A11E-474A-94DF-CB67309F5FBD}" type="presParOf" srcId="{0A5BA5E0-72D7-4403-A9F5-6758CC5B51EF}" destId="{67B10493-1990-4AC8-9142-E15937504588}" srcOrd="12" destOrd="0" presId="urn:microsoft.com/office/officeart/2005/8/layout/list1"/>
    <dgm:cxn modelId="{86ACCEE7-8D48-4576-A604-2A4EBFCD0E50}" type="presParOf" srcId="{67B10493-1990-4AC8-9142-E15937504588}" destId="{18AA2A1A-1FE2-4862-B8D6-21E273315DAE}" srcOrd="0" destOrd="0" presId="urn:microsoft.com/office/officeart/2005/8/layout/list1"/>
    <dgm:cxn modelId="{A01964F1-56C2-4CC7-986E-53E3F5B0BFFA}" type="presParOf" srcId="{67B10493-1990-4AC8-9142-E15937504588}" destId="{3F85DFB6-D4B9-438E-B9D6-B3C085B008C4}" srcOrd="1" destOrd="0" presId="urn:microsoft.com/office/officeart/2005/8/layout/list1"/>
    <dgm:cxn modelId="{7FBCDFD5-B1DE-4CB0-9F36-B0C933A8AAA9}" type="presParOf" srcId="{0A5BA5E0-72D7-4403-A9F5-6758CC5B51EF}" destId="{F0725809-1819-4F07-9BBC-126390D65BDF}" srcOrd="13" destOrd="0" presId="urn:microsoft.com/office/officeart/2005/8/layout/list1"/>
    <dgm:cxn modelId="{7FF71AD2-1E9D-41AC-BCBE-517AC4416E5B}" type="presParOf" srcId="{0A5BA5E0-72D7-4403-A9F5-6758CC5B51EF}" destId="{98C7D481-BE39-407D-82FB-F2444D1A6BF6}"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F64F24-3A8E-4AB9-B708-0B8C71C362E1}"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8F86C3E3-8B2B-41DF-BC6C-68BA4C6CFD61}">
      <dgm:prSet/>
      <dgm:spPr/>
      <dgm:t>
        <a:bodyPr/>
        <a:lstStyle/>
        <a:p>
          <a:r>
            <a:rPr lang="en-US" b="0" i="0"/>
            <a:t>Until late Victorian times offices now regarded as public, such as seats in the parliament, could be bought and sold as private property.</a:t>
          </a:r>
          <a:endParaRPr lang="en-US"/>
        </a:p>
      </dgm:t>
    </dgm:pt>
    <dgm:pt modelId="{ACDB31F7-90E6-4785-9B85-0FBF499CF9CF}" type="parTrans" cxnId="{D5119E11-DD1B-463A-9DB9-A650DDCACD5C}">
      <dgm:prSet/>
      <dgm:spPr/>
      <dgm:t>
        <a:bodyPr/>
        <a:lstStyle/>
        <a:p>
          <a:endParaRPr lang="en-US"/>
        </a:p>
      </dgm:t>
    </dgm:pt>
    <dgm:pt modelId="{4ABDEE85-D8FA-408D-BE72-A98A10C77905}" type="sibTrans" cxnId="{D5119E11-DD1B-463A-9DB9-A650DDCACD5C}">
      <dgm:prSet/>
      <dgm:spPr/>
      <dgm:t>
        <a:bodyPr/>
        <a:lstStyle/>
        <a:p>
          <a:endParaRPr lang="en-US"/>
        </a:p>
      </dgm:t>
    </dgm:pt>
    <dgm:pt modelId="{1241174B-9D4D-4E9B-A9CA-0E8C109A9DE8}">
      <dgm:prSet/>
      <dgm:spPr/>
      <dgm:t>
        <a:bodyPr/>
        <a:lstStyle/>
        <a:p>
          <a:r>
            <a:rPr lang="en-US" b="0" i="0"/>
            <a:t>While those excluded from power, campaigned successfully for the reform of traditional practices that they named as ‘’Old Corruption’’</a:t>
          </a:r>
          <a:endParaRPr lang="en-US"/>
        </a:p>
      </dgm:t>
    </dgm:pt>
    <dgm:pt modelId="{8D22C729-A1CD-4813-BA27-84A508FED8F9}" type="parTrans" cxnId="{CC12BC18-9958-44AC-967F-F4A23ADDBBC1}">
      <dgm:prSet/>
      <dgm:spPr/>
      <dgm:t>
        <a:bodyPr/>
        <a:lstStyle/>
        <a:p>
          <a:endParaRPr lang="en-US"/>
        </a:p>
      </dgm:t>
    </dgm:pt>
    <dgm:pt modelId="{37EA03EA-279B-4298-B2E0-83BCF9A476F8}" type="sibTrans" cxnId="{CC12BC18-9958-44AC-967F-F4A23ADDBBC1}">
      <dgm:prSet/>
      <dgm:spPr/>
      <dgm:t>
        <a:bodyPr/>
        <a:lstStyle/>
        <a:p>
          <a:endParaRPr lang="en-US"/>
        </a:p>
      </dgm:t>
    </dgm:pt>
    <dgm:pt modelId="{3D128E33-5DAA-40A9-A08B-25C15D5F838C}" type="pres">
      <dgm:prSet presAssocID="{8AF64F24-3A8E-4AB9-B708-0B8C71C362E1}" presName="vert0" presStyleCnt="0">
        <dgm:presLayoutVars>
          <dgm:dir/>
          <dgm:animOne val="branch"/>
          <dgm:animLvl val="lvl"/>
        </dgm:presLayoutVars>
      </dgm:prSet>
      <dgm:spPr/>
    </dgm:pt>
    <dgm:pt modelId="{2494BCA8-5A6E-40FB-B256-004BF73940E9}" type="pres">
      <dgm:prSet presAssocID="{8F86C3E3-8B2B-41DF-BC6C-68BA4C6CFD61}" presName="thickLine" presStyleLbl="alignNode1" presStyleIdx="0" presStyleCnt="2"/>
      <dgm:spPr/>
    </dgm:pt>
    <dgm:pt modelId="{35171BE9-BBAD-412E-B5DB-553F0C302338}" type="pres">
      <dgm:prSet presAssocID="{8F86C3E3-8B2B-41DF-BC6C-68BA4C6CFD61}" presName="horz1" presStyleCnt="0"/>
      <dgm:spPr/>
    </dgm:pt>
    <dgm:pt modelId="{3A90CC63-9EEF-4209-9576-063158FA76F3}" type="pres">
      <dgm:prSet presAssocID="{8F86C3E3-8B2B-41DF-BC6C-68BA4C6CFD61}" presName="tx1" presStyleLbl="revTx" presStyleIdx="0" presStyleCnt="2"/>
      <dgm:spPr/>
    </dgm:pt>
    <dgm:pt modelId="{3A4DD75A-3467-491E-81C4-E5062F02BA8C}" type="pres">
      <dgm:prSet presAssocID="{8F86C3E3-8B2B-41DF-BC6C-68BA4C6CFD61}" presName="vert1" presStyleCnt="0"/>
      <dgm:spPr/>
    </dgm:pt>
    <dgm:pt modelId="{F0A4167E-D526-4D2B-A8A3-CB0559DA04E3}" type="pres">
      <dgm:prSet presAssocID="{1241174B-9D4D-4E9B-A9CA-0E8C109A9DE8}" presName="thickLine" presStyleLbl="alignNode1" presStyleIdx="1" presStyleCnt="2"/>
      <dgm:spPr/>
    </dgm:pt>
    <dgm:pt modelId="{A1A4BA45-89D7-4608-B25A-BA03243FAE70}" type="pres">
      <dgm:prSet presAssocID="{1241174B-9D4D-4E9B-A9CA-0E8C109A9DE8}" presName="horz1" presStyleCnt="0"/>
      <dgm:spPr/>
    </dgm:pt>
    <dgm:pt modelId="{9F0BA190-5485-4984-A84A-E007260F249F}" type="pres">
      <dgm:prSet presAssocID="{1241174B-9D4D-4E9B-A9CA-0E8C109A9DE8}" presName="tx1" presStyleLbl="revTx" presStyleIdx="1" presStyleCnt="2"/>
      <dgm:spPr/>
    </dgm:pt>
    <dgm:pt modelId="{C9703F7F-EC9B-4EE2-B456-C04B0A8FCFDE}" type="pres">
      <dgm:prSet presAssocID="{1241174B-9D4D-4E9B-A9CA-0E8C109A9DE8}" presName="vert1" presStyleCnt="0"/>
      <dgm:spPr/>
    </dgm:pt>
  </dgm:ptLst>
  <dgm:cxnLst>
    <dgm:cxn modelId="{940A3E0A-28FE-49F3-B8E8-3D3E9D33B4FB}" type="presOf" srcId="{8F86C3E3-8B2B-41DF-BC6C-68BA4C6CFD61}" destId="{3A90CC63-9EEF-4209-9576-063158FA76F3}" srcOrd="0" destOrd="0" presId="urn:microsoft.com/office/officeart/2008/layout/LinedList"/>
    <dgm:cxn modelId="{D5119E11-DD1B-463A-9DB9-A650DDCACD5C}" srcId="{8AF64F24-3A8E-4AB9-B708-0B8C71C362E1}" destId="{8F86C3E3-8B2B-41DF-BC6C-68BA4C6CFD61}" srcOrd="0" destOrd="0" parTransId="{ACDB31F7-90E6-4785-9B85-0FBF499CF9CF}" sibTransId="{4ABDEE85-D8FA-408D-BE72-A98A10C77905}"/>
    <dgm:cxn modelId="{CC12BC18-9958-44AC-967F-F4A23ADDBBC1}" srcId="{8AF64F24-3A8E-4AB9-B708-0B8C71C362E1}" destId="{1241174B-9D4D-4E9B-A9CA-0E8C109A9DE8}" srcOrd="1" destOrd="0" parTransId="{8D22C729-A1CD-4813-BA27-84A508FED8F9}" sibTransId="{37EA03EA-279B-4298-B2E0-83BCF9A476F8}"/>
    <dgm:cxn modelId="{32626DCE-2FC3-42BF-9142-3E9E977717BE}" type="presOf" srcId="{8AF64F24-3A8E-4AB9-B708-0B8C71C362E1}" destId="{3D128E33-5DAA-40A9-A08B-25C15D5F838C}" srcOrd="0" destOrd="0" presId="urn:microsoft.com/office/officeart/2008/layout/LinedList"/>
    <dgm:cxn modelId="{D9252AFC-0586-4131-80A8-A30C3215AA1E}" type="presOf" srcId="{1241174B-9D4D-4E9B-A9CA-0E8C109A9DE8}" destId="{9F0BA190-5485-4984-A84A-E007260F249F}" srcOrd="0" destOrd="0" presId="urn:microsoft.com/office/officeart/2008/layout/LinedList"/>
    <dgm:cxn modelId="{FC362CCA-D0B2-4E2E-A0E8-ED1658680743}" type="presParOf" srcId="{3D128E33-5DAA-40A9-A08B-25C15D5F838C}" destId="{2494BCA8-5A6E-40FB-B256-004BF73940E9}" srcOrd="0" destOrd="0" presId="urn:microsoft.com/office/officeart/2008/layout/LinedList"/>
    <dgm:cxn modelId="{E18ACB68-8FD8-4414-9C70-42E3949D62DD}" type="presParOf" srcId="{3D128E33-5DAA-40A9-A08B-25C15D5F838C}" destId="{35171BE9-BBAD-412E-B5DB-553F0C302338}" srcOrd="1" destOrd="0" presId="urn:microsoft.com/office/officeart/2008/layout/LinedList"/>
    <dgm:cxn modelId="{51D74BCD-D4FE-4901-8307-BB979E769C61}" type="presParOf" srcId="{35171BE9-BBAD-412E-B5DB-553F0C302338}" destId="{3A90CC63-9EEF-4209-9576-063158FA76F3}" srcOrd="0" destOrd="0" presId="urn:microsoft.com/office/officeart/2008/layout/LinedList"/>
    <dgm:cxn modelId="{C331947C-CA9B-4AEE-B3FE-301B9BA2C846}" type="presParOf" srcId="{35171BE9-BBAD-412E-B5DB-553F0C302338}" destId="{3A4DD75A-3467-491E-81C4-E5062F02BA8C}" srcOrd="1" destOrd="0" presId="urn:microsoft.com/office/officeart/2008/layout/LinedList"/>
    <dgm:cxn modelId="{18E5C633-E2EB-4832-879C-5E617DEA0DC5}" type="presParOf" srcId="{3D128E33-5DAA-40A9-A08B-25C15D5F838C}" destId="{F0A4167E-D526-4D2B-A8A3-CB0559DA04E3}" srcOrd="2" destOrd="0" presId="urn:microsoft.com/office/officeart/2008/layout/LinedList"/>
    <dgm:cxn modelId="{8D59742C-1B78-4242-B5B9-FDCAB60B0B56}" type="presParOf" srcId="{3D128E33-5DAA-40A9-A08B-25C15D5F838C}" destId="{A1A4BA45-89D7-4608-B25A-BA03243FAE70}" srcOrd="3" destOrd="0" presId="urn:microsoft.com/office/officeart/2008/layout/LinedList"/>
    <dgm:cxn modelId="{2C6855BE-4BBF-4CEC-82F3-94A38209E5E1}" type="presParOf" srcId="{A1A4BA45-89D7-4608-B25A-BA03243FAE70}" destId="{9F0BA190-5485-4984-A84A-E007260F249F}" srcOrd="0" destOrd="0" presId="urn:microsoft.com/office/officeart/2008/layout/LinedList"/>
    <dgm:cxn modelId="{E8B8C881-EA3F-4D3F-8D69-EECA090A61C7}" type="presParOf" srcId="{A1A4BA45-89D7-4608-B25A-BA03243FAE70}" destId="{C9703F7F-EC9B-4EE2-B456-C04B0A8FCFD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8CBCA5-AEBD-4031-99C2-63018E8F14AA}">
      <dsp:nvSpPr>
        <dsp:cNvPr id="0" name=""/>
        <dsp:cNvSpPr/>
      </dsp:nvSpPr>
      <dsp:spPr>
        <a:xfrm>
          <a:off x="0" y="1654206"/>
          <a:ext cx="5614987" cy="252000"/>
        </a:xfrm>
        <a:prstGeom prst="rect">
          <a:avLst/>
        </a:prstGeom>
        <a:solidFill>
          <a:schemeClr val="lt1">
            <a:alpha val="90000"/>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7DA522-0A9F-4AFD-9014-DBB3AFA036D2}">
      <dsp:nvSpPr>
        <dsp:cNvPr id="0" name=""/>
        <dsp:cNvSpPr/>
      </dsp:nvSpPr>
      <dsp:spPr>
        <a:xfrm>
          <a:off x="280749" y="1506606"/>
          <a:ext cx="3930490" cy="29520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63" tIns="0" rIns="148563" bIns="0" numCol="1" spcCol="1270" anchor="ctr" anchorCtr="0">
          <a:noAutofit/>
        </a:bodyPr>
        <a:lstStyle/>
        <a:p>
          <a:pPr marL="0" lvl="0" indent="0" algn="l" defTabSz="444500">
            <a:lnSpc>
              <a:spcPct val="90000"/>
            </a:lnSpc>
            <a:spcBef>
              <a:spcPct val="0"/>
            </a:spcBef>
            <a:spcAft>
              <a:spcPct val="35000"/>
            </a:spcAft>
            <a:buNone/>
          </a:pPr>
          <a:r>
            <a:rPr lang="en-US" sz="1000" b="0" i="0" kern="1200"/>
            <a:t>Multi-level governance (MLG) or supra level governance </a:t>
          </a:r>
          <a:endParaRPr lang="en-US" sz="1000" kern="1200"/>
        </a:p>
      </dsp:txBody>
      <dsp:txXfrm>
        <a:off x="295159" y="1521016"/>
        <a:ext cx="3901670" cy="266380"/>
      </dsp:txXfrm>
    </dsp:sp>
    <dsp:sp modelId="{C77CB4D1-C9F8-4C41-A52E-3BA520403724}">
      <dsp:nvSpPr>
        <dsp:cNvPr id="0" name=""/>
        <dsp:cNvSpPr/>
      </dsp:nvSpPr>
      <dsp:spPr>
        <a:xfrm>
          <a:off x="0" y="2107806"/>
          <a:ext cx="5614987" cy="252000"/>
        </a:xfrm>
        <a:prstGeom prst="rect">
          <a:avLst/>
        </a:prstGeom>
        <a:solidFill>
          <a:schemeClr val="lt1">
            <a:alpha val="90000"/>
            <a:hueOff val="0"/>
            <a:satOff val="0"/>
            <a:lumOff val="0"/>
            <a:alphaOff val="0"/>
          </a:schemeClr>
        </a:solidFill>
        <a:ln w="19050" cap="rnd" cmpd="sng" algn="ctr">
          <a:solidFill>
            <a:schemeClr val="accent5">
              <a:hueOff val="2079079"/>
              <a:satOff val="-1338"/>
              <a:lumOff val="915"/>
              <a:alphaOff val="0"/>
            </a:schemeClr>
          </a:solidFill>
          <a:prstDash val="solid"/>
        </a:ln>
        <a:effectLst/>
      </dsp:spPr>
      <dsp:style>
        <a:lnRef idx="2">
          <a:scrgbClr r="0" g="0" b="0"/>
        </a:lnRef>
        <a:fillRef idx="1">
          <a:scrgbClr r="0" g="0" b="0"/>
        </a:fillRef>
        <a:effectRef idx="0">
          <a:scrgbClr r="0" g="0" b="0"/>
        </a:effectRef>
        <a:fontRef idx="minor"/>
      </dsp:style>
    </dsp:sp>
    <dsp:sp modelId="{15F1F56F-49DC-484A-8C4E-B64AC328D983}">
      <dsp:nvSpPr>
        <dsp:cNvPr id="0" name=""/>
        <dsp:cNvSpPr/>
      </dsp:nvSpPr>
      <dsp:spPr>
        <a:xfrm>
          <a:off x="280749" y="1960206"/>
          <a:ext cx="3930490" cy="295200"/>
        </a:xfrm>
        <a:prstGeom prst="roundRect">
          <a:avLst/>
        </a:prstGeom>
        <a:solidFill>
          <a:schemeClr val="accent5">
            <a:hueOff val="2079079"/>
            <a:satOff val="-1338"/>
            <a:lumOff val="91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63" tIns="0" rIns="148563" bIns="0" numCol="1" spcCol="1270" anchor="ctr" anchorCtr="0">
          <a:noAutofit/>
        </a:bodyPr>
        <a:lstStyle/>
        <a:p>
          <a:pPr marL="0" lvl="0" indent="0" algn="l" defTabSz="444500">
            <a:lnSpc>
              <a:spcPct val="90000"/>
            </a:lnSpc>
            <a:spcBef>
              <a:spcPct val="0"/>
            </a:spcBef>
            <a:spcAft>
              <a:spcPct val="35000"/>
            </a:spcAft>
            <a:buNone/>
          </a:pPr>
          <a:r>
            <a:rPr lang="en-US" sz="1000" b="0" i="0" kern="1200"/>
            <a:t>National level</a:t>
          </a:r>
          <a:endParaRPr lang="en-US" sz="1000" kern="1200"/>
        </a:p>
      </dsp:txBody>
      <dsp:txXfrm>
        <a:off x="295159" y="1974616"/>
        <a:ext cx="3901670" cy="266380"/>
      </dsp:txXfrm>
    </dsp:sp>
    <dsp:sp modelId="{D1957D15-2B95-425D-A9D7-01B7ADB73BA2}">
      <dsp:nvSpPr>
        <dsp:cNvPr id="0" name=""/>
        <dsp:cNvSpPr/>
      </dsp:nvSpPr>
      <dsp:spPr>
        <a:xfrm>
          <a:off x="0" y="2561406"/>
          <a:ext cx="5614987" cy="252000"/>
        </a:xfrm>
        <a:prstGeom prst="rect">
          <a:avLst/>
        </a:prstGeom>
        <a:solidFill>
          <a:schemeClr val="lt1">
            <a:alpha val="90000"/>
            <a:hueOff val="0"/>
            <a:satOff val="0"/>
            <a:lumOff val="0"/>
            <a:alphaOff val="0"/>
          </a:schemeClr>
        </a:solidFill>
        <a:ln w="19050" cap="rnd" cmpd="sng" algn="ctr">
          <a:solidFill>
            <a:schemeClr val="accent5">
              <a:hueOff val="4158159"/>
              <a:satOff val="-2675"/>
              <a:lumOff val="1829"/>
              <a:alphaOff val="0"/>
            </a:schemeClr>
          </a:solidFill>
          <a:prstDash val="solid"/>
        </a:ln>
        <a:effectLst/>
      </dsp:spPr>
      <dsp:style>
        <a:lnRef idx="2">
          <a:scrgbClr r="0" g="0" b="0"/>
        </a:lnRef>
        <a:fillRef idx="1">
          <a:scrgbClr r="0" g="0" b="0"/>
        </a:fillRef>
        <a:effectRef idx="0">
          <a:scrgbClr r="0" g="0" b="0"/>
        </a:effectRef>
        <a:fontRef idx="minor"/>
      </dsp:style>
    </dsp:sp>
    <dsp:sp modelId="{F2E23B71-637D-4AB7-986F-70B3754A63F7}">
      <dsp:nvSpPr>
        <dsp:cNvPr id="0" name=""/>
        <dsp:cNvSpPr/>
      </dsp:nvSpPr>
      <dsp:spPr>
        <a:xfrm>
          <a:off x="280749" y="2413806"/>
          <a:ext cx="3930490" cy="295200"/>
        </a:xfrm>
        <a:prstGeom prst="roundRect">
          <a:avLst/>
        </a:prstGeom>
        <a:solidFill>
          <a:schemeClr val="accent5">
            <a:hueOff val="4158159"/>
            <a:satOff val="-2675"/>
            <a:lumOff val="182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63" tIns="0" rIns="148563" bIns="0" numCol="1" spcCol="1270" anchor="ctr" anchorCtr="0">
          <a:noAutofit/>
        </a:bodyPr>
        <a:lstStyle/>
        <a:p>
          <a:pPr marL="0" lvl="0" indent="0" algn="l" defTabSz="444500">
            <a:lnSpc>
              <a:spcPct val="90000"/>
            </a:lnSpc>
            <a:spcBef>
              <a:spcPct val="0"/>
            </a:spcBef>
            <a:spcAft>
              <a:spcPct val="35000"/>
            </a:spcAft>
            <a:buNone/>
          </a:pPr>
          <a:r>
            <a:rPr lang="en-US" sz="1000" b="0" i="0" kern="1200"/>
            <a:t>Regional level</a:t>
          </a:r>
          <a:endParaRPr lang="en-US" sz="1000" kern="1200"/>
        </a:p>
      </dsp:txBody>
      <dsp:txXfrm>
        <a:off x="295159" y="2428216"/>
        <a:ext cx="3901670" cy="266380"/>
      </dsp:txXfrm>
    </dsp:sp>
    <dsp:sp modelId="{98C7D481-BE39-407D-82FB-F2444D1A6BF6}">
      <dsp:nvSpPr>
        <dsp:cNvPr id="0" name=""/>
        <dsp:cNvSpPr/>
      </dsp:nvSpPr>
      <dsp:spPr>
        <a:xfrm>
          <a:off x="0" y="3015006"/>
          <a:ext cx="5614987" cy="252000"/>
        </a:xfrm>
        <a:prstGeom prst="rect">
          <a:avLst/>
        </a:prstGeom>
        <a:solidFill>
          <a:schemeClr val="lt1">
            <a:alpha val="90000"/>
            <a:hueOff val="0"/>
            <a:satOff val="0"/>
            <a:lumOff val="0"/>
            <a:alphaOff val="0"/>
          </a:schemeClr>
        </a:solidFill>
        <a:ln w="19050" cap="rnd" cmpd="sng" algn="ctr">
          <a:solidFill>
            <a:schemeClr val="accent5">
              <a:hueOff val="6237238"/>
              <a:satOff val="-4013"/>
              <a:lumOff val="2744"/>
              <a:alphaOff val="0"/>
            </a:schemeClr>
          </a:solidFill>
          <a:prstDash val="solid"/>
        </a:ln>
        <a:effectLst/>
      </dsp:spPr>
      <dsp:style>
        <a:lnRef idx="2">
          <a:scrgbClr r="0" g="0" b="0"/>
        </a:lnRef>
        <a:fillRef idx="1">
          <a:scrgbClr r="0" g="0" b="0"/>
        </a:fillRef>
        <a:effectRef idx="0">
          <a:scrgbClr r="0" g="0" b="0"/>
        </a:effectRef>
        <a:fontRef idx="minor"/>
      </dsp:style>
    </dsp:sp>
    <dsp:sp modelId="{3F85DFB6-D4B9-438E-B9D6-B3C085B008C4}">
      <dsp:nvSpPr>
        <dsp:cNvPr id="0" name=""/>
        <dsp:cNvSpPr/>
      </dsp:nvSpPr>
      <dsp:spPr>
        <a:xfrm>
          <a:off x="280749" y="2867406"/>
          <a:ext cx="3930490" cy="295200"/>
        </a:xfrm>
        <a:prstGeom prst="roundRect">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63" tIns="0" rIns="148563" bIns="0" numCol="1" spcCol="1270" anchor="ctr" anchorCtr="0">
          <a:noAutofit/>
        </a:bodyPr>
        <a:lstStyle/>
        <a:p>
          <a:pPr marL="0" lvl="0" indent="0" algn="l" defTabSz="444500">
            <a:lnSpc>
              <a:spcPct val="90000"/>
            </a:lnSpc>
            <a:spcBef>
              <a:spcPct val="0"/>
            </a:spcBef>
            <a:spcAft>
              <a:spcPct val="35000"/>
            </a:spcAft>
            <a:buNone/>
          </a:pPr>
          <a:r>
            <a:rPr lang="en-US" sz="1000" b="0" i="0" kern="1200"/>
            <a:t>Local level</a:t>
          </a:r>
          <a:endParaRPr lang="en-US" sz="1000" kern="1200"/>
        </a:p>
      </dsp:txBody>
      <dsp:txXfrm>
        <a:off x="295159" y="2881816"/>
        <a:ext cx="3901670" cy="266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94BCA8-5A6E-40FB-B256-004BF73940E9}">
      <dsp:nvSpPr>
        <dsp:cNvPr id="0" name=""/>
        <dsp:cNvSpPr/>
      </dsp:nvSpPr>
      <dsp:spPr>
        <a:xfrm>
          <a:off x="0" y="0"/>
          <a:ext cx="6496050" cy="0"/>
        </a:xfrm>
        <a:prstGeom prst="line">
          <a:avLst/>
        </a:prstGeom>
        <a:gradFill rotWithShape="0">
          <a:gsLst>
            <a:gs pos="0">
              <a:schemeClr val="dk2">
                <a:hueOff val="0"/>
                <a:satOff val="0"/>
                <a:lumOff val="0"/>
                <a:alphaOff val="0"/>
                <a:tint val="98000"/>
                <a:lumMod val="114000"/>
              </a:schemeClr>
            </a:gs>
            <a:gs pos="100000">
              <a:schemeClr val="dk2">
                <a:hueOff val="0"/>
                <a:satOff val="0"/>
                <a:lumOff val="0"/>
                <a:alphaOff val="0"/>
                <a:shade val="90000"/>
                <a:lumMod val="8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3A90CC63-9EEF-4209-9576-063158FA76F3}">
      <dsp:nvSpPr>
        <dsp:cNvPr id="0" name=""/>
        <dsp:cNvSpPr/>
      </dsp:nvSpPr>
      <dsp:spPr>
        <a:xfrm>
          <a:off x="0" y="0"/>
          <a:ext cx="6496050" cy="228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b="0" i="0" kern="1200"/>
            <a:t>Until late Victorian times offices now regarded as public, such as seats in the parliament, could be bought and sold as private property.</a:t>
          </a:r>
          <a:endParaRPr lang="en-US" sz="2900" kern="1200"/>
        </a:p>
      </dsp:txBody>
      <dsp:txXfrm>
        <a:off x="0" y="0"/>
        <a:ext cx="6496050" cy="2286000"/>
      </dsp:txXfrm>
    </dsp:sp>
    <dsp:sp modelId="{F0A4167E-D526-4D2B-A8A3-CB0559DA04E3}">
      <dsp:nvSpPr>
        <dsp:cNvPr id="0" name=""/>
        <dsp:cNvSpPr/>
      </dsp:nvSpPr>
      <dsp:spPr>
        <a:xfrm>
          <a:off x="0" y="2286000"/>
          <a:ext cx="6496050" cy="0"/>
        </a:xfrm>
        <a:prstGeom prst="line">
          <a:avLst/>
        </a:prstGeom>
        <a:gradFill rotWithShape="0">
          <a:gsLst>
            <a:gs pos="0">
              <a:schemeClr val="dk2">
                <a:hueOff val="0"/>
                <a:satOff val="0"/>
                <a:lumOff val="0"/>
                <a:alphaOff val="0"/>
                <a:tint val="98000"/>
                <a:lumMod val="114000"/>
              </a:schemeClr>
            </a:gs>
            <a:gs pos="100000">
              <a:schemeClr val="dk2">
                <a:hueOff val="0"/>
                <a:satOff val="0"/>
                <a:lumOff val="0"/>
                <a:alphaOff val="0"/>
                <a:shade val="90000"/>
                <a:lumMod val="8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9F0BA190-5485-4984-A84A-E007260F249F}">
      <dsp:nvSpPr>
        <dsp:cNvPr id="0" name=""/>
        <dsp:cNvSpPr/>
      </dsp:nvSpPr>
      <dsp:spPr>
        <a:xfrm>
          <a:off x="0" y="2286000"/>
          <a:ext cx="6496050" cy="228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b="0" i="0" kern="1200"/>
            <a:t>While those excluded from power, campaigned successfully for the reform of traditional practices that they named as ‘’Old Corruption’’</a:t>
          </a:r>
          <a:endParaRPr lang="en-US" sz="2900" kern="1200"/>
        </a:p>
      </dsp:txBody>
      <dsp:txXfrm>
        <a:off x="0" y="2286000"/>
        <a:ext cx="6496050" cy="228600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45AB7AD-BB7E-4002-A6B7-706E031FDC63}"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905EE4-AD46-41CF-8502-68ABB38B6C1F}" type="slidenum">
              <a:rPr lang="en-GB" smtClean="0"/>
              <a:t>‹#›</a:t>
            </a:fld>
            <a:endParaRPr lang="en-GB"/>
          </a:p>
        </p:txBody>
      </p:sp>
    </p:spTree>
    <p:extLst>
      <p:ext uri="{BB962C8B-B14F-4D97-AF65-F5344CB8AC3E}">
        <p14:creationId xmlns:p14="http://schemas.microsoft.com/office/powerpoint/2010/main" val="3334820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AB7AD-BB7E-4002-A6B7-706E031FDC63}" type="datetimeFigureOut">
              <a:rPr lang="en-GB" smtClean="0"/>
              <a:t>04/10/2021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905EE4-AD46-41CF-8502-68ABB38B6C1F}" type="slidenum">
              <a:rPr lang="en-GB" smtClean="0"/>
              <a:t>‹#›</a:t>
            </a:fld>
            <a:endParaRPr lang="en-GB"/>
          </a:p>
        </p:txBody>
      </p:sp>
    </p:spTree>
    <p:extLst>
      <p:ext uri="{BB962C8B-B14F-4D97-AF65-F5344CB8AC3E}">
        <p14:creationId xmlns:p14="http://schemas.microsoft.com/office/powerpoint/2010/main" val="631142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45AB7AD-BB7E-4002-A6B7-706E031FDC63}"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905EE4-AD46-41CF-8502-68ABB38B6C1F}" type="slidenum">
              <a:rPr lang="en-GB" smtClean="0"/>
              <a:t>‹#›</a:t>
            </a:fld>
            <a:endParaRPr lang="en-GB"/>
          </a:p>
        </p:txBody>
      </p:sp>
    </p:spTree>
    <p:extLst>
      <p:ext uri="{BB962C8B-B14F-4D97-AF65-F5344CB8AC3E}">
        <p14:creationId xmlns:p14="http://schemas.microsoft.com/office/powerpoint/2010/main" val="3850637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45AB7AD-BB7E-4002-A6B7-706E031FDC63}"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905EE4-AD46-41CF-8502-68ABB38B6C1F}"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734311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AB7AD-BB7E-4002-A6B7-706E031FDC63}"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905EE4-AD46-41CF-8502-68ABB38B6C1F}" type="slidenum">
              <a:rPr lang="en-GB" smtClean="0"/>
              <a:t>‹#›</a:t>
            </a:fld>
            <a:endParaRPr lang="en-GB"/>
          </a:p>
        </p:txBody>
      </p:sp>
    </p:spTree>
    <p:extLst>
      <p:ext uri="{BB962C8B-B14F-4D97-AF65-F5344CB8AC3E}">
        <p14:creationId xmlns:p14="http://schemas.microsoft.com/office/powerpoint/2010/main" val="19540702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45AB7AD-BB7E-4002-A6B7-706E031FDC63}" type="datetimeFigureOut">
              <a:rPr lang="en-GB" smtClean="0"/>
              <a:t>04/10/2021</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905EE4-AD46-41CF-8502-68ABB38B6C1F}" type="slidenum">
              <a:rPr lang="en-GB" smtClean="0"/>
              <a:t>‹#›</a:t>
            </a:fld>
            <a:endParaRPr lang="en-GB"/>
          </a:p>
        </p:txBody>
      </p:sp>
    </p:spTree>
    <p:extLst>
      <p:ext uri="{BB962C8B-B14F-4D97-AF65-F5344CB8AC3E}">
        <p14:creationId xmlns:p14="http://schemas.microsoft.com/office/powerpoint/2010/main" val="10575178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45AB7AD-BB7E-4002-A6B7-706E031FDC63}" type="datetimeFigureOut">
              <a:rPr lang="en-GB" smtClean="0"/>
              <a:t>04/10/2021</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905EE4-AD46-41CF-8502-68ABB38B6C1F}" type="slidenum">
              <a:rPr lang="en-GB" smtClean="0"/>
              <a:t>‹#›</a:t>
            </a:fld>
            <a:endParaRPr lang="en-GB"/>
          </a:p>
        </p:txBody>
      </p:sp>
    </p:spTree>
    <p:extLst>
      <p:ext uri="{BB962C8B-B14F-4D97-AF65-F5344CB8AC3E}">
        <p14:creationId xmlns:p14="http://schemas.microsoft.com/office/powerpoint/2010/main" val="373941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AB7AD-BB7E-4002-A6B7-706E031FDC63}"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905EE4-AD46-41CF-8502-68ABB38B6C1F}" type="slidenum">
              <a:rPr lang="en-GB" smtClean="0"/>
              <a:t>‹#›</a:t>
            </a:fld>
            <a:endParaRPr lang="en-GB"/>
          </a:p>
        </p:txBody>
      </p:sp>
    </p:spTree>
    <p:extLst>
      <p:ext uri="{BB962C8B-B14F-4D97-AF65-F5344CB8AC3E}">
        <p14:creationId xmlns:p14="http://schemas.microsoft.com/office/powerpoint/2010/main" val="34322835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AB7AD-BB7E-4002-A6B7-706E031FDC63}"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905EE4-AD46-41CF-8502-68ABB38B6C1F}" type="slidenum">
              <a:rPr lang="en-GB" smtClean="0"/>
              <a:t>‹#›</a:t>
            </a:fld>
            <a:endParaRPr lang="en-GB"/>
          </a:p>
        </p:txBody>
      </p:sp>
    </p:spTree>
    <p:extLst>
      <p:ext uri="{BB962C8B-B14F-4D97-AF65-F5344CB8AC3E}">
        <p14:creationId xmlns:p14="http://schemas.microsoft.com/office/powerpoint/2010/main" val="230896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345AB7AD-BB7E-4002-A6B7-706E031FDC63}"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905EE4-AD46-41CF-8502-68ABB38B6C1F}" type="slidenum">
              <a:rPr lang="en-GB" smtClean="0"/>
              <a:t>‹#›</a:t>
            </a:fld>
            <a:endParaRPr lang="en-GB"/>
          </a:p>
        </p:txBody>
      </p:sp>
    </p:spTree>
    <p:extLst>
      <p:ext uri="{BB962C8B-B14F-4D97-AF65-F5344CB8AC3E}">
        <p14:creationId xmlns:p14="http://schemas.microsoft.com/office/powerpoint/2010/main" val="2819546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AB7AD-BB7E-4002-A6B7-706E031FDC63}"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905EE4-AD46-41CF-8502-68ABB38B6C1F}" type="slidenum">
              <a:rPr lang="en-GB" smtClean="0"/>
              <a:t>‹#›</a:t>
            </a:fld>
            <a:endParaRPr lang="en-GB"/>
          </a:p>
        </p:txBody>
      </p:sp>
    </p:spTree>
    <p:extLst>
      <p:ext uri="{BB962C8B-B14F-4D97-AF65-F5344CB8AC3E}">
        <p14:creationId xmlns:p14="http://schemas.microsoft.com/office/powerpoint/2010/main" val="3977823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AB7AD-BB7E-4002-A6B7-706E031FDC63}" type="datetimeFigureOut">
              <a:rPr lang="en-GB" smtClean="0"/>
              <a:t>04/10/2021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905EE4-AD46-41CF-8502-68ABB38B6C1F}" type="slidenum">
              <a:rPr lang="en-GB" smtClean="0"/>
              <a:t>‹#›</a:t>
            </a:fld>
            <a:endParaRPr lang="en-GB"/>
          </a:p>
        </p:txBody>
      </p:sp>
    </p:spTree>
    <p:extLst>
      <p:ext uri="{BB962C8B-B14F-4D97-AF65-F5344CB8AC3E}">
        <p14:creationId xmlns:p14="http://schemas.microsoft.com/office/powerpoint/2010/main" val="2651583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AB7AD-BB7E-4002-A6B7-706E031FDC63}" type="datetimeFigureOut">
              <a:rPr lang="en-GB" smtClean="0"/>
              <a:t>04/10/2021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905EE4-AD46-41CF-8502-68ABB38B6C1F}" type="slidenum">
              <a:rPr lang="en-GB" smtClean="0"/>
              <a:t>‹#›</a:t>
            </a:fld>
            <a:endParaRPr lang="en-GB"/>
          </a:p>
        </p:txBody>
      </p:sp>
    </p:spTree>
    <p:extLst>
      <p:ext uri="{BB962C8B-B14F-4D97-AF65-F5344CB8AC3E}">
        <p14:creationId xmlns:p14="http://schemas.microsoft.com/office/powerpoint/2010/main" val="318083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345AB7AD-BB7E-4002-A6B7-706E031FDC63}" type="datetimeFigureOut">
              <a:rPr lang="en-GB" smtClean="0"/>
              <a:t>04/10/2021</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AD905EE4-AD46-41CF-8502-68ABB38B6C1F}" type="slidenum">
              <a:rPr lang="en-GB" smtClean="0"/>
              <a:t>‹#›</a:t>
            </a:fld>
            <a:endParaRPr lang="en-GB"/>
          </a:p>
        </p:txBody>
      </p:sp>
    </p:spTree>
    <p:extLst>
      <p:ext uri="{BB962C8B-B14F-4D97-AF65-F5344CB8AC3E}">
        <p14:creationId xmlns:p14="http://schemas.microsoft.com/office/powerpoint/2010/main" val="1163299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45AB7AD-BB7E-4002-A6B7-706E031FDC63}" type="datetimeFigureOut">
              <a:rPr lang="en-GB" smtClean="0"/>
              <a:t>04/10/2021</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AD905EE4-AD46-41CF-8502-68ABB38B6C1F}" type="slidenum">
              <a:rPr lang="en-GB" smtClean="0"/>
              <a:t>‹#›</a:t>
            </a:fld>
            <a:endParaRPr lang="en-GB"/>
          </a:p>
        </p:txBody>
      </p:sp>
    </p:spTree>
    <p:extLst>
      <p:ext uri="{BB962C8B-B14F-4D97-AF65-F5344CB8AC3E}">
        <p14:creationId xmlns:p14="http://schemas.microsoft.com/office/powerpoint/2010/main" val="721630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345AB7AD-BB7E-4002-A6B7-706E031FDC63}" type="datetimeFigureOut">
              <a:rPr lang="en-GB" smtClean="0"/>
              <a:t>04/10/2021</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AD905EE4-AD46-41CF-8502-68ABB38B6C1F}" type="slidenum">
              <a:rPr lang="en-GB" smtClean="0"/>
              <a:t>‹#›</a:t>
            </a:fld>
            <a:endParaRPr lang="en-GB"/>
          </a:p>
        </p:txBody>
      </p:sp>
    </p:spTree>
    <p:extLst>
      <p:ext uri="{BB962C8B-B14F-4D97-AF65-F5344CB8AC3E}">
        <p14:creationId xmlns:p14="http://schemas.microsoft.com/office/powerpoint/2010/main" val="2796977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AB7AD-BB7E-4002-A6B7-706E031FDC63}" type="datetimeFigureOut">
              <a:rPr lang="en-GB" smtClean="0"/>
              <a:t>04/10/2021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905EE4-AD46-41CF-8502-68ABB38B6C1F}" type="slidenum">
              <a:rPr lang="en-GB" smtClean="0"/>
              <a:t>‹#›</a:t>
            </a:fld>
            <a:endParaRPr lang="en-GB"/>
          </a:p>
        </p:txBody>
      </p:sp>
    </p:spTree>
    <p:extLst>
      <p:ext uri="{BB962C8B-B14F-4D97-AF65-F5344CB8AC3E}">
        <p14:creationId xmlns:p14="http://schemas.microsoft.com/office/powerpoint/2010/main" val="3081806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45AB7AD-BB7E-4002-A6B7-706E031FDC63}" type="datetimeFigureOut">
              <a:rPr lang="en-GB" smtClean="0"/>
              <a:t>04/10/2021</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D905EE4-AD46-41CF-8502-68ABB38B6C1F}" type="slidenum">
              <a:rPr lang="en-GB" smtClean="0"/>
              <a:t>‹#›</a:t>
            </a:fld>
            <a:endParaRPr lang="en-GB"/>
          </a:p>
        </p:txBody>
      </p:sp>
    </p:spTree>
    <p:extLst>
      <p:ext uri="{BB962C8B-B14F-4D97-AF65-F5344CB8AC3E}">
        <p14:creationId xmlns:p14="http://schemas.microsoft.com/office/powerpoint/2010/main" val="2382273244"/>
      </p:ext>
    </p:extLst>
  </p:cSld>
  <p:clrMap bg1="dk1" tx1="lt1" bg2="dk2" tx2="lt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 id="2147483789" r:id="rId16"/>
    <p:sldLayoutId id="2147483790"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3FC8F-EE1D-46BD-8C93-6945A8458F44}"/>
              </a:ext>
            </a:extLst>
          </p:cNvPr>
          <p:cNvSpPr>
            <a:spLocks noGrp="1"/>
          </p:cNvSpPr>
          <p:nvPr>
            <p:ph type="title"/>
          </p:nvPr>
        </p:nvSpPr>
        <p:spPr/>
        <p:txBody>
          <a:bodyPr/>
          <a:lstStyle/>
          <a:p>
            <a:r>
              <a:rPr lang="en-GB" dirty="0"/>
              <a:t>Topics</a:t>
            </a:r>
          </a:p>
        </p:txBody>
      </p:sp>
      <p:sp>
        <p:nvSpPr>
          <p:cNvPr id="3" name="Content Placeholder 2">
            <a:extLst>
              <a:ext uri="{FF2B5EF4-FFF2-40B4-BE49-F238E27FC236}">
                <a16:creationId xmlns:a16="http://schemas.microsoft.com/office/drawing/2014/main" id="{164A8A8F-269B-4699-B42F-043F7766F883}"/>
              </a:ext>
            </a:extLst>
          </p:cNvPr>
          <p:cNvSpPr>
            <a:spLocks noGrp="1"/>
          </p:cNvSpPr>
          <p:nvPr>
            <p:ph idx="1"/>
          </p:nvPr>
        </p:nvSpPr>
        <p:spPr/>
        <p:txBody>
          <a:bodyPr/>
          <a:lstStyle/>
          <a:p>
            <a:r>
              <a:rPr lang="en-GB" dirty="0"/>
              <a:t>Dimensions of Governance</a:t>
            </a:r>
          </a:p>
          <a:p>
            <a:endParaRPr lang="en-GB" dirty="0"/>
          </a:p>
          <a:p>
            <a:r>
              <a:rPr lang="en-GB" dirty="0"/>
              <a:t>Variation in Governance</a:t>
            </a:r>
          </a:p>
          <a:p>
            <a:endParaRPr lang="en-GB" dirty="0"/>
          </a:p>
          <a:p>
            <a:r>
              <a:rPr lang="en-GB" dirty="0"/>
              <a:t>Importance of Governance</a:t>
            </a:r>
          </a:p>
          <a:p>
            <a:endParaRPr lang="en-GB" dirty="0"/>
          </a:p>
          <a:p>
            <a:r>
              <a:rPr lang="en-GB" dirty="0"/>
              <a:t>Theories of Governance</a:t>
            </a:r>
          </a:p>
        </p:txBody>
      </p:sp>
    </p:spTree>
    <p:extLst>
      <p:ext uri="{BB962C8B-B14F-4D97-AF65-F5344CB8AC3E}">
        <p14:creationId xmlns:p14="http://schemas.microsoft.com/office/powerpoint/2010/main" val="2606957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E0BF4B-8F16-4C94-8E57-29952F857ECE}"/>
              </a:ext>
            </a:extLst>
          </p:cNvPr>
          <p:cNvSpPr>
            <a:spLocks noGrp="1"/>
          </p:cNvSpPr>
          <p:nvPr>
            <p:ph idx="1"/>
          </p:nvPr>
        </p:nvSpPr>
        <p:spPr/>
        <p:txBody>
          <a:bodyPr>
            <a:normAutofit/>
          </a:bodyPr>
          <a:lstStyle/>
          <a:p>
            <a:pPr marL="0" indent="0">
              <a:buNone/>
            </a:pPr>
            <a:r>
              <a:rPr lang="en-GB" sz="3600" b="1" dirty="0">
                <a:latin typeface="Times New Roman" panose="02020603050405020304" pitchFamily="18" charset="0"/>
                <a:cs typeface="Times New Roman" panose="02020603050405020304" pitchFamily="18" charset="0"/>
              </a:rPr>
              <a:t>    Theoretical Foundation of Governance</a:t>
            </a:r>
            <a:endParaRPr lang="en-GB" sz="3600" dirty="0"/>
          </a:p>
        </p:txBody>
      </p:sp>
    </p:spTree>
    <p:extLst>
      <p:ext uri="{BB962C8B-B14F-4D97-AF65-F5344CB8AC3E}">
        <p14:creationId xmlns:p14="http://schemas.microsoft.com/office/powerpoint/2010/main" val="581226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448EF053-665B-4ACC-BDBC-697A436C898B}"/>
              </a:ext>
            </a:extLst>
          </p:cNvPr>
          <p:cNvSpPr>
            <a:spLocks noGrp="1"/>
          </p:cNvSpPr>
          <p:nvPr>
            <p:ph type="title"/>
          </p:nvPr>
        </p:nvSpPr>
        <p:spPr>
          <a:xfrm>
            <a:off x="806195" y="804672"/>
            <a:ext cx="3521359" cy="5248656"/>
          </a:xfrm>
        </p:spPr>
        <p:txBody>
          <a:bodyPr anchor="ctr">
            <a:normAutofit/>
          </a:bodyPr>
          <a:lstStyle/>
          <a:p>
            <a:pPr algn="ctr"/>
            <a:r>
              <a:rPr lang="en-GB" b="1" dirty="0">
                <a:latin typeface="Times New Roman" panose="02020603050405020304" pitchFamily="18" charset="0"/>
                <a:cs typeface="Times New Roman" panose="02020603050405020304" pitchFamily="18" charset="0"/>
              </a:rPr>
              <a:t>Collective action theory</a:t>
            </a:r>
          </a:p>
        </p:txBody>
      </p:sp>
      <p:sp>
        <p:nvSpPr>
          <p:cNvPr id="3" name="Content Placeholder 2">
            <a:extLst>
              <a:ext uri="{FF2B5EF4-FFF2-40B4-BE49-F238E27FC236}">
                <a16:creationId xmlns:a16="http://schemas.microsoft.com/office/drawing/2014/main" id="{08FBE7B9-88AF-4004-9D7B-8C387D06118B}"/>
              </a:ext>
            </a:extLst>
          </p:cNvPr>
          <p:cNvSpPr>
            <a:spLocks noGrp="1"/>
          </p:cNvSpPr>
          <p:nvPr>
            <p:ph idx="1"/>
          </p:nvPr>
        </p:nvSpPr>
        <p:spPr>
          <a:xfrm>
            <a:off x="4975861" y="804671"/>
            <a:ext cx="6399930" cy="5248657"/>
          </a:xfrm>
        </p:spPr>
        <p:txBody>
          <a:bodyPr anchor="ctr">
            <a:normAutofit/>
          </a:bodyPr>
          <a:lstStyle/>
          <a:p>
            <a:pPr>
              <a:lnSpc>
                <a:spcPct val="90000"/>
              </a:lnSpc>
            </a:pPr>
            <a:r>
              <a:rPr lang="en-GB" b="1">
                <a:latin typeface="Times New Roman" panose="02020603050405020304" pitchFamily="18" charset="0"/>
                <a:cs typeface="Times New Roman" panose="02020603050405020304" pitchFamily="18" charset="0"/>
              </a:rPr>
              <a:t>Collective action theory</a:t>
            </a:r>
          </a:p>
          <a:p>
            <a:pPr lvl="1">
              <a:lnSpc>
                <a:spcPct val="90000"/>
              </a:lnSpc>
            </a:pPr>
            <a:r>
              <a:rPr lang="en-US">
                <a:latin typeface="Times New Roman" panose="02020603050405020304" pitchFamily="18" charset="0"/>
                <a:cs typeface="Times New Roman" panose="02020603050405020304" pitchFamily="18" charset="0"/>
              </a:rPr>
              <a:t>Collective action dilemmas occur when the joint decisions of two or more individuals result in socially undesirable outcomes. It emerges from interdependence </a:t>
            </a:r>
            <a:r>
              <a:rPr lang="en-US" err="1">
                <a:latin typeface="Times New Roman" panose="02020603050405020304" pitchFamily="18" charset="0"/>
                <a:cs typeface="Times New Roman" panose="02020603050405020304" pitchFamily="18" charset="0"/>
              </a:rPr>
              <a:t>i</a:t>
            </a:r>
            <a:r>
              <a:rPr lang="en-US">
                <a:latin typeface="Times New Roman" panose="02020603050405020304" pitchFamily="18" charset="0"/>
                <a:cs typeface="Times New Roman" panose="02020603050405020304" pitchFamily="18" charset="0"/>
              </a:rPr>
              <a:t>-e the payoffs to one individual depend on the decisions of others</a:t>
            </a:r>
          </a:p>
          <a:p>
            <a:pPr marL="457200" lvl="1" indent="0">
              <a:lnSpc>
                <a:spcPct val="90000"/>
              </a:lnSpc>
              <a:buNone/>
            </a:pPr>
            <a:endParaRPr lang="en-US">
              <a:latin typeface="Times New Roman" panose="02020603050405020304" pitchFamily="18" charset="0"/>
              <a:cs typeface="Times New Roman" panose="02020603050405020304" pitchFamily="18" charset="0"/>
            </a:endParaRPr>
          </a:p>
          <a:p>
            <a:pPr lvl="1">
              <a:lnSpc>
                <a:spcPct val="90000"/>
              </a:lnSpc>
            </a:pPr>
            <a:r>
              <a:rPr lang="en-US">
                <a:latin typeface="Times New Roman" panose="02020603050405020304" pitchFamily="18" charset="0"/>
                <a:cs typeface="Times New Roman" panose="02020603050405020304" pitchFamily="18" charset="0"/>
              </a:rPr>
              <a:t>Solving collective dilemmas requires changing individual decisions through governance arrangements that alter individual payoffs and result in a joint outcome that leaves at least one individual better off without harming any other individuals</a:t>
            </a:r>
          </a:p>
          <a:p>
            <a:pPr marL="457200" lvl="1" indent="0">
              <a:lnSpc>
                <a:spcPct val="90000"/>
              </a:lnSpc>
              <a:buNone/>
            </a:pPr>
            <a:endParaRPr lang="en-US">
              <a:latin typeface="Times New Roman" panose="02020603050405020304" pitchFamily="18" charset="0"/>
              <a:cs typeface="Times New Roman" panose="02020603050405020304" pitchFamily="18" charset="0"/>
            </a:endParaRPr>
          </a:p>
          <a:p>
            <a:pPr lvl="1">
              <a:lnSpc>
                <a:spcPct val="90000"/>
              </a:lnSpc>
            </a:pPr>
            <a:r>
              <a:rPr lang="en-US">
                <a:latin typeface="Times New Roman" panose="02020603050405020304" pitchFamily="18" charset="0"/>
                <a:cs typeface="Times New Roman" panose="02020603050405020304" pitchFamily="18" charset="0"/>
              </a:rPr>
              <a:t>Collective actions aim to improve social welfare</a:t>
            </a:r>
          </a:p>
          <a:p>
            <a:pPr marL="457200" lvl="1" indent="0">
              <a:lnSpc>
                <a:spcPct val="90000"/>
              </a:lnSpc>
              <a:buNone/>
            </a:pPr>
            <a:endParaRPr lang="en-US">
              <a:latin typeface="Times New Roman" panose="02020603050405020304" pitchFamily="18" charset="0"/>
              <a:cs typeface="Times New Roman" panose="02020603050405020304" pitchFamily="18" charset="0"/>
            </a:endParaRPr>
          </a:p>
          <a:p>
            <a:pPr lvl="1">
              <a:lnSpc>
                <a:spcPct val="90000"/>
              </a:lnSpc>
            </a:pPr>
            <a:r>
              <a:rPr lang="en-US">
                <a:latin typeface="Times New Roman" panose="02020603050405020304" pitchFamily="18" charset="0"/>
                <a:cs typeface="Times New Roman" panose="02020603050405020304" pitchFamily="18" charset="0"/>
              </a:rPr>
              <a:t>The term “cooperation” or “coordination” is used to describe the situation when individuals make decisions that produce more socially desirable outcomes</a:t>
            </a:r>
          </a:p>
        </p:txBody>
      </p:sp>
    </p:spTree>
    <p:extLst>
      <p:ext uri="{BB962C8B-B14F-4D97-AF65-F5344CB8AC3E}">
        <p14:creationId xmlns:p14="http://schemas.microsoft.com/office/powerpoint/2010/main" val="1934651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0D9B8FD4-CDEB-4EB4-B4DE-C89E11938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8" name="Freeform 36">
            <a:extLst>
              <a:ext uri="{FF2B5EF4-FFF2-40B4-BE49-F238E27FC236}">
                <a16:creationId xmlns:a16="http://schemas.microsoft.com/office/drawing/2014/main" id="{5A2E3D1D-9E9F-4739-BA14-D4D7FA9F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19" name="Freeform: Shape 12">
            <a:extLst>
              <a:ext uri="{FF2B5EF4-FFF2-40B4-BE49-F238E27FC236}">
                <a16:creationId xmlns:a16="http://schemas.microsoft.com/office/drawing/2014/main" id="{1FFB365B-E9DC-4859-B8AB-CB83EEBE4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4">
            <a:extLst>
              <a:ext uri="{FF2B5EF4-FFF2-40B4-BE49-F238E27FC236}">
                <a16:creationId xmlns:a16="http://schemas.microsoft.com/office/drawing/2014/main" id="{8ADAB9C8-EB37-4914-A699-C716FC8FE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Title 1">
            <a:extLst>
              <a:ext uri="{FF2B5EF4-FFF2-40B4-BE49-F238E27FC236}">
                <a16:creationId xmlns:a16="http://schemas.microsoft.com/office/drawing/2014/main" id="{4F00369D-D081-4841-910C-9DE355B81C16}"/>
              </a:ext>
            </a:extLst>
          </p:cNvPr>
          <p:cNvSpPr>
            <a:spLocks noGrp="1"/>
          </p:cNvSpPr>
          <p:nvPr>
            <p:ph idx="1"/>
          </p:nvPr>
        </p:nvSpPr>
        <p:spPr>
          <a:xfrm>
            <a:off x="5204109" y="418012"/>
            <a:ext cx="6269434" cy="5698730"/>
          </a:xfrm>
        </p:spPr>
        <p:txBody>
          <a:bodyPr>
            <a:normAutofit fontScale="92500" lnSpcReduction="10000"/>
          </a:bodyPr>
          <a:lstStyle/>
          <a:p>
            <a:pPr lvl="1">
              <a:lnSpc>
                <a:spcPct val="90000"/>
              </a:lnSpc>
            </a:pPr>
            <a:endParaRPr lang="en-US" sz="1300" dirty="0"/>
          </a:p>
          <a:p>
            <a:pPr lvl="1">
              <a:lnSpc>
                <a:spcPct val="90000"/>
              </a:lnSpc>
            </a:pPr>
            <a:r>
              <a:rPr lang="en-US" dirty="0">
                <a:latin typeface="Times New Roman" panose="02020603050405020304" pitchFamily="18" charset="0"/>
                <a:cs typeface="Times New Roman" panose="02020603050405020304" pitchFamily="18" charset="0"/>
              </a:rPr>
              <a:t>Collective dilemmas are at the heart of most real-world governance challenges, including environmental, health, education, foreign aid, and other policy domains</a:t>
            </a:r>
          </a:p>
          <a:p>
            <a:pPr marL="457200" lvl="1" indent="0">
              <a:lnSpc>
                <a:spcPct val="90000"/>
              </a:lnSpc>
              <a:buNone/>
            </a:pPr>
            <a:endParaRPr lang="en-US" dirty="0">
              <a:latin typeface="Times New Roman" panose="02020603050405020304" pitchFamily="18" charset="0"/>
              <a:cs typeface="Times New Roman" panose="02020603050405020304" pitchFamily="18" charset="0"/>
            </a:endParaRPr>
          </a:p>
          <a:p>
            <a:pPr lvl="1">
              <a:lnSpc>
                <a:spcPct val="90000"/>
              </a:lnSpc>
            </a:pPr>
            <a:r>
              <a:rPr lang="en-US" dirty="0">
                <a:latin typeface="Times New Roman" panose="02020603050405020304" pitchFamily="18" charset="0"/>
                <a:cs typeface="Times New Roman" panose="02020603050405020304" pitchFamily="18" charset="0"/>
              </a:rPr>
              <a:t>Definition of collective action applies to many types of collective dilemmas, but Political economists focus heavily on problems like public goods provision and common pool resource management</a:t>
            </a:r>
          </a:p>
          <a:p>
            <a:pPr marL="457200" lvl="1" indent="0">
              <a:lnSpc>
                <a:spcPct val="90000"/>
              </a:lnSpc>
              <a:buNone/>
            </a:pPr>
            <a:endParaRPr lang="en-US" dirty="0">
              <a:latin typeface="Times New Roman" panose="02020603050405020304" pitchFamily="18" charset="0"/>
              <a:cs typeface="Times New Roman" panose="02020603050405020304" pitchFamily="18" charset="0"/>
            </a:endParaRPr>
          </a:p>
          <a:p>
            <a:pPr lvl="1">
              <a:lnSpc>
                <a:spcPct val="90000"/>
              </a:lnSpc>
            </a:pPr>
            <a:r>
              <a:rPr lang="en-US" dirty="0">
                <a:latin typeface="Times New Roman" panose="02020603050405020304" pitchFamily="18" charset="0"/>
                <a:cs typeface="Times New Roman" panose="02020603050405020304" pitchFamily="18" charset="0"/>
              </a:rPr>
              <a:t>Institutions, individuals, and communities make collective action like to occur</a:t>
            </a:r>
          </a:p>
          <a:p>
            <a:pPr marL="457200" lvl="1" indent="0">
              <a:lnSpc>
                <a:spcPct val="90000"/>
              </a:lnSpc>
              <a:buNone/>
            </a:pPr>
            <a:endParaRPr lang="en-US" dirty="0">
              <a:latin typeface="Times New Roman" panose="02020603050405020304" pitchFamily="18" charset="0"/>
              <a:cs typeface="Times New Roman" panose="02020603050405020304" pitchFamily="18" charset="0"/>
            </a:endParaRPr>
          </a:p>
          <a:p>
            <a:pPr lvl="1">
              <a:lnSpc>
                <a:spcPct val="90000"/>
              </a:lnSpc>
            </a:pPr>
            <a:r>
              <a:rPr lang="en-US" dirty="0">
                <a:latin typeface="Times New Roman" panose="02020603050405020304" pitchFamily="18" charset="0"/>
                <a:cs typeface="Times New Roman" panose="02020603050405020304" pitchFamily="18" charset="0"/>
              </a:rPr>
              <a:t>Governance attempts to solve different types of dilemmas through institutional arrangements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-e redefine the payoffs from individual behavior and incentivize cooperation through top-down mandates or encourage bottom-up self-organizing</a:t>
            </a:r>
          </a:p>
          <a:p>
            <a:pPr marL="457200" lvl="1" indent="0">
              <a:lnSpc>
                <a:spcPct val="90000"/>
              </a:lnSpc>
              <a:buNone/>
            </a:pPr>
            <a:endParaRPr lang="en-US" dirty="0">
              <a:latin typeface="Times New Roman" panose="02020603050405020304" pitchFamily="18" charset="0"/>
              <a:cs typeface="Times New Roman" panose="02020603050405020304" pitchFamily="18" charset="0"/>
            </a:endParaRPr>
          </a:p>
          <a:p>
            <a:pPr lvl="1">
              <a:lnSpc>
                <a:spcPct val="90000"/>
              </a:lnSpc>
            </a:pPr>
            <a:r>
              <a:rPr lang="en-US" dirty="0">
                <a:latin typeface="Times New Roman" panose="02020603050405020304" pitchFamily="18" charset="0"/>
                <a:cs typeface="Times New Roman" panose="02020603050405020304" pitchFamily="18" charset="0"/>
              </a:rPr>
              <a:t>Governance creates monitoring mechanisms, punishes defection, rewards cooperation, provides information, fosters trust-based reciprocity</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6949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D9B8FD4-CDEB-4EB4-B4DE-C89E11938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5A2E3D1D-9E9F-4739-BA14-D4D7FA9F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1FFB365B-E9DC-4859-B8AB-CB83EEBE4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DAB9C8-EB37-4914-A699-C716FC8FE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124D9F1-AE77-462E-A618-D1AD7955A6F1}"/>
              </a:ext>
            </a:extLst>
          </p:cNvPr>
          <p:cNvSpPr>
            <a:spLocks noGrp="1"/>
          </p:cNvSpPr>
          <p:nvPr>
            <p:ph type="title"/>
          </p:nvPr>
        </p:nvSpPr>
        <p:spPr>
          <a:xfrm>
            <a:off x="653143" y="1645920"/>
            <a:ext cx="3522879" cy="4470821"/>
          </a:xfrm>
        </p:spPr>
        <p:txBody>
          <a:bodyPr>
            <a:normAutofit/>
          </a:bodyPr>
          <a:lstStyle/>
          <a:p>
            <a:pPr algn="r"/>
            <a:r>
              <a:rPr lang="en-GB" b="1">
                <a:solidFill>
                  <a:schemeClr val="bg2"/>
                </a:solidFill>
                <a:latin typeface="Times New Roman" panose="02020603050405020304" pitchFamily="18" charset="0"/>
                <a:cs typeface="Times New Roman" panose="02020603050405020304" pitchFamily="18" charset="0"/>
              </a:rPr>
              <a:t>Democratic Theory</a:t>
            </a:r>
          </a:p>
        </p:txBody>
      </p:sp>
      <p:sp>
        <p:nvSpPr>
          <p:cNvPr id="3" name="Content Placeholder 2">
            <a:extLst>
              <a:ext uri="{FF2B5EF4-FFF2-40B4-BE49-F238E27FC236}">
                <a16:creationId xmlns:a16="http://schemas.microsoft.com/office/drawing/2014/main" id="{1A354ADA-D98B-4F59-BB62-1B1DBDBC19C2}"/>
              </a:ext>
            </a:extLst>
          </p:cNvPr>
          <p:cNvSpPr>
            <a:spLocks noGrp="1"/>
          </p:cNvSpPr>
          <p:nvPr>
            <p:ph idx="1"/>
          </p:nvPr>
        </p:nvSpPr>
        <p:spPr>
          <a:xfrm>
            <a:off x="5204109" y="1645920"/>
            <a:ext cx="6269434" cy="4470821"/>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Two strands of democratic theories</a:t>
            </a:r>
          </a:p>
          <a:p>
            <a:pPr marL="0" indent="0">
              <a:buNone/>
            </a:pPr>
            <a:r>
              <a:rPr lang="en-US" b="1" dirty="0">
                <a:latin typeface="Times New Roman" panose="02020603050405020304" pitchFamily="18" charset="0"/>
                <a:cs typeface="Times New Roman" panose="02020603050405020304" pitchFamily="18" charset="0"/>
              </a:rPr>
              <a:t>Epistemological stand:</a:t>
            </a:r>
          </a:p>
          <a:p>
            <a:pPr lvl="1"/>
            <a:r>
              <a:rPr lang="en-GB" dirty="0">
                <a:latin typeface="Times New Roman" panose="02020603050405020304" pitchFamily="18" charset="0"/>
                <a:cs typeface="Times New Roman" panose="02020603050405020304" pitchFamily="18" charset="0"/>
              </a:rPr>
              <a:t>The normative</a:t>
            </a:r>
            <a:r>
              <a:rPr lang="en-US" dirty="0">
                <a:latin typeface="Times New Roman" panose="02020603050405020304" pitchFamily="18" charset="0"/>
                <a:cs typeface="Times New Roman" panose="02020603050405020304" pitchFamily="18" charset="0"/>
              </a:rPr>
              <a:t> strand of democratic theories offers a comprehensive account of how and why a democracy is morally desirable and which principles should shape democratic institutions</a:t>
            </a:r>
          </a:p>
          <a:p>
            <a:pPr lvl="2">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Three types of normative theories of democracy are identified: liberal, republican and deliberative</a:t>
            </a:r>
          </a:p>
        </p:txBody>
      </p:sp>
    </p:spTree>
    <p:extLst>
      <p:ext uri="{BB962C8B-B14F-4D97-AF65-F5344CB8AC3E}">
        <p14:creationId xmlns:p14="http://schemas.microsoft.com/office/powerpoint/2010/main" val="1187147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0"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3" name="Content Placeholder 2">
            <a:extLst>
              <a:ext uri="{FF2B5EF4-FFF2-40B4-BE49-F238E27FC236}">
                <a16:creationId xmlns:a16="http://schemas.microsoft.com/office/drawing/2014/main" id="{0EEA76E8-48C0-4B3D-9386-B17C236390C5}"/>
              </a:ext>
            </a:extLst>
          </p:cNvPr>
          <p:cNvSpPr>
            <a:spLocks noGrp="1"/>
          </p:cNvSpPr>
          <p:nvPr>
            <p:ph idx="1"/>
          </p:nvPr>
        </p:nvSpPr>
        <p:spPr>
          <a:xfrm>
            <a:off x="4975861" y="804671"/>
            <a:ext cx="6399930" cy="5248657"/>
          </a:xfrm>
        </p:spPr>
        <p:txBody>
          <a:bodyPr anchor="ctr">
            <a:normAutofit/>
          </a:bodyPr>
          <a:lstStyle/>
          <a:p>
            <a:r>
              <a:rPr lang="en-GB" b="1">
                <a:latin typeface="Times New Roman" panose="02020603050405020304" pitchFamily="18" charset="0"/>
                <a:cs typeface="Times New Roman" panose="02020603050405020304" pitchFamily="18" charset="0"/>
              </a:rPr>
              <a:t>Empirical-analytical strand</a:t>
            </a:r>
          </a:p>
          <a:p>
            <a:pPr lvl="1"/>
            <a:r>
              <a:rPr lang="en-US">
                <a:latin typeface="Times New Roman" panose="02020603050405020304" pitchFamily="18" charset="0"/>
                <a:cs typeface="Times New Roman" panose="02020603050405020304" pitchFamily="18" charset="0"/>
              </a:rPr>
              <a:t>Empirical-analytical strand of democratic theory focuses on societies that are known as democratic in order to understand how and why real-world democratic institutions and processes operate.</a:t>
            </a:r>
          </a:p>
          <a:p>
            <a:pPr lvl="2">
              <a:buFont typeface="Wingdings" panose="05000000000000000000" pitchFamily="2" charset="2"/>
              <a:buChar char="Ø"/>
            </a:pPr>
            <a:r>
              <a:rPr lang="en-US">
                <a:latin typeface="Times New Roman" panose="02020603050405020304" pitchFamily="18" charset="0"/>
                <a:cs typeface="Times New Roman" panose="02020603050405020304" pitchFamily="18" charset="0"/>
              </a:rPr>
              <a:t>Among </a:t>
            </a:r>
            <a:r>
              <a:rPr lang="en-US" dirty="0">
                <a:latin typeface="Times New Roman" panose="02020603050405020304" pitchFamily="18" charset="0"/>
                <a:cs typeface="Times New Roman" panose="02020603050405020304" pitchFamily="18" charset="0"/>
              </a:rPr>
              <a:t>the main debates sparked by the literature on empirical-analytical democratic theories are about pluralism, interest intermediation, concordance, negotiation and direct democracy. </a:t>
            </a:r>
          </a:p>
          <a:p>
            <a:pPr marL="1371600" lvl="3" indent="0">
              <a:buNone/>
            </a:pPr>
            <a:r>
              <a:rPr lang="en-US" u="sng" dirty="0">
                <a:latin typeface="Times New Roman" panose="02020603050405020304" pitchFamily="18" charset="0"/>
                <a:cs typeface="Times New Roman" panose="02020603050405020304" pitchFamily="18" charset="0"/>
              </a:rPr>
              <a:t>These are more closely connected to what is considered important for governance</a:t>
            </a:r>
            <a:r>
              <a:rPr lang="en-US" dirty="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3360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3" name="Content Placeholder 2">
            <a:extLst>
              <a:ext uri="{FF2B5EF4-FFF2-40B4-BE49-F238E27FC236}">
                <a16:creationId xmlns:a16="http://schemas.microsoft.com/office/drawing/2014/main" id="{B08B47CE-D24F-42E2-8862-31CA4EBBBF58}"/>
              </a:ext>
            </a:extLst>
          </p:cNvPr>
          <p:cNvSpPr>
            <a:spLocks noGrp="1"/>
          </p:cNvSpPr>
          <p:nvPr>
            <p:ph idx="1"/>
          </p:nvPr>
        </p:nvSpPr>
        <p:spPr>
          <a:xfrm>
            <a:off x="4975861" y="804671"/>
            <a:ext cx="6399930" cy="5248657"/>
          </a:xfrm>
        </p:spPr>
        <p:txBody>
          <a:bodyPr anchor="ctr">
            <a:normAutofit/>
          </a:bodyPr>
          <a:lstStyle/>
          <a:p>
            <a:endParaRPr lang="en-US" dirty="0"/>
          </a:p>
          <a:p>
            <a:pPr marL="0" indent="0">
              <a:buNone/>
            </a:pPr>
            <a:r>
              <a:rPr lang="en-US" b="1">
                <a:latin typeface="Times New Roman" panose="02020603050405020304" pitchFamily="18" charset="0"/>
                <a:cs typeface="Times New Roman" panose="02020603050405020304" pitchFamily="18" charset="0"/>
              </a:rPr>
              <a:t>Principles of Modern Democratic Theories and their Attributes</a:t>
            </a:r>
          </a:p>
          <a:p>
            <a:r>
              <a:rPr lang="en-US">
                <a:latin typeface="Times New Roman" panose="02020603050405020304" pitchFamily="18" charset="0"/>
                <a:cs typeface="Times New Roman" panose="02020603050405020304" pitchFamily="18" charset="0"/>
              </a:rPr>
              <a:t>Freedom, equality, publicity, authentic interest mediation, participation, control, effectiveness</a:t>
            </a:r>
          </a:p>
          <a:p>
            <a:r>
              <a:rPr lang="en-US">
                <a:latin typeface="Times New Roman" panose="02020603050405020304" pitchFamily="18" charset="0"/>
                <a:cs typeface="Times New Roman" panose="02020603050405020304" pitchFamily="18" charset="0"/>
              </a:rPr>
              <a:t>They illuminate new governance arrangements</a:t>
            </a:r>
          </a:p>
          <a:p>
            <a:r>
              <a:rPr lang="en-US">
                <a:latin typeface="Times New Roman" panose="02020603050405020304" pitchFamily="18" charset="0"/>
                <a:cs typeface="Times New Roman" panose="02020603050405020304" pitchFamily="18" charset="0"/>
              </a:rPr>
              <a:t>Function as key features in the pursuit of social justice, fairness, equity and accountability within a democratic society</a:t>
            </a:r>
          </a:p>
          <a:p>
            <a:r>
              <a:rPr lang="en-US">
                <a:latin typeface="Times New Roman" panose="02020603050405020304" pitchFamily="18" charset="0"/>
                <a:cs typeface="Times New Roman" panose="02020603050405020304" pitchFamily="18" charset="0"/>
              </a:rPr>
              <a:t>Such principles of democracy originated out of broader views of democracy that highlight inclusion, self-determination and the shaping of public opinion</a:t>
            </a:r>
          </a:p>
          <a:p>
            <a:pPr marL="0" indent="0">
              <a:buNone/>
            </a:pPr>
            <a:endParaRPr lang="en-US" dirty="0"/>
          </a:p>
        </p:txBody>
      </p:sp>
    </p:spTree>
    <p:extLst>
      <p:ext uri="{BB962C8B-B14F-4D97-AF65-F5344CB8AC3E}">
        <p14:creationId xmlns:p14="http://schemas.microsoft.com/office/powerpoint/2010/main" val="2638463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73"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75" name="Freeform: Shape 74">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5841" name="Title 1">
            <a:extLst>
              <a:ext uri="{FF2B5EF4-FFF2-40B4-BE49-F238E27FC236}">
                <a16:creationId xmlns:a16="http://schemas.microsoft.com/office/drawing/2014/main" id="{18C6626C-6BA3-B245-88EB-2A3B63886078}"/>
              </a:ext>
            </a:extLst>
          </p:cNvPr>
          <p:cNvSpPr>
            <a:spLocks noGrp="1" noChangeArrowheads="1"/>
          </p:cNvSpPr>
          <p:nvPr>
            <p:ph type="title"/>
          </p:nvPr>
        </p:nvSpPr>
        <p:spPr>
          <a:xfrm>
            <a:off x="653143" y="1645920"/>
            <a:ext cx="3522879" cy="4470821"/>
          </a:xfrm>
        </p:spPr>
        <p:txBody>
          <a:bodyPr>
            <a:normAutofit/>
          </a:bodyPr>
          <a:lstStyle/>
          <a:p>
            <a:pPr algn="r"/>
            <a:r>
              <a:rPr lang="en-US" altLang="en-US">
                <a:solidFill>
                  <a:srgbClr val="FFFFFF"/>
                </a:solidFill>
              </a:rPr>
              <a:t>Inclusive Governance</a:t>
            </a:r>
          </a:p>
        </p:txBody>
      </p:sp>
      <p:sp>
        <p:nvSpPr>
          <p:cNvPr id="35842" name="Content Placeholder 2">
            <a:extLst>
              <a:ext uri="{FF2B5EF4-FFF2-40B4-BE49-F238E27FC236}">
                <a16:creationId xmlns:a16="http://schemas.microsoft.com/office/drawing/2014/main" id="{881DCB76-0A34-A849-86BB-739E7E32EA1B}"/>
              </a:ext>
            </a:extLst>
          </p:cNvPr>
          <p:cNvSpPr>
            <a:spLocks noGrp="1" noChangeArrowheads="1"/>
          </p:cNvSpPr>
          <p:nvPr>
            <p:ph idx="1"/>
          </p:nvPr>
        </p:nvSpPr>
        <p:spPr>
          <a:xfrm>
            <a:off x="5204109" y="1645920"/>
            <a:ext cx="5919503" cy="4470821"/>
          </a:xfrm>
        </p:spPr>
        <p:txBody>
          <a:bodyPr>
            <a:normAutofit/>
          </a:bodyPr>
          <a:lstStyle/>
          <a:p>
            <a:r>
              <a:rPr lang="en-US" altLang="en-US"/>
              <a:t>The Rights-Based Approach to governance implies that the holders of rights should also participate fully in deciding how those rights are fulfilled, such as through participation and greater empowerment.</a:t>
            </a:r>
          </a:p>
          <a:p>
            <a:r>
              <a:rPr lang="en-US" altLang="en-US"/>
              <a:t>In some Asian countries highly centralized administrative systems offer a limited space for popular participation.</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D9B8FD4-CDEB-4EB4-B4DE-C89E11938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5A2E3D1D-9E9F-4739-BA14-D4D7FA9F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1FFB365B-E9DC-4859-B8AB-CB83EEBE4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DAB9C8-EB37-4914-A699-C716FC8FE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A08F2C4E-A1FA-4E2E-BF7F-A354EFD1ECA0}"/>
              </a:ext>
            </a:extLst>
          </p:cNvPr>
          <p:cNvSpPr>
            <a:spLocks noGrp="1"/>
          </p:cNvSpPr>
          <p:nvPr>
            <p:ph type="title"/>
          </p:nvPr>
        </p:nvSpPr>
        <p:spPr>
          <a:xfrm>
            <a:off x="653143" y="1645920"/>
            <a:ext cx="3522879" cy="4470821"/>
          </a:xfrm>
        </p:spPr>
        <p:txBody>
          <a:bodyPr>
            <a:normAutofit/>
          </a:bodyPr>
          <a:lstStyle/>
          <a:p>
            <a:pPr algn="r"/>
            <a:endParaRPr lang="en-GB" sz="3200" b="1" dirty="0">
              <a:solidFill>
                <a:schemeClr val="bg2"/>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89FA6E2-83F4-443D-9E3A-150A05B5C2A2}"/>
              </a:ext>
            </a:extLst>
          </p:cNvPr>
          <p:cNvSpPr>
            <a:spLocks noGrp="1"/>
          </p:cNvSpPr>
          <p:nvPr>
            <p:ph idx="1"/>
          </p:nvPr>
        </p:nvSpPr>
        <p:spPr>
          <a:xfrm>
            <a:off x="5278581" y="803564"/>
            <a:ext cx="6194961" cy="5313178"/>
          </a:xfrm>
        </p:spPr>
        <p:txBody>
          <a:bodyPr>
            <a:normAutofit/>
          </a:bodyPr>
          <a:lstStyle/>
          <a:p>
            <a:pPr marL="0" indent="0">
              <a:buNone/>
            </a:pPr>
            <a:r>
              <a:rPr lang="en-GB" sz="2000" b="1" dirty="0">
                <a:latin typeface="Times New Roman" panose="02020603050405020304" pitchFamily="18" charset="0"/>
                <a:cs typeface="Times New Roman" panose="02020603050405020304" pitchFamily="18" charset="0"/>
              </a:rPr>
              <a:t>INCLUSION</a:t>
            </a:r>
          </a:p>
          <a:p>
            <a:r>
              <a:rPr lang="en-US" dirty="0">
                <a:latin typeface="Times New Roman" panose="02020603050405020304" pitchFamily="18" charset="0"/>
                <a:cs typeface="Times New Roman" panose="02020603050405020304" pitchFamily="18" charset="0"/>
              </a:rPr>
              <a:t>The term inclusion can be associated at general level with concepts of unity, cohesion, affiliation, mutual embeddedness</a:t>
            </a:r>
          </a:p>
          <a:p>
            <a:pPr lvl="1"/>
            <a:r>
              <a:rPr lang="en-US" dirty="0">
                <a:latin typeface="Times New Roman" panose="02020603050405020304" pitchFamily="18" charset="0"/>
                <a:cs typeface="Times New Roman" panose="02020603050405020304" pitchFamily="18" charset="0"/>
              </a:rPr>
              <a:t>Theories of democracy broadly define inclusion as the ability to involve a variety of actors (individual and collective), encourage coordination and communication between public and private actors, enable and facilitate political equality, pay attention to civic organizing and engagement, address social and political differences, accommodate diversity, and bridge gaps between levels of organization</a:t>
            </a:r>
          </a:p>
          <a:p>
            <a:pPr lvl="2">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Inclusion is about adopting governance approaches that secure more equality in terms of agency, participation and membership and that provide a tolerably fair distribution of opportunities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4319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D9B8FD4-CDEB-4EB4-B4DE-C89E11938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5A2E3D1D-9E9F-4739-BA14-D4D7FA9F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1FFB365B-E9DC-4859-B8AB-CB83EEBE4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DAB9C8-EB37-4914-A699-C716FC8FE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116D955D-9073-4531-8979-32C59DF85DC4}"/>
              </a:ext>
            </a:extLst>
          </p:cNvPr>
          <p:cNvSpPr>
            <a:spLocks noGrp="1"/>
          </p:cNvSpPr>
          <p:nvPr>
            <p:ph type="title"/>
          </p:nvPr>
        </p:nvSpPr>
        <p:spPr>
          <a:xfrm>
            <a:off x="1" y="1645920"/>
            <a:ext cx="4485650" cy="4981303"/>
          </a:xfrm>
        </p:spPr>
        <p:txBody>
          <a:bodyPr>
            <a:normAutofit/>
          </a:bodyPr>
          <a:lstStyle/>
          <a:p>
            <a:pPr algn="r"/>
            <a:endParaRPr lang="en-GB" sz="3200" b="1" dirty="0">
              <a:solidFill>
                <a:schemeClr val="bg2"/>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61A067D-2168-46C9-A90F-EFE99E8F9508}"/>
              </a:ext>
            </a:extLst>
          </p:cNvPr>
          <p:cNvSpPr>
            <a:spLocks noGrp="1"/>
          </p:cNvSpPr>
          <p:nvPr>
            <p:ph idx="1"/>
          </p:nvPr>
        </p:nvSpPr>
        <p:spPr>
          <a:xfrm>
            <a:off x="5204109" y="1025236"/>
            <a:ext cx="6269434" cy="5091505"/>
          </a:xfrm>
        </p:spPr>
        <p:txBody>
          <a:bodyPr>
            <a:normAutofit/>
          </a:bodyPr>
          <a:lstStyle/>
          <a:p>
            <a:pPr marL="0" indent="0">
              <a:lnSpc>
                <a:spcPct val="90000"/>
              </a:lnSpc>
              <a:buNone/>
            </a:pPr>
            <a:r>
              <a:rPr lang="en-GB" sz="1800" b="1" dirty="0">
                <a:latin typeface="Times New Roman" panose="02020603050405020304" pitchFamily="18" charset="0"/>
                <a:cs typeface="Times New Roman" panose="02020603050405020304" pitchFamily="18" charset="0"/>
              </a:rPr>
              <a:t>SELF-DETERMINATION</a:t>
            </a:r>
          </a:p>
          <a:p>
            <a:pPr>
              <a:lnSpc>
                <a:spcPct val="90000"/>
              </a:lnSpc>
            </a:pPr>
            <a:r>
              <a:rPr lang="en-US" sz="1700" dirty="0">
                <a:latin typeface="Times New Roman" panose="02020603050405020304" pitchFamily="18" charset="0"/>
                <a:cs typeface="Times New Roman" panose="02020603050405020304" pitchFamily="18" charset="0"/>
              </a:rPr>
              <a:t>Modern democracies vest their people with the fundamental right of democratic self-determination and self-rule. </a:t>
            </a:r>
          </a:p>
          <a:p>
            <a:pPr>
              <a:lnSpc>
                <a:spcPct val="90000"/>
              </a:lnSpc>
            </a:pPr>
            <a:r>
              <a:rPr lang="en-US" sz="1700" dirty="0">
                <a:latin typeface="Times New Roman" panose="02020603050405020304" pitchFamily="18" charset="0"/>
                <a:cs typeface="Times New Roman" panose="02020603050405020304" pitchFamily="18" charset="0"/>
              </a:rPr>
              <a:t>The democratic process promotes the capacity of exercising self-determination. </a:t>
            </a:r>
          </a:p>
          <a:p>
            <a:pPr>
              <a:lnSpc>
                <a:spcPct val="90000"/>
              </a:lnSpc>
            </a:pPr>
            <a:r>
              <a:rPr lang="en-US" sz="1700" dirty="0">
                <a:latin typeface="Times New Roman" panose="02020603050405020304" pitchFamily="18" charset="0"/>
                <a:cs typeface="Times New Roman" panose="02020603050405020304" pitchFamily="18" charset="0"/>
              </a:rPr>
              <a:t>It enables the democratic principle of equality that adult persons are entitled to personal autonomy in determining what is best for them</a:t>
            </a:r>
          </a:p>
          <a:p>
            <a:pPr lvl="1">
              <a:lnSpc>
                <a:spcPct val="90000"/>
              </a:lnSpc>
              <a:buFont typeface="Wingdings" panose="05000000000000000000" pitchFamily="2" charset="2"/>
              <a:buChar char="Ø"/>
            </a:pPr>
            <a:r>
              <a:rPr lang="en-US" sz="1700" dirty="0">
                <a:latin typeface="Times New Roman" panose="02020603050405020304" pitchFamily="18" charset="0"/>
                <a:cs typeface="Times New Roman" panose="02020603050405020304" pitchFamily="18" charset="0"/>
              </a:rPr>
              <a:t>By virtue of this principle, citizens freely determine their political status, freely pursue their economic, social and cultural interests, and freely determine the kind of social organization and representation that conveys these interests</a:t>
            </a:r>
          </a:p>
          <a:p>
            <a:pPr>
              <a:lnSpc>
                <a:spcPct val="90000"/>
              </a:lnSpc>
            </a:pPr>
            <a:r>
              <a:rPr lang="en-US" sz="1700" dirty="0">
                <a:latin typeface="Times New Roman" panose="02020603050405020304" pitchFamily="18" charset="0"/>
                <a:cs typeface="Times New Roman" panose="02020603050405020304" pitchFamily="18" charset="0"/>
              </a:rPr>
              <a:t>Democratic self-determination in governance institutions means that citizens are assure[d] of the opportunity to play the role of choosers of the basic aims of democracy</a:t>
            </a:r>
            <a:endParaRPr lang="en-GB"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7492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D9B8FD4-CDEB-4EB4-B4DE-C89E11938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5A2E3D1D-9E9F-4739-BA14-D4D7FA9F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1FFB365B-E9DC-4859-B8AB-CB83EEBE4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DAB9C8-EB37-4914-A699-C716FC8FE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369283E-E140-4719-B9B0-443EDAF88CF6}"/>
              </a:ext>
            </a:extLst>
          </p:cNvPr>
          <p:cNvSpPr>
            <a:spLocks noGrp="1"/>
          </p:cNvSpPr>
          <p:nvPr>
            <p:ph type="title"/>
          </p:nvPr>
        </p:nvSpPr>
        <p:spPr>
          <a:xfrm>
            <a:off x="0" y="1645920"/>
            <a:ext cx="4554583" cy="4470821"/>
          </a:xfrm>
        </p:spPr>
        <p:txBody>
          <a:bodyPr>
            <a:normAutofit/>
          </a:bodyPr>
          <a:lstStyle/>
          <a:p>
            <a:pPr algn="r"/>
            <a:endParaRPr lang="en-GB" sz="3200" b="1" dirty="0">
              <a:solidFill>
                <a:schemeClr val="bg2"/>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E5EF737-1B59-4D48-B846-7FB9B8690498}"/>
              </a:ext>
            </a:extLst>
          </p:cNvPr>
          <p:cNvSpPr>
            <a:spLocks noGrp="1"/>
          </p:cNvSpPr>
          <p:nvPr>
            <p:ph idx="1"/>
          </p:nvPr>
        </p:nvSpPr>
        <p:spPr>
          <a:xfrm>
            <a:off x="5204109" y="962892"/>
            <a:ext cx="6269434" cy="5153850"/>
          </a:xfrm>
        </p:spPr>
        <p:txBody>
          <a:bodyPr>
            <a:normAutofit/>
          </a:bodyPr>
          <a:lstStyle/>
          <a:p>
            <a:pPr marL="0" indent="0">
              <a:lnSpc>
                <a:spcPct val="90000"/>
              </a:lnSpc>
              <a:buNone/>
            </a:pPr>
            <a:r>
              <a:rPr lang="en-GB" b="1" dirty="0">
                <a:latin typeface="Times New Roman" panose="02020603050405020304" pitchFamily="18" charset="0"/>
                <a:cs typeface="Times New Roman" panose="02020603050405020304" pitchFamily="18" charset="0"/>
              </a:rPr>
              <a:t>Shaping public opinion and political-will</a:t>
            </a:r>
          </a:p>
          <a:p>
            <a:pPr marL="0" indent="0">
              <a:lnSpc>
                <a:spcPct val="90000"/>
              </a:lnSpc>
              <a:buNone/>
            </a:pPr>
            <a:r>
              <a:rPr lang="en-US" sz="1700" dirty="0">
                <a:latin typeface="Times New Roman" panose="02020603050405020304" pitchFamily="18" charset="0"/>
                <a:cs typeface="Times New Roman" panose="02020603050405020304" pitchFamily="18" charset="0"/>
              </a:rPr>
              <a:t>Democratic processes in which public opinion and political will are formed arise from communication and discourse in spaces of the public sphere that are channelized </a:t>
            </a:r>
          </a:p>
          <a:p>
            <a:pPr>
              <a:lnSpc>
                <a:spcPct val="90000"/>
              </a:lnSpc>
            </a:pPr>
            <a:r>
              <a:rPr lang="en-US" sz="1700" dirty="0">
                <a:latin typeface="Times New Roman" panose="02020603050405020304" pitchFamily="18" charset="0"/>
                <a:cs typeface="Times New Roman" panose="02020603050405020304" pitchFamily="18" charset="0"/>
              </a:rPr>
              <a:t>The public sphere is seen as the mediation authority between society and the political system of a nation-state</a:t>
            </a:r>
          </a:p>
          <a:p>
            <a:pPr lvl="1">
              <a:lnSpc>
                <a:spcPct val="90000"/>
              </a:lnSpc>
              <a:buFont typeface="Wingdings" panose="05000000000000000000" pitchFamily="2" charset="2"/>
              <a:buChar char="Ø"/>
            </a:pPr>
            <a:r>
              <a:rPr lang="en-US" sz="1700" dirty="0">
                <a:latin typeface="Times New Roman" panose="02020603050405020304" pitchFamily="18" charset="0"/>
                <a:cs typeface="Times New Roman" panose="02020603050405020304" pitchFamily="18" charset="0"/>
              </a:rPr>
              <a:t>Communication and discourse in the public sphere relate to common contextual frames of reference in terms of observation, perception, action and interdependence</a:t>
            </a:r>
          </a:p>
          <a:p>
            <a:pPr>
              <a:lnSpc>
                <a:spcPct val="90000"/>
              </a:lnSpc>
            </a:pPr>
            <a:r>
              <a:rPr lang="en-US" sz="1700" dirty="0">
                <a:latin typeface="Times New Roman" panose="02020603050405020304" pitchFamily="18" charset="0"/>
                <a:cs typeface="Times New Roman" panose="02020603050405020304" pitchFamily="18" charset="0"/>
              </a:rPr>
              <a:t>If actors, individual and collective, debate social, economic, political or cultural issues of common concern, then a public sphere becomes socially constructed</a:t>
            </a:r>
          </a:p>
          <a:p>
            <a:pPr lvl="1">
              <a:lnSpc>
                <a:spcPct val="90000"/>
              </a:lnSpc>
              <a:buFont typeface="Wingdings" panose="05000000000000000000" pitchFamily="2" charset="2"/>
              <a:buChar char="Ø"/>
            </a:pPr>
            <a:r>
              <a:rPr lang="en-US" sz="1700" dirty="0">
                <a:latin typeface="Times New Roman" panose="02020603050405020304" pitchFamily="18" charset="0"/>
                <a:cs typeface="Times New Roman" panose="02020603050405020304" pitchFamily="18" charset="0"/>
              </a:rPr>
              <a:t>Speakers who comment or give an opinion on the collective issues or react to other speakers help to create arenas of discussion that leads to the formation of public opinion and will</a:t>
            </a:r>
            <a:endParaRPr lang="en-GB"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7446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ABE6F9A3-300E-47F5-B41C-C8C5E758D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8673" name="Title 1">
            <a:extLst>
              <a:ext uri="{FF2B5EF4-FFF2-40B4-BE49-F238E27FC236}">
                <a16:creationId xmlns:a16="http://schemas.microsoft.com/office/drawing/2014/main" id="{14141F1A-6031-BF49-ADBE-B68B7082C4CD}"/>
              </a:ext>
            </a:extLst>
          </p:cNvPr>
          <p:cNvSpPr>
            <a:spLocks noGrp="1" noChangeArrowheads="1"/>
          </p:cNvSpPr>
          <p:nvPr>
            <p:ph type="title"/>
          </p:nvPr>
        </p:nvSpPr>
        <p:spPr>
          <a:xfrm>
            <a:off x="648929" y="1063417"/>
            <a:ext cx="3505495" cy="4675396"/>
          </a:xfrm>
        </p:spPr>
        <p:txBody>
          <a:bodyPr anchor="ctr">
            <a:normAutofit/>
          </a:bodyPr>
          <a:lstStyle/>
          <a:p>
            <a:pPr eaLnBrk="1" hangingPunct="1"/>
            <a:r>
              <a:rPr lang="en-US" altLang="zh-CN" sz="3900">
                <a:solidFill>
                  <a:srgbClr val="F2F2F2"/>
                </a:solidFill>
              </a:rPr>
              <a:t>Dimensions of Governance</a:t>
            </a:r>
          </a:p>
        </p:txBody>
      </p:sp>
      <p:sp>
        <p:nvSpPr>
          <p:cNvPr id="74" name="Rectangle 73">
            <a:extLst>
              <a:ext uri="{FF2B5EF4-FFF2-40B4-BE49-F238E27FC236}">
                <a16:creationId xmlns:a16="http://schemas.microsoft.com/office/drawing/2014/main" id="{61B4701B-39FE-43B8-86AA-D6B8789C2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6" name="Rounded Rectangle 9">
            <a:extLst>
              <a:ext uri="{FF2B5EF4-FFF2-40B4-BE49-F238E27FC236}">
                <a16:creationId xmlns:a16="http://schemas.microsoft.com/office/drawing/2014/main" id="{E9A7EF13-49FA-4355-971A-34B065F35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484632"/>
            <a:ext cx="6584098" cy="5739187"/>
          </a:xfrm>
          <a:prstGeom prst="roundRect">
            <a:avLst>
              <a:gd name="adj" fmla="val 0"/>
            </a:avLst>
          </a:prstGeom>
          <a:ln w="12700" cap="sq">
            <a:solidFill>
              <a:schemeClr val="bg1">
                <a:lumMod val="75000"/>
              </a:schemeClr>
            </a:solidFill>
            <a:miter lim="800000"/>
          </a:ln>
          <a:effectLst>
            <a:outerShdw blurRad="63500" dist="25400" dir="5400000" algn="tl"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92CF3C3E-0F7B-4F0C-8EBD-BDD38E9C6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28676" name="Content Placeholder 2">
            <a:extLst>
              <a:ext uri="{FF2B5EF4-FFF2-40B4-BE49-F238E27FC236}">
                <a16:creationId xmlns:a16="http://schemas.microsoft.com/office/drawing/2014/main" id="{CC3860D1-FEE0-45B0-9CF0-8BA2723C9BC4}"/>
              </a:ext>
            </a:extLst>
          </p:cNvPr>
          <p:cNvGraphicFramePr>
            <a:graphicFrameLocks noGrp="1"/>
          </p:cNvGraphicFramePr>
          <p:nvPr>
            <p:ph idx="1"/>
            <p:extLst>
              <p:ext uri="{D42A27DB-BD31-4B8C-83A1-F6EECF244321}">
                <p14:modId xmlns:p14="http://schemas.microsoft.com/office/powerpoint/2010/main" val="3720639364"/>
              </p:ext>
            </p:extLst>
          </p:nvPr>
        </p:nvGraphicFramePr>
        <p:xfrm>
          <a:off x="5608638" y="965200"/>
          <a:ext cx="5614987" cy="4773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D9B8FD4-CDEB-4EB4-B4DE-C89E11938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5A2E3D1D-9E9F-4739-BA14-D4D7FA9F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1FFB365B-E9DC-4859-B8AB-CB83EEBE4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DAB9C8-EB37-4914-A699-C716FC8FE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353D056-5AA0-4A55-9C01-43131A63CF22}"/>
              </a:ext>
            </a:extLst>
          </p:cNvPr>
          <p:cNvSpPr>
            <a:spLocks noGrp="1"/>
          </p:cNvSpPr>
          <p:nvPr>
            <p:ph type="title"/>
          </p:nvPr>
        </p:nvSpPr>
        <p:spPr>
          <a:xfrm>
            <a:off x="653143" y="1645920"/>
            <a:ext cx="3927566" cy="4470821"/>
          </a:xfrm>
        </p:spPr>
        <p:txBody>
          <a:bodyPr>
            <a:normAutofit/>
          </a:bodyPr>
          <a:lstStyle/>
          <a:p>
            <a:pPr algn="r"/>
            <a:r>
              <a:rPr lang="en-GB" sz="3200" b="1" dirty="0">
                <a:solidFill>
                  <a:schemeClr val="bg2"/>
                </a:solidFill>
                <a:latin typeface="Times New Roman" panose="02020603050405020304" pitchFamily="18" charset="0"/>
                <a:cs typeface="Times New Roman" panose="02020603050405020304" pitchFamily="18" charset="0"/>
              </a:rPr>
              <a:t>Public Participation Theory</a:t>
            </a:r>
          </a:p>
        </p:txBody>
      </p:sp>
      <p:sp>
        <p:nvSpPr>
          <p:cNvPr id="3" name="Content Placeholder 2">
            <a:extLst>
              <a:ext uri="{FF2B5EF4-FFF2-40B4-BE49-F238E27FC236}">
                <a16:creationId xmlns:a16="http://schemas.microsoft.com/office/drawing/2014/main" id="{07D231F4-E9CE-4636-993A-47E19C16766C}"/>
              </a:ext>
            </a:extLst>
          </p:cNvPr>
          <p:cNvSpPr>
            <a:spLocks noGrp="1"/>
          </p:cNvSpPr>
          <p:nvPr>
            <p:ph idx="1"/>
          </p:nvPr>
        </p:nvSpPr>
        <p:spPr>
          <a:xfrm>
            <a:off x="5204109" y="1645920"/>
            <a:ext cx="6269434" cy="4470821"/>
          </a:xfrm>
        </p:spPr>
        <p:txBody>
          <a:bodyPr>
            <a:normAutofit/>
          </a:bodyPr>
          <a:lstStyle/>
          <a:p>
            <a:r>
              <a:rPr lang="en-US">
                <a:latin typeface="Times New Roman" panose="02020603050405020304" pitchFamily="18" charset="0"/>
                <a:cs typeface="Times New Roman" panose="02020603050405020304" pitchFamily="18" charset="0"/>
              </a:rPr>
              <a:t>Public participation: Governance involves direct or indirect involvement of representatives of concerned stakeholders in decision-making about policies, plans or programs in which they have an interest</a:t>
            </a:r>
          </a:p>
          <a:p>
            <a:pPr lvl="1"/>
            <a:r>
              <a:rPr lang="en-US" b="1">
                <a:latin typeface="Times New Roman" panose="02020603050405020304" pitchFamily="18" charset="0"/>
                <a:cs typeface="Times New Roman" panose="02020603050405020304" pitchFamily="18" charset="0"/>
              </a:rPr>
              <a:t>Stakeholders:</a:t>
            </a:r>
          </a:p>
          <a:p>
            <a:pPr lvl="2">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Stakeholders are persons, groups or organizations that may influence or be affected by policy decisions</a:t>
            </a:r>
          </a:p>
          <a:p>
            <a:r>
              <a:rPr lang="en-US" b="1">
                <a:latin typeface="Times New Roman" panose="02020603050405020304" pitchFamily="18" charset="0"/>
                <a:cs typeface="Times New Roman" panose="02020603050405020304" pitchFamily="18" charset="0"/>
              </a:rPr>
              <a:t>Involved actors:</a:t>
            </a:r>
          </a:p>
          <a:p>
            <a:pPr lvl="2">
              <a:buFont typeface="Wingdings" panose="05000000000000000000" pitchFamily="2" charset="2"/>
              <a:buChar char="Ø"/>
            </a:pPr>
            <a:r>
              <a:rPr lang="en-US">
                <a:latin typeface="Times New Roman" panose="02020603050405020304" pitchFamily="18" charset="0"/>
                <a:cs typeface="Times New Roman" panose="02020603050405020304" pitchFamily="18" charset="0"/>
              </a:rPr>
              <a:t>Public participation involves stakeholders, government agencies, political leaders, nonprofit organizations and business organizations that create or implement public policies and programs</a:t>
            </a:r>
          </a:p>
          <a:p>
            <a:pPr marL="0" indent="0">
              <a:buNone/>
            </a:pPr>
            <a:endParaRPr lang="en-GB" dirty="0"/>
          </a:p>
        </p:txBody>
      </p:sp>
    </p:spTree>
    <p:extLst>
      <p:ext uri="{BB962C8B-B14F-4D97-AF65-F5344CB8AC3E}">
        <p14:creationId xmlns:p14="http://schemas.microsoft.com/office/powerpoint/2010/main" val="67456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9"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3" name="Content Placeholder 2">
            <a:extLst>
              <a:ext uri="{FF2B5EF4-FFF2-40B4-BE49-F238E27FC236}">
                <a16:creationId xmlns:a16="http://schemas.microsoft.com/office/drawing/2014/main" id="{2EA8FDFC-532C-408C-B5D3-D637E490FB83}"/>
              </a:ext>
            </a:extLst>
          </p:cNvPr>
          <p:cNvSpPr>
            <a:spLocks noGrp="1"/>
          </p:cNvSpPr>
          <p:nvPr>
            <p:ph idx="1"/>
          </p:nvPr>
        </p:nvSpPr>
        <p:spPr>
          <a:xfrm>
            <a:off x="1146855" y="2130795"/>
            <a:ext cx="9399225" cy="4882572"/>
          </a:xfrm>
        </p:spPr>
        <p:txBody>
          <a:bodyPr>
            <a:normAutofit/>
          </a:bodyPr>
          <a:lstStyle/>
          <a:p>
            <a:pPr>
              <a:lnSpc>
                <a:spcPct val="90000"/>
              </a:lnSpc>
            </a:pPr>
            <a:r>
              <a:rPr lang="en-US" dirty="0">
                <a:latin typeface="Times New Roman" panose="02020603050405020304" pitchFamily="18" charset="0"/>
                <a:cs typeface="Times New Roman" panose="02020603050405020304" pitchFamily="18" charset="0"/>
              </a:rPr>
              <a:t>In democracies, citizens are deemed to be important stakeholders they are directly or indirectly involved through elected representatives in the formation, adoption and implementation of the laws and policies that affect them</a:t>
            </a:r>
          </a:p>
          <a:p>
            <a:pPr lvl="1">
              <a:lnSpc>
                <a:spcPct val="90000"/>
              </a:lnSpc>
            </a:pPr>
            <a:r>
              <a:rPr lang="en-US" sz="2000" b="1" dirty="0">
                <a:latin typeface="Times New Roman" panose="02020603050405020304" pitchFamily="18" charset="0"/>
                <a:cs typeface="Times New Roman" panose="02020603050405020304" pitchFamily="18" charset="0"/>
              </a:rPr>
              <a:t>Importance: </a:t>
            </a:r>
          </a:p>
          <a:p>
            <a:pPr lvl="2">
              <a:lnSpc>
                <a:spcPct val="9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Ensures the accountability and transparency of government is a common motivation for public participation</a:t>
            </a:r>
          </a:p>
          <a:p>
            <a:pPr>
              <a:lnSpc>
                <a:spcPct val="90000"/>
              </a:lnSpc>
            </a:pPr>
            <a:r>
              <a:rPr lang="en-US" b="1" dirty="0">
                <a:latin typeface="Times New Roman" panose="02020603050405020304" pitchFamily="18" charset="0"/>
                <a:cs typeface="Times New Roman" panose="02020603050405020304" pitchFamily="18" charset="0"/>
              </a:rPr>
              <a:t>Legitimacy:</a:t>
            </a:r>
          </a:p>
          <a:p>
            <a:pPr lvl="2">
              <a:lnSpc>
                <a:spcPct val="9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Legitimacy is one of the most contested features of public participation in terms of the adequacy, representation, and technical or political workability</a:t>
            </a:r>
          </a:p>
          <a:p>
            <a:pPr lvl="2">
              <a:lnSpc>
                <a:spcPct val="9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Legitimate participation requires clear explanation of participants, use logical arguments, and utilize valid criteria for evaluating options and outcomes</a:t>
            </a:r>
          </a:p>
          <a:p>
            <a:pPr lvl="2">
              <a:lnSpc>
                <a:spcPct val="9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If public participation is not seen as legitimate, it can alienate the public from government and disrupt the implementation of policy decisions</a:t>
            </a:r>
          </a:p>
          <a:p>
            <a:pPr marL="914400" lvl="2" indent="0">
              <a:lnSpc>
                <a:spcPct val="90000"/>
              </a:lnSpc>
              <a:buNone/>
            </a:pPr>
            <a:endParaRPr lang="en-US" sz="1400" dirty="0"/>
          </a:p>
        </p:txBody>
      </p:sp>
    </p:spTree>
    <p:extLst>
      <p:ext uri="{BB962C8B-B14F-4D97-AF65-F5344CB8AC3E}">
        <p14:creationId xmlns:p14="http://schemas.microsoft.com/office/powerpoint/2010/main" val="2901456890"/>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1"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23" name="Freeform: Shape 22">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85BA10E0-5F4A-43EC-B90F-C3E0D36CC1DB}"/>
              </a:ext>
            </a:extLst>
          </p:cNvPr>
          <p:cNvSpPr>
            <a:spLocks noGrp="1"/>
          </p:cNvSpPr>
          <p:nvPr>
            <p:ph idx="1"/>
          </p:nvPr>
        </p:nvSpPr>
        <p:spPr>
          <a:xfrm>
            <a:off x="5204109" y="1143000"/>
            <a:ext cx="6900805" cy="5614851"/>
          </a:xfrm>
        </p:spPr>
        <p:txBody>
          <a:bodyPr>
            <a:normAutofit lnSpcReduction="10000"/>
          </a:bodyPr>
          <a:lstStyle/>
          <a:p>
            <a:pPr>
              <a:lnSpc>
                <a:spcPct val="90000"/>
              </a:lnSpc>
            </a:pPr>
            <a:r>
              <a:rPr lang="en-GB" sz="1300" b="1" dirty="0">
                <a:latin typeface="Times New Roman" panose="02020603050405020304" pitchFamily="18" charset="0"/>
                <a:cs typeface="Times New Roman" panose="02020603050405020304" pitchFamily="18" charset="0"/>
              </a:rPr>
              <a:t>Diversity and Inclusion:</a:t>
            </a:r>
          </a:p>
          <a:p>
            <a:pPr lvl="2">
              <a:lnSpc>
                <a:spcPct val="9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 key challenge in participation is ensuring an appropriate range of interests is engaged in the process</a:t>
            </a:r>
          </a:p>
          <a:p>
            <a:pPr marL="914400" lvl="2" indent="0">
              <a:lnSpc>
                <a:spcPct val="90000"/>
              </a:lnSpc>
              <a:buNone/>
            </a:pPr>
            <a:endParaRPr lang="en-US" dirty="0">
              <a:latin typeface="Times New Roman" panose="02020603050405020304" pitchFamily="18" charset="0"/>
              <a:cs typeface="Times New Roman" panose="02020603050405020304" pitchFamily="18" charset="0"/>
            </a:endParaRPr>
          </a:p>
          <a:p>
            <a:pPr lvl="2">
              <a:lnSpc>
                <a:spcPct val="9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Include those normally excluded from decision-making by institutionalized discriminations</a:t>
            </a:r>
          </a:p>
          <a:p>
            <a:pPr marL="914400" lvl="2" indent="0">
              <a:lnSpc>
                <a:spcPct val="90000"/>
              </a:lnSpc>
              <a:buNone/>
            </a:pPr>
            <a:endParaRPr lang="en-US" dirty="0">
              <a:latin typeface="Times New Roman" panose="02020603050405020304" pitchFamily="18" charset="0"/>
              <a:cs typeface="Times New Roman" panose="02020603050405020304" pitchFamily="18" charset="0"/>
            </a:endParaRPr>
          </a:p>
          <a:p>
            <a:pPr lvl="2">
              <a:lnSpc>
                <a:spcPct val="9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Leaving the public out of decision-making is an example of tensions regarding inclusion in and exclusion from governance</a:t>
            </a:r>
          </a:p>
          <a:p>
            <a:pPr marL="914400" lvl="2" indent="0">
              <a:lnSpc>
                <a:spcPct val="90000"/>
              </a:lnSpc>
              <a:buNone/>
            </a:pPr>
            <a:endParaRPr lang="en-US" dirty="0">
              <a:latin typeface="Times New Roman" panose="02020603050405020304" pitchFamily="18" charset="0"/>
              <a:cs typeface="Times New Roman" panose="02020603050405020304" pitchFamily="18" charset="0"/>
            </a:endParaRPr>
          </a:p>
          <a:p>
            <a:pPr lvl="2">
              <a:lnSpc>
                <a:spcPct val="9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Often participatory processes end up including the people who are easily recruited, articulate in the language and logics being used to make decisions</a:t>
            </a:r>
          </a:p>
          <a:p>
            <a:pPr marL="914400" lvl="2" indent="0">
              <a:lnSpc>
                <a:spcPct val="90000"/>
              </a:lnSpc>
              <a:buNone/>
            </a:pPr>
            <a:endParaRPr lang="en-US" dirty="0">
              <a:latin typeface="Times New Roman" panose="02020603050405020304" pitchFamily="18" charset="0"/>
              <a:cs typeface="Times New Roman" panose="02020603050405020304" pitchFamily="18" charset="0"/>
            </a:endParaRPr>
          </a:p>
          <a:p>
            <a:pPr lvl="2">
              <a:lnSpc>
                <a:spcPct val="9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Inclusion and exclusion are often used in reference to the ethnic, racial, gender or socioeconomic diversity of the people</a:t>
            </a:r>
          </a:p>
          <a:p>
            <a:pPr marL="914400" lvl="2" indent="0">
              <a:lnSpc>
                <a:spcPct val="90000"/>
              </a:lnSpc>
              <a:buNone/>
            </a:pPr>
            <a:endParaRPr lang="en-US" dirty="0">
              <a:latin typeface="Times New Roman" panose="02020603050405020304" pitchFamily="18" charset="0"/>
              <a:cs typeface="Times New Roman" panose="02020603050405020304" pitchFamily="18" charset="0"/>
            </a:endParaRPr>
          </a:p>
          <a:p>
            <a:pPr lvl="2">
              <a:lnSpc>
                <a:spcPct val="9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Stakeholder analysis, active management of conflict and power are needed to ensure a seat at the table for under-represented and marginalized groups</a:t>
            </a:r>
          </a:p>
          <a:p>
            <a:pPr marL="457200" lvl="1" indent="0">
              <a:lnSpc>
                <a:spcPct val="90000"/>
              </a:lnSpc>
              <a:buNone/>
            </a:pPr>
            <a:endParaRPr lang="en-GB" sz="1300" dirty="0"/>
          </a:p>
        </p:txBody>
      </p:sp>
    </p:spTree>
    <p:extLst>
      <p:ext uri="{BB962C8B-B14F-4D97-AF65-F5344CB8AC3E}">
        <p14:creationId xmlns:p14="http://schemas.microsoft.com/office/powerpoint/2010/main" val="2632709523"/>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CF68EBED-5739-4170-994D-9943DCB92F36}"/>
              </a:ext>
            </a:extLst>
          </p:cNvPr>
          <p:cNvSpPr>
            <a:spLocks noGrp="1"/>
          </p:cNvSpPr>
          <p:nvPr>
            <p:ph type="title"/>
          </p:nvPr>
        </p:nvSpPr>
        <p:spPr>
          <a:xfrm>
            <a:off x="806195" y="804672"/>
            <a:ext cx="3521359" cy="5248656"/>
          </a:xfrm>
        </p:spPr>
        <p:txBody>
          <a:bodyPr anchor="ctr">
            <a:normAutofit/>
          </a:bodyPr>
          <a:lstStyle/>
          <a:p>
            <a:pPr algn="ctr"/>
            <a:r>
              <a:rPr lang="en-GB" dirty="0"/>
              <a:t>Institutional Theory</a:t>
            </a:r>
            <a:endParaRPr lang="en-GB"/>
          </a:p>
        </p:txBody>
      </p:sp>
      <p:sp>
        <p:nvSpPr>
          <p:cNvPr id="3" name="Content Placeholder 2">
            <a:extLst>
              <a:ext uri="{FF2B5EF4-FFF2-40B4-BE49-F238E27FC236}">
                <a16:creationId xmlns:a16="http://schemas.microsoft.com/office/drawing/2014/main" id="{45C88E09-48D3-42E2-B0EF-E94D59CECD1E}"/>
              </a:ext>
            </a:extLst>
          </p:cNvPr>
          <p:cNvSpPr>
            <a:spLocks noGrp="1"/>
          </p:cNvSpPr>
          <p:nvPr>
            <p:ph idx="1"/>
          </p:nvPr>
        </p:nvSpPr>
        <p:spPr>
          <a:xfrm>
            <a:off x="4975861" y="804671"/>
            <a:ext cx="6399930" cy="5248657"/>
          </a:xfrm>
        </p:spPr>
        <p:txBody>
          <a:bodyPr anchor="ctr">
            <a:normAutofit/>
          </a:bodyPr>
          <a:lstStyle/>
          <a:p>
            <a:r>
              <a:rPr lang="en-US" dirty="0"/>
              <a:t>The principal virtue of the institutional approach is that it should, at least in principle, focus on the organizations and institutions within the public sector that make and implement public policies</a:t>
            </a:r>
          </a:p>
          <a:p>
            <a:r>
              <a:rPr lang="en-US" dirty="0"/>
              <a:t>In the “old institutionalism” the emphasis on formal government structures such as legislatures or cabinets emphasized the role of institutions in governing</a:t>
            </a:r>
          </a:p>
          <a:p>
            <a:r>
              <a:rPr lang="en-US" dirty="0"/>
              <a:t>While “new institutionalism” is less concerned with policy and governing but certainly has the potential for explaining patterns of governance</a:t>
            </a:r>
          </a:p>
          <a:p>
            <a:r>
              <a:rPr lang="en-US" dirty="0"/>
              <a:t>Institutions vary in nature and have different perspectives</a:t>
            </a:r>
          </a:p>
        </p:txBody>
      </p:sp>
    </p:spTree>
    <p:extLst>
      <p:ext uri="{BB962C8B-B14F-4D97-AF65-F5344CB8AC3E}">
        <p14:creationId xmlns:p14="http://schemas.microsoft.com/office/powerpoint/2010/main" val="33262899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3" name="Content Placeholder 2">
            <a:extLst>
              <a:ext uri="{FF2B5EF4-FFF2-40B4-BE49-F238E27FC236}">
                <a16:creationId xmlns:a16="http://schemas.microsoft.com/office/drawing/2014/main" id="{A0E32B91-F35D-48A2-939E-0128909B9856}"/>
              </a:ext>
            </a:extLst>
          </p:cNvPr>
          <p:cNvSpPr>
            <a:spLocks noGrp="1"/>
          </p:cNvSpPr>
          <p:nvPr>
            <p:ph idx="1"/>
          </p:nvPr>
        </p:nvSpPr>
        <p:spPr>
          <a:xfrm>
            <a:off x="1103312" y="2763520"/>
            <a:ext cx="8946541" cy="3484879"/>
          </a:xfrm>
        </p:spPr>
        <p:txBody>
          <a:bodyPr>
            <a:normAutofit/>
          </a:bodyPr>
          <a:lstStyle/>
          <a:p>
            <a:pPr>
              <a:lnSpc>
                <a:spcPct val="90000"/>
              </a:lnSpc>
            </a:pPr>
            <a:r>
              <a:rPr lang="en-GB" sz="1700" b="1" dirty="0"/>
              <a:t>Sociological Institutionalism: </a:t>
            </a:r>
            <a:r>
              <a:rPr lang="en-US" sz="1700" dirty="0"/>
              <a:t>sociological institutionalism tends to rely upon the normative structure of the institution to influence both its own members and the surrounding society</a:t>
            </a:r>
            <a:endParaRPr lang="en-GB" sz="1700" dirty="0"/>
          </a:p>
          <a:p>
            <a:pPr>
              <a:lnSpc>
                <a:spcPct val="90000"/>
              </a:lnSpc>
            </a:pPr>
            <a:r>
              <a:rPr lang="en-US" sz="1700" dirty="0"/>
              <a:t>The preferences of individuals who join an institution are shaped by that institution, and therefore their actions are shaped by the values and symbols within the institution</a:t>
            </a:r>
          </a:p>
          <a:p>
            <a:pPr>
              <a:lnSpc>
                <a:spcPct val="90000"/>
              </a:lnSpc>
            </a:pPr>
            <a:r>
              <a:rPr lang="en-US" sz="1700" dirty="0"/>
              <a:t>This results in two types of governance: </a:t>
            </a:r>
          </a:p>
          <a:p>
            <a:pPr>
              <a:lnSpc>
                <a:spcPct val="90000"/>
              </a:lnSpc>
            </a:pPr>
            <a:r>
              <a:rPr lang="en-US" sz="1700" b="1" dirty="0"/>
              <a:t>Micro-level: </a:t>
            </a:r>
            <a:r>
              <a:rPr lang="en-US" sz="1700" dirty="0"/>
              <a:t>Where actors within a single policy area are involved and likely to share values, symbols and other aspects of a normative structure for governing than are actors from broader collections of policy areas</a:t>
            </a:r>
          </a:p>
          <a:p>
            <a:pPr>
              <a:lnSpc>
                <a:spcPct val="90000"/>
              </a:lnSpc>
            </a:pPr>
            <a:r>
              <a:rPr lang="en-US" sz="1700" dirty="0" err="1"/>
              <a:t>E.g</a:t>
            </a:r>
            <a:r>
              <a:rPr lang="en-US" sz="1700" dirty="0"/>
              <a:t> “epistemic communities” that define, or at least influence, policymaking in many policy areas</a:t>
            </a:r>
          </a:p>
        </p:txBody>
      </p:sp>
    </p:spTree>
    <p:extLst>
      <p:ext uri="{BB962C8B-B14F-4D97-AF65-F5344CB8AC3E}">
        <p14:creationId xmlns:p14="http://schemas.microsoft.com/office/powerpoint/2010/main" val="3872295402"/>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3" name="Content Placeholder 2">
            <a:extLst>
              <a:ext uri="{FF2B5EF4-FFF2-40B4-BE49-F238E27FC236}">
                <a16:creationId xmlns:a16="http://schemas.microsoft.com/office/drawing/2014/main" id="{5A80C230-FEB8-479C-A532-5A9F3D4FB014}"/>
              </a:ext>
            </a:extLst>
          </p:cNvPr>
          <p:cNvSpPr>
            <a:spLocks noGrp="1"/>
          </p:cNvSpPr>
          <p:nvPr>
            <p:ph idx="1"/>
          </p:nvPr>
        </p:nvSpPr>
        <p:spPr>
          <a:xfrm>
            <a:off x="1103312" y="2763520"/>
            <a:ext cx="8946541" cy="3484879"/>
          </a:xfrm>
        </p:spPr>
        <p:txBody>
          <a:bodyPr>
            <a:normAutofit/>
          </a:bodyPr>
          <a:lstStyle/>
          <a:p>
            <a:r>
              <a:rPr lang="en-GB" b="1" dirty="0"/>
              <a:t>Macro-level: </a:t>
            </a:r>
            <a:r>
              <a:rPr lang="en-US" dirty="0"/>
              <a:t>Macro-level governance is produced through the interaction of institutions</a:t>
            </a:r>
          </a:p>
          <a:p>
            <a:r>
              <a:rPr lang="en-US" dirty="0"/>
              <a:t>Such an interaction of institutions occurs both for the formal institutions within the public sector </a:t>
            </a:r>
            <a:r>
              <a:rPr lang="en-US" dirty="0" err="1"/>
              <a:t>e.g</a:t>
            </a:r>
            <a:r>
              <a:rPr lang="en-US" dirty="0"/>
              <a:t> legislatures, cabinets, bureaucracies </a:t>
            </a:r>
            <a:r>
              <a:rPr lang="en-US" dirty="0" err="1"/>
              <a:t>etc</a:t>
            </a:r>
            <a:r>
              <a:rPr lang="en-US" dirty="0"/>
              <a:t>, and for the interactions of the larger social institutions of government </a:t>
            </a:r>
            <a:r>
              <a:rPr lang="en-US" dirty="0" err="1"/>
              <a:t>e.g</a:t>
            </a:r>
            <a:r>
              <a:rPr lang="en-US" dirty="0"/>
              <a:t> law and markets.</a:t>
            </a:r>
          </a:p>
          <a:p>
            <a:r>
              <a:rPr lang="en-US" dirty="0"/>
              <a:t>These interactions produce patterns of governance for larger swaths of policy and society than limited roles of individual institutions</a:t>
            </a:r>
          </a:p>
          <a:p>
            <a:endParaRPr lang="en-GB" dirty="0"/>
          </a:p>
        </p:txBody>
      </p:sp>
    </p:spTree>
    <p:extLst>
      <p:ext uri="{BB962C8B-B14F-4D97-AF65-F5344CB8AC3E}">
        <p14:creationId xmlns:p14="http://schemas.microsoft.com/office/powerpoint/2010/main" val="2200021849"/>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BAC604CA-8ADE-4853-BFF3-BAF02D5E93FE}"/>
              </a:ext>
            </a:extLst>
          </p:cNvPr>
          <p:cNvSpPr>
            <a:spLocks noGrp="1"/>
          </p:cNvSpPr>
          <p:nvPr>
            <p:ph type="title"/>
          </p:nvPr>
        </p:nvSpPr>
        <p:spPr>
          <a:xfrm>
            <a:off x="806195" y="804672"/>
            <a:ext cx="3521359" cy="5248656"/>
          </a:xfrm>
        </p:spPr>
        <p:txBody>
          <a:bodyPr anchor="ctr">
            <a:normAutofit/>
          </a:bodyPr>
          <a:lstStyle/>
          <a:p>
            <a:pPr algn="ctr"/>
            <a:r>
              <a:rPr lang="en-GB" sz="3600"/>
              <a:t>Historical Institutionalism</a:t>
            </a:r>
          </a:p>
        </p:txBody>
      </p:sp>
      <p:sp>
        <p:nvSpPr>
          <p:cNvPr id="3" name="Content Placeholder 2">
            <a:extLst>
              <a:ext uri="{FF2B5EF4-FFF2-40B4-BE49-F238E27FC236}">
                <a16:creationId xmlns:a16="http://schemas.microsoft.com/office/drawing/2014/main" id="{88EB3742-8655-4FCD-B917-42CA74BE823C}"/>
              </a:ext>
            </a:extLst>
          </p:cNvPr>
          <p:cNvSpPr>
            <a:spLocks noGrp="1"/>
          </p:cNvSpPr>
          <p:nvPr>
            <p:ph idx="1"/>
          </p:nvPr>
        </p:nvSpPr>
        <p:spPr>
          <a:xfrm>
            <a:off x="4975861" y="804671"/>
            <a:ext cx="6399930" cy="5248657"/>
          </a:xfrm>
        </p:spPr>
        <p:txBody>
          <a:bodyPr anchor="ctr">
            <a:normAutofit/>
          </a:bodyPr>
          <a:lstStyle/>
          <a:p>
            <a:r>
              <a:rPr lang="en-US" dirty="0"/>
              <a:t>Institutions are defined in part by ideas and in part by the persistence of those ideas in policies and structures </a:t>
            </a:r>
          </a:p>
          <a:p>
            <a:r>
              <a:rPr lang="en-US" dirty="0"/>
              <a:t>For instance, once created, a policy or organization in the public sector is argued to be shaped by “path dependence” </a:t>
            </a:r>
          </a:p>
          <a:p>
            <a:r>
              <a:rPr lang="en-US" dirty="0"/>
              <a:t>Institutional changes (reforms) are difficult to implement</a:t>
            </a:r>
          </a:p>
          <a:p>
            <a:endParaRPr lang="en-US" dirty="0"/>
          </a:p>
          <a:p>
            <a:endParaRPr lang="en-GB" dirty="0"/>
          </a:p>
        </p:txBody>
      </p:sp>
    </p:spTree>
    <p:extLst>
      <p:ext uri="{BB962C8B-B14F-4D97-AF65-F5344CB8AC3E}">
        <p14:creationId xmlns:p14="http://schemas.microsoft.com/office/powerpoint/2010/main" val="17021105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4F48839A-0F0A-4AB7-8FB1-FACAC267CF6C}"/>
              </a:ext>
            </a:extLst>
          </p:cNvPr>
          <p:cNvSpPr>
            <a:spLocks noGrp="1"/>
          </p:cNvSpPr>
          <p:nvPr>
            <p:ph type="title"/>
          </p:nvPr>
        </p:nvSpPr>
        <p:spPr>
          <a:xfrm>
            <a:off x="806195" y="804672"/>
            <a:ext cx="3521359" cy="5248656"/>
          </a:xfrm>
        </p:spPr>
        <p:txBody>
          <a:bodyPr anchor="ctr">
            <a:normAutofit/>
          </a:bodyPr>
          <a:lstStyle/>
          <a:p>
            <a:pPr algn="ctr"/>
            <a:r>
              <a:rPr lang="en-GB" sz="3600"/>
              <a:t>Discursive Institutionalism</a:t>
            </a:r>
          </a:p>
        </p:txBody>
      </p:sp>
      <p:sp>
        <p:nvSpPr>
          <p:cNvPr id="3" name="Content Placeholder 2">
            <a:extLst>
              <a:ext uri="{FF2B5EF4-FFF2-40B4-BE49-F238E27FC236}">
                <a16:creationId xmlns:a16="http://schemas.microsoft.com/office/drawing/2014/main" id="{58440E52-3CFA-4CE1-B4B4-962D9F47D79A}"/>
              </a:ext>
            </a:extLst>
          </p:cNvPr>
          <p:cNvSpPr>
            <a:spLocks noGrp="1"/>
          </p:cNvSpPr>
          <p:nvPr>
            <p:ph idx="1"/>
          </p:nvPr>
        </p:nvSpPr>
        <p:spPr>
          <a:xfrm>
            <a:off x="4975861" y="804671"/>
            <a:ext cx="6399930" cy="5248657"/>
          </a:xfrm>
        </p:spPr>
        <p:txBody>
          <a:bodyPr anchor="ctr">
            <a:normAutofit/>
          </a:bodyPr>
          <a:lstStyle/>
          <a:p>
            <a:r>
              <a:rPr lang="en-US" dirty="0"/>
              <a:t>Discursive institutionalism argues that institutions reflect the discourses among the members of the institution, and between the institution and its environment</a:t>
            </a:r>
          </a:p>
          <a:p>
            <a:r>
              <a:rPr lang="en-US" dirty="0"/>
              <a:t>There are two types of discursive institutionalism</a:t>
            </a:r>
          </a:p>
          <a:p>
            <a:r>
              <a:rPr lang="en-US" b="1" dirty="0"/>
              <a:t>Coordinative discourse: D</a:t>
            </a:r>
            <a:r>
              <a:rPr lang="en-US" dirty="0"/>
              <a:t>efines the meaning of the institution and its policies among the members</a:t>
            </a:r>
          </a:p>
          <a:p>
            <a:r>
              <a:rPr lang="en-US" b="1" dirty="0"/>
              <a:t>Communicative discourse:  </a:t>
            </a:r>
            <a:r>
              <a:rPr lang="en-US" dirty="0"/>
              <a:t>relates the institution to its environment and to explain its actions to a wider audience</a:t>
            </a:r>
          </a:p>
          <a:p>
            <a:r>
              <a:rPr lang="en-US" dirty="0"/>
              <a:t>Discursive institutionalism to some extent is similar to both sociological and historical institutionalism, is defined largely by ideas</a:t>
            </a:r>
            <a:endParaRPr lang="en-GB" dirty="0"/>
          </a:p>
        </p:txBody>
      </p:sp>
    </p:spTree>
    <p:extLst>
      <p:ext uri="{BB962C8B-B14F-4D97-AF65-F5344CB8AC3E}">
        <p14:creationId xmlns:p14="http://schemas.microsoft.com/office/powerpoint/2010/main" val="128540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2" name="Rectangle 71">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4" name="Straight Connector 73">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76" name="Picture 75">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78"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9697" name="Title 1">
            <a:extLst>
              <a:ext uri="{FF2B5EF4-FFF2-40B4-BE49-F238E27FC236}">
                <a16:creationId xmlns:a16="http://schemas.microsoft.com/office/drawing/2014/main" id="{1C8B35D8-57EB-FD42-8CAD-A808A0612806}"/>
              </a:ext>
            </a:extLst>
          </p:cNvPr>
          <p:cNvSpPr>
            <a:spLocks noGrp="1" noChangeArrowheads="1"/>
          </p:cNvSpPr>
          <p:nvPr>
            <p:ph type="title"/>
          </p:nvPr>
        </p:nvSpPr>
        <p:spPr>
          <a:xfrm>
            <a:off x="806195" y="804672"/>
            <a:ext cx="3521359" cy="5248656"/>
          </a:xfrm>
        </p:spPr>
        <p:txBody>
          <a:bodyPr anchor="ctr">
            <a:normAutofit/>
          </a:bodyPr>
          <a:lstStyle/>
          <a:p>
            <a:pPr algn="ctr" eaLnBrk="1" hangingPunct="1"/>
            <a:r>
              <a:rPr lang="en-US" altLang="zh-CN"/>
              <a:t>Examples</a:t>
            </a:r>
          </a:p>
        </p:txBody>
      </p:sp>
      <p:sp>
        <p:nvSpPr>
          <p:cNvPr id="3" name="Content Placeholder 2">
            <a:extLst>
              <a:ext uri="{FF2B5EF4-FFF2-40B4-BE49-F238E27FC236}">
                <a16:creationId xmlns:a16="http://schemas.microsoft.com/office/drawing/2014/main" id="{6B4B0848-2F40-2C49-96F2-9477177222E3}"/>
              </a:ext>
            </a:extLst>
          </p:cNvPr>
          <p:cNvSpPr>
            <a:spLocks noGrp="1"/>
          </p:cNvSpPr>
          <p:nvPr>
            <p:ph idx="1"/>
          </p:nvPr>
        </p:nvSpPr>
        <p:spPr>
          <a:xfrm>
            <a:off x="4975861" y="804671"/>
            <a:ext cx="6399930" cy="5248657"/>
          </a:xfrm>
        </p:spPr>
        <p:txBody>
          <a:bodyPr anchor="ctr">
            <a:normAutofit/>
          </a:bodyPr>
          <a:lstStyle/>
          <a:p>
            <a:pPr marL="0" indent="0">
              <a:buNone/>
              <a:defRPr/>
            </a:pPr>
            <a:endParaRPr lang="en-US" noProof="1"/>
          </a:p>
          <a:p>
            <a:pPr eaLnBrk="1" hangingPunct="1">
              <a:defRPr/>
            </a:pPr>
            <a:r>
              <a:rPr lang="en-US" noProof="1"/>
              <a:t>Multi-level governance (MLG): supra level governance i.e Global level e.g WB, IMF, UN, OECD</a:t>
            </a:r>
          </a:p>
          <a:p>
            <a:pPr eaLnBrk="1" hangingPunct="1">
              <a:defRPr/>
            </a:pPr>
            <a:r>
              <a:rPr lang="en-US" noProof="1"/>
              <a:t>National level e.g Central govt, parliament, courts</a:t>
            </a:r>
          </a:p>
          <a:p>
            <a:pPr eaLnBrk="1" hangingPunct="1">
              <a:defRPr/>
            </a:pPr>
            <a:r>
              <a:rPr lang="en-US" noProof="1"/>
              <a:t>Regional level e.g EU </a:t>
            </a:r>
          </a:p>
          <a:p>
            <a:pPr eaLnBrk="1" hangingPunct="1">
              <a:defRPr/>
            </a:pPr>
            <a:r>
              <a:rPr lang="en-US" noProof="1"/>
              <a:t>Local level e.g Municipalities</a:t>
            </a:r>
          </a:p>
          <a:p>
            <a:pPr marL="0" indent="0">
              <a:buNone/>
              <a:defRPr/>
            </a:pPr>
            <a:r>
              <a:rPr lang="en-US" noProof="1"/>
              <a:t> </a:t>
            </a:r>
          </a:p>
          <a:p>
            <a:pPr eaLnBrk="1" hangingPunct="1">
              <a:defRPr/>
            </a:pPr>
            <a:endParaRPr lang="en-US" noProof="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3" name="Content Placeholder 2">
            <a:extLst>
              <a:ext uri="{FF2B5EF4-FFF2-40B4-BE49-F238E27FC236}">
                <a16:creationId xmlns:a16="http://schemas.microsoft.com/office/drawing/2014/main" id="{C9C5EC10-298C-2247-9825-E7A237960EF4}"/>
              </a:ext>
            </a:extLst>
          </p:cNvPr>
          <p:cNvSpPr>
            <a:spLocks noGrp="1"/>
          </p:cNvSpPr>
          <p:nvPr>
            <p:ph idx="1"/>
          </p:nvPr>
        </p:nvSpPr>
        <p:spPr>
          <a:xfrm>
            <a:off x="4975861" y="804671"/>
            <a:ext cx="6399930" cy="5248657"/>
          </a:xfrm>
        </p:spPr>
        <p:txBody>
          <a:bodyPr anchor="ctr">
            <a:normAutofit/>
          </a:bodyPr>
          <a:lstStyle/>
          <a:p>
            <a:endParaRPr lang="en-US"/>
          </a:p>
          <a:p>
            <a:pPr marL="0" indent="0">
              <a:buNone/>
            </a:pPr>
            <a:r>
              <a:rPr lang="en-US"/>
              <a:t>Actors and Institutions</a:t>
            </a:r>
          </a:p>
          <a:p>
            <a:endParaRPr lang="en-US"/>
          </a:p>
          <a:p>
            <a:r>
              <a:rPr lang="en-US"/>
              <a:t>Regulators: market, government, civic sector, media, NGOs, epistemic organizations, think tanks.</a:t>
            </a:r>
          </a:p>
          <a:p>
            <a:r>
              <a:rPr lang="en-US"/>
              <a:t>Politicians, celebrities and leading intellectuals.</a:t>
            </a:r>
          </a:p>
          <a:p>
            <a:endParaRPr lang="en-US"/>
          </a:p>
        </p:txBody>
      </p:sp>
    </p:spTree>
    <p:extLst>
      <p:ext uri="{BB962C8B-B14F-4D97-AF65-F5344CB8AC3E}">
        <p14:creationId xmlns:p14="http://schemas.microsoft.com/office/powerpoint/2010/main" val="3899365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0D9B8FD4-CDEB-4EB4-B4DE-C89E11938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72" name="Freeform 36">
            <a:extLst>
              <a:ext uri="{FF2B5EF4-FFF2-40B4-BE49-F238E27FC236}">
                <a16:creationId xmlns:a16="http://schemas.microsoft.com/office/drawing/2014/main" id="{5A2E3D1D-9E9F-4739-BA14-D4D7FA9F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74" name="Freeform: Shape 73">
            <a:extLst>
              <a:ext uri="{FF2B5EF4-FFF2-40B4-BE49-F238E27FC236}">
                <a16:creationId xmlns:a16="http://schemas.microsoft.com/office/drawing/2014/main" id="{1FFB365B-E9DC-4859-B8AB-CB83EEBE4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8ADAB9C8-EB37-4914-A699-C716FC8FE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0721" name="Content Placeholder 2">
            <a:extLst>
              <a:ext uri="{FF2B5EF4-FFF2-40B4-BE49-F238E27FC236}">
                <a16:creationId xmlns:a16="http://schemas.microsoft.com/office/drawing/2014/main" id="{E8A2BB16-6A6E-1347-AC82-851DEA71F595}"/>
              </a:ext>
            </a:extLst>
          </p:cNvPr>
          <p:cNvSpPr>
            <a:spLocks noGrp="1" noChangeArrowheads="1"/>
          </p:cNvSpPr>
          <p:nvPr>
            <p:ph idx="1"/>
          </p:nvPr>
        </p:nvSpPr>
        <p:spPr>
          <a:xfrm>
            <a:off x="5204109" y="1645920"/>
            <a:ext cx="6269434" cy="4470821"/>
          </a:xfrm>
        </p:spPr>
        <p:txBody>
          <a:bodyPr>
            <a:normAutofit/>
          </a:bodyPr>
          <a:lstStyle/>
          <a:p>
            <a:r>
              <a:rPr lang="en-US" altLang="en-US"/>
              <a:t>What is government?</a:t>
            </a:r>
          </a:p>
          <a:p>
            <a:r>
              <a:rPr lang="en-US" altLang="en-US"/>
              <a:t>How are government and governance linked?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0D9B8FD4-CDEB-4EB4-B4DE-C89E11938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73" name="Freeform 36">
            <a:extLst>
              <a:ext uri="{FF2B5EF4-FFF2-40B4-BE49-F238E27FC236}">
                <a16:creationId xmlns:a16="http://schemas.microsoft.com/office/drawing/2014/main" id="{5A2E3D1D-9E9F-4739-BA14-D4D7FA9F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75" name="Freeform: Shape 74">
            <a:extLst>
              <a:ext uri="{FF2B5EF4-FFF2-40B4-BE49-F238E27FC236}">
                <a16:creationId xmlns:a16="http://schemas.microsoft.com/office/drawing/2014/main" id="{1FFB365B-E9DC-4859-B8AB-CB83EEBE4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8ADAB9C8-EB37-4914-A699-C716FC8FE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2769" name="Title 1">
            <a:extLst>
              <a:ext uri="{FF2B5EF4-FFF2-40B4-BE49-F238E27FC236}">
                <a16:creationId xmlns:a16="http://schemas.microsoft.com/office/drawing/2014/main" id="{E63F2C99-D91A-CA44-8B3B-2E892788A64E}"/>
              </a:ext>
            </a:extLst>
          </p:cNvPr>
          <p:cNvSpPr>
            <a:spLocks noGrp="1" noChangeArrowheads="1"/>
          </p:cNvSpPr>
          <p:nvPr>
            <p:ph type="title"/>
          </p:nvPr>
        </p:nvSpPr>
        <p:spPr>
          <a:xfrm>
            <a:off x="653143" y="1645920"/>
            <a:ext cx="3522879" cy="4470821"/>
          </a:xfrm>
        </p:spPr>
        <p:txBody>
          <a:bodyPr>
            <a:normAutofit/>
          </a:bodyPr>
          <a:lstStyle/>
          <a:p>
            <a:pPr algn="r"/>
            <a:r>
              <a:rPr lang="en-US" altLang="en-US">
                <a:solidFill>
                  <a:schemeClr val="bg2"/>
                </a:solidFill>
              </a:rPr>
              <a:t>Variation in Practice of Governance</a:t>
            </a:r>
          </a:p>
        </p:txBody>
      </p:sp>
      <p:sp>
        <p:nvSpPr>
          <p:cNvPr id="32770" name="Content Placeholder 2">
            <a:extLst>
              <a:ext uri="{FF2B5EF4-FFF2-40B4-BE49-F238E27FC236}">
                <a16:creationId xmlns:a16="http://schemas.microsoft.com/office/drawing/2014/main" id="{E3666BA8-37F0-1A46-A0BA-66146154CCD8}"/>
              </a:ext>
            </a:extLst>
          </p:cNvPr>
          <p:cNvSpPr>
            <a:spLocks noGrp="1" noChangeArrowheads="1"/>
          </p:cNvSpPr>
          <p:nvPr>
            <p:ph idx="1"/>
          </p:nvPr>
        </p:nvSpPr>
        <p:spPr>
          <a:xfrm>
            <a:off x="5204109" y="1645920"/>
            <a:ext cx="6269434" cy="4470821"/>
          </a:xfrm>
        </p:spPr>
        <p:txBody>
          <a:bodyPr>
            <a:normAutofit/>
          </a:bodyPr>
          <a:lstStyle/>
          <a:p>
            <a:r>
              <a:rPr lang="en-US" altLang="en-US"/>
              <a:t>The practice of governance changes across time.</a:t>
            </a:r>
          </a:p>
          <a:p>
            <a:r>
              <a:rPr lang="en-US" altLang="en-US"/>
              <a:t>For instance, prior to the introduction of the nineteenth-century reforms, England’s aristocratic governors used customary practices to maintain their political power and material benefits of office.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E78424C-6FD0-41F8-9CAA-5DC19C4235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DD136760-57DC-4301-8BEA-B71AD2D13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1310" y="0"/>
            <a:ext cx="8030690"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Freeform 11">
            <a:extLst>
              <a:ext uri="{FF2B5EF4-FFF2-40B4-BE49-F238E27FC236}">
                <a16:creationId xmlns:a16="http://schemas.microsoft.com/office/drawing/2014/main" id="{BDC58DEA-1307-4F44-AD47-E613D8B76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78" name="Rectangle 77">
            <a:extLst>
              <a:ext uri="{FF2B5EF4-FFF2-40B4-BE49-F238E27FC236}">
                <a16:creationId xmlns:a16="http://schemas.microsoft.com/office/drawing/2014/main" id="{C99B912D-1E4B-42AF-A2BE-CFEFEC916E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33798" name="Content Placeholder 2">
            <a:extLst>
              <a:ext uri="{FF2B5EF4-FFF2-40B4-BE49-F238E27FC236}">
                <a16:creationId xmlns:a16="http://schemas.microsoft.com/office/drawing/2014/main" id="{6DF5285B-67D3-46F1-AC6B-52413609CA4A}"/>
              </a:ext>
            </a:extLst>
          </p:cNvPr>
          <p:cNvGraphicFramePr>
            <a:graphicFrameLocks noGrp="1"/>
          </p:cNvGraphicFramePr>
          <p:nvPr>
            <p:ph idx="1"/>
            <p:extLst>
              <p:ext uri="{D42A27DB-BD31-4B8C-83A1-F6EECF244321}">
                <p14:modId xmlns:p14="http://schemas.microsoft.com/office/powerpoint/2010/main" val="2721551519"/>
              </p:ext>
            </p:extLst>
          </p:nvPr>
        </p:nvGraphicFramePr>
        <p:xfrm>
          <a:off x="5048250" y="1447800"/>
          <a:ext cx="649605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31748" name="Rectangle 70">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1749" name="Rectangle 72">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750" name="Straight Connector 74">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31751" name="Picture 76">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79"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31746" name="Content Placeholder 2">
            <a:extLst>
              <a:ext uri="{FF2B5EF4-FFF2-40B4-BE49-F238E27FC236}">
                <a16:creationId xmlns:a16="http://schemas.microsoft.com/office/drawing/2014/main" id="{BEEAD239-A4E6-6644-A8CA-60C561B55940}"/>
              </a:ext>
            </a:extLst>
          </p:cNvPr>
          <p:cNvSpPr>
            <a:spLocks noGrp="1" noChangeArrowheads="1"/>
          </p:cNvSpPr>
          <p:nvPr>
            <p:ph idx="1"/>
          </p:nvPr>
        </p:nvSpPr>
        <p:spPr>
          <a:xfrm>
            <a:off x="4975861" y="804671"/>
            <a:ext cx="6399930" cy="5248657"/>
          </a:xfrm>
        </p:spPr>
        <p:txBody>
          <a:bodyPr anchor="ctr">
            <a:normAutofit/>
          </a:bodyPr>
          <a:lstStyle/>
          <a:p>
            <a:pPr eaLnBrk="1" hangingPunct="1"/>
            <a:r>
              <a:rPr lang="en-US" altLang="en-US" dirty="0"/>
              <a:t>Government is a set of institutions established by a constitution and laws.</a:t>
            </a:r>
          </a:p>
          <a:p>
            <a:pPr eaLnBrk="1" hangingPunct="1"/>
            <a:r>
              <a:rPr lang="en-US" altLang="en-US" dirty="0"/>
              <a:t>Governance and government are linked: In a way that institutions (government) provide laws, financial assistance and public employees that produce public services.</a:t>
            </a:r>
          </a:p>
          <a:p>
            <a:pPr eaLnBrk="1" hangingPunct="1"/>
            <a:r>
              <a:rPr lang="en-US" altLang="en-US" dirty="0"/>
              <a:t>While governance determines public experience when they deal with officials delivering public services.</a:t>
            </a:r>
          </a:p>
          <a:p>
            <a:pPr eaLnBrk="1" hangingPunct="1"/>
            <a:endParaRPr lang="en-US" altLang="en-US" dirty="0"/>
          </a:p>
        </p:txBody>
      </p:sp>
      <p:sp>
        <p:nvSpPr>
          <p:cNvPr id="13" name="TextBox 12">
            <a:extLst>
              <a:ext uri="{FF2B5EF4-FFF2-40B4-BE49-F238E27FC236}">
                <a16:creationId xmlns:a16="http://schemas.microsoft.com/office/drawing/2014/main" id="{5A59F16D-C8E3-4E94-957F-0F14FF0DE134}"/>
              </a:ext>
            </a:extLst>
          </p:cNvPr>
          <p:cNvSpPr txBox="1"/>
          <p:nvPr/>
        </p:nvSpPr>
        <p:spPr>
          <a:xfrm>
            <a:off x="1115294" y="3303117"/>
            <a:ext cx="8028706" cy="461665"/>
          </a:xfrm>
          <a:prstGeom prst="rect">
            <a:avLst/>
          </a:prstGeom>
          <a:noFill/>
        </p:spPr>
        <p:txBody>
          <a:bodyPr wrap="square">
            <a:spAutoFit/>
          </a:bodyPr>
          <a:lstStyle/>
          <a:p>
            <a:pPr marL="0" indent="0">
              <a:buNone/>
            </a:pPr>
            <a:r>
              <a:rPr lang="en-US" altLang="en-US" sz="2400" dirty="0"/>
              <a:t>Defining Government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5" name="Straight Connector 74">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79"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34817" name="Title 1">
            <a:extLst>
              <a:ext uri="{FF2B5EF4-FFF2-40B4-BE49-F238E27FC236}">
                <a16:creationId xmlns:a16="http://schemas.microsoft.com/office/drawing/2014/main" id="{A3B2B68E-FB9F-A248-BA45-AA4F6E67CAE5}"/>
              </a:ext>
            </a:extLst>
          </p:cNvPr>
          <p:cNvSpPr>
            <a:spLocks noGrp="1" noChangeArrowheads="1"/>
          </p:cNvSpPr>
          <p:nvPr>
            <p:ph type="title"/>
          </p:nvPr>
        </p:nvSpPr>
        <p:spPr>
          <a:xfrm>
            <a:off x="806195" y="804672"/>
            <a:ext cx="3521359" cy="5248656"/>
          </a:xfrm>
        </p:spPr>
        <p:txBody>
          <a:bodyPr anchor="ctr">
            <a:normAutofit/>
          </a:bodyPr>
          <a:lstStyle/>
          <a:p>
            <a:pPr algn="ctr"/>
            <a:r>
              <a:rPr lang="en-US" altLang="en-US"/>
              <a:t>Why Governance Matters?</a:t>
            </a:r>
          </a:p>
        </p:txBody>
      </p:sp>
      <p:sp>
        <p:nvSpPr>
          <p:cNvPr id="34818" name="Content Placeholder 2">
            <a:extLst>
              <a:ext uri="{FF2B5EF4-FFF2-40B4-BE49-F238E27FC236}">
                <a16:creationId xmlns:a16="http://schemas.microsoft.com/office/drawing/2014/main" id="{66CA6916-7FE4-294B-ADB6-2B95DF438D7C}"/>
              </a:ext>
            </a:extLst>
          </p:cNvPr>
          <p:cNvSpPr>
            <a:spLocks noGrp="1" noChangeArrowheads="1"/>
          </p:cNvSpPr>
          <p:nvPr>
            <p:ph idx="1"/>
          </p:nvPr>
        </p:nvSpPr>
        <p:spPr>
          <a:xfrm>
            <a:off x="4975861" y="804671"/>
            <a:ext cx="6399930" cy="5248657"/>
          </a:xfrm>
        </p:spPr>
        <p:txBody>
          <a:bodyPr anchor="ctr">
            <a:normAutofit/>
          </a:bodyPr>
          <a:lstStyle/>
          <a:p>
            <a:r>
              <a:rPr lang="en-US" altLang="en-US"/>
              <a:t>Good governance creates a strong future by continuously steering towards a vision and makes sure that day-to-day management is always lined up with the  goals of a government. At its core, governance is about leadership. </a:t>
            </a:r>
          </a:p>
          <a:p>
            <a:r>
              <a:rPr lang="en-US" altLang="en-US"/>
              <a:t>An effective board of government improves government outcomes, both financial and social. Poor governance can put a government at risk of failure.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770</TotalTime>
  <Words>1873</Words>
  <Application>Microsoft Office PowerPoint</Application>
  <PresentationFormat>Widescreen</PresentationFormat>
  <Paragraphs>141</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Century Gothic</vt:lpstr>
      <vt:lpstr>Times New Roman</vt:lpstr>
      <vt:lpstr>Wingdings</vt:lpstr>
      <vt:lpstr>Wingdings 3</vt:lpstr>
      <vt:lpstr>Ion</vt:lpstr>
      <vt:lpstr>Topics</vt:lpstr>
      <vt:lpstr>Dimensions of Governance</vt:lpstr>
      <vt:lpstr>Examples</vt:lpstr>
      <vt:lpstr>PowerPoint Presentation</vt:lpstr>
      <vt:lpstr>PowerPoint Presentation</vt:lpstr>
      <vt:lpstr>Variation in Practice of Governance</vt:lpstr>
      <vt:lpstr>PowerPoint Presentation</vt:lpstr>
      <vt:lpstr>PowerPoint Presentation</vt:lpstr>
      <vt:lpstr>Why Governance Matters?</vt:lpstr>
      <vt:lpstr>PowerPoint Presentation</vt:lpstr>
      <vt:lpstr>Collective action theory</vt:lpstr>
      <vt:lpstr>PowerPoint Presentation</vt:lpstr>
      <vt:lpstr>Democratic Theory</vt:lpstr>
      <vt:lpstr>PowerPoint Presentation</vt:lpstr>
      <vt:lpstr>PowerPoint Presentation</vt:lpstr>
      <vt:lpstr>Inclusive Governance</vt:lpstr>
      <vt:lpstr>PowerPoint Presentation</vt:lpstr>
      <vt:lpstr>PowerPoint Presentation</vt:lpstr>
      <vt:lpstr>PowerPoint Presentation</vt:lpstr>
      <vt:lpstr>Public Participation Theory</vt:lpstr>
      <vt:lpstr>PowerPoint Presentation</vt:lpstr>
      <vt:lpstr>PowerPoint Presentation</vt:lpstr>
      <vt:lpstr>Institutional Theory</vt:lpstr>
      <vt:lpstr>PowerPoint Presentation</vt:lpstr>
      <vt:lpstr>PowerPoint Presentation</vt:lpstr>
      <vt:lpstr>Historical Institutionalism</vt:lpstr>
      <vt:lpstr>Discursive Institutionalism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Theoretical Foundation of Governance</dc:title>
  <dc:creator>Haris Hassan</dc:creator>
  <cp:lastModifiedBy>Haris Hassan</cp:lastModifiedBy>
  <cp:revision>31</cp:revision>
  <dcterms:created xsi:type="dcterms:W3CDTF">2021-09-24T08:09:53Z</dcterms:created>
  <dcterms:modified xsi:type="dcterms:W3CDTF">2021-10-04T17:52:30Z</dcterms:modified>
</cp:coreProperties>
</file>