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60" r:id="rId5"/>
    <p:sldId id="263" r:id="rId6"/>
    <p:sldId id="276" r:id="rId7"/>
    <p:sldId id="277" r:id="rId8"/>
    <p:sldId id="261" r:id="rId9"/>
    <p:sldId id="262" r:id="rId10"/>
    <p:sldId id="279" r:id="rId11"/>
    <p:sldId id="267" r:id="rId12"/>
    <p:sldId id="268" r:id="rId13"/>
    <p:sldId id="269" r:id="rId14"/>
    <p:sldId id="280" r:id="rId15"/>
    <p:sldId id="281" r:id="rId16"/>
    <p:sldId id="282" r:id="rId17"/>
    <p:sldId id="283" r:id="rId18"/>
    <p:sldId id="284" r:id="rId19"/>
    <p:sldId id="286" r:id="rId20"/>
    <p:sldId id="287" r:id="rId21"/>
    <p:sldId id="288" r:id="rId22"/>
    <p:sldId id="289" r:id="rId23"/>
    <p:sldId id="290" r:id="rId24"/>
    <p:sldId id="293" r:id="rId25"/>
    <p:sldId id="270" r:id="rId26"/>
    <p:sldId id="271" r:id="rId27"/>
    <p:sldId id="294" r:id="rId28"/>
    <p:sldId id="272" r:id="rId29"/>
    <p:sldId id="273" r:id="rId30"/>
    <p:sldId id="27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0" d="100"/>
          <a:sy n="30" d="100"/>
        </p:scale>
        <p:origin x="3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174275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428669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211625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208792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290045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D2443C1-C8F5-41AB-8473-88D50653A514}"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74474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D2443C1-C8F5-41AB-8473-88D50653A514}" type="datetimeFigureOut">
              <a:rPr lang="cs-CZ" smtClean="0"/>
              <a:t>16.12.2020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3279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D2443C1-C8F5-41AB-8473-88D50653A514}" type="datetimeFigureOut">
              <a:rPr lang="cs-CZ" smtClean="0"/>
              <a:t>16.12.2020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219592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D2443C1-C8F5-41AB-8473-88D50653A514}" type="datetimeFigureOut">
              <a:rPr lang="cs-CZ" smtClean="0"/>
              <a:t>16.12.2020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347223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D2443C1-C8F5-41AB-8473-88D50653A514}"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185832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D2443C1-C8F5-41AB-8473-88D50653A514}" type="datetimeFigureOut">
              <a:rPr lang="cs-CZ" smtClean="0"/>
              <a:t>16.12.2020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A6CB90F-D9CF-4756-BA4C-7035CF1A4BAE}" type="slidenum">
              <a:rPr lang="cs-CZ" smtClean="0"/>
              <a:t>‹#›</a:t>
            </a:fld>
            <a:endParaRPr lang="cs-CZ"/>
          </a:p>
        </p:txBody>
      </p:sp>
    </p:spTree>
    <p:extLst>
      <p:ext uri="{BB962C8B-B14F-4D97-AF65-F5344CB8AC3E}">
        <p14:creationId xmlns:p14="http://schemas.microsoft.com/office/powerpoint/2010/main" val="198970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443C1-C8F5-41AB-8473-88D50653A514}" type="datetimeFigureOut">
              <a:rPr lang="cs-CZ" smtClean="0"/>
              <a:t>16.12.2020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CB90F-D9CF-4756-BA4C-7035CF1A4BAE}" type="slidenum">
              <a:rPr lang="cs-CZ" smtClean="0"/>
              <a:t>‹#›</a:t>
            </a:fld>
            <a:endParaRPr lang="cs-CZ"/>
          </a:p>
        </p:txBody>
      </p:sp>
    </p:spTree>
    <p:extLst>
      <p:ext uri="{BB962C8B-B14F-4D97-AF65-F5344CB8AC3E}">
        <p14:creationId xmlns:p14="http://schemas.microsoft.com/office/powerpoint/2010/main" val="11918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Empirismus vrací úder</a:t>
            </a:r>
            <a:endParaRPr lang="cs-CZ" dirty="0"/>
          </a:p>
        </p:txBody>
      </p:sp>
      <p:sp>
        <p:nvSpPr>
          <p:cNvPr id="3" name="Podnadpis 2"/>
          <p:cNvSpPr>
            <a:spLocks noGrp="1"/>
          </p:cNvSpPr>
          <p:nvPr>
            <p:ph type="subTitle" idx="1"/>
          </p:nvPr>
        </p:nvSpPr>
        <p:spPr/>
        <p:txBody>
          <a:bodyPr/>
          <a:lstStyle/>
          <a:p>
            <a:r>
              <a:rPr lang="cs-CZ" dirty="0" smtClean="0"/>
              <a:t>John Locke &amp; David Hume a jejich vzpoura proti racionalistické spekulaci</a:t>
            </a:r>
            <a:endParaRPr lang="cs-CZ" dirty="0"/>
          </a:p>
        </p:txBody>
      </p:sp>
    </p:spTree>
    <p:extLst>
      <p:ext uri="{BB962C8B-B14F-4D97-AF65-F5344CB8AC3E}">
        <p14:creationId xmlns:p14="http://schemas.microsoft.com/office/powerpoint/2010/main" val="161434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Hegelovo zhodnocení: </a:t>
            </a:r>
            <a:endParaRPr lang="cs-CZ" dirty="0">
              <a:latin typeface="+mn-lt"/>
            </a:endParaRPr>
          </a:p>
        </p:txBody>
      </p:sp>
      <p:sp>
        <p:nvSpPr>
          <p:cNvPr id="3" name="Zástupný symbol pro obsah 2"/>
          <p:cNvSpPr>
            <a:spLocks noGrp="1"/>
          </p:cNvSpPr>
          <p:nvPr>
            <p:ph idx="1"/>
          </p:nvPr>
        </p:nvSpPr>
        <p:spPr/>
        <p:txBody>
          <a:bodyPr/>
          <a:lstStyle/>
          <a:p>
            <a:pPr marL="0" indent="0">
              <a:buNone/>
            </a:pPr>
            <a:r>
              <a:rPr lang="cs-CZ" sz="3200" dirty="0" smtClean="0"/>
              <a:t>„</a:t>
            </a:r>
            <a:r>
              <a:rPr lang="cs-CZ" sz="3200" dirty="0"/>
              <a:t>Z empirismu vzešla výzva: Přestaňte se zmítat v prázdných abstrakcích, pohlédněte na své ruce, těšte se z přítomnosti – a nelze neuznat, že je v tom obsažen oprávněný moment. To, co je zde, přítomné, vezdejší mělo zaměnit (nahradit) prázdnotu onoho světa, pavučiny a mlhavé podoby abstraktního uvažování.“ </a:t>
            </a:r>
            <a:endParaRPr lang="cs-CZ" sz="3200" dirty="0" smtClean="0"/>
          </a:p>
          <a:p>
            <a:pPr marL="0" indent="0">
              <a:buNone/>
            </a:pPr>
            <a:r>
              <a:rPr lang="cs-CZ" sz="3200" dirty="0" smtClean="0"/>
              <a:t>(</a:t>
            </a:r>
            <a:r>
              <a:rPr lang="cs-CZ" sz="3200" dirty="0" err="1" smtClean="0"/>
              <a:t>Hegel</a:t>
            </a:r>
            <a:r>
              <a:rPr lang="cs-CZ" sz="3200" dirty="0"/>
              <a:t>, </a:t>
            </a:r>
            <a:r>
              <a:rPr lang="cs-CZ" sz="3200" i="1" dirty="0"/>
              <a:t>Logika</a:t>
            </a:r>
            <a:r>
              <a:rPr lang="cs-CZ" sz="3200" dirty="0"/>
              <a:t>, §38</a:t>
            </a:r>
            <a:r>
              <a:rPr lang="cs-CZ" sz="3200" dirty="0" smtClean="0"/>
              <a:t>)</a:t>
            </a:r>
            <a:endParaRPr lang="cs-CZ" sz="3200" dirty="0"/>
          </a:p>
          <a:p>
            <a:endParaRPr lang="cs-CZ" dirty="0"/>
          </a:p>
        </p:txBody>
      </p:sp>
    </p:spTree>
    <p:extLst>
      <p:ext uri="{BB962C8B-B14F-4D97-AF65-F5344CB8AC3E}">
        <p14:creationId xmlns:p14="http://schemas.microsoft.com/office/powerpoint/2010/main" val="512449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800" dirty="0" smtClean="0">
                <a:latin typeface="+mn-lt"/>
              </a:rPr>
              <a:t>Rozlišení </a:t>
            </a:r>
            <a:r>
              <a:rPr lang="cs-CZ" sz="3800" dirty="0">
                <a:latin typeface="+mn-lt"/>
              </a:rPr>
              <a:t>mezi idejemi primárních a sekundárních </a:t>
            </a:r>
            <a:r>
              <a:rPr lang="cs-CZ" sz="3800" dirty="0" smtClean="0">
                <a:latin typeface="+mn-lt"/>
              </a:rPr>
              <a:t>vlastností</a:t>
            </a:r>
            <a:endParaRPr lang="cs-CZ" sz="3800" dirty="0">
              <a:latin typeface="+mn-lt"/>
            </a:endParaRPr>
          </a:p>
        </p:txBody>
      </p:sp>
      <p:sp>
        <p:nvSpPr>
          <p:cNvPr id="3" name="Zástupný symbol pro obsah 2"/>
          <p:cNvSpPr>
            <a:spLocks noGrp="1"/>
          </p:cNvSpPr>
          <p:nvPr>
            <p:ph idx="1"/>
          </p:nvPr>
        </p:nvSpPr>
        <p:spPr/>
        <p:txBody>
          <a:bodyPr>
            <a:normAutofit lnSpcReduction="10000"/>
          </a:bodyPr>
          <a:lstStyle/>
          <a:p>
            <a:pPr marL="0" indent="0">
              <a:buNone/>
            </a:pPr>
            <a:r>
              <a:rPr lang="cs-CZ" b="1" dirty="0" smtClean="0"/>
              <a:t>Primární </a:t>
            </a:r>
            <a:r>
              <a:rPr lang="cs-CZ" b="1" dirty="0"/>
              <a:t>kvality: </a:t>
            </a:r>
            <a:endParaRPr lang="cs-CZ" dirty="0"/>
          </a:p>
          <a:p>
            <a:r>
              <a:rPr lang="cs-CZ" dirty="0"/>
              <a:t>pevnost, rozprostraněnost, tvar, pohyb, klid, počet, hmotnost a velikost</a:t>
            </a:r>
          </a:p>
          <a:p>
            <a:r>
              <a:rPr lang="cs-CZ" dirty="0" smtClean="0"/>
              <a:t>tyto </a:t>
            </a:r>
            <a:r>
              <a:rPr lang="cs-CZ" dirty="0"/>
              <a:t>kvality jsou v tělesech, „ať je vnímáme či ne“. </a:t>
            </a:r>
          </a:p>
          <a:p>
            <a:pPr marL="0" indent="0">
              <a:buNone/>
            </a:pPr>
            <a:r>
              <a:rPr lang="cs-CZ" b="1" dirty="0" smtClean="0"/>
              <a:t>Sekundární </a:t>
            </a:r>
            <a:r>
              <a:rPr lang="cs-CZ" b="1" dirty="0"/>
              <a:t>kvality: </a:t>
            </a:r>
            <a:endParaRPr lang="cs-CZ" b="1" dirty="0" smtClean="0"/>
          </a:p>
          <a:p>
            <a:r>
              <a:rPr lang="cs-CZ" dirty="0" smtClean="0"/>
              <a:t>barvy</a:t>
            </a:r>
            <a:r>
              <a:rPr lang="cs-CZ" dirty="0"/>
              <a:t>, zvuky, chutě  </a:t>
            </a:r>
          </a:p>
          <a:p>
            <a:r>
              <a:rPr lang="cs-CZ" dirty="0"/>
              <a:t>Druhotné kvality nejsou „ničím jiným než dispozicemi vyvolat v nás různé smyslové zážitky prostřednictvím prvotních kvalit těchto objektů, tj. velikosti, tvaru, uspořádání a pohybu jejich smysly nevnímatelných částic.“ </a:t>
            </a:r>
            <a:r>
              <a:rPr lang="cs-CZ" dirty="0" smtClean="0"/>
              <a:t>(</a:t>
            </a:r>
            <a:r>
              <a:rPr lang="cs-CZ" i="1" dirty="0" smtClean="0"/>
              <a:t>Esej, </a:t>
            </a:r>
            <a:r>
              <a:rPr lang="cs-CZ" dirty="0" smtClean="0"/>
              <a:t>str. 95</a:t>
            </a:r>
            <a:r>
              <a:rPr lang="cs-CZ" dirty="0"/>
              <a:t>)</a:t>
            </a:r>
          </a:p>
          <a:p>
            <a:endParaRPr lang="cs-CZ" dirty="0"/>
          </a:p>
        </p:txBody>
      </p:sp>
    </p:spTree>
    <p:extLst>
      <p:ext uri="{BB962C8B-B14F-4D97-AF65-F5344CB8AC3E}">
        <p14:creationId xmlns:p14="http://schemas.microsoft.com/office/powerpoint/2010/main" val="62328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Newton // Locke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970790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mn-lt"/>
              </a:rPr>
              <a:t>Locke // Descartes</a:t>
            </a:r>
            <a:endParaRPr lang="cs-CZ" dirty="0">
              <a:latin typeface="+mn-lt"/>
            </a:endParaRPr>
          </a:p>
        </p:txBody>
      </p:sp>
      <p:sp>
        <p:nvSpPr>
          <p:cNvPr id="3" name="Zástupný symbol pro obsah 2"/>
          <p:cNvSpPr>
            <a:spLocks noGrp="1"/>
          </p:cNvSpPr>
          <p:nvPr>
            <p:ph idx="1"/>
          </p:nvPr>
        </p:nvSpPr>
        <p:spPr>
          <a:xfrm>
            <a:off x="389626" y="2467154"/>
            <a:ext cx="10515600" cy="3451015"/>
          </a:xfrm>
        </p:spPr>
        <p:txBody>
          <a:bodyPr/>
          <a:lstStyle/>
          <a:p>
            <a:pPr marL="0" indent="0">
              <a:buNone/>
            </a:pPr>
            <a:r>
              <a:rPr lang="cs-CZ" dirty="0" smtClean="0"/>
              <a:t>Také Descartes rozlišoval mezi </a:t>
            </a:r>
            <a:r>
              <a:rPr lang="cs-CZ" dirty="0"/>
              <a:t>dvěma druhy idejí: </a:t>
            </a:r>
          </a:p>
          <a:p>
            <a:r>
              <a:rPr lang="cs-CZ" dirty="0"/>
              <a:t>1) ty, které mají matematický charakter: rozprostraněnost, tvar, klid, pohyb, situovanost v místě a čase. </a:t>
            </a:r>
          </a:p>
          <a:p>
            <a:r>
              <a:rPr lang="cs-CZ" dirty="0"/>
              <a:t>2) ty, které </a:t>
            </a:r>
            <a:r>
              <a:rPr lang="cs-CZ" dirty="0" smtClean="0"/>
              <a:t>nemají </a:t>
            </a:r>
            <a:r>
              <a:rPr lang="cs-CZ" dirty="0"/>
              <a:t>takovouto zřetelnost: např. barva, vůně, chuť</a:t>
            </a:r>
          </a:p>
        </p:txBody>
      </p:sp>
    </p:spTree>
    <p:extLst>
      <p:ext uri="{BB962C8B-B14F-4D97-AF65-F5344CB8AC3E}">
        <p14:creationId xmlns:p14="http://schemas.microsoft.com/office/powerpoint/2010/main" val="102646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u="sng" dirty="0" err="1"/>
              <a:t>Berkeleyho</a:t>
            </a:r>
            <a:r>
              <a:rPr lang="cs-CZ" u="sng" dirty="0"/>
              <a:t> kritika rozlišení primárních a sekundárních idejí: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I </a:t>
            </a:r>
            <a:r>
              <a:rPr lang="cs-CZ" dirty="0"/>
              <a:t>kdybychom připustili prvotní kvality jako odlišné od druhotných, budou na nich nutně závislé.</a:t>
            </a:r>
          </a:p>
          <a:p>
            <a:r>
              <a:rPr lang="cs-CZ" dirty="0" smtClean="0"/>
              <a:t>„</a:t>
            </a:r>
            <a:r>
              <a:rPr lang="cs-CZ" dirty="0"/>
              <a:t>Nedokážu si utvořit ideu rozlehlého a pohybujícího se tělesa, aniž bych mu navíc musel dát nějakou barvu nebo jinou smyslovou kvalitu, u níž se připouští, že existuje pouze v mysli. Rozlehlost, tvar a pohyb nelze pojmout, jsou-li abstrahovány od všech ostatních smyslových kvalit.“ </a:t>
            </a:r>
          </a:p>
          <a:p>
            <a:pPr marL="914400" lvl="2" indent="0">
              <a:buNone/>
            </a:pPr>
            <a:r>
              <a:rPr lang="cs-CZ" dirty="0" smtClean="0"/>
              <a:t>BERKELEY</a:t>
            </a:r>
            <a:r>
              <a:rPr lang="cs-CZ" dirty="0"/>
              <a:t>, George. </a:t>
            </a:r>
            <a:r>
              <a:rPr lang="cs-CZ" i="1" dirty="0"/>
              <a:t>Esej o nové teorii vidění: Pojednání o principech lidského poznání</a:t>
            </a:r>
            <a:r>
              <a:rPr lang="cs-CZ" dirty="0"/>
              <a:t>. Vyd. 1. Praha: Oikoymenh, 2004, s. 109.  ISBN 80-7298-112-9</a:t>
            </a:r>
            <a:r>
              <a:rPr lang="cs-CZ" dirty="0" smtClean="0"/>
              <a:t>.</a:t>
            </a:r>
          </a:p>
          <a:p>
            <a:pPr marL="914400" lvl="2" indent="0">
              <a:buNone/>
            </a:pPr>
            <a:endParaRPr lang="cs-CZ" dirty="0" smtClean="0"/>
          </a:p>
          <a:p>
            <a:r>
              <a:rPr lang="cs-CZ" dirty="0" smtClean="0"/>
              <a:t>„Být znamená být vnímán“. </a:t>
            </a:r>
            <a:endParaRPr lang="cs-CZ" dirty="0"/>
          </a:p>
          <a:p>
            <a:endParaRPr lang="cs-CZ" dirty="0"/>
          </a:p>
        </p:txBody>
      </p:sp>
    </p:spTree>
    <p:extLst>
      <p:ext uri="{BB962C8B-B14F-4D97-AF65-F5344CB8AC3E}">
        <p14:creationId xmlns:p14="http://schemas.microsoft.com/office/powerpoint/2010/main" val="1282770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800" dirty="0" smtClean="0"/>
              <a:t>David Hume: věda o lidské přirozenosti inspirovaná Newtonem</a:t>
            </a:r>
            <a:endParaRPr lang="cs-CZ" sz="3800" dirty="0"/>
          </a:p>
        </p:txBody>
      </p:sp>
      <p:sp>
        <p:nvSpPr>
          <p:cNvPr id="3" name="Zástupný symbol pro obsah 2"/>
          <p:cNvSpPr>
            <a:spLocks noGrp="1"/>
          </p:cNvSpPr>
          <p:nvPr>
            <p:ph idx="1"/>
          </p:nvPr>
        </p:nvSpPr>
        <p:spPr>
          <a:xfrm>
            <a:off x="838200" y="1825625"/>
            <a:ext cx="10515600" cy="4842594"/>
          </a:xfrm>
        </p:spPr>
        <p:txBody>
          <a:bodyPr>
            <a:normAutofit lnSpcReduction="10000"/>
          </a:bodyPr>
          <a:lstStyle/>
          <a:p>
            <a:r>
              <a:rPr lang="en-US" altLang="cs-CZ" dirty="0" smtClean="0"/>
              <a:t>H</a:t>
            </a:r>
            <a:r>
              <a:rPr lang="cs-CZ" altLang="cs-CZ" dirty="0" smtClean="0"/>
              <a:t>umovým cílem je traktovat přirozenost lidské mysli se stejnou důsledností, jakou Newton zachytil zákonitosti neživé přírody</a:t>
            </a:r>
          </a:p>
          <a:p>
            <a:r>
              <a:rPr lang="cs-CZ" dirty="0"/>
              <a:t>podtitul jeho </a:t>
            </a:r>
            <a:r>
              <a:rPr lang="cs-CZ" i="1" dirty="0" smtClean="0"/>
              <a:t>Traktátu </a:t>
            </a:r>
            <a:r>
              <a:rPr lang="cs-CZ" dirty="0" smtClean="0"/>
              <a:t>: „</a:t>
            </a:r>
            <a:r>
              <a:rPr lang="cs-CZ" dirty="0"/>
              <a:t>Pokus o zavedení experimentální metody do mravních témat.“ </a:t>
            </a:r>
            <a:endParaRPr lang="cs-CZ" altLang="cs-CZ" dirty="0" smtClean="0"/>
          </a:p>
          <a:p>
            <a:r>
              <a:rPr lang="cs-CZ" altLang="cs-CZ" dirty="0" err="1" smtClean="0"/>
              <a:t>Humovy</a:t>
            </a:r>
            <a:r>
              <a:rPr lang="cs-CZ" altLang="cs-CZ" dirty="0" smtClean="0"/>
              <a:t> principy asociace idejí nápadně připomínají zákony, jimiž se podle Newtona řídí všeobecná gravitace.</a:t>
            </a:r>
          </a:p>
          <a:p>
            <a:pPr marL="0" indent="0">
              <a:buNone/>
            </a:pPr>
            <a:r>
              <a:rPr lang="cs-CZ" altLang="cs-CZ" u="sng" dirty="0" smtClean="0"/>
              <a:t>Cíle: </a:t>
            </a:r>
          </a:p>
          <a:p>
            <a:pPr lvl="1"/>
            <a:r>
              <a:rPr lang="cs-CZ" altLang="cs-CZ" dirty="0" smtClean="0"/>
              <a:t>podat takové principy vysvětlení, které jsou obecně srozumitelné a zároveň jednoduché</a:t>
            </a:r>
          </a:p>
          <a:p>
            <a:pPr lvl="1"/>
            <a:r>
              <a:rPr lang="cs-CZ" dirty="0" smtClean="0"/>
              <a:t>Překonat dobovou skepsi: „Disputace se množí, jako by všechno bylo nejisté, ale jsou vedeny s tou největší ohnivostí, jako by všechno bylo jisté.“ (</a:t>
            </a:r>
            <a:r>
              <a:rPr lang="cs-CZ" i="1" dirty="0" err="1" smtClean="0"/>
              <a:t>Treatise</a:t>
            </a:r>
            <a:r>
              <a:rPr lang="cs-CZ" i="1" dirty="0" smtClean="0"/>
              <a:t> </a:t>
            </a:r>
            <a:r>
              <a:rPr lang="cs-CZ" i="1" dirty="0" err="1" smtClean="0"/>
              <a:t>of</a:t>
            </a:r>
            <a:r>
              <a:rPr lang="cs-CZ" i="1" dirty="0" smtClean="0"/>
              <a:t> </a:t>
            </a:r>
            <a:r>
              <a:rPr lang="cs-CZ" i="1" dirty="0" err="1" smtClean="0"/>
              <a:t>Human</a:t>
            </a:r>
            <a:r>
              <a:rPr lang="cs-CZ" i="1" dirty="0" smtClean="0"/>
              <a:t> </a:t>
            </a:r>
            <a:r>
              <a:rPr lang="cs-CZ" i="1" dirty="0" err="1" smtClean="0"/>
              <a:t>Nature</a:t>
            </a:r>
            <a:r>
              <a:rPr lang="cs-CZ" dirty="0" smtClean="0"/>
              <a:t>, str. XVIII) </a:t>
            </a:r>
          </a:p>
        </p:txBody>
      </p:sp>
    </p:spTree>
    <p:extLst>
      <p:ext uri="{BB962C8B-B14F-4D97-AF65-F5344CB8AC3E}">
        <p14:creationId xmlns:p14="http://schemas.microsoft.com/office/powerpoint/2010/main" val="196063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10914"/>
          </a:xfrm>
        </p:spPr>
        <p:txBody>
          <a:bodyPr/>
          <a:lstStyle/>
          <a:p>
            <a:pPr algn="ctr"/>
            <a:r>
              <a:rPr lang="cs-CZ" dirty="0" smtClean="0"/>
              <a:t>„Mentální zeměpis“</a:t>
            </a:r>
            <a:endParaRPr lang="cs-CZ" dirty="0"/>
          </a:p>
        </p:txBody>
      </p:sp>
      <p:sp>
        <p:nvSpPr>
          <p:cNvPr id="3" name="Zástupný symbol pro obsah 2"/>
          <p:cNvSpPr>
            <a:spLocks noGrp="1"/>
          </p:cNvSpPr>
          <p:nvPr>
            <p:ph idx="1"/>
          </p:nvPr>
        </p:nvSpPr>
        <p:spPr>
          <a:xfrm>
            <a:off x="838200" y="1473693"/>
            <a:ext cx="10515600" cy="5228948"/>
          </a:xfrm>
        </p:spPr>
        <p:txBody>
          <a:bodyPr>
            <a:normAutofit fontScale="77500" lnSpcReduction="20000"/>
          </a:bodyPr>
          <a:lstStyle/>
          <a:p>
            <a:pPr marL="0" indent="0">
              <a:buNone/>
            </a:pPr>
            <a:r>
              <a:rPr lang="cs-CZ" dirty="0" smtClean="0"/>
              <a:t>Rozlišení obsahů mysli </a:t>
            </a:r>
          </a:p>
          <a:p>
            <a:pPr lvl="1">
              <a:lnSpc>
                <a:spcPct val="120000"/>
              </a:lnSpc>
            </a:pPr>
            <a:r>
              <a:rPr lang="cs-CZ" b="1" dirty="0" smtClean="0"/>
              <a:t>Imprese</a:t>
            </a:r>
            <a:r>
              <a:rPr lang="cs-CZ" dirty="0" smtClean="0"/>
              <a:t> (dojmy): původní, vstupují do mysli se zvláštní silou a přesvědčivostí.</a:t>
            </a:r>
          </a:p>
          <a:p>
            <a:pPr lvl="2">
              <a:lnSpc>
                <a:spcPct val="120000"/>
              </a:lnSpc>
            </a:pPr>
            <a:r>
              <a:rPr lang="cs-CZ" sz="2400" dirty="0" smtClean="0"/>
              <a:t>Imprese vnějších smyslů : vizuální, hmatové, sluchové vjemy</a:t>
            </a:r>
          </a:p>
          <a:p>
            <a:pPr lvl="2">
              <a:lnSpc>
                <a:spcPct val="120000"/>
              </a:lnSpc>
            </a:pPr>
            <a:r>
              <a:rPr lang="cs-CZ" sz="2400" dirty="0" smtClean="0"/>
              <a:t>Imprese vnitřních smyslů: bolest, emoce.. </a:t>
            </a:r>
          </a:p>
          <a:p>
            <a:pPr lvl="2">
              <a:lnSpc>
                <a:spcPct val="120000"/>
              </a:lnSpc>
            </a:pPr>
            <a:endParaRPr lang="cs-CZ" sz="2400" dirty="0" smtClean="0"/>
          </a:p>
          <a:p>
            <a:pPr lvl="1">
              <a:lnSpc>
                <a:spcPct val="120000"/>
              </a:lnSpc>
            </a:pPr>
            <a:r>
              <a:rPr lang="cs-CZ" b="1" dirty="0" smtClean="0"/>
              <a:t>Ideje</a:t>
            </a:r>
            <a:r>
              <a:rPr lang="cs-CZ" dirty="0" smtClean="0"/>
              <a:t> (představy): kopie, které jsou odvozené z impresí </a:t>
            </a:r>
          </a:p>
          <a:p>
            <a:pPr lvl="2">
              <a:lnSpc>
                <a:spcPct val="120000"/>
              </a:lnSpc>
            </a:pPr>
            <a:r>
              <a:rPr lang="cs-CZ" sz="2400" dirty="0" smtClean="0"/>
              <a:t>Ideje paměti: vybavování jednoduchých idejí</a:t>
            </a:r>
          </a:p>
          <a:p>
            <a:pPr lvl="2">
              <a:lnSpc>
                <a:spcPct val="120000"/>
              </a:lnSpc>
            </a:pPr>
            <a:r>
              <a:rPr lang="cs-CZ" sz="2400" dirty="0" smtClean="0"/>
              <a:t>Ideje představivosti: vznik složených idejí a možnost takové syntézy, jejímž výsledkem jsou ideje, jimž nic neodpovídá (zlatá hora, idea Boha…)</a:t>
            </a:r>
          </a:p>
          <a:p>
            <a:pPr marL="0" indent="0">
              <a:buNone/>
            </a:pPr>
            <a:r>
              <a:rPr lang="cs-CZ" dirty="0" smtClean="0"/>
              <a:t>Jaký je rozdíl mezi impresemi a ideami? </a:t>
            </a:r>
          </a:p>
          <a:p>
            <a:pPr marL="457200" lvl="1" indent="0">
              <a:buNone/>
            </a:pPr>
            <a:r>
              <a:rPr lang="cs-CZ" dirty="0" smtClean="0"/>
              <a:t>	-&gt; v síle a živosti (</a:t>
            </a:r>
            <a:r>
              <a:rPr lang="cs-CZ" i="1" dirty="0" err="1" smtClean="0"/>
              <a:t>strong</a:t>
            </a:r>
            <a:r>
              <a:rPr lang="cs-CZ" i="1" dirty="0" smtClean="0"/>
              <a:t> and </a:t>
            </a:r>
            <a:r>
              <a:rPr lang="cs-CZ" i="1" dirty="0" err="1" smtClean="0"/>
              <a:t>vivid</a:t>
            </a:r>
            <a:r>
              <a:rPr lang="cs-CZ" i="1" dirty="0" smtClean="0"/>
              <a:t> </a:t>
            </a:r>
            <a:r>
              <a:rPr lang="cs-CZ" i="1" dirty="0" err="1" smtClean="0"/>
              <a:t>impressions</a:t>
            </a:r>
            <a:r>
              <a:rPr lang="cs-CZ" i="1" dirty="0" smtClean="0"/>
              <a:t> </a:t>
            </a:r>
            <a:r>
              <a:rPr lang="cs-CZ" dirty="0" smtClean="0"/>
              <a:t>vs. </a:t>
            </a:r>
            <a:r>
              <a:rPr lang="cs-CZ" i="1" dirty="0" err="1" smtClean="0"/>
              <a:t>faint</a:t>
            </a:r>
            <a:r>
              <a:rPr lang="cs-CZ" i="1" dirty="0" smtClean="0"/>
              <a:t> and </a:t>
            </a:r>
            <a:r>
              <a:rPr lang="cs-CZ" i="1" dirty="0" err="1" smtClean="0"/>
              <a:t>obscure</a:t>
            </a:r>
            <a:r>
              <a:rPr lang="cs-CZ" i="1" dirty="0" smtClean="0"/>
              <a:t> </a:t>
            </a:r>
            <a:r>
              <a:rPr lang="cs-CZ" i="1" dirty="0" err="1" smtClean="0"/>
              <a:t>ideas</a:t>
            </a:r>
            <a:r>
              <a:rPr lang="cs-CZ" dirty="0" smtClean="0"/>
              <a:t>)</a:t>
            </a:r>
          </a:p>
          <a:p>
            <a:pPr marL="457200" lvl="1" indent="0">
              <a:buNone/>
            </a:pPr>
            <a:r>
              <a:rPr lang="cs-CZ" dirty="0" smtClean="0"/>
              <a:t>	-&gt; v prvořadosti (</a:t>
            </a:r>
            <a:r>
              <a:rPr lang="cs-CZ" i="1" dirty="0" smtClean="0"/>
              <a:t>kde není dojem, není idea</a:t>
            </a:r>
            <a:r>
              <a:rPr lang="cs-CZ" dirty="0" smtClean="0"/>
              <a:t>)</a:t>
            </a:r>
          </a:p>
          <a:p>
            <a:pPr marL="0" indent="0">
              <a:buNone/>
            </a:pPr>
            <a:endParaRPr lang="cs-CZ" sz="1900" dirty="0" smtClean="0"/>
          </a:p>
          <a:p>
            <a:pPr marL="0" indent="0">
              <a:buNone/>
            </a:pPr>
            <a:r>
              <a:rPr lang="cs-CZ" dirty="0"/>
              <a:t>„Je pro nás nemožné myslit cokoli, co jsme dříve nepociťovali vnějšími nebo vnitřními smysly</a:t>
            </a:r>
            <a:r>
              <a:rPr lang="cs-CZ" dirty="0" smtClean="0"/>
              <a:t>.“</a:t>
            </a:r>
          </a:p>
          <a:p>
            <a:pPr marL="0" indent="0">
              <a:buNone/>
            </a:pPr>
            <a:r>
              <a:rPr lang="cs-CZ" sz="1900" dirty="0" smtClean="0"/>
              <a:t>(</a:t>
            </a:r>
            <a:r>
              <a:rPr lang="cs-CZ" sz="1900" i="1" dirty="0" smtClean="0"/>
              <a:t>Zkoumání </a:t>
            </a:r>
            <a:r>
              <a:rPr lang="cs-CZ" sz="1900" i="1" dirty="0"/>
              <a:t>o lidském rozumu</a:t>
            </a:r>
            <a:r>
              <a:rPr lang="cs-CZ" sz="1900" dirty="0"/>
              <a:t>. </a:t>
            </a:r>
            <a:r>
              <a:rPr lang="cs-CZ" sz="1900" dirty="0" smtClean="0"/>
              <a:t>Praha</a:t>
            </a:r>
            <a:r>
              <a:rPr lang="cs-CZ" sz="1900" dirty="0"/>
              <a:t>: Svoboda, 1996, s. 96</a:t>
            </a:r>
            <a:r>
              <a:rPr lang="cs-CZ" sz="1900" dirty="0" smtClean="0"/>
              <a:t>.)</a:t>
            </a:r>
            <a:endParaRPr lang="cs-CZ" sz="1900" dirty="0"/>
          </a:p>
        </p:txBody>
      </p:sp>
    </p:spTree>
    <p:extLst>
      <p:ext uri="{BB962C8B-B14F-4D97-AF65-F5344CB8AC3E}">
        <p14:creationId xmlns:p14="http://schemas.microsoft.com/office/powerpoint/2010/main" val="274464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The</a:t>
            </a:r>
            <a:r>
              <a:rPr lang="cs-CZ" dirty="0" smtClean="0"/>
              <a:t> </a:t>
            </a:r>
            <a:r>
              <a:rPr lang="cs-CZ" dirty="0" err="1" smtClean="0"/>
              <a:t>missing</a:t>
            </a:r>
            <a:r>
              <a:rPr lang="cs-CZ" dirty="0" smtClean="0"/>
              <a:t> </a:t>
            </a:r>
            <a:r>
              <a:rPr lang="cs-CZ" dirty="0" err="1" smtClean="0"/>
              <a:t>shade</a:t>
            </a:r>
            <a:r>
              <a:rPr lang="cs-CZ" dirty="0" smtClean="0"/>
              <a:t> </a:t>
            </a:r>
            <a:r>
              <a:rPr lang="cs-CZ" dirty="0" smtClean="0"/>
              <a:t>of blue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174574"/>
            <a:ext cx="4762500" cy="1114425"/>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3634935"/>
            <a:ext cx="4762500" cy="1116371"/>
          </a:xfrm>
          <a:prstGeom prst="rect">
            <a:avLst/>
          </a:prstGeom>
        </p:spPr>
      </p:pic>
      <p:sp>
        <p:nvSpPr>
          <p:cNvPr id="6" name="TextovéPole 5"/>
          <p:cNvSpPr txBox="1"/>
          <p:nvPr/>
        </p:nvSpPr>
        <p:spPr>
          <a:xfrm>
            <a:off x="1633491" y="6098959"/>
            <a:ext cx="9579006" cy="369332"/>
          </a:xfrm>
          <a:prstGeom prst="rect">
            <a:avLst/>
          </a:prstGeom>
          <a:noFill/>
        </p:spPr>
        <p:txBody>
          <a:bodyPr wrap="square" rtlCol="0">
            <a:spAutoFit/>
          </a:bodyPr>
          <a:lstStyle/>
          <a:p>
            <a:pPr algn="ctr"/>
            <a:r>
              <a:rPr lang="cs-CZ" dirty="0" smtClean="0"/>
              <a:t>D. Hume, </a:t>
            </a:r>
            <a:r>
              <a:rPr lang="cs-CZ" i="1" dirty="0" smtClean="0"/>
              <a:t>Zkoumání </a:t>
            </a:r>
            <a:r>
              <a:rPr lang="cs-CZ" i="1" dirty="0"/>
              <a:t>o lidském </a:t>
            </a:r>
            <a:r>
              <a:rPr lang="cs-CZ" i="1" dirty="0" smtClean="0"/>
              <a:t>rozumu, </a:t>
            </a:r>
            <a:r>
              <a:rPr lang="cs-CZ" dirty="0" smtClean="0"/>
              <a:t>1996, str. 43. </a:t>
            </a:r>
            <a:endParaRPr lang="cs-CZ" dirty="0"/>
          </a:p>
        </p:txBody>
      </p:sp>
    </p:spTree>
    <p:extLst>
      <p:ext uri="{BB962C8B-B14F-4D97-AF65-F5344CB8AC3E}">
        <p14:creationId xmlns:p14="http://schemas.microsoft.com/office/powerpoint/2010/main" val="316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Metoda zkoumání</a:t>
            </a:r>
            <a:endParaRPr lang="cs-CZ" dirty="0"/>
          </a:p>
        </p:txBody>
      </p:sp>
      <p:sp>
        <p:nvSpPr>
          <p:cNvPr id="3" name="Zástupný symbol pro obsah 2"/>
          <p:cNvSpPr>
            <a:spLocks noGrp="1"/>
          </p:cNvSpPr>
          <p:nvPr>
            <p:ph idx="1"/>
          </p:nvPr>
        </p:nvSpPr>
        <p:spPr>
          <a:xfrm>
            <a:off x="838200" y="1825624"/>
            <a:ext cx="10515600" cy="5032375"/>
          </a:xfrm>
        </p:spPr>
        <p:txBody>
          <a:bodyPr>
            <a:normAutofit lnSpcReduction="10000"/>
          </a:bodyPr>
          <a:lstStyle/>
          <a:p>
            <a:pPr marL="0" indent="0">
              <a:buNone/>
            </a:pPr>
            <a:r>
              <a:rPr lang="cs-CZ" dirty="0" smtClean="0"/>
              <a:t>Kritérium hodnocení idejí: z jaké imprese je idea odvozena? </a:t>
            </a:r>
          </a:p>
          <a:p>
            <a:pPr marL="0" indent="0">
              <a:buNone/>
            </a:pPr>
            <a:endParaRPr lang="cs-CZ" dirty="0"/>
          </a:p>
          <a:p>
            <a:pPr lvl="1">
              <a:buFont typeface="Wingdings" panose="05000000000000000000" pitchFamily="2" charset="2"/>
              <a:buChar char="Ø"/>
            </a:pPr>
            <a:r>
              <a:rPr lang="cs-CZ" dirty="0" smtClean="0"/>
              <a:t>Každá </a:t>
            </a:r>
            <a:r>
              <a:rPr lang="cs-CZ" dirty="0"/>
              <a:t>objektivně platná idea musí být odvozena z odpovídající </a:t>
            </a:r>
            <a:r>
              <a:rPr lang="cs-CZ" dirty="0" smtClean="0"/>
              <a:t>imprese. </a:t>
            </a:r>
          </a:p>
          <a:p>
            <a:pPr marL="457200" lvl="1" indent="0">
              <a:buNone/>
            </a:pPr>
            <a:endParaRPr lang="cs-CZ" dirty="0" smtClean="0"/>
          </a:p>
          <a:p>
            <a:pPr lvl="1">
              <a:buFont typeface="Wingdings" panose="05000000000000000000" pitchFamily="2" charset="2"/>
              <a:buChar char="Ø"/>
            </a:pPr>
            <a:r>
              <a:rPr lang="cs-CZ" dirty="0" smtClean="0"/>
              <a:t>Pokud to nelze provést, máme právem podezření, že daný termín je užíván, aniž by měl nějaký význam nebo smysl. </a:t>
            </a:r>
          </a:p>
          <a:p>
            <a:pPr marL="0" indent="0">
              <a:buNone/>
            </a:pPr>
            <a:endParaRPr lang="cs-CZ" dirty="0"/>
          </a:p>
          <a:p>
            <a:pPr marL="0" indent="0">
              <a:buNone/>
            </a:pPr>
            <a:r>
              <a:rPr lang="cs-CZ" dirty="0" smtClean="0"/>
              <a:t>-&gt; kritičnost D. </a:t>
            </a:r>
            <a:r>
              <a:rPr lang="cs-CZ" dirty="0" err="1" smtClean="0"/>
              <a:t>Huma</a:t>
            </a:r>
            <a:r>
              <a:rPr lang="cs-CZ" dirty="0" smtClean="0"/>
              <a:t>: nelze-li dohledat daný dojem, je třeba zbystřit.</a:t>
            </a:r>
          </a:p>
          <a:p>
            <a:pPr marL="0" lvl="1" indent="0">
              <a:spcBef>
                <a:spcPts val="1000"/>
              </a:spcBef>
              <a:buNone/>
            </a:pPr>
            <a:endParaRPr lang="cs-CZ" sz="1800" dirty="0"/>
          </a:p>
          <a:p>
            <a:pPr marL="0" lvl="1" indent="0">
              <a:spcBef>
                <a:spcPts val="1000"/>
              </a:spcBef>
              <a:buNone/>
            </a:pPr>
            <a:r>
              <a:rPr lang="cs-CZ" dirty="0" smtClean="0"/>
              <a:t>„</a:t>
            </a:r>
            <a:r>
              <a:rPr lang="cs-CZ" dirty="0"/>
              <a:t>Takže, kdykoliv máme podezření, že je filosofický termín použit bez nějakého významu nebo ideje, potřebujeme prozkoumat, z jakého dojmu je tato idea odvozena. A pokud toto nebude možné, nechť nás to utvrdí v našem podezření</a:t>
            </a:r>
            <a:r>
              <a:rPr lang="cs-CZ" dirty="0" smtClean="0"/>
              <a:t>.“</a:t>
            </a:r>
            <a:r>
              <a:rPr lang="en-US" altLang="cs-CZ" sz="1800" dirty="0" smtClean="0"/>
              <a:t>(</a:t>
            </a:r>
            <a:r>
              <a:rPr lang="en-US" altLang="cs-CZ" sz="1800" i="1" dirty="0"/>
              <a:t>Enquiry</a:t>
            </a:r>
            <a:r>
              <a:rPr lang="en-US" altLang="cs-CZ" sz="1800" dirty="0"/>
              <a:t>, </a:t>
            </a:r>
            <a:r>
              <a:rPr lang="cs-CZ" altLang="cs-CZ" sz="1800" dirty="0" smtClean="0"/>
              <a:t>s. </a:t>
            </a:r>
            <a:r>
              <a:rPr lang="en-US" altLang="cs-CZ" sz="1800" dirty="0" smtClean="0"/>
              <a:t>99</a:t>
            </a:r>
            <a:r>
              <a:rPr lang="en-US" altLang="cs-CZ" sz="1800" dirty="0"/>
              <a:t>)</a:t>
            </a:r>
          </a:p>
          <a:p>
            <a:pPr marL="0" indent="0">
              <a:buNone/>
            </a:pPr>
            <a:endParaRPr lang="cs-CZ" dirty="0" smtClean="0"/>
          </a:p>
          <a:p>
            <a:pPr marL="0" indent="0">
              <a:buNone/>
            </a:pPr>
            <a:endParaRPr lang="cs-CZ" dirty="0" smtClean="0"/>
          </a:p>
          <a:p>
            <a:pPr marL="0" indent="0">
              <a:buNone/>
            </a:pPr>
            <a:endParaRPr lang="cs-CZ" dirty="0"/>
          </a:p>
          <a:p>
            <a:pPr marL="0" indent="0">
              <a:buNone/>
            </a:pPr>
            <a:endParaRPr lang="cs-CZ" dirty="0" smtClean="0"/>
          </a:p>
        </p:txBody>
      </p:sp>
    </p:spTree>
    <p:extLst>
      <p:ext uri="{BB962C8B-B14F-4D97-AF65-F5344CB8AC3E}">
        <p14:creationId xmlns:p14="http://schemas.microsoft.com/office/powerpoint/2010/main" val="146275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Principy asociace idejí</a:t>
            </a:r>
            <a:endParaRPr lang="cs-CZ" dirty="0"/>
          </a:p>
        </p:txBody>
      </p:sp>
      <p:sp>
        <p:nvSpPr>
          <p:cNvPr id="3" name="Zástupný symbol pro obsah 2"/>
          <p:cNvSpPr>
            <a:spLocks noGrp="1"/>
          </p:cNvSpPr>
          <p:nvPr>
            <p:ph idx="1"/>
          </p:nvPr>
        </p:nvSpPr>
        <p:spPr/>
        <p:txBody>
          <a:bodyPr/>
          <a:lstStyle/>
          <a:p>
            <a:pPr marL="0" indent="0">
              <a:buNone/>
            </a:pPr>
            <a:r>
              <a:rPr lang="cs-CZ" dirty="0"/>
              <a:t>Principy, na jejich základě jsou jednoduché ideje spojovány, sdružovány v ideje složené. </a:t>
            </a:r>
          </a:p>
          <a:p>
            <a:pPr lvl="0"/>
            <a:r>
              <a:rPr lang="cs-CZ" dirty="0"/>
              <a:t>podobnost</a:t>
            </a:r>
          </a:p>
          <a:p>
            <a:pPr lvl="0"/>
            <a:r>
              <a:rPr lang="cs-CZ" dirty="0"/>
              <a:t>styčnost v čase a místě</a:t>
            </a:r>
          </a:p>
          <a:p>
            <a:pPr lvl="0"/>
            <a:r>
              <a:rPr lang="cs-CZ" dirty="0"/>
              <a:t>příčina a </a:t>
            </a:r>
            <a:r>
              <a:rPr lang="cs-CZ" dirty="0" smtClean="0"/>
              <a:t>účinek: </a:t>
            </a:r>
          </a:p>
          <a:p>
            <a:pPr lvl="1"/>
            <a:r>
              <a:rPr lang="cs-CZ" dirty="0" smtClean="0"/>
              <a:t>viz problém kulečníkových koulí</a:t>
            </a:r>
            <a:endParaRPr lang="cs-CZ"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901" y="3583963"/>
            <a:ext cx="5208048" cy="3062895"/>
          </a:xfrm>
          <a:prstGeom prst="rect">
            <a:avLst/>
          </a:prstGeom>
        </p:spPr>
      </p:pic>
    </p:spTree>
    <p:extLst>
      <p:ext uri="{BB962C8B-B14F-4D97-AF65-F5344CB8AC3E}">
        <p14:creationId xmlns:p14="http://schemas.microsoft.com/office/powerpoint/2010/main" val="24835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dirty="0" smtClean="0"/>
              <a:t>Sdílená východiska novověké filosofie, </a:t>
            </a:r>
            <a:br>
              <a:rPr lang="cs-CZ" sz="3600" dirty="0" smtClean="0"/>
            </a:br>
            <a:r>
              <a:rPr lang="cs-CZ" sz="3600" dirty="0" smtClean="0"/>
              <a:t>tj. racionalismu i empirismu</a:t>
            </a:r>
            <a:endParaRPr lang="cs-CZ" sz="3600" dirty="0"/>
          </a:p>
        </p:txBody>
      </p:sp>
      <p:sp>
        <p:nvSpPr>
          <p:cNvPr id="3" name="Zástupný symbol pro obsah 2"/>
          <p:cNvSpPr>
            <a:spLocks noGrp="1"/>
          </p:cNvSpPr>
          <p:nvPr>
            <p:ph idx="1"/>
          </p:nvPr>
        </p:nvSpPr>
        <p:spPr>
          <a:xfrm>
            <a:off x="838200" y="1825624"/>
            <a:ext cx="10515600" cy="4956175"/>
          </a:xfrm>
        </p:spPr>
        <p:txBody>
          <a:bodyPr>
            <a:normAutofit fontScale="85000" lnSpcReduction="20000"/>
          </a:bodyPr>
          <a:lstStyle/>
          <a:p>
            <a:pPr marL="0" indent="0">
              <a:lnSpc>
                <a:spcPct val="120000"/>
              </a:lnSpc>
              <a:spcAft>
                <a:spcPts val="600"/>
              </a:spcAft>
              <a:buNone/>
            </a:pPr>
            <a:r>
              <a:rPr lang="cs-CZ" b="1" dirty="0" smtClean="0"/>
              <a:t>1</a:t>
            </a:r>
            <a:r>
              <a:rPr lang="cs-CZ" b="1" dirty="0"/>
              <a:t>) vznik nové koncepce </a:t>
            </a:r>
            <a:r>
              <a:rPr lang="cs-CZ" b="1" u="sng" dirty="0"/>
              <a:t>vědomí</a:t>
            </a:r>
            <a:r>
              <a:rPr lang="cs-CZ" b="1" dirty="0"/>
              <a:t> = autonomní sféra vlastních prožitků (Cogito</a:t>
            </a:r>
            <a:r>
              <a:rPr lang="cs-CZ" b="1" dirty="0" smtClean="0"/>
              <a:t>)</a:t>
            </a:r>
            <a:endParaRPr lang="cs-CZ" dirty="0"/>
          </a:p>
          <a:p>
            <a:pPr marL="0" indent="0">
              <a:lnSpc>
                <a:spcPct val="120000"/>
              </a:lnSpc>
              <a:spcAft>
                <a:spcPts val="600"/>
              </a:spcAft>
              <a:buNone/>
            </a:pPr>
            <a:r>
              <a:rPr lang="cs-CZ" b="1" dirty="0"/>
              <a:t>2) velká proměna v pojetí poznání: subjekt je definován jako protipól reality. </a:t>
            </a:r>
            <a:endParaRPr lang="cs-CZ" dirty="0"/>
          </a:p>
          <a:p>
            <a:pPr marL="0" indent="0">
              <a:lnSpc>
                <a:spcPct val="120000"/>
              </a:lnSpc>
              <a:spcAft>
                <a:spcPts val="600"/>
              </a:spcAft>
              <a:buNone/>
            </a:pPr>
            <a:r>
              <a:rPr lang="cs-CZ" b="1" dirty="0"/>
              <a:t>3) aplikace nového kauzálního schématu: předmět -&gt; vjem. </a:t>
            </a:r>
            <a:endParaRPr lang="cs-CZ" dirty="0"/>
          </a:p>
          <a:p>
            <a:pPr marL="0" indent="0">
              <a:lnSpc>
                <a:spcPct val="120000"/>
              </a:lnSpc>
              <a:spcAft>
                <a:spcPts val="600"/>
              </a:spcAft>
              <a:buNone/>
            </a:pPr>
            <a:r>
              <a:rPr lang="cs-CZ" dirty="0"/>
              <a:t>-&gt; relativní </a:t>
            </a:r>
            <a:r>
              <a:rPr lang="cs-CZ" dirty="0" smtClean="0"/>
              <a:t>osamostatnění </a:t>
            </a:r>
            <a:r>
              <a:rPr lang="cs-CZ" dirty="0"/>
              <a:t>sféry vjemů, které v nás vnější předměty vzbuzují. </a:t>
            </a:r>
          </a:p>
          <a:p>
            <a:pPr marL="0" indent="0">
              <a:lnSpc>
                <a:spcPct val="120000"/>
              </a:lnSpc>
              <a:spcAft>
                <a:spcPts val="600"/>
              </a:spcAft>
              <a:buNone/>
            </a:pPr>
            <a:r>
              <a:rPr lang="cs-CZ" dirty="0"/>
              <a:t>-&gt; vnímání chápané jako striktně kauzální proces. </a:t>
            </a:r>
          </a:p>
          <a:p>
            <a:pPr marL="0" indent="0">
              <a:lnSpc>
                <a:spcPct val="120000"/>
              </a:lnSpc>
              <a:spcAft>
                <a:spcPts val="600"/>
              </a:spcAft>
              <a:buNone/>
            </a:pPr>
            <a:r>
              <a:rPr lang="cs-CZ" dirty="0"/>
              <a:t>Odtud pak teze, že </a:t>
            </a:r>
            <a:r>
              <a:rPr lang="cs-CZ" b="1" dirty="0"/>
              <a:t>bezprostředním předmětem našeho poznání jsou naše vlastní ideje, tj. naše smyslové dojmy, vjemy výtvory imaginace, emoce, akty vůle, atd. </a:t>
            </a:r>
            <a:endParaRPr lang="cs-CZ" dirty="0"/>
          </a:p>
          <a:p>
            <a:pPr marL="0" indent="0">
              <a:lnSpc>
                <a:spcPct val="120000"/>
              </a:lnSpc>
              <a:spcAft>
                <a:spcPts val="600"/>
              </a:spcAft>
              <a:buNone/>
            </a:pPr>
            <a:r>
              <a:rPr lang="cs-CZ" dirty="0"/>
              <a:t>Tato teze tvoří východisko nejen Descartovy filosofie, ale i </a:t>
            </a:r>
            <a:r>
              <a:rPr lang="cs-CZ" dirty="0" err="1"/>
              <a:t>Lockovy</a:t>
            </a:r>
            <a:r>
              <a:rPr lang="cs-CZ" dirty="0"/>
              <a:t>, </a:t>
            </a:r>
            <a:r>
              <a:rPr lang="cs-CZ" dirty="0" err="1"/>
              <a:t>Humovy</a:t>
            </a:r>
            <a:r>
              <a:rPr lang="cs-CZ" dirty="0"/>
              <a:t>, Kantovy, atd. </a:t>
            </a:r>
          </a:p>
          <a:p>
            <a:pPr marL="0" indent="0">
              <a:spcAft>
                <a:spcPts val="600"/>
              </a:spcAft>
              <a:buNone/>
            </a:pPr>
            <a:endParaRPr lang="cs-CZ" dirty="0"/>
          </a:p>
        </p:txBody>
      </p:sp>
    </p:spTree>
    <p:extLst>
      <p:ext uri="{BB962C8B-B14F-4D97-AF65-F5344CB8AC3E}">
        <p14:creationId xmlns:p14="http://schemas.microsoft.com/office/powerpoint/2010/main" val="47550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Hume a zpochybnění kauzality</a:t>
            </a:r>
            <a:endParaRPr lang="cs-CZ" dirty="0"/>
          </a:p>
        </p:txBody>
      </p:sp>
      <p:sp>
        <p:nvSpPr>
          <p:cNvPr id="3" name="Zástupný symbol pro obsah 2"/>
          <p:cNvSpPr>
            <a:spLocks noGrp="1"/>
          </p:cNvSpPr>
          <p:nvPr>
            <p:ph idx="1"/>
          </p:nvPr>
        </p:nvSpPr>
        <p:spPr/>
        <p:txBody>
          <a:bodyPr>
            <a:normAutofit fontScale="92500" lnSpcReduction="10000"/>
          </a:bodyPr>
          <a:lstStyle/>
          <a:p>
            <a:pPr algn="just"/>
            <a:r>
              <a:rPr lang="cs-CZ" dirty="0"/>
              <a:t>Když pozorujeme biliárovou kouli, jak naráží do druhé koule a uvádí ji do pohybu, můžeme na základě naší minulé zkušenosti anticipovat, co se stane. Není to ale založeno na </a:t>
            </a:r>
            <a:r>
              <a:rPr lang="cs-CZ" dirty="0" smtClean="0"/>
              <a:t>vjemu kauzality</a:t>
            </a:r>
            <a:r>
              <a:rPr lang="cs-CZ" dirty="0"/>
              <a:t>, ale pouze na naší zkušenosti, tj. na dostatečném množství pozorovaných případů, kdy se koule chovala </a:t>
            </a:r>
            <a:r>
              <a:rPr lang="cs-CZ" dirty="0" smtClean="0"/>
              <a:t>podobně, tj. na </a:t>
            </a:r>
            <a:r>
              <a:rPr lang="cs-CZ" i="1" dirty="0" smtClean="0"/>
              <a:t>indukci</a:t>
            </a:r>
            <a:r>
              <a:rPr lang="cs-CZ" dirty="0" smtClean="0"/>
              <a:t>. </a:t>
            </a:r>
          </a:p>
          <a:p>
            <a:pPr marL="0" indent="0">
              <a:buNone/>
            </a:pPr>
            <a:r>
              <a:rPr lang="cs-CZ" dirty="0" smtClean="0"/>
              <a:t>	</a:t>
            </a:r>
            <a:r>
              <a:rPr lang="cs-CZ" i="1" dirty="0" smtClean="0"/>
              <a:t>-&gt; vztah příčiny a následku není předmětem žádné imprese</a:t>
            </a:r>
          </a:p>
          <a:p>
            <a:pPr algn="just"/>
            <a:r>
              <a:rPr lang="cs-CZ" dirty="0" smtClean="0"/>
              <a:t>Je ale sama indukce zcela spolehlivým principem, při němž se můžeme řídit v usuzování?</a:t>
            </a:r>
          </a:p>
          <a:p>
            <a:pPr algn="just"/>
            <a:r>
              <a:rPr lang="cs-CZ" dirty="0" smtClean="0"/>
              <a:t>Není </a:t>
            </a:r>
            <a:r>
              <a:rPr lang="cs-CZ" dirty="0"/>
              <a:t>zde nikde žádný rozumový logický argument, ze kterého bychom usoudili, že se koule bude chovat v souladu s naší minulou zkušeností</a:t>
            </a:r>
            <a:r>
              <a:rPr lang="cs-CZ" dirty="0" smtClean="0"/>
              <a:t>.</a:t>
            </a:r>
          </a:p>
          <a:p>
            <a:pPr marL="0" lvl="2" indent="0">
              <a:spcBef>
                <a:spcPts val="1000"/>
              </a:spcBef>
              <a:buNone/>
            </a:pPr>
            <a:r>
              <a:rPr lang="cs-CZ" sz="2800" i="1" dirty="0" smtClean="0"/>
              <a:t>	-&gt; </a:t>
            </a:r>
            <a:r>
              <a:rPr lang="cs-CZ" sz="2800" i="1" dirty="0"/>
              <a:t>vztah příčiny a následku nelze odvodit ani logicky.  </a:t>
            </a:r>
          </a:p>
        </p:txBody>
      </p:sp>
    </p:spTree>
    <p:extLst>
      <p:ext uri="{BB962C8B-B14F-4D97-AF65-F5344CB8AC3E}">
        <p14:creationId xmlns:p14="http://schemas.microsoft.com/office/powerpoint/2010/main" val="478333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defRPr/>
            </a:pPr>
            <a:r>
              <a:rPr lang="cs-CZ" dirty="0" smtClean="0"/>
              <a:t>Problémy s indukcí</a:t>
            </a:r>
          </a:p>
        </p:txBody>
      </p:sp>
      <p:sp>
        <p:nvSpPr>
          <p:cNvPr id="163843" name="Rectangle 3"/>
          <p:cNvSpPr>
            <a:spLocks noGrp="1" noChangeArrowheads="1"/>
          </p:cNvSpPr>
          <p:nvPr>
            <p:ph idx="1"/>
          </p:nvPr>
        </p:nvSpPr>
        <p:spPr/>
        <p:txBody>
          <a:bodyPr>
            <a:normAutofit/>
          </a:bodyPr>
          <a:lstStyle/>
          <a:p>
            <a:pPr eaLnBrk="1" hangingPunct="1"/>
            <a:r>
              <a:rPr lang="cs-CZ" altLang="cs-CZ" dirty="0" smtClean="0"/>
              <a:t>Induktivní uvažování sice používáme v běžném i vědeckém životě, avšak z logického hlediska nejde o nezpochybnitelný postup. </a:t>
            </a:r>
          </a:p>
          <a:p>
            <a:pPr eaLnBrk="1" hangingPunct="1"/>
            <a:r>
              <a:rPr lang="cs-CZ" altLang="cs-CZ" dirty="0" smtClean="0"/>
              <a:t>Hume ale soudí, že indukce nikdy nemůže být verifikována. Proč?</a:t>
            </a:r>
          </a:p>
          <a:p>
            <a:pPr lvl="1"/>
            <a:r>
              <a:rPr lang="cs-CZ" altLang="cs-CZ" dirty="0"/>
              <a:t>protože nemůžeme automaticky počítat s tím, že přírodovědecké zákony platí univerzálně pro celý vesmír!</a:t>
            </a:r>
          </a:p>
          <a:p>
            <a:pPr lvl="1"/>
            <a:r>
              <a:rPr lang="cs-CZ" altLang="cs-CZ" dirty="0"/>
              <a:t>pokud jsme totiž Newtonův zákon zobecnili na všechna tělesa, tiše jsme předpokládali, že všechna tělesa podléhají týmž fyzikálním </a:t>
            </a:r>
            <a:r>
              <a:rPr lang="cs-CZ" altLang="cs-CZ" dirty="0" smtClean="0"/>
              <a:t>zákonům. Je tomu však skutečně tak? </a:t>
            </a:r>
          </a:p>
          <a:p>
            <a:pPr lvl="1"/>
            <a:r>
              <a:rPr lang="cs-CZ" altLang="cs-CZ" dirty="0" smtClean="0"/>
              <a:t>Podle </a:t>
            </a:r>
            <a:r>
              <a:rPr lang="cs-CZ" altLang="cs-CZ" dirty="0" err="1" smtClean="0"/>
              <a:t>Huma</a:t>
            </a:r>
            <a:r>
              <a:rPr lang="cs-CZ" altLang="cs-CZ" dirty="0" smtClean="0"/>
              <a:t> nikoli, neboť nemůžeme s naprostou jistotou předpokládat neměnný běh přírody, neboť svět, ve </a:t>
            </a:r>
            <a:r>
              <a:rPr lang="cs-CZ" altLang="cs-CZ" dirty="0"/>
              <a:t>kterém by neplatila neměnnost přírodního běhu, je velmi dobře </a:t>
            </a:r>
            <a:r>
              <a:rPr lang="cs-CZ" altLang="cs-CZ" dirty="0" smtClean="0"/>
              <a:t>myslitelný.</a:t>
            </a:r>
            <a:endParaRPr lang="cs-CZ" altLang="cs-CZ" dirty="0"/>
          </a:p>
          <a:p>
            <a:pPr lvl="1"/>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676135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defRPr/>
            </a:pPr>
            <a:r>
              <a:rPr lang="cs-CZ" sz="4000" dirty="0">
                <a:latin typeface="+mn-lt"/>
              </a:rPr>
              <a:t>Empirismus dovedený do skeptických důsledků</a:t>
            </a:r>
            <a:endParaRPr lang="cs-CZ" dirty="0" smtClean="0">
              <a:latin typeface="+mn-lt"/>
            </a:endParaRPr>
          </a:p>
        </p:txBody>
      </p:sp>
      <p:sp>
        <p:nvSpPr>
          <p:cNvPr id="165891" name="Rectangle 3"/>
          <p:cNvSpPr>
            <a:spLocks noGrp="1" noChangeArrowheads="1"/>
          </p:cNvSpPr>
          <p:nvPr>
            <p:ph idx="1"/>
          </p:nvPr>
        </p:nvSpPr>
        <p:spPr/>
        <p:txBody>
          <a:bodyPr/>
          <a:lstStyle/>
          <a:p>
            <a:pPr eaLnBrk="1" hangingPunct="1">
              <a:lnSpc>
                <a:spcPct val="90000"/>
              </a:lnSpc>
            </a:pPr>
            <a:r>
              <a:rPr lang="cs-CZ" altLang="cs-CZ" dirty="0" smtClean="0"/>
              <a:t>Na čem se zakládá naše důvěra v „uniformity </a:t>
            </a:r>
            <a:r>
              <a:rPr lang="cs-CZ" altLang="cs-CZ" dirty="0" err="1" smtClean="0"/>
              <a:t>of</a:t>
            </a:r>
            <a:r>
              <a:rPr lang="cs-CZ" altLang="cs-CZ" dirty="0" smtClean="0"/>
              <a:t> </a:t>
            </a:r>
            <a:r>
              <a:rPr lang="cs-CZ" altLang="cs-CZ" dirty="0" err="1" smtClean="0"/>
              <a:t>nature</a:t>
            </a:r>
            <a:r>
              <a:rPr lang="cs-CZ" altLang="cs-CZ" dirty="0" smtClean="0"/>
              <a:t>“ ? </a:t>
            </a:r>
          </a:p>
          <a:p>
            <a:pPr eaLnBrk="1" hangingPunct="1">
              <a:lnSpc>
                <a:spcPct val="90000"/>
              </a:lnSpc>
            </a:pPr>
            <a:r>
              <a:rPr lang="cs-CZ" altLang="cs-CZ" dirty="0" smtClean="0"/>
              <a:t>Opět na indukci z toho, že až do dnešního dne „uniformity </a:t>
            </a:r>
            <a:r>
              <a:rPr lang="cs-CZ" altLang="cs-CZ" dirty="0" err="1" smtClean="0"/>
              <a:t>of</a:t>
            </a:r>
            <a:r>
              <a:rPr lang="cs-CZ" altLang="cs-CZ" dirty="0" smtClean="0"/>
              <a:t> </a:t>
            </a:r>
            <a:r>
              <a:rPr lang="cs-CZ" altLang="cs-CZ" dirty="0" err="1" smtClean="0"/>
              <a:t>nature</a:t>
            </a:r>
            <a:r>
              <a:rPr lang="cs-CZ" altLang="cs-CZ" dirty="0" smtClean="0"/>
              <a:t> fungovala“ -&gt; tím se však vracíme k úvodní otázce!</a:t>
            </a:r>
          </a:p>
          <a:p>
            <a:pPr eaLnBrk="1" hangingPunct="1">
              <a:lnSpc>
                <a:spcPct val="90000"/>
              </a:lnSpc>
            </a:pPr>
            <a:r>
              <a:rPr lang="cs-CZ" altLang="cs-CZ" dirty="0" smtClean="0"/>
              <a:t>Jedná se tak o uvažování v kruhu</a:t>
            </a:r>
          </a:p>
          <a:p>
            <a:pPr marL="0" indent="0">
              <a:buNone/>
            </a:pPr>
            <a:endParaRPr lang="cs-CZ" altLang="cs-CZ" dirty="0" smtClean="0"/>
          </a:p>
          <a:p>
            <a:pPr marL="0" indent="0">
              <a:buNone/>
            </a:pPr>
            <a:r>
              <a:rPr lang="cs-CZ" altLang="cs-CZ" dirty="0" smtClean="0"/>
              <a:t>Závěr: naše </a:t>
            </a:r>
            <a:r>
              <a:rPr lang="cs-CZ" altLang="cs-CZ" dirty="0"/>
              <a:t>důvěra v indukci je tak slepá víra, uzavírá Hume</a:t>
            </a:r>
          </a:p>
          <a:p>
            <a:pPr marL="0" indent="0" eaLnBrk="1" hangingPunct="1">
              <a:lnSpc>
                <a:spcPct val="90000"/>
              </a:lnSpc>
              <a:buNone/>
            </a:pPr>
            <a:r>
              <a:rPr lang="cs-CZ" altLang="cs-CZ" dirty="0" smtClean="0"/>
              <a:t>	naše důvěra v kauzalitu nemůže být potvrzena ani zkušeností, ani 	rozumovým důkazem -&gt; </a:t>
            </a:r>
            <a:r>
              <a:rPr lang="cs-CZ" altLang="cs-CZ" b="1" dirty="0" smtClean="0"/>
              <a:t>jde o zvyk! </a:t>
            </a:r>
          </a:p>
          <a:p>
            <a:pPr marL="0" indent="0" eaLnBrk="1" hangingPunct="1">
              <a:lnSpc>
                <a:spcPct val="90000"/>
              </a:lnSpc>
              <a:buNone/>
            </a:pPr>
            <a:r>
              <a:rPr lang="cs-CZ" altLang="cs-CZ" dirty="0" smtClean="0"/>
              <a:t>	naší chybou je toto vnitřní nutkání chápat jako objektivní nutnost</a:t>
            </a:r>
          </a:p>
        </p:txBody>
      </p:sp>
    </p:spTree>
    <p:extLst>
      <p:ext uri="{BB962C8B-B14F-4D97-AF65-F5344CB8AC3E}">
        <p14:creationId xmlns:p14="http://schemas.microsoft.com/office/powerpoint/2010/main" val="3011295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Nadpis 1"/>
          <p:cNvSpPr>
            <a:spLocks noGrp="1"/>
          </p:cNvSpPr>
          <p:nvPr>
            <p:ph type="title" idx="4294967295"/>
          </p:nvPr>
        </p:nvSpPr>
        <p:spPr bwMode="auto"/>
        <p:txBody>
          <a:bodyPr vert="horz" wrap="square" lIns="91440" tIns="45720" rIns="91440" bIns="45720" numCol="1" rtlCol="0" anchor="ctr" anchorCtr="0" compatLnSpc="1">
            <a:prstTxWarp prst="textNoShape">
              <a:avLst/>
            </a:prstTxWarp>
            <a:normAutofit/>
          </a:bodyPr>
          <a:lstStyle/>
          <a:p>
            <a:pPr algn="ctr">
              <a:defRPr/>
            </a:pPr>
            <a:r>
              <a:rPr lang="cs-CZ" altLang="cs-CZ" dirty="0"/>
              <a:t>Bertrand </a:t>
            </a:r>
            <a:r>
              <a:rPr lang="cs-CZ" altLang="cs-CZ" dirty="0" smtClean="0"/>
              <a:t>Russell a krocan</a:t>
            </a:r>
            <a:endParaRPr lang="cs-CZ" dirty="0" smtClean="0"/>
          </a:p>
        </p:txBody>
      </p:sp>
      <p:sp>
        <p:nvSpPr>
          <p:cNvPr id="162819" name="Zástupný symbol pro obsah 2"/>
          <p:cNvSpPr>
            <a:spLocks noGrp="1"/>
          </p:cNvSpPr>
          <p:nvPr>
            <p:ph idx="4294967295"/>
          </p:nvPr>
        </p:nvSpPr>
        <p:spPr>
          <a:xfrm>
            <a:off x="805132" y="1791119"/>
            <a:ext cx="4689894" cy="4351338"/>
          </a:xfrm>
        </p:spPr>
        <p:txBody>
          <a:bodyPr/>
          <a:lstStyle/>
          <a:p>
            <a:r>
              <a:rPr lang="cs-CZ" altLang="cs-CZ" dirty="0" smtClean="0"/>
              <a:t>Krocan dostává krocan každý den hrst zrní. Protože je to vědecky smýšlející krocan, učiní z tohoto pravidla zákon přírody. Teprve ve středu před Dnem díkůvzdání nahlédne, jaký je rozdíl mezi pravděpodobností a jistotou. </a:t>
            </a:r>
          </a:p>
          <a:p>
            <a:pPr marL="0" indent="0">
              <a:buNone/>
            </a:pPr>
            <a:r>
              <a:rPr lang="cs-CZ" altLang="cs-CZ" sz="1400" dirty="0" smtClean="0"/>
              <a:t>(cit</a:t>
            </a:r>
            <a:r>
              <a:rPr lang="cs-CZ" altLang="cs-CZ" sz="1400" dirty="0"/>
              <a:t>. v </a:t>
            </a:r>
            <a:r>
              <a:rPr lang="cs-CZ" altLang="cs-CZ" sz="1400" dirty="0" err="1"/>
              <a:t>Sacks</a:t>
            </a:r>
            <a:r>
              <a:rPr lang="cs-CZ" altLang="cs-CZ" sz="1400" dirty="0"/>
              <a:t>, J., (2011) </a:t>
            </a:r>
            <a:r>
              <a:rPr lang="cs-CZ" altLang="cs-CZ" sz="1400" i="1" dirty="0" err="1"/>
              <a:t>The</a:t>
            </a:r>
            <a:r>
              <a:rPr lang="cs-CZ" altLang="cs-CZ" sz="1400" i="1" dirty="0"/>
              <a:t> Great </a:t>
            </a:r>
            <a:r>
              <a:rPr lang="cs-CZ" altLang="cs-CZ" sz="1400" i="1" dirty="0" err="1"/>
              <a:t>Partnership</a:t>
            </a:r>
            <a:r>
              <a:rPr lang="cs-CZ" altLang="cs-CZ" sz="1400" i="1" dirty="0"/>
              <a:t>. </a:t>
            </a:r>
            <a:r>
              <a:rPr lang="cs-CZ" altLang="cs-CZ" sz="1400" i="1" dirty="0" err="1"/>
              <a:t>God</a:t>
            </a:r>
            <a:r>
              <a:rPr lang="cs-CZ" altLang="cs-CZ" sz="1400" i="1" dirty="0"/>
              <a:t>, Science and </a:t>
            </a:r>
            <a:r>
              <a:rPr lang="cs-CZ" altLang="cs-CZ" sz="1400" i="1" dirty="0" err="1"/>
              <a:t>the</a:t>
            </a:r>
            <a:r>
              <a:rPr lang="cs-CZ" altLang="cs-CZ" sz="1400" i="1" dirty="0"/>
              <a:t> </a:t>
            </a:r>
            <a:r>
              <a:rPr lang="cs-CZ" altLang="cs-CZ" sz="1400" i="1" dirty="0" err="1"/>
              <a:t>Search</a:t>
            </a:r>
            <a:r>
              <a:rPr lang="cs-CZ" altLang="cs-CZ" sz="1400" i="1" dirty="0"/>
              <a:t> </a:t>
            </a:r>
            <a:r>
              <a:rPr lang="cs-CZ" altLang="cs-CZ" sz="1400" i="1" dirty="0" err="1"/>
              <a:t>for</a:t>
            </a:r>
            <a:r>
              <a:rPr lang="cs-CZ" altLang="cs-CZ" sz="1400" i="1" dirty="0"/>
              <a:t> </a:t>
            </a:r>
            <a:r>
              <a:rPr lang="cs-CZ" altLang="cs-CZ" sz="1400" i="1" dirty="0" err="1"/>
              <a:t>Meaning</a:t>
            </a:r>
            <a:r>
              <a:rPr lang="cs-CZ" altLang="cs-CZ" sz="1400" i="1" dirty="0"/>
              <a:t>. </a:t>
            </a:r>
            <a:r>
              <a:rPr lang="cs-CZ" altLang="cs-CZ" sz="1400" dirty="0" err="1"/>
              <a:t>Hodder</a:t>
            </a:r>
            <a:r>
              <a:rPr lang="cs-CZ" altLang="cs-CZ" sz="1400" dirty="0"/>
              <a:t> &amp; </a:t>
            </a:r>
            <a:r>
              <a:rPr lang="cs-CZ" altLang="cs-CZ" sz="1400" dirty="0" err="1"/>
              <a:t>Stoughton</a:t>
            </a:r>
            <a:r>
              <a:rPr lang="cs-CZ" altLang="cs-CZ" sz="1400" dirty="0"/>
              <a:t>, London. </a:t>
            </a:r>
            <a:r>
              <a:rPr lang="cs-CZ" altLang="cs-CZ" sz="1400" dirty="0" smtClean="0"/>
              <a:t>p.33)</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602" y="1690688"/>
            <a:ext cx="6097922" cy="4058099"/>
          </a:xfrm>
          <a:prstGeom prst="rect">
            <a:avLst/>
          </a:prstGeom>
        </p:spPr>
      </p:pic>
    </p:spTree>
    <p:extLst>
      <p:ext uri="{BB962C8B-B14F-4D97-AF65-F5344CB8AC3E}">
        <p14:creationId xmlns:p14="http://schemas.microsoft.com/office/powerpoint/2010/main" val="14478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Odkaz D. </a:t>
            </a:r>
            <a:r>
              <a:rPr lang="cs-CZ" dirty="0" err="1" smtClean="0"/>
              <a:t>Huma</a:t>
            </a:r>
            <a:endParaRPr lang="cs-CZ" dirty="0"/>
          </a:p>
        </p:txBody>
      </p:sp>
      <p:sp>
        <p:nvSpPr>
          <p:cNvPr id="3" name="Zástupný symbol pro obsah 2"/>
          <p:cNvSpPr>
            <a:spLocks noGrp="1"/>
          </p:cNvSpPr>
          <p:nvPr>
            <p:ph idx="1"/>
          </p:nvPr>
        </p:nvSpPr>
        <p:spPr/>
        <p:txBody>
          <a:bodyPr>
            <a:normAutofit lnSpcReduction="10000"/>
          </a:bodyPr>
          <a:lstStyle/>
          <a:p>
            <a:pPr marL="719138" lvl="1" indent="-261938">
              <a:buNone/>
            </a:pPr>
            <a:r>
              <a:rPr lang="cs-CZ" sz="2200" dirty="0" smtClean="0"/>
              <a:t>-&gt; soustavné zpochybňování výroků, které nelze přeložit do empirických pojmů (viz. logický empirismus)</a:t>
            </a:r>
          </a:p>
          <a:p>
            <a:pPr marL="457200" lvl="1" indent="0">
              <a:buNone/>
            </a:pPr>
            <a:endParaRPr lang="cs-CZ" sz="2200" dirty="0" smtClean="0"/>
          </a:p>
          <a:p>
            <a:pPr marL="457200" lvl="1" indent="0">
              <a:buNone/>
            </a:pPr>
            <a:r>
              <a:rPr lang="cs-CZ" sz="2200" dirty="0" smtClean="0"/>
              <a:t>-&gt; radikální zpochybnění Descartova „substanciálního já“</a:t>
            </a:r>
          </a:p>
          <a:p>
            <a:pPr marL="457200" lvl="1" indent="0">
              <a:buNone/>
            </a:pPr>
            <a:endParaRPr lang="cs-CZ" sz="2200" dirty="0" smtClean="0"/>
          </a:p>
          <a:p>
            <a:pPr marL="457200" lvl="1" indent="0">
              <a:buNone/>
            </a:pPr>
            <a:r>
              <a:rPr lang="cs-CZ" sz="2200" dirty="0" smtClean="0"/>
              <a:t>-&gt; probuzení I. Kanta z „dogmatického spánku“</a:t>
            </a:r>
          </a:p>
          <a:p>
            <a:pPr marL="457200" lvl="1" indent="0">
              <a:buNone/>
            </a:pPr>
            <a:endParaRPr lang="cs-CZ" sz="2200" dirty="0" smtClean="0"/>
          </a:p>
          <a:p>
            <a:pPr marL="457200" lvl="1" indent="0">
              <a:buNone/>
            </a:pPr>
            <a:r>
              <a:rPr lang="cs-CZ" sz="2200" dirty="0" smtClean="0"/>
              <a:t>-&gt; kritika </a:t>
            </a:r>
            <a:r>
              <a:rPr lang="cs-CZ" sz="2200" dirty="0"/>
              <a:t>metafyziky a filosofie vůbec</a:t>
            </a:r>
            <a:r>
              <a:rPr lang="cs-CZ" sz="2200" dirty="0" smtClean="0"/>
              <a:t>:</a:t>
            </a:r>
          </a:p>
          <a:p>
            <a:pPr marL="457200" lvl="1" indent="0">
              <a:buNone/>
            </a:pPr>
            <a:endParaRPr lang="cs-CZ" sz="2200" dirty="0" smtClean="0"/>
          </a:p>
          <a:p>
            <a:pPr marL="719138" lvl="2" indent="0" algn="just">
              <a:buNone/>
            </a:pPr>
            <a:r>
              <a:rPr lang="cs-CZ" dirty="0" smtClean="0"/>
              <a:t>“</a:t>
            </a:r>
            <a:r>
              <a:rPr lang="cs-CZ" dirty="0"/>
              <a:t>Obsahuje zkoumání, týkající se velikosti a čísla z čistého myšlení (tj. </a:t>
            </a:r>
            <a:r>
              <a:rPr lang="cs-CZ" dirty="0" smtClean="0"/>
              <a:t>z</a:t>
            </a:r>
            <a:r>
              <a:rPr lang="cs-CZ" dirty="0"/>
              <a:t> geometrie a matematiky)? Nikoliv. Obsahuje zkoumání týkající se faktů a existence a vycházející ze zkušenosti? Nikoliv. Nuže, </a:t>
            </a:r>
            <a:r>
              <a:rPr lang="cs-CZ" b="1" dirty="0"/>
              <a:t>hoďte ji do ohně</a:t>
            </a:r>
            <a:r>
              <a:rPr lang="cs-CZ" dirty="0"/>
              <a:t>, protože může obsahovat jen duchaplné hříčky a </a:t>
            </a:r>
            <a:r>
              <a:rPr lang="cs-CZ" dirty="0" smtClean="0"/>
              <a:t>šalby.“</a:t>
            </a:r>
          </a:p>
          <a:p>
            <a:pPr marL="719138" lvl="2" indent="0">
              <a:buNone/>
            </a:pPr>
            <a:r>
              <a:rPr lang="cs-CZ" dirty="0" smtClean="0"/>
              <a:t>							(</a:t>
            </a:r>
            <a:r>
              <a:rPr lang="cs-CZ" dirty="0"/>
              <a:t>Závěr </a:t>
            </a:r>
            <a:r>
              <a:rPr lang="cs-CZ" i="1" dirty="0"/>
              <a:t>Zkoumání o lidském rozumu</a:t>
            </a:r>
            <a:r>
              <a:rPr lang="cs-CZ" dirty="0"/>
              <a:t>)</a:t>
            </a:r>
          </a:p>
          <a:p>
            <a:pPr marL="457200" lvl="1" indent="0">
              <a:buNone/>
            </a:pPr>
            <a:endParaRPr lang="cs-CZ" sz="2200" dirty="0"/>
          </a:p>
        </p:txBody>
      </p:sp>
    </p:spTree>
    <p:extLst>
      <p:ext uri="{BB962C8B-B14F-4D97-AF65-F5344CB8AC3E}">
        <p14:creationId xmlns:p14="http://schemas.microsoft.com/office/powerpoint/2010/main" val="4123920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dirty="0" smtClean="0">
                <a:latin typeface="+mn-lt"/>
              </a:rPr>
              <a:t>Empiristické teze, jež si zasluhují kritickou reflexi</a:t>
            </a:r>
            <a:endParaRPr lang="cs-CZ" sz="4000" dirty="0">
              <a:latin typeface="+mn-lt"/>
            </a:endParaRPr>
          </a:p>
        </p:txBody>
      </p:sp>
      <p:sp>
        <p:nvSpPr>
          <p:cNvPr id="3" name="Zástupný symbol pro obsah 2"/>
          <p:cNvSpPr>
            <a:spLocks noGrp="1"/>
          </p:cNvSpPr>
          <p:nvPr>
            <p:ph idx="1"/>
          </p:nvPr>
        </p:nvSpPr>
        <p:spPr>
          <a:xfrm>
            <a:off x="838200" y="2355011"/>
            <a:ext cx="10515600" cy="3821952"/>
          </a:xfrm>
        </p:spPr>
        <p:txBody>
          <a:bodyPr>
            <a:normAutofit fontScale="92500" lnSpcReduction="10000"/>
          </a:bodyPr>
          <a:lstStyle/>
          <a:p>
            <a:r>
              <a:rPr lang="cs-CZ" dirty="0" smtClean="0"/>
              <a:t>Mysl je tabulka popisovaná zkušeností: „nic není v rozumu, co by předtím nebylo ve smyslech“. Empiristické pojetí mysli je do velké míry pasivní. </a:t>
            </a:r>
          </a:p>
          <a:p>
            <a:endParaRPr lang="cs-CZ" dirty="0" smtClean="0"/>
          </a:p>
          <a:p>
            <a:r>
              <a:rPr lang="cs-CZ" dirty="0" smtClean="0"/>
              <a:t>Vnímání je kauzální proces : od stimulu až k reprezentaci</a:t>
            </a:r>
          </a:p>
          <a:p>
            <a:endParaRPr lang="cs-CZ" dirty="0" smtClean="0"/>
          </a:p>
          <a:p>
            <a:r>
              <a:rPr lang="cs-CZ" dirty="0"/>
              <a:t>U</a:t>
            </a:r>
            <a:r>
              <a:rPr lang="cs-CZ" dirty="0" smtClean="0"/>
              <a:t>čení </a:t>
            </a:r>
            <a:r>
              <a:rPr lang="cs-CZ" dirty="0"/>
              <a:t>je postupné zapisování jednotlivých zkušeností do mysli a jejich zobecňování na základě toho, co je jim společné. </a:t>
            </a:r>
            <a:endParaRPr lang="cs-CZ" dirty="0" smtClean="0"/>
          </a:p>
          <a:p>
            <a:endParaRPr lang="cs-CZ" dirty="0" smtClean="0"/>
          </a:p>
          <a:p>
            <a:r>
              <a:rPr lang="cs-CZ" dirty="0" smtClean="0"/>
              <a:t>Mysl jako „</a:t>
            </a:r>
            <a:r>
              <a:rPr lang="cs-CZ" dirty="0" err="1" smtClean="0"/>
              <a:t>dark</a:t>
            </a:r>
            <a:r>
              <a:rPr lang="cs-CZ" dirty="0" smtClean="0"/>
              <a:t> </a:t>
            </a:r>
            <a:r>
              <a:rPr lang="cs-CZ" dirty="0" err="1" smtClean="0"/>
              <a:t>room</a:t>
            </a:r>
            <a:r>
              <a:rPr lang="cs-CZ" dirty="0" smtClean="0"/>
              <a:t>“ : imprese a ideje pojaté jako kopie vnějšího světa</a:t>
            </a:r>
          </a:p>
          <a:p>
            <a:endParaRPr lang="cs-CZ" dirty="0" smtClean="0"/>
          </a:p>
          <a:p>
            <a:pPr>
              <a:buNone/>
            </a:pPr>
            <a:endParaRPr lang="cs-CZ" dirty="0"/>
          </a:p>
        </p:txBody>
      </p:sp>
    </p:spTree>
    <p:extLst>
      <p:ext uri="{BB962C8B-B14F-4D97-AF65-F5344CB8AC3E}">
        <p14:creationId xmlns:p14="http://schemas.microsoft.com/office/powerpoint/2010/main" val="4165105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latin typeface="+mn-lt"/>
              </a:rPr>
              <a:t>Gestaltpsychologie</a:t>
            </a:r>
            <a:endParaRPr lang="cs-CZ" dirty="0">
              <a:latin typeface="+mn-lt"/>
            </a:endParaRPr>
          </a:p>
        </p:txBody>
      </p:sp>
      <p:sp>
        <p:nvSpPr>
          <p:cNvPr id="3" name="Zástupný symbol pro obsah 2"/>
          <p:cNvSpPr>
            <a:spLocks noGrp="1"/>
          </p:cNvSpPr>
          <p:nvPr>
            <p:ph idx="1"/>
          </p:nvPr>
        </p:nvSpPr>
        <p:spPr/>
        <p:txBody>
          <a:bodyPr/>
          <a:lstStyle/>
          <a:p>
            <a:pPr>
              <a:buNone/>
            </a:pPr>
            <a:r>
              <a:rPr lang="cs-CZ" dirty="0" smtClean="0"/>
              <a:t>„Celek je víc než suma částí a celky nelze vždy vykládat z částí. “</a:t>
            </a:r>
          </a:p>
          <a:p>
            <a:pPr>
              <a:buNone/>
            </a:pPr>
            <a:endParaRPr lang="cs-CZ" dirty="0" smtClean="0"/>
          </a:p>
          <a:p>
            <a:pPr>
              <a:buNone/>
            </a:pPr>
            <a:r>
              <a:rPr lang="cs-CZ" dirty="0" smtClean="0"/>
              <a:t>-&gt; kritika atomistického pojetí počitku</a:t>
            </a:r>
          </a:p>
          <a:p>
            <a:pPr>
              <a:buNone/>
            </a:pPr>
            <a:endParaRPr lang="cs-CZ" dirty="0" smtClean="0"/>
          </a:p>
          <a:p>
            <a:pPr>
              <a:buNone/>
            </a:pPr>
            <a:r>
              <a:rPr lang="cs-CZ" dirty="0" smtClean="0"/>
              <a:t>Podstatným rysem </a:t>
            </a:r>
            <a:r>
              <a:rPr lang="cs-CZ" dirty="0" err="1" smtClean="0"/>
              <a:t>vní</a:t>
            </a:r>
            <a:r>
              <a:rPr lang="en-GB" dirty="0" smtClean="0"/>
              <a:t>m</a:t>
            </a:r>
            <a:r>
              <a:rPr lang="cs-CZ" dirty="0" err="1" smtClean="0"/>
              <a:t>ání</a:t>
            </a:r>
            <a:r>
              <a:rPr lang="cs-CZ" dirty="0" smtClean="0"/>
              <a:t>, učení a poznání je chápání holistického </a:t>
            </a:r>
            <a:r>
              <a:rPr lang="cs-CZ" u="sng" dirty="0" smtClean="0"/>
              <a:t>významu</a:t>
            </a:r>
            <a:r>
              <a:rPr lang="cs-CZ" dirty="0" smtClean="0"/>
              <a:t> dané situace (viz </a:t>
            </a:r>
            <a:r>
              <a:rPr lang="cs-CZ" dirty="0"/>
              <a:t>Wolfgang </a:t>
            </a:r>
            <a:r>
              <a:rPr lang="cs-CZ" dirty="0" smtClean="0"/>
              <a:t>Köhler, šimpanz, banán a tyč).</a:t>
            </a:r>
          </a:p>
          <a:p>
            <a:pPr>
              <a:buNone/>
            </a:pPr>
            <a:endParaRPr lang="cs-CZ" dirty="0" smtClean="0"/>
          </a:p>
          <a:p>
            <a:pPr>
              <a:buNone/>
            </a:pPr>
            <a:r>
              <a:rPr lang="cs-CZ" dirty="0" smtClean="0"/>
              <a:t>-&gt; nevnímáme smyslová data, ale celou situaci</a:t>
            </a:r>
          </a:p>
          <a:p>
            <a:pPr>
              <a:buNone/>
            </a:pPr>
            <a:endParaRPr lang="cs-CZ" dirty="0"/>
          </a:p>
        </p:txBody>
      </p:sp>
    </p:spTree>
    <p:extLst>
      <p:ext uri="{BB962C8B-B14F-4D97-AF65-F5344CB8AC3E}">
        <p14:creationId xmlns:p14="http://schemas.microsoft.com/office/powerpoint/2010/main" val="1353969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Šimpanz Sultán a jeho „</a:t>
            </a:r>
            <a:r>
              <a:rPr lang="cs-CZ" dirty="0" err="1" smtClean="0"/>
              <a:t>problem-solving</a:t>
            </a:r>
            <a:r>
              <a:rPr lang="cs-CZ" dirty="0" smtClean="0"/>
              <a: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042" y="2030296"/>
            <a:ext cx="4136908" cy="4529564"/>
          </a:xfrm>
        </p:spPr>
      </p:pic>
    </p:spTree>
    <p:extLst>
      <p:ext uri="{BB962C8B-B14F-4D97-AF65-F5344CB8AC3E}">
        <p14:creationId xmlns:p14="http://schemas.microsoft.com/office/powerpoint/2010/main" val="1343883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Kanizsův</a:t>
            </a:r>
            <a:r>
              <a:rPr lang="cs-CZ" dirty="0" smtClean="0"/>
              <a:t> trojúhelník </a:t>
            </a:r>
            <a:endParaRPr lang="cs-CZ" dirty="0"/>
          </a:p>
        </p:txBody>
      </p:sp>
      <p:pic>
        <p:nvPicPr>
          <p:cNvPr id="6" name="Zástupný symbol pro obsah 5" descr="2006-06-24-kanizsa-triangle.jpg"/>
          <p:cNvPicPr>
            <a:picLocks noGrp="1" noChangeAspect="1"/>
          </p:cNvPicPr>
          <p:nvPr>
            <p:ph idx="1"/>
          </p:nvPr>
        </p:nvPicPr>
        <p:blipFill>
          <a:blip r:embed="rId2"/>
          <a:stretch>
            <a:fillRect/>
          </a:stretch>
        </p:blipFill>
        <p:spPr>
          <a:xfrm>
            <a:off x="4157601" y="1690688"/>
            <a:ext cx="3876798" cy="3504625"/>
          </a:xfrm>
        </p:spPr>
      </p:pic>
      <p:sp>
        <p:nvSpPr>
          <p:cNvPr id="3" name="TextovéPole 2"/>
          <p:cNvSpPr txBox="1"/>
          <p:nvPr/>
        </p:nvSpPr>
        <p:spPr>
          <a:xfrm>
            <a:off x="363747" y="5857336"/>
            <a:ext cx="11464505" cy="492443"/>
          </a:xfrm>
          <a:prstGeom prst="rect">
            <a:avLst/>
          </a:prstGeom>
          <a:noFill/>
        </p:spPr>
        <p:txBody>
          <a:bodyPr wrap="square" rtlCol="0">
            <a:spAutoFit/>
          </a:bodyPr>
          <a:lstStyle/>
          <a:p>
            <a:pPr algn="ctr"/>
            <a:r>
              <a:rPr lang="cs-CZ" sz="2600" dirty="0" smtClean="0"/>
              <a:t>Mysl aktivně vytváří </a:t>
            </a:r>
            <a:r>
              <a:rPr lang="cs-CZ" sz="2600" dirty="0"/>
              <a:t>nebo doplňuje tvary tam, kde nejsou.</a:t>
            </a:r>
          </a:p>
        </p:txBody>
      </p:sp>
    </p:spTree>
    <p:extLst>
      <p:ext uri="{BB962C8B-B14F-4D97-AF65-F5344CB8AC3E}">
        <p14:creationId xmlns:p14="http://schemas.microsoft.com/office/powerpoint/2010/main" val="1449188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Dvousmysl</a:t>
            </a:r>
            <a:endParaRPr lang="cs-CZ" dirty="0"/>
          </a:p>
        </p:txBody>
      </p:sp>
      <p:pic>
        <p:nvPicPr>
          <p:cNvPr id="4" name="Zástupný symbol pro obsah 3" descr="49.gif"/>
          <p:cNvPicPr>
            <a:picLocks noGrp="1" noChangeAspect="1"/>
          </p:cNvPicPr>
          <p:nvPr>
            <p:ph idx="1"/>
          </p:nvPr>
        </p:nvPicPr>
        <p:blipFill>
          <a:blip r:embed="rId2"/>
          <a:stretch>
            <a:fillRect/>
          </a:stretch>
        </p:blipFill>
        <p:spPr>
          <a:xfrm>
            <a:off x="4748213" y="2515395"/>
            <a:ext cx="2695575" cy="2695575"/>
          </a:xfrm>
        </p:spPr>
      </p:pic>
      <p:sp>
        <p:nvSpPr>
          <p:cNvPr id="5" name="TextovéPole 4"/>
          <p:cNvSpPr txBox="1"/>
          <p:nvPr/>
        </p:nvSpPr>
        <p:spPr>
          <a:xfrm>
            <a:off x="838200" y="5633049"/>
            <a:ext cx="10936857" cy="1107996"/>
          </a:xfrm>
          <a:prstGeom prst="rect">
            <a:avLst/>
          </a:prstGeom>
          <a:noFill/>
        </p:spPr>
        <p:txBody>
          <a:bodyPr wrap="square" rtlCol="0">
            <a:spAutoFit/>
          </a:bodyPr>
          <a:lstStyle/>
          <a:p>
            <a:pPr lvl="0" algn="ctr">
              <a:buNone/>
            </a:pPr>
            <a:r>
              <a:rPr lang="cs-CZ" sz="2400" dirty="0"/>
              <a:t>Vnímání figury a pozadí - schopnost </a:t>
            </a:r>
            <a:r>
              <a:rPr lang="cs-CZ" sz="2400" dirty="0" smtClean="0"/>
              <a:t>mysli změřit </a:t>
            </a:r>
            <a:r>
              <a:rPr lang="cs-CZ" sz="2400" dirty="0"/>
              <a:t>pozornost na smysluplný tvar a </a:t>
            </a:r>
            <a:r>
              <a:rPr lang="cs-CZ" sz="2400" dirty="0" smtClean="0"/>
              <a:t>ignorovat </a:t>
            </a:r>
            <a:r>
              <a:rPr lang="cs-CZ" sz="2400" dirty="0"/>
              <a:t>zbytek</a:t>
            </a:r>
          </a:p>
          <a:p>
            <a:endParaRPr lang="cs-CZ" dirty="0"/>
          </a:p>
        </p:txBody>
      </p:sp>
    </p:spTree>
    <p:extLst>
      <p:ext uri="{BB962C8B-B14F-4D97-AF65-F5344CB8AC3E}">
        <p14:creationId xmlns:p14="http://schemas.microsoft.com/office/powerpoint/2010/main" val="414660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Locke: 2 úkoly teorie poznání</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lnSpc>
                <a:spcPct val="120000"/>
              </a:lnSpc>
              <a:buNone/>
            </a:pPr>
            <a:r>
              <a:rPr lang="cs-CZ" dirty="0" smtClean="0"/>
              <a:t>1</a:t>
            </a:r>
            <a:r>
              <a:rPr lang="cs-CZ" dirty="0"/>
              <a:t>) zkoumat šíři lidské poznávací </a:t>
            </a:r>
            <a:r>
              <a:rPr lang="cs-CZ" dirty="0" smtClean="0"/>
              <a:t>mohutnosti: jak daleko sahá spolehlivé poznání? </a:t>
            </a:r>
            <a:endParaRPr lang="cs-CZ" dirty="0"/>
          </a:p>
          <a:p>
            <a:pPr marL="0" indent="0">
              <a:lnSpc>
                <a:spcPct val="120000"/>
              </a:lnSpc>
              <a:buNone/>
            </a:pPr>
            <a:r>
              <a:rPr lang="cs-CZ" dirty="0"/>
              <a:t>2) </a:t>
            </a:r>
            <a:r>
              <a:rPr lang="cs-CZ" dirty="0" smtClean="0"/>
              <a:t>poskytnout </a:t>
            </a:r>
            <a:r>
              <a:rPr lang="cs-CZ" dirty="0"/>
              <a:t>základy poznání: jak rozum dospívá ke svým ideám? </a:t>
            </a:r>
          </a:p>
          <a:p>
            <a:pPr marL="0" indent="0">
              <a:lnSpc>
                <a:spcPct val="120000"/>
              </a:lnSpc>
              <a:buNone/>
            </a:pPr>
            <a:endParaRPr lang="cs-CZ" dirty="0" smtClean="0"/>
          </a:p>
          <a:p>
            <a:pPr marL="0" indent="0">
              <a:lnSpc>
                <a:spcPct val="120000"/>
              </a:lnSpc>
              <a:buNone/>
            </a:pPr>
            <a:r>
              <a:rPr lang="cs-CZ" dirty="0" smtClean="0"/>
              <a:t>„Budu zkoumat původ těch idejí, představ, nebo jak si je přejete nazývat, které člověk pozoruje a které si v mysli uvědomuje, a způsoby, na jejichž základě se jimi rozum vybavuje.</a:t>
            </a:r>
          </a:p>
          <a:p>
            <a:pPr marL="0" indent="0">
              <a:lnSpc>
                <a:spcPct val="120000"/>
              </a:lnSpc>
              <a:buNone/>
            </a:pPr>
            <a:r>
              <a:rPr lang="cs-CZ" dirty="0" smtClean="0"/>
              <a:t>Pokusím se ukázat, jaké vědění rozum těmito idejemi získává, a také to, jaké je jeho spolehlivost, zřejmost a rozsah.“ </a:t>
            </a:r>
          </a:p>
          <a:p>
            <a:pPr marL="0" indent="0">
              <a:lnSpc>
                <a:spcPct val="120000"/>
              </a:lnSpc>
              <a:buNone/>
            </a:pPr>
            <a:r>
              <a:rPr lang="cs-CZ" dirty="0" smtClean="0"/>
              <a:t>(Locke, </a:t>
            </a:r>
            <a:r>
              <a:rPr lang="cs-CZ" i="1" dirty="0" smtClean="0"/>
              <a:t>Esej o lidském rozumu, </a:t>
            </a:r>
            <a:r>
              <a:rPr lang="cs-CZ" dirty="0" smtClean="0"/>
              <a:t>Praha 1984, str. 39)</a:t>
            </a:r>
          </a:p>
          <a:p>
            <a:endParaRPr lang="cs-CZ" dirty="0"/>
          </a:p>
        </p:txBody>
      </p:sp>
    </p:spTree>
    <p:extLst>
      <p:ext uri="{BB962C8B-B14F-4D97-AF65-F5344CB8AC3E}">
        <p14:creationId xmlns:p14="http://schemas.microsoft.com/office/powerpoint/2010/main" val="375697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Mysl coby „temná komora“</a:t>
            </a:r>
            <a:endParaRPr lang="cs-CZ" dirty="0"/>
          </a:p>
        </p:txBody>
      </p:sp>
      <p:sp>
        <p:nvSpPr>
          <p:cNvPr id="3" name="Zástupný symbol pro obsah 2"/>
          <p:cNvSpPr>
            <a:spLocks noGrp="1"/>
          </p:cNvSpPr>
          <p:nvPr>
            <p:ph idx="1"/>
          </p:nvPr>
        </p:nvSpPr>
        <p:spPr>
          <a:xfrm>
            <a:off x="838200" y="1825624"/>
            <a:ext cx="10515600" cy="5032376"/>
          </a:xfrm>
        </p:spPr>
        <p:txBody>
          <a:bodyPr>
            <a:normAutofit lnSpcReduction="10000"/>
          </a:bodyPr>
          <a:lstStyle/>
          <a:p>
            <a:r>
              <a:rPr lang="cs-CZ" dirty="0" smtClean="0"/>
              <a:t>„Temná </a:t>
            </a:r>
            <a:r>
              <a:rPr lang="cs-CZ" dirty="0"/>
              <a:t>místnost. – Neosobuji si právo poučovat, ale jen zkoumat, a proto nemohu jinak, než zde znovu vyznat, že vnější a vnitřní smyslové vnímání jsou jedinými průchody, které vůbec mohu najít, jimiž se poznání dostává do rozumu. Jen ty samotné, pokud jsem sám schopen to odhalit, jsou okny, jimiž se přivádí světlo do oné temné komory [</a:t>
            </a:r>
            <a:r>
              <a:rPr lang="cs-CZ" i="1" dirty="0" err="1"/>
              <a:t>dark</a:t>
            </a:r>
            <a:r>
              <a:rPr lang="cs-CZ" i="1" dirty="0"/>
              <a:t> </a:t>
            </a:r>
            <a:r>
              <a:rPr lang="cs-CZ" i="1" dirty="0" err="1"/>
              <a:t>room</a:t>
            </a:r>
            <a:r>
              <a:rPr lang="cs-CZ" i="1" dirty="0"/>
              <a:t>]. </a:t>
            </a:r>
            <a:r>
              <a:rPr lang="cs-CZ" dirty="0"/>
              <a:t>Zdá se mi totiž, že rozum se příliš neliší od komůrky, zcela vůči světlu uzavřené, ponechávající volné jen malé štěrbinky, aby se umožnilo vpuštění zpodobenin viditelných věcí, čili idejí věcí zvnějšku. Kdyby obrazy, přicházející do takové temnice, v ní pouze zůstaly uspořádaně uloženy, aby mohly být v případě potřeby vyhledány, velmi by se to podobalo rozumu člověka, a to vzhledem ke všem zrakovým objektům a jejich ideám.“ </a:t>
            </a:r>
            <a:endParaRPr lang="cs-CZ" dirty="0" smtClean="0"/>
          </a:p>
          <a:p>
            <a:pPr marL="0" indent="0">
              <a:buNone/>
            </a:pPr>
            <a:r>
              <a:rPr lang="cs-CZ" dirty="0"/>
              <a:t>	</a:t>
            </a:r>
            <a:r>
              <a:rPr lang="cs-CZ" dirty="0" smtClean="0"/>
              <a:t>		(</a:t>
            </a:r>
            <a:r>
              <a:rPr lang="cs-CZ" dirty="0"/>
              <a:t>Locke, </a:t>
            </a:r>
            <a:r>
              <a:rPr lang="cs-CZ" i="1" dirty="0"/>
              <a:t>Esej o lidském chápání</a:t>
            </a:r>
            <a:r>
              <a:rPr lang="cs-CZ" dirty="0"/>
              <a:t>, kap. XI, §17, str. 115) </a:t>
            </a:r>
          </a:p>
          <a:p>
            <a:endParaRPr lang="cs-CZ" dirty="0"/>
          </a:p>
        </p:txBody>
      </p:sp>
    </p:spTree>
    <p:extLst>
      <p:ext uri="{BB962C8B-B14F-4D97-AF65-F5344CB8AC3E}">
        <p14:creationId xmlns:p14="http://schemas.microsoft.com/office/powerpoint/2010/main" val="109730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Existují vrozené ideje? </a:t>
            </a:r>
            <a:endParaRPr lang="cs-CZ" dirty="0"/>
          </a:p>
        </p:txBody>
      </p:sp>
      <p:sp>
        <p:nvSpPr>
          <p:cNvPr id="3" name="Zástupný symbol pro obsah 2"/>
          <p:cNvSpPr>
            <a:spLocks noGrp="1"/>
          </p:cNvSpPr>
          <p:nvPr>
            <p:ph idx="1"/>
          </p:nvPr>
        </p:nvSpPr>
        <p:spPr/>
        <p:txBody>
          <a:bodyPr>
            <a:noAutofit/>
          </a:bodyPr>
          <a:lstStyle/>
          <a:p>
            <a:pPr marL="0" indent="0">
              <a:buNone/>
            </a:pPr>
            <a:r>
              <a:rPr lang="cs-CZ" sz="1900" b="1" dirty="0" smtClean="0"/>
              <a:t>Vrozené ideje: nejen idea Boha, ale též základní </a:t>
            </a:r>
            <a:r>
              <a:rPr lang="cs-CZ" sz="1900" b="1" dirty="0"/>
              <a:t>principy logiky a matematiky </a:t>
            </a:r>
            <a:r>
              <a:rPr lang="cs-CZ" sz="1900" b="1" dirty="0" smtClean="0"/>
              <a:t>(„</a:t>
            </a:r>
            <a:r>
              <a:rPr lang="cs-CZ" sz="1900" b="1" dirty="0"/>
              <a:t>1+2=3“, „Není možné, aby ta samá věc zároveň byla a nebyla</a:t>
            </a:r>
            <a:r>
              <a:rPr lang="cs-CZ" sz="1900" b="1" dirty="0" smtClean="0"/>
              <a:t>“)</a:t>
            </a:r>
            <a:endParaRPr lang="cs-CZ" sz="1900" dirty="0"/>
          </a:p>
          <a:p>
            <a:r>
              <a:rPr lang="cs-CZ" sz="1900" dirty="0"/>
              <a:t>Descartes i Locke souhlasí, že naše přitakání těmto pravdám nezávisí na </a:t>
            </a:r>
            <a:r>
              <a:rPr lang="cs-CZ" sz="1900" dirty="0" smtClean="0"/>
              <a:t>jednotlivé, konkrétní zkušenosti</a:t>
            </a:r>
            <a:r>
              <a:rPr lang="cs-CZ" sz="1900" dirty="0"/>
              <a:t>. </a:t>
            </a:r>
          </a:p>
          <a:p>
            <a:r>
              <a:rPr lang="cs-CZ" sz="1900" dirty="0"/>
              <a:t>Locke nicméně trvá na tom, že pochopení těchto myšlenek musí předcházet proces učení. </a:t>
            </a:r>
            <a:endParaRPr lang="cs-CZ" sz="1900" dirty="0" smtClean="0"/>
          </a:p>
          <a:p>
            <a:pPr marL="0" indent="0">
              <a:buNone/>
            </a:pPr>
            <a:r>
              <a:rPr lang="cs-CZ" sz="1900" b="1" dirty="0" smtClean="0"/>
              <a:t> </a:t>
            </a:r>
            <a:endParaRPr lang="cs-CZ" sz="1900" dirty="0"/>
          </a:p>
          <a:p>
            <a:pPr marL="0" indent="0">
              <a:buNone/>
            </a:pPr>
            <a:r>
              <a:rPr lang="cs-CZ" sz="1900" b="1" dirty="0"/>
              <a:t>„Existují nějaké principy, ať už teoretické či praktické, které vyžadují univerzální souhlas?“</a:t>
            </a:r>
            <a:endParaRPr lang="cs-CZ" sz="1900" dirty="0"/>
          </a:p>
          <a:p>
            <a:r>
              <a:rPr lang="cs-CZ" sz="1900" dirty="0"/>
              <a:t>Locke : rozhodně ne. A i kdyby ano, stejně by to nestačilo na vysvětlení lidského vědění (to je dáno učením). </a:t>
            </a:r>
          </a:p>
          <a:p>
            <a:r>
              <a:rPr lang="cs-CZ" sz="1900" dirty="0"/>
              <a:t>Descartes: ano </a:t>
            </a:r>
          </a:p>
        </p:txBody>
      </p:sp>
    </p:spTree>
    <p:extLst>
      <p:ext uri="{BB962C8B-B14F-4D97-AF65-F5344CB8AC3E}">
        <p14:creationId xmlns:p14="http://schemas.microsoft.com/office/powerpoint/2010/main" val="24504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Lockova</a:t>
            </a:r>
            <a:r>
              <a:rPr lang="cs-CZ" dirty="0" smtClean="0">
                <a:latin typeface="+mn-lt"/>
              </a:rPr>
              <a:t> kritika vrozených idejí: </a:t>
            </a:r>
            <a:endParaRPr lang="cs-CZ" dirty="0">
              <a:latin typeface="+mn-lt"/>
            </a:endParaRP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dirty="0"/>
              <a:t>1) tyto ideje nejsou uznávány všeobecně: nemají je děti, nevzdělaní lidé atd. </a:t>
            </a:r>
          </a:p>
          <a:p>
            <a:pPr marL="0" indent="0">
              <a:buNone/>
            </a:pPr>
            <a:r>
              <a:rPr lang="cs-CZ" dirty="0"/>
              <a:t>2) i kdyby tyto ideje byly všeobecně známy, neplyne z toho, že jsou našemu duchu vrozené: </a:t>
            </a:r>
          </a:p>
          <a:p>
            <a:pPr marL="0" indent="0">
              <a:buNone/>
            </a:pPr>
            <a:r>
              <a:rPr lang="cs-CZ" dirty="0"/>
              <a:t>„obecná shoda s pravdami, jejichž znalost lze získat i jiným způsobem, může sotva dokázat, že jsou vrozené.“ (</a:t>
            </a:r>
            <a:r>
              <a:rPr lang="cs-CZ" i="1" dirty="0"/>
              <a:t>Esej</a:t>
            </a:r>
            <a:r>
              <a:rPr lang="cs-CZ" dirty="0"/>
              <a:t>, str. 80). </a:t>
            </a:r>
          </a:p>
          <a:p>
            <a:endParaRPr lang="cs-CZ" dirty="0"/>
          </a:p>
        </p:txBody>
      </p:sp>
    </p:spTree>
    <p:extLst>
      <p:ext uri="{BB962C8B-B14F-4D97-AF65-F5344CB8AC3E}">
        <p14:creationId xmlns:p14="http://schemas.microsoft.com/office/powerpoint/2010/main" val="245154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Redukcionistický program</a:t>
            </a:r>
            <a:endParaRPr lang="cs-CZ" dirty="0"/>
          </a:p>
        </p:txBody>
      </p:sp>
      <p:sp>
        <p:nvSpPr>
          <p:cNvPr id="3" name="Zástupný symbol pro obsah 2"/>
          <p:cNvSpPr>
            <a:spLocks noGrp="1"/>
          </p:cNvSpPr>
          <p:nvPr>
            <p:ph idx="1"/>
          </p:nvPr>
        </p:nvSpPr>
        <p:spPr/>
        <p:txBody>
          <a:bodyPr/>
          <a:lstStyle/>
          <a:p>
            <a:r>
              <a:rPr lang="cs-CZ" dirty="0"/>
              <a:t>pokud lze ukázat, že všechny pojmy lze principiálně převést na výpovědi o zkušenostech, pak je předpoklad vrozených idejí a vět nepotřebný. </a:t>
            </a:r>
          </a:p>
          <a:p>
            <a:pPr marL="0" indent="0">
              <a:buNone/>
            </a:pPr>
            <a:r>
              <a:rPr lang="cs-CZ" dirty="0"/>
              <a:t> </a:t>
            </a:r>
          </a:p>
          <a:p>
            <a:r>
              <a:rPr lang="cs-CZ" dirty="0"/>
              <a:t>Princip </a:t>
            </a:r>
            <a:r>
              <a:rPr lang="cs-CZ" dirty="0" smtClean="0"/>
              <a:t>ekonomie: </a:t>
            </a:r>
            <a:r>
              <a:rPr lang="cs-CZ" dirty="0"/>
              <a:t>držíme-li nadále předpoklad, jehož nepotřebnost byla prokázána, pak tím porušujeme metodologický </a:t>
            </a:r>
            <a:r>
              <a:rPr lang="cs-CZ" dirty="0" smtClean="0"/>
              <a:t>kánon vědy. </a:t>
            </a:r>
            <a:endParaRPr lang="cs-CZ" dirty="0"/>
          </a:p>
          <a:p>
            <a:endParaRPr lang="cs-CZ" dirty="0"/>
          </a:p>
        </p:txBody>
      </p:sp>
    </p:spTree>
    <p:extLst>
      <p:ext uri="{BB962C8B-B14F-4D97-AF65-F5344CB8AC3E}">
        <p14:creationId xmlns:p14="http://schemas.microsoft.com/office/powerpoint/2010/main" val="346590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Mysl jako „bílý papír“ či „prázdný sekretář</a:t>
            </a:r>
            <a:r>
              <a:rPr lang="cs-CZ" b="1" dirty="0" smtClean="0"/>
              <a:t>“</a:t>
            </a:r>
            <a:endParaRPr lang="cs-CZ" dirty="0"/>
          </a:p>
        </p:txBody>
      </p:sp>
      <p:sp>
        <p:nvSpPr>
          <p:cNvPr id="3" name="Zástupný symbol pro obsah 2"/>
          <p:cNvSpPr>
            <a:spLocks noGrp="1"/>
          </p:cNvSpPr>
          <p:nvPr>
            <p:ph idx="1"/>
          </p:nvPr>
        </p:nvSpPr>
        <p:spPr/>
        <p:txBody>
          <a:bodyPr/>
          <a:lstStyle/>
          <a:p>
            <a:r>
              <a:rPr lang="cs-CZ" dirty="0"/>
              <a:t>„smysly zprvu propouštějí dovnitř jednotlivé ideje a vybavují zatím prázdný sekretář“ (</a:t>
            </a:r>
            <a:r>
              <a:rPr lang="cs-CZ" i="1" dirty="0"/>
              <a:t>Esej</a:t>
            </a:r>
            <a:r>
              <a:rPr lang="cs-CZ" dirty="0"/>
              <a:t>, Kniha I, kap. II, §15, str. 45)</a:t>
            </a:r>
          </a:p>
          <a:p>
            <a:r>
              <a:rPr lang="cs-CZ" dirty="0" smtClean="0"/>
              <a:t>„</a:t>
            </a:r>
            <a:r>
              <a:rPr lang="cs-CZ" dirty="0"/>
              <a:t>všechny ideje přicházejí ze smyslového vnímání nebo z reflexe. Předpokládejme tedy, že je mysl, jak se říká bílým papírem, bez jakýchkoli tiskových typů, beze všech idejí. Jak se jimi pak mysl vybaví? (…) na to odpovím jedním slovem: ze zkušenosti; na ní je veškeré naše poznání založeno a z ní je koneckonců odvozeno.“ (</a:t>
            </a:r>
            <a:r>
              <a:rPr lang="cs-CZ" i="1" dirty="0"/>
              <a:t>Esej</a:t>
            </a:r>
            <a:r>
              <a:rPr lang="cs-CZ" dirty="0"/>
              <a:t>, Kniha II, kap. I, §2, str. 74)</a:t>
            </a:r>
          </a:p>
        </p:txBody>
      </p:sp>
    </p:spTree>
    <p:extLst>
      <p:ext uri="{BB962C8B-B14F-4D97-AF65-F5344CB8AC3E}">
        <p14:creationId xmlns:p14="http://schemas.microsoft.com/office/powerpoint/2010/main" val="316114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Rozdíly </a:t>
            </a:r>
            <a:r>
              <a:rPr lang="cs-CZ" dirty="0" err="1">
                <a:latin typeface="+mn-lt"/>
              </a:rPr>
              <a:t>Lockovy</a:t>
            </a:r>
            <a:r>
              <a:rPr lang="cs-CZ" dirty="0">
                <a:latin typeface="+mn-lt"/>
              </a:rPr>
              <a:t> filosofie oproti Descartovi </a:t>
            </a:r>
          </a:p>
        </p:txBody>
      </p:sp>
      <p:sp>
        <p:nvSpPr>
          <p:cNvPr id="3" name="Zástupný symbol pro obsah 2"/>
          <p:cNvSpPr>
            <a:spLocks noGrp="1"/>
          </p:cNvSpPr>
          <p:nvPr>
            <p:ph idx="1"/>
          </p:nvPr>
        </p:nvSpPr>
        <p:spPr/>
        <p:txBody>
          <a:bodyPr/>
          <a:lstStyle/>
          <a:p>
            <a:r>
              <a:rPr lang="cs-CZ" dirty="0"/>
              <a:t>Pro Locka je smyslový vjem něčím, v čem je člověk přirozeně zakořeněn. </a:t>
            </a:r>
          </a:p>
          <a:p>
            <a:r>
              <a:rPr lang="cs-CZ" dirty="0" smtClean="0"/>
              <a:t>Vysoká pravděpodobnost postačuje (zatímco Descartes žádá nezpochybnitelnou jistotu): </a:t>
            </a:r>
          </a:p>
          <a:p>
            <a:pPr marL="0" indent="0">
              <a:buNone/>
            </a:pPr>
            <a:r>
              <a:rPr lang="cs-CZ" dirty="0" smtClean="0"/>
              <a:t>„Nežádej kategoricky nebo nezkrotně důkaz a nevyžaduj jistotu tam, kde může být pouze pravděpodobnost což ovšem k řízení všech našich záležitostí postačuje.“ (</a:t>
            </a:r>
            <a:r>
              <a:rPr lang="cs-CZ" i="1" dirty="0" smtClean="0"/>
              <a:t>Esej</a:t>
            </a:r>
            <a:r>
              <a:rPr lang="cs-CZ" dirty="0" smtClean="0"/>
              <a:t>, str. 41)</a:t>
            </a:r>
          </a:p>
          <a:p>
            <a:r>
              <a:rPr lang="cs-CZ" dirty="0" smtClean="0"/>
              <a:t>Odlišná koncepce přírodovědy (viz -&gt;)</a:t>
            </a:r>
            <a:endParaRPr lang="cs-CZ" dirty="0"/>
          </a:p>
        </p:txBody>
      </p:sp>
    </p:spTree>
    <p:extLst>
      <p:ext uri="{BB962C8B-B14F-4D97-AF65-F5344CB8AC3E}">
        <p14:creationId xmlns:p14="http://schemas.microsoft.com/office/powerpoint/2010/main" val="347606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Odlišná koncepce přírodovědy</a:t>
            </a:r>
            <a:endParaRPr lang="cs-CZ" dirty="0">
              <a:latin typeface="+mn-lt"/>
            </a:endParaRPr>
          </a:p>
        </p:txBody>
      </p:sp>
      <p:sp>
        <p:nvSpPr>
          <p:cNvPr id="3" name="Zástupný symbol pro obsah 2"/>
          <p:cNvSpPr>
            <a:spLocks noGrp="1"/>
          </p:cNvSpPr>
          <p:nvPr>
            <p:ph idx="1"/>
          </p:nvPr>
        </p:nvSpPr>
        <p:spPr/>
        <p:txBody>
          <a:bodyPr/>
          <a:lstStyle/>
          <a:p>
            <a:r>
              <a:rPr lang="cs-CZ" dirty="0" smtClean="0"/>
              <a:t>Descartes: přírodověda = souhrn </a:t>
            </a:r>
            <a:r>
              <a:rPr lang="cs-CZ" dirty="0"/>
              <a:t>absolutně pravdivých </a:t>
            </a:r>
            <a:r>
              <a:rPr lang="cs-CZ" dirty="0" smtClean="0"/>
              <a:t>věd</a:t>
            </a:r>
          </a:p>
          <a:p>
            <a:r>
              <a:rPr lang="cs-CZ" dirty="0" smtClean="0"/>
              <a:t>Locke: množina hypotéz </a:t>
            </a:r>
            <a:r>
              <a:rPr lang="cs-CZ" dirty="0"/>
              <a:t>o skutečnosti, kterou nelze v její podstatě racionálně beze zbytku </a:t>
            </a:r>
            <a:r>
              <a:rPr lang="cs-CZ" dirty="0" smtClean="0"/>
              <a:t>prohlédnout</a:t>
            </a:r>
          </a:p>
          <a:p>
            <a:r>
              <a:rPr lang="cs-CZ" dirty="0"/>
              <a:t>Locke se vzdává záměru činit skutečnost beze zbytku racionálně čitelnou. </a:t>
            </a:r>
          </a:p>
        </p:txBody>
      </p:sp>
    </p:spTree>
    <p:extLst>
      <p:ext uri="{BB962C8B-B14F-4D97-AF65-F5344CB8AC3E}">
        <p14:creationId xmlns:p14="http://schemas.microsoft.com/office/powerpoint/2010/main" val="31965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1456</Words>
  <Application>Microsoft Office PowerPoint</Application>
  <PresentationFormat>Širokoúhlá obrazovka</PresentationFormat>
  <Paragraphs>167</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Wingdings</vt:lpstr>
      <vt:lpstr>Motiv Office</vt:lpstr>
      <vt:lpstr>Empirismus vrací úder</vt:lpstr>
      <vt:lpstr>Sdílená východiska novověké filosofie,  tj. racionalismu i empirismu</vt:lpstr>
      <vt:lpstr>Locke: 2 úkoly teorie poznání</vt:lpstr>
      <vt:lpstr>Existují vrozené ideje? </vt:lpstr>
      <vt:lpstr>Lockova kritika vrozených idejí: </vt:lpstr>
      <vt:lpstr>Redukcionistický program</vt:lpstr>
      <vt:lpstr>Mysl jako „bílý papír“ či „prázdný sekretář“</vt:lpstr>
      <vt:lpstr>Rozdíly Lockovy filosofie oproti Descartovi </vt:lpstr>
      <vt:lpstr>Odlišná koncepce přírodovědy</vt:lpstr>
      <vt:lpstr>Hegelovo zhodnocení: </vt:lpstr>
      <vt:lpstr>Rozlišení mezi idejemi primárních a sekundárních vlastností</vt:lpstr>
      <vt:lpstr>Newton // Locke</vt:lpstr>
      <vt:lpstr>Locke // Descartes</vt:lpstr>
      <vt:lpstr>Berkeleyho kritika rozlišení primárních a sekundárních idejí: </vt:lpstr>
      <vt:lpstr>David Hume: věda o lidské přirozenosti inspirovaná Newtonem</vt:lpstr>
      <vt:lpstr>„Mentální zeměpis“</vt:lpstr>
      <vt:lpstr>The missing shade of blue</vt:lpstr>
      <vt:lpstr>Metoda zkoumání</vt:lpstr>
      <vt:lpstr>Principy asociace idejí</vt:lpstr>
      <vt:lpstr>Hume a zpochybnění kauzality</vt:lpstr>
      <vt:lpstr>Problémy s indukcí</vt:lpstr>
      <vt:lpstr>Empirismus dovedený do skeptických důsledků</vt:lpstr>
      <vt:lpstr>Bertrand Russell a krocan</vt:lpstr>
      <vt:lpstr>Odkaz D. Huma</vt:lpstr>
      <vt:lpstr>Empiristické teze, jež si zasluhují kritickou reflexi</vt:lpstr>
      <vt:lpstr>Gestaltpsychologie</vt:lpstr>
      <vt:lpstr>Šimpanz Sultán a jeho „problem-solving“</vt:lpstr>
      <vt:lpstr>Kanizsův trojúhelník </vt:lpstr>
      <vt:lpstr>Dvousmysl</vt:lpstr>
      <vt:lpstr>Mysl coby „temná komora“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Empirismus vrací úder</dc:title>
  <dc:creator>Ondrej Svec</dc:creator>
  <cp:lastModifiedBy>FF UK</cp:lastModifiedBy>
  <cp:revision>32</cp:revision>
  <dcterms:created xsi:type="dcterms:W3CDTF">2014-03-10T16:03:58Z</dcterms:created>
  <dcterms:modified xsi:type="dcterms:W3CDTF">2020-12-16T16:09:12Z</dcterms:modified>
</cp:coreProperties>
</file>