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73" r:id="rId7"/>
    <p:sldId id="274" r:id="rId8"/>
    <p:sldId id="275" r:id="rId9"/>
    <p:sldId id="263" r:id="rId10"/>
    <p:sldId id="277" r:id="rId11"/>
    <p:sldId id="278" r:id="rId12"/>
    <p:sldId id="279" r:id="rId13"/>
    <p:sldId id="280" r:id="rId14"/>
    <p:sldId id="282" r:id="rId15"/>
    <p:sldId id="284" r:id="rId16"/>
    <p:sldId id="285" r:id="rId17"/>
    <p:sldId id="28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661"/>
  </p:normalViewPr>
  <p:slideViewPr>
    <p:cSldViewPr snapToGrid="0">
      <p:cViewPr varScale="1">
        <p:scale>
          <a:sx n="114" d="100"/>
          <a:sy n="11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F8E5-94A9-2ACE-9461-557A51281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C38FC-FD75-E31D-7EE1-EC1DFE4BBB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1F0AF-711F-EA10-A3CF-1AEBC6132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982C1-39C0-EF24-64D7-7E58FD79A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F3F3-DC7A-EA3C-6533-C93AAF238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9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DE551-0FF5-F11B-7C08-68D4CB39D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9476C-D4F4-B266-8E8A-FACD53A0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A6861-B722-1EBD-B059-1A6865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19623-19A6-6E92-0ABB-AE33D2D2B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1C144-735A-DDB2-3790-244ECCDD9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5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0EC81-5BEE-87BE-5063-15ABAD55CB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5AC59-04F5-6E84-98F9-1C6AF331B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2E415-7CAF-0882-1CD0-83BF46BBE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589E4-67BB-2E81-18F4-44DA3550E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10AD3-5D4B-50A1-A00A-6AC53B77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0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50E7-E4B4-22C9-AF24-2AD1A5969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B4750-DBBE-6CEB-0FA4-3CFB8F61D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CDAEC-6239-0792-7268-193F44625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02FB-FEA6-BBC5-A7CF-8C865F25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6499A-2C53-D889-C4EC-94F04507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6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BF134-B12A-A30C-07A4-DBB283BE2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DD5B4-7C61-4754-3DF9-B94B21910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C1F28-4D9A-C5DE-EFB7-31F83ED3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E2856-FE16-1FD1-1E16-AB4ED2A07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9E1C2-2E36-BA2D-D1A2-704F1D54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3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BFBA0-7DD8-63F0-0799-F9C307A2C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101A6-94F7-27C2-8801-1668A4ADBA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EB3011-751E-6926-D4F2-8815EF50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84460-5C48-5597-9AAA-B2B113F6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9E692-957A-3B12-84A8-E7A37D1E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EDB75-0D49-022C-4EC6-37943FBA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5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10A87-C746-1FDB-ADA4-0F9053E16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73298-46E1-21F6-2E0F-78BA057C7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51A77A-7B71-D5BF-405A-FC5FE4E51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B9E19-147B-9766-9BBA-AC381AF45B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EC2C2-A1F1-3358-0A09-AAF4E79D9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EEC8F-7964-2456-8515-A533DEA9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3D926D-EBB1-5C5F-AACE-9ED2898A7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E6D4E0-D9CD-BA9D-70D8-BC6B9A9A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4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8091C-7EB1-2AF0-74BC-148ED88D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61105-853F-7102-AF3B-FE1B3D033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634765-80F4-A47F-B2B1-CDF45AC2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412FF-800E-D607-2C7B-0D6807299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0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26C0F1-FD3D-600A-9206-ECC15D83E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7097F-C46B-C097-8695-DA1340148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4B4F5-E3BD-B878-8A8F-F69229359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1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ADE31-FBAC-9643-C176-30437144E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4AFE9-A081-8033-D0DC-5F5073B88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1F9D0-A440-1308-E0F6-2EDF60CCF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6A975-CE8A-A00F-1513-B9FFB2B20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A0A36-4A46-2F8E-440A-755F4AD6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852ED9-3B36-CD3F-F092-C7222005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235F3-1BC1-7262-5FE5-F9FA3ED6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736197-F2DB-06CF-CB90-4E5939BCB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60A19-8DC4-12A0-F28F-A65F17889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50762-7547-FE36-F2A6-852DA77A9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DB04A-F32D-3016-C242-A2F65AED1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3E287-F81D-31B3-E7C3-4CD4E217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7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E5D5E3-CCC6-6C36-C9C6-B4FE4758A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E2AF2-0F17-BE01-53E6-C8521ACCE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7BA4D-CFAA-20C3-FDA6-5224375E7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CCE786-4D76-4F45-8A1D-872885EA0E4F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ABE94-3869-F8E6-2017-2439D7E91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7AD51-37A3-CD61-7CA1-C3A0ABD67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278058-376D-408C-A674-3D1E1784CC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683D9-E397-4975-E0DD-7F7D5E9E77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cs-CZ" dirty="0" err="1"/>
              <a:t>tupňování</a:t>
            </a:r>
            <a:r>
              <a:rPr lang="cs-CZ" dirty="0"/>
              <a:t> adjektiv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29DD36-F867-9753-7C58-85BFC3691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Březinová Nikola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68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E462B-E1DD-7DBE-F91B-C79D9B198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75971-01EA-B438-0D30-B1DCF4FF1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2800" b="1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Přízvuk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tvarů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komparativu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sufixem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-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ше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Přízvuk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všech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případech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nachází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slabice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před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sufixem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ше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Supletivní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tvary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Některé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komparativy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tvoří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nepravidelně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změnou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celého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kořene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Mezi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nejčastější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supletivní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tvary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patří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cs-CZ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None/>
            </a:pPr>
            <a:r>
              <a:rPr lang="cs-CZ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хороший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лучше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dobrý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lepší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None/>
            </a:pPr>
            <a:r>
              <a:rPr lang="cs-CZ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плохой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хуже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špatný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horší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None/>
            </a:pPr>
            <a:r>
              <a:rPr lang="cs-CZ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   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маленький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меньше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malý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menší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ru-RU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Restrikce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tvoření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prostého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komparativu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všechna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přídavná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jména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lze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stupňovat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běžně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pomocí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sufixů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endParaRPr lang="en-US" sz="18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8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FDF3-689A-AD0F-2B66-3E86AFC98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tvaru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6DBE9-2C76-72DC-6E4D-52B8C5554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700"/>
              <a:buFont typeface="Arial" panose="020B0604020202020204" pitchFamily="34" charset="0"/>
              <a:buChar char="•"/>
            </a:pPr>
            <a:r>
              <a:rPr lang="en-US" sz="1900" b="1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b="1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Opisný</a:t>
            </a:r>
            <a:r>
              <a:rPr lang="en-US" sz="1900" b="1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900" b="1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analytický</a:t>
            </a:r>
            <a:r>
              <a:rPr lang="en-US" sz="1900" b="1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1900" b="1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komparativ</a:t>
            </a:r>
            <a:endParaRPr lang="en-US" sz="19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Tvoří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spojením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přídavného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jména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slovem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b="1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„</a:t>
            </a:r>
            <a:r>
              <a:rPr lang="en-US" sz="1900" b="1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более</a:t>
            </a:r>
            <a:r>
              <a:rPr lang="en-US" sz="1900" b="1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více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9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Například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endParaRPr lang="en-US" sz="19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900" b="1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более</a:t>
            </a:r>
            <a:r>
              <a:rPr lang="en-US" sz="1900" b="1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b="1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красивый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hezčí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9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900" b="1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более</a:t>
            </a:r>
            <a:r>
              <a:rPr lang="en-US" sz="1900" b="1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b="1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умный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chytřejší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9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Používá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ru-RU" sz="1900" kern="100" dirty="0" err="1">
                <a:solidFill>
                  <a:srgbClr val="252525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</a:t>
            </a:r>
            <a:r>
              <a:rPr lang="ru-RU" sz="1900" kern="100" dirty="0">
                <a:solidFill>
                  <a:srgbClr val="252525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>
                <a:solidFill>
                  <a:srgbClr val="252525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atributivní pozici, jinak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hlavně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v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případech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kdy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nelze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vytvořit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prostý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900" kern="10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komparativ</a:t>
            </a:r>
            <a:r>
              <a:rPr lang="en-US" sz="1900" kern="100" dirty="0">
                <a:solidFill>
                  <a:srgbClr val="25252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9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45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2FA3B-76FD-8DD7-0A32-CB7C391F4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36B61-2BA5-57A7-5376-47805C122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Prostý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syntetický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</a:t>
            </a:r>
            <a:endParaRPr lang="en-US" sz="20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Tvoří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pomocí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sufixů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айш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nebo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ейш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Rozdíl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oproti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opisnému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superlativu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opisný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vždy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superlativní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zatímco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prostý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může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mít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význam superlativu </a:t>
            </a:r>
            <a:endParaRPr lang="en-US" sz="20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талантливейший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всех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учеников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талантливейший</a:t>
            </a:r>
            <a:r>
              <a:rPr lang="en-US" sz="20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elativ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velmi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talentovaný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0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Tvoření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pomocí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sufixu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айш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Použití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adjektiv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jejichž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kmen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končí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г, к, х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Dochází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střídání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souhlásek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→ ч, г → ж, х → ш</a:t>
            </a:r>
            <a:r>
              <a:rPr lang="en-US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08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C70A1-D29E-E8E7-A18A-2ADA0F7DD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D22D7-7FE5-0924-21EC-1C9328710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Přízvuk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tvarů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superlativu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sufixem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айш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Přízvuk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vždy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padá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sufix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айш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Tvoření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pomocí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sufixu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ейш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Použití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adjektiv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jejichž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kmen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nekončí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velární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souhlásku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г, к, х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Někdy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dochází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změkčení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poslední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souhlásky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7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16DBC-0A9D-4692-46F9-CE03B9133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67A75-1008-A538-94B0-C4956652D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Přízvuk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tvarů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superlativu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sufixem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ейш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Přízvuk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řídí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komparativem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komparativ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přízvučný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přízvuk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superlativu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zůstává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stejném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místě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komparativ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nepřízvučný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přízvuk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přechází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ейш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белее</a:t>
            </a:r>
            <a:r>
              <a:rPr lang="en-US" sz="18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sz="18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белейший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1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38AA7-62ED-2E74-6AC2-5808C41F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4850A-9EFC-BD7F-91B4-4B18AEBB6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Opisný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analytický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Tvoří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analyticky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самый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pozitiv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adjektiva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predikativn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funkci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Этот дом самый высокий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p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ru-RU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-ш(ий)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самый наибольший</a:t>
            </a:r>
            <a:r>
              <a:rPr lang="ru-RU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99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6CEA0-294D-89A5-E0EF-D247BA0B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F63C-BF63-D692-0007-411D92849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Opisný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analytický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Spojení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prostého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komparativu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neohybným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словом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всех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b="1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Používá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hlavně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porovnání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více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prvků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Příklady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умнее</a:t>
            </a:r>
            <a:r>
              <a:rPr lang="en-US" sz="18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всех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nejchytřejší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všech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</a:t>
            </a:r>
            <a:r>
              <a:rPr lang="en-US" sz="1800" i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всех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nejlepší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všech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Tvary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ший</a:t>
            </a:r>
            <a:endParaRPr lang="en-US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Existuje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adjektiv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kde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používá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superlativní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tvar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ший</a:t>
            </a:r>
            <a: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3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621AA-739D-44A9-3456-EC650913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C7D45-16EB-B62B-251F-A5A3C7579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cs-CZ" dirty="0"/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Paradigmatika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spisovné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ruštiny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: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hláskosloví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tvarosloví</a:t>
            </a:r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Ďurovič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Ľubomír, Giger Markus</a:t>
            </a:r>
          </a:p>
          <a:p>
            <a:pPr marL="0" indent="0">
              <a:buNone/>
            </a:pPr>
            <a:r>
              <a:rPr lang="cs-CZ" dirty="0"/>
              <a:t>( </a:t>
            </a:r>
            <a:r>
              <a:rPr lang="en-U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ĎUROVIČ, Ľubomír a GIGER, Markus. </a:t>
            </a:r>
            <a:r>
              <a:rPr lang="en-US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Paradigmatika</a:t>
            </a:r>
            <a:r>
              <a:rPr lang="en-US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spisovné</a:t>
            </a:r>
            <a:r>
              <a:rPr lang="en-US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ruštiny</a:t>
            </a:r>
            <a:r>
              <a:rPr lang="en-US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: </a:t>
            </a:r>
            <a:r>
              <a:rPr lang="en-US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hláskosloví</a:t>
            </a:r>
            <a:r>
              <a:rPr lang="en-US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a </a:t>
            </a:r>
            <a:r>
              <a:rPr lang="en-US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tvarosloví</a:t>
            </a:r>
            <a:r>
              <a:rPr lang="en-U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Praha: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Univerzita</a:t>
            </a:r>
            <a:r>
              <a:rPr lang="en-U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Karlova</a:t>
            </a:r>
            <a:r>
              <a:rPr lang="en-U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nakladatelství</a:t>
            </a:r>
            <a:r>
              <a:rPr lang="en-U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Karolinum</a:t>
            </a:r>
            <a:r>
              <a:rPr lang="en-U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2020. ISBN 978-80-246-3915-4. 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5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DAB37-AA0F-640F-AEAA-6E494A386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Stupňování adjektiv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429F3-A55E-AA62-E6D5-DFEB57738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669" y="2141537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Vlastnost</a:t>
            </a:r>
            <a:r>
              <a:rPr lang="en-US" dirty="0"/>
              <a:t> </a:t>
            </a:r>
            <a:r>
              <a:rPr lang="en-US" dirty="0" err="1"/>
              <a:t>kvalitativních</a:t>
            </a:r>
            <a:r>
              <a:rPr lang="en-US" dirty="0"/>
              <a:t> </a:t>
            </a:r>
            <a:r>
              <a:rPr lang="en-US" dirty="0" err="1"/>
              <a:t>adjektiv</a:t>
            </a:r>
            <a:endParaRPr lang="en-US" dirty="0"/>
          </a:p>
          <a:p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adjektivum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cs-CZ" dirty="0"/>
              <a:t>         - </a:t>
            </a:r>
            <a:r>
              <a:rPr lang="en-US" dirty="0" err="1"/>
              <a:t>Pozitiv</a:t>
            </a:r>
            <a:r>
              <a:rPr lang="en-US" dirty="0"/>
              <a:t> (</a:t>
            </a:r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tvar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cs-CZ" dirty="0"/>
              <a:t>         -</a:t>
            </a:r>
            <a:r>
              <a:rPr lang="en-US" dirty="0" err="1"/>
              <a:t>Komparativ</a:t>
            </a:r>
            <a:r>
              <a:rPr lang="en-US" dirty="0"/>
              <a:t> (2. </a:t>
            </a:r>
            <a:r>
              <a:rPr lang="en-US" dirty="0" err="1"/>
              <a:t>stupeň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cs-CZ" dirty="0"/>
              <a:t>         -</a:t>
            </a:r>
            <a:r>
              <a:rPr lang="en-US" dirty="0" err="1"/>
              <a:t>Superlativ</a:t>
            </a:r>
            <a:r>
              <a:rPr lang="en-US" dirty="0"/>
              <a:t> (3. </a:t>
            </a:r>
            <a:r>
              <a:rPr lang="en-US" dirty="0" err="1"/>
              <a:t>stupeň</a:t>
            </a:r>
            <a:r>
              <a:rPr lang="en-US" dirty="0"/>
              <a:t>)</a:t>
            </a:r>
          </a:p>
          <a:p>
            <a:r>
              <a:rPr lang="en-US" dirty="0" err="1"/>
              <a:t>Rozdíly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češtinou</a:t>
            </a:r>
            <a:r>
              <a:rPr lang="en-US" dirty="0"/>
              <a:t> a </a:t>
            </a:r>
            <a:r>
              <a:rPr lang="en-US" dirty="0" err="1"/>
              <a:t>ruštinou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cs-CZ" dirty="0"/>
              <a:t>     -</a:t>
            </a:r>
            <a:r>
              <a:rPr lang="en-US" dirty="0" err="1"/>
              <a:t>Tvoření</a:t>
            </a:r>
            <a:r>
              <a:rPr lang="en-US" dirty="0"/>
              <a:t> </a:t>
            </a:r>
            <a:r>
              <a:rPr lang="en-US" dirty="0" err="1"/>
              <a:t>tvarů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-</a:t>
            </a:r>
            <a:r>
              <a:rPr lang="en-US" dirty="0" err="1"/>
              <a:t>Využití</a:t>
            </a:r>
            <a:r>
              <a:rPr lang="en-US" dirty="0"/>
              <a:t> </a:t>
            </a:r>
            <a:r>
              <a:rPr lang="en-US" dirty="0" err="1"/>
              <a:t>existujících</a:t>
            </a:r>
            <a:r>
              <a:rPr lang="en-US" dirty="0"/>
              <a:t> </a:t>
            </a:r>
            <a:r>
              <a:rPr lang="en-US" dirty="0" err="1"/>
              <a:t>tvarů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     -</a:t>
            </a:r>
            <a:r>
              <a:rPr lang="en-US" dirty="0" err="1"/>
              <a:t>Historicky</a:t>
            </a:r>
            <a:r>
              <a:rPr lang="en-US" dirty="0"/>
              <a:t> </a:t>
            </a:r>
            <a:r>
              <a:rPr lang="en-US" dirty="0" err="1"/>
              <a:t>totožné</a:t>
            </a:r>
            <a:r>
              <a:rPr lang="en-US" dirty="0"/>
              <a:t> </a:t>
            </a:r>
            <a:r>
              <a:rPr lang="en-US" dirty="0" err="1"/>
              <a:t>tvary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dnes</a:t>
            </a:r>
            <a:r>
              <a:rPr lang="en-US" dirty="0"/>
              <a:t> </a:t>
            </a:r>
            <a:r>
              <a:rPr lang="en-US" dirty="0" err="1"/>
              <a:t>odlišný</a:t>
            </a:r>
            <a:r>
              <a:rPr lang="en-US" dirty="0"/>
              <a:t> </a:t>
            </a:r>
            <a:r>
              <a:rPr lang="en-US" dirty="0" err="1"/>
              <a:t>význam</a:t>
            </a:r>
            <a:r>
              <a:rPr lang="en-US" dirty="0"/>
              <a:t> 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 err="1"/>
              <a:t>syntaktické</a:t>
            </a:r>
            <a:r>
              <a:rPr lang="en-US" dirty="0"/>
              <a:t> </a:t>
            </a:r>
            <a:r>
              <a:rPr lang="en-US" dirty="0" err="1"/>
              <a:t>využití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„</a:t>
            </a:r>
            <a:r>
              <a:rPr lang="en-US" dirty="0" err="1"/>
              <a:t>novější</a:t>
            </a:r>
            <a:r>
              <a:rPr lang="en-US" dirty="0"/>
              <a:t>“ v </a:t>
            </a:r>
            <a:r>
              <a:rPr lang="en-US" dirty="0" err="1"/>
              <a:t>češtině</a:t>
            </a:r>
            <a:r>
              <a:rPr lang="en-US" dirty="0"/>
              <a:t> ≠ </a:t>
            </a:r>
            <a:r>
              <a:rPr lang="ru-RU" dirty="0"/>
              <a:t>в русском</a:t>
            </a:r>
          </a:p>
          <a:p>
            <a:pPr marL="0" indent="0">
              <a:buNone/>
            </a:pPr>
            <a:r>
              <a:rPr lang="ru-RU" dirty="0"/>
              <a:t>„новейший“)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25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73C6-A55A-230D-500D-B468A80F9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tvarů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AA85E-E8B9-D557-3043-40140D760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Kvalitativní</a:t>
            </a:r>
            <a:r>
              <a:rPr lang="en-US" dirty="0"/>
              <a:t> </a:t>
            </a:r>
            <a:r>
              <a:rPr lang="en-US" dirty="0" err="1"/>
              <a:t>adjektiva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vedle</a:t>
            </a:r>
            <a:r>
              <a:rPr lang="en-US" dirty="0"/>
              <a:t> </a:t>
            </a:r>
            <a:r>
              <a:rPr lang="en-US" dirty="0" err="1"/>
              <a:t>pozitivu</a:t>
            </a:r>
            <a:r>
              <a:rPr lang="en-US" dirty="0"/>
              <a:t> </a:t>
            </a:r>
            <a:r>
              <a:rPr lang="en-US" dirty="0" err="1"/>
              <a:t>tyto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   </a:t>
            </a:r>
            <a:r>
              <a:rPr lang="en-US" dirty="0" err="1"/>
              <a:t>stupňované</a:t>
            </a:r>
            <a:r>
              <a:rPr lang="en-US" dirty="0"/>
              <a:t> </a:t>
            </a:r>
            <a:r>
              <a:rPr lang="en-US" dirty="0" err="1"/>
              <a:t>tvary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cs-CZ" dirty="0"/>
              <a:t>    -</a:t>
            </a:r>
            <a:r>
              <a:rPr lang="en-US" dirty="0" err="1"/>
              <a:t>Komparativ</a:t>
            </a:r>
            <a:r>
              <a:rPr lang="en-US" dirty="0"/>
              <a:t> </a:t>
            </a:r>
            <a:r>
              <a:rPr lang="en-US" dirty="0" err="1"/>
              <a:t>prostý</a:t>
            </a:r>
            <a:r>
              <a:rPr lang="en-US" dirty="0"/>
              <a:t> (</a:t>
            </a:r>
            <a:r>
              <a:rPr lang="ru-RU" dirty="0"/>
              <a:t>кра</a:t>
            </a:r>
            <a:r>
              <a:rPr lang="cs-CZ" dirty="0"/>
              <a:t>c</a:t>
            </a:r>
            <a:r>
              <a:rPr lang="ru-RU" dirty="0"/>
              <a:t>ивее)</a:t>
            </a:r>
          </a:p>
          <a:p>
            <a:pPr marL="0" indent="0">
              <a:buNone/>
            </a:pPr>
            <a:r>
              <a:rPr lang="cs-CZ" dirty="0"/>
              <a:t>    -</a:t>
            </a:r>
            <a:r>
              <a:rPr lang="en-US" dirty="0" err="1"/>
              <a:t>Komparativ</a:t>
            </a:r>
            <a:r>
              <a:rPr lang="en-US" dirty="0"/>
              <a:t> </a:t>
            </a:r>
            <a:r>
              <a:rPr lang="en-US" dirty="0" err="1"/>
              <a:t>opisný</a:t>
            </a:r>
            <a:r>
              <a:rPr lang="en-US" dirty="0"/>
              <a:t> (</a:t>
            </a:r>
            <a:r>
              <a:rPr lang="ru-RU" dirty="0"/>
              <a:t>более красивый)</a:t>
            </a:r>
          </a:p>
          <a:p>
            <a:pPr marL="0" indent="0">
              <a:buNone/>
            </a:pPr>
            <a:r>
              <a:rPr lang="cs-CZ" dirty="0"/>
              <a:t>    -</a:t>
            </a:r>
            <a:r>
              <a:rPr lang="en-US" dirty="0" err="1"/>
              <a:t>Superlativ</a:t>
            </a:r>
            <a:r>
              <a:rPr lang="en-US" dirty="0"/>
              <a:t> </a:t>
            </a:r>
            <a:r>
              <a:rPr lang="en-US" dirty="0" err="1"/>
              <a:t>prostý</a:t>
            </a:r>
            <a:r>
              <a:rPr lang="en-US" dirty="0"/>
              <a:t> (</a:t>
            </a:r>
            <a:r>
              <a:rPr lang="ru-RU" dirty="0"/>
              <a:t>красивейший)</a:t>
            </a:r>
          </a:p>
          <a:p>
            <a:pPr marL="0" indent="0">
              <a:buNone/>
            </a:pPr>
            <a:r>
              <a:rPr lang="cs-CZ" dirty="0"/>
              <a:t>    -</a:t>
            </a:r>
            <a:r>
              <a:rPr lang="en-US" dirty="0" err="1"/>
              <a:t>Superlativ</a:t>
            </a:r>
            <a:r>
              <a:rPr lang="en-US" dirty="0"/>
              <a:t> </a:t>
            </a:r>
            <a:r>
              <a:rPr lang="en-US" dirty="0" err="1"/>
              <a:t>opisný</a:t>
            </a:r>
            <a:r>
              <a:rPr lang="en-US" dirty="0"/>
              <a:t> I (</a:t>
            </a:r>
            <a:r>
              <a:rPr lang="ru-RU" dirty="0"/>
              <a:t>самый красивый)</a:t>
            </a:r>
          </a:p>
          <a:p>
            <a:pPr marL="0" indent="0">
              <a:buNone/>
            </a:pPr>
            <a:r>
              <a:rPr lang="cs-CZ" dirty="0"/>
              <a:t>    -</a:t>
            </a:r>
            <a:r>
              <a:rPr lang="en-US" dirty="0" err="1"/>
              <a:t>Superlativ</a:t>
            </a:r>
            <a:r>
              <a:rPr lang="en-US" dirty="0"/>
              <a:t> </a:t>
            </a:r>
            <a:r>
              <a:rPr lang="en-US" dirty="0" err="1"/>
              <a:t>opisný</a:t>
            </a:r>
            <a:r>
              <a:rPr lang="en-US" dirty="0"/>
              <a:t> II (</a:t>
            </a:r>
            <a:r>
              <a:rPr lang="ru-RU" dirty="0"/>
              <a:t>красивее всех)</a:t>
            </a:r>
          </a:p>
          <a:p>
            <a:r>
              <a:rPr lang="en-US" dirty="0"/>
              <a:t>Kromě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existují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</a:t>
            </a:r>
            <a:r>
              <a:rPr lang="en-US" dirty="0" err="1"/>
              <a:t>zakončená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-</a:t>
            </a:r>
            <a:r>
              <a:rPr lang="ru-RU" dirty="0"/>
              <a:t>ший (</a:t>
            </a:r>
            <a:r>
              <a:rPr lang="en-US" dirty="0" err="1"/>
              <a:t>např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ru-RU" dirty="0"/>
              <a:t>высший),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nemají</a:t>
            </a:r>
            <a:r>
              <a:rPr lang="en-US" dirty="0"/>
              <a:t> </a:t>
            </a:r>
            <a:r>
              <a:rPr lang="en-US" dirty="0" err="1"/>
              <a:t>gramatický</a:t>
            </a:r>
            <a:r>
              <a:rPr lang="en-US" dirty="0"/>
              <a:t> </a:t>
            </a:r>
            <a:r>
              <a:rPr lang="en-US" dirty="0" err="1"/>
              <a:t>význam</a:t>
            </a:r>
            <a:r>
              <a:rPr lang="en-US" dirty="0"/>
              <a:t> </a:t>
            </a:r>
            <a:r>
              <a:rPr lang="en-US" dirty="0" err="1"/>
              <a:t>stupňování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1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D5A6-E06A-5451-2F87-D2379D43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Morfologické typy tvarů stupňování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21C38-D33B-BA23-9462-D07081249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ru-RU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 err="1"/>
              <a:t>Prosté</a:t>
            </a:r>
            <a:r>
              <a:rPr lang="en-US" dirty="0"/>
              <a:t> (</a:t>
            </a:r>
            <a:r>
              <a:rPr lang="en-US" dirty="0" err="1"/>
              <a:t>syntetické</a:t>
            </a:r>
            <a:r>
              <a:rPr lang="en-US" dirty="0"/>
              <a:t>) – </a:t>
            </a:r>
            <a:r>
              <a:rPr lang="en-US" dirty="0" err="1"/>
              <a:t>jednoslovné</a:t>
            </a:r>
            <a:r>
              <a:rPr lang="en-US" dirty="0"/>
              <a:t> </a:t>
            </a:r>
            <a:r>
              <a:rPr lang="en-US" dirty="0" err="1"/>
              <a:t>formy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 err="1"/>
              <a:t>Opisné</a:t>
            </a:r>
            <a:r>
              <a:rPr lang="en-US" dirty="0"/>
              <a:t> (</a:t>
            </a:r>
            <a:r>
              <a:rPr lang="en-US" dirty="0" err="1"/>
              <a:t>analytické</a:t>
            </a:r>
            <a:r>
              <a:rPr lang="en-US" dirty="0"/>
              <a:t>) –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en-US" dirty="0"/>
              <a:t>, 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ru-RU" dirty="0"/>
              <a:t>более красивый</a:t>
            </a:r>
          </a:p>
          <a:p>
            <a:r>
              <a:rPr lang="en-US" dirty="0" err="1"/>
              <a:t>Supletivismus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en-US" dirty="0" err="1"/>
              <a:t>Stupňování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různých</a:t>
            </a:r>
            <a:r>
              <a:rPr lang="en-US" dirty="0"/>
              <a:t> </a:t>
            </a:r>
            <a:r>
              <a:rPr lang="en-US" dirty="0" err="1"/>
              <a:t>kmenů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cs-CZ" dirty="0"/>
              <a:t>   -</a:t>
            </a:r>
            <a:r>
              <a:rPr lang="ru-RU" dirty="0"/>
              <a:t>хороший → лучше</a:t>
            </a:r>
          </a:p>
        </p:txBody>
      </p:sp>
    </p:spTree>
    <p:extLst>
      <p:ext uri="{BB962C8B-B14F-4D97-AF65-F5344CB8AC3E}">
        <p14:creationId xmlns:p14="http://schemas.microsoft.com/office/powerpoint/2010/main" val="87772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EB45-64E2-A828-5D22-2856EE53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Funkce</a:t>
            </a:r>
            <a:r>
              <a:rPr lang="en-US" dirty="0"/>
              <a:t> </a:t>
            </a:r>
            <a:r>
              <a:rPr lang="en-US" dirty="0" err="1"/>
              <a:t>tvarů</a:t>
            </a:r>
            <a:r>
              <a:rPr lang="en-US" dirty="0"/>
              <a:t> </a:t>
            </a:r>
            <a:r>
              <a:rPr lang="en-US" dirty="0" err="1"/>
              <a:t>stupňování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06153-238B-C4F0-DF9D-38349878C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Důležité</a:t>
            </a:r>
            <a:r>
              <a:rPr lang="en-US" dirty="0"/>
              <a:t> z </a:t>
            </a:r>
            <a:r>
              <a:rPr lang="en-US" dirty="0" err="1"/>
              <a:t>hlediska</a:t>
            </a:r>
            <a:r>
              <a:rPr lang="en-US" dirty="0"/>
              <a:t> </a:t>
            </a:r>
            <a:r>
              <a:rPr lang="en-US" dirty="0" err="1"/>
              <a:t>paradigmatiky</a:t>
            </a:r>
            <a:endParaRPr lang="en-US" dirty="0"/>
          </a:p>
          <a:p>
            <a:r>
              <a:rPr lang="en-US" dirty="0" err="1"/>
              <a:t>Příznakové</a:t>
            </a:r>
            <a:r>
              <a:rPr lang="en-US" dirty="0"/>
              <a:t> </a:t>
            </a:r>
            <a:r>
              <a:rPr lang="en-US" dirty="0" err="1"/>
              <a:t>predikativní</a:t>
            </a:r>
            <a:r>
              <a:rPr lang="en-US" dirty="0"/>
              <a:t> </a:t>
            </a:r>
            <a:r>
              <a:rPr lang="en-US" dirty="0" err="1"/>
              <a:t>tvary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en-US" dirty="0"/>
              <a:t>–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větě</a:t>
            </a:r>
            <a:r>
              <a:rPr lang="cs-CZ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přísudek</a:t>
            </a:r>
            <a:r>
              <a:rPr lang="cs-CZ" dirty="0"/>
              <a:t> n</a:t>
            </a:r>
            <a:r>
              <a:rPr lang="en-US" dirty="0" err="1"/>
              <a:t>apř</a:t>
            </a:r>
            <a:r>
              <a:rPr lang="en-US" dirty="0"/>
              <a:t>. </a:t>
            </a:r>
            <a:r>
              <a:rPr lang="ru-RU" dirty="0"/>
              <a:t>умнее всех</a:t>
            </a:r>
          </a:p>
          <a:p>
            <a:r>
              <a:rPr lang="en-US" dirty="0" err="1"/>
              <a:t>Nepříznakové</a:t>
            </a:r>
            <a:r>
              <a:rPr lang="en-US" dirty="0"/>
              <a:t> </a:t>
            </a:r>
            <a:r>
              <a:rPr lang="en-US" dirty="0" err="1"/>
              <a:t>predikativní</a:t>
            </a:r>
            <a:r>
              <a:rPr lang="en-US" dirty="0"/>
              <a:t> </a:t>
            </a:r>
            <a:r>
              <a:rPr lang="en-US" dirty="0" err="1"/>
              <a:t>tvary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  <a:r>
              <a:rPr lang="en-US" dirty="0"/>
              <a:t>– </a:t>
            </a:r>
            <a:r>
              <a:rPr lang="en-US" dirty="0" err="1"/>
              <a:t>lze</a:t>
            </a:r>
            <a:r>
              <a:rPr lang="en-US" dirty="0"/>
              <a:t> je </a:t>
            </a:r>
            <a:r>
              <a:rPr lang="en-US" dirty="0" err="1"/>
              <a:t>použít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jinak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</a:t>
            </a:r>
            <a:r>
              <a:rPr lang="cs-CZ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přívlastky</a:t>
            </a:r>
            <a:r>
              <a:rPr lang="en-US" dirty="0"/>
              <a:t>)</a:t>
            </a:r>
            <a:r>
              <a:rPr lang="cs-CZ" dirty="0"/>
              <a:t> n</a:t>
            </a:r>
            <a:r>
              <a:rPr lang="en-US" dirty="0" err="1"/>
              <a:t>apř</a:t>
            </a:r>
            <a:r>
              <a:rPr lang="en-US" dirty="0"/>
              <a:t>. </a:t>
            </a:r>
            <a:r>
              <a:rPr lang="ru-RU" dirty="0"/>
              <a:t>Мой друг — </a:t>
            </a:r>
            <a:r>
              <a:rPr lang="cs-CZ" dirty="0"/>
              <a:t>    </a:t>
            </a:r>
            <a:r>
              <a:rPr lang="ru-RU" dirty="0"/>
              <a:t>самый умный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74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90D2-3D1F-035F-1534-6821DD3F9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3D08D-69A0-F093-0D79-870A0AB80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Prostý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syntetický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komparativ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Tvoří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pomocí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sufixů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-ee,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-</a:t>
            </a:r>
            <a:r>
              <a:rPr lang="ru-RU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ш</a:t>
            </a:r>
            <a:r>
              <a:rPr lang="cs-CZ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e,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-e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nebo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supletivně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Tvoření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pomocí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sufixu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-ee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-ee (-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ей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se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připojuje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podle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fonologických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pravidel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Případy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kdy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povolen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nebo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vyloučen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základě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zakončení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kmene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slova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Historické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varianty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diachronní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vývoj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výslovnosti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3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3242A-CAB9-3C63-7342-C15B5E1D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0B4BE-86DE-4419-9A3D-205C983A6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None/>
            </a:pP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Přízvuk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tvarů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sufixem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-ee: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Přízvuk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může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být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kmeni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např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 </a:t>
            </a:r>
            <a:r>
              <a:rPr lang="ru-RU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крас</a:t>
            </a:r>
            <a:r>
              <a:rPr lang="ru-RU" sz="1800" b="1" u="sng" kern="100" dirty="0">
                <a:solidFill>
                  <a:schemeClr val="tx1">
                    <a:lumMod val="95000"/>
                    <a:lumOff val="5000"/>
                  </a:schemeClr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и</a:t>
            </a:r>
            <a:r>
              <a:rPr lang="ru-RU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ва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крас</a:t>
            </a:r>
            <a:r>
              <a:rPr lang="ru-RU" sz="1800" b="1" u="sng" kern="100" dirty="0">
                <a:solidFill>
                  <a:schemeClr val="tx1">
                    <a:lumMod val="95000"/>
                    <a:lumOff val="5000"/>
                  </a:schemeClr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и</a:t>
            </a:r>
            <a:r>
              <a:rPr lang="ru-RU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вее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Přízvuk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může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být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sufixu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např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 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слабá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слабéе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200"/>
              <a:buNone/>
            </a:pP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Tvoření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pomocí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sufixu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-e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Tento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tvar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používá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adjektiv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kmenem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/g/, /x/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U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některých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adjektiv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vyskytuje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kmenů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/d/, /t/, 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62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14B6A-DB83-597D-9D7F-CF7E25FE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1D370-EB12-6438-892B-EA018C619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Kmenové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alternace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před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sufixem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-e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Alternace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v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kmeni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před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sufixem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/d/ → /ʒ/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(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např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 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молодо́й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моло́же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/t/ → /</a:t>
            </a:r>
            <a:r>
              <a:rPr lang="cs-CZ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č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/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(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např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 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бо́гатый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бога́че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30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00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9490D-EE02-B25A-E2C7-B44A22CA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Tvoření tvarů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E8A398-2AFA-32ED-56AA-44B748B49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Přízvuk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tvarů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komparativu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sufixem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-e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Přízvuk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v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komparativu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sufixem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-е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vždy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na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slabice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před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tímto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sufixem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Příklad</a:t>
            </a:r>
            <a:r>
              <a:rPr lang="cs-CZ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None/>
            </a:pP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дорогóй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дорóже</a:t>
            </a:r>
            <a:endParaRPr lang="ru-RU" sz="1800" b="1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Tvoření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pomocí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sufixu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-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ше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Font typeface="Arial" panose="020B0604020202020204" pitchFamily="34" charset="0"/>
              <a:buChar char="•"/>
            </a:pP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Sufix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ше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používá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jen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solidFill>
                  <a:schemeClr val="tx1">
                    <a:lumMod val="95000"/>
                    <a:lumOff val="5000"/>
                  </a:schemeClr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od </a:t>
            </a:r>
            <a:r>
              <a:rPr lang="en-US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6 </a:t>
            </a:r>
            <a:r>
              <a:rPr lang="en-US" sz="1800" b="1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slov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většinou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ale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existují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dupletní</a:t>
            </a:r>
            <a:r>
              <a:rPr lang="cs-CZ" sz="18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tvary s jinými sufixy</a:t>
            </a: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Clr>
                <a:srgbClr val="252525"/>
              </a:buClr>
              <a:buSzPts val="2100"/>
              <a:buNone/>
            </a:pPr>
            <a:endParaRPr lang="en-US" sz="1800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38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958</Words>
  <Application>Microsoft Macintosh PowerPoint</Application>
  <PresentationFormat>Breitbild</PresentationFormat>
  <Paragraphs>123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Aptos</vt:lpstr>
      <vt:lpstr>Aptos Display</vt:lpstr>
      <vt:lpstr>Arial</vt:lpstr>
      <vt:lpstr>Courier New</vt:lpstr>
      <vt:lpstr>Open Sans</vt:lpstr>
      <vt:lpstr>Symbol</vt:lpstr>
      <vt:lpstr>Office Theme</vt:lpstr>
      <vt:lpstr>Stupňování adjektiv</vt:lpstr>
      <vt:lpstr>Stupňování adjektiv </vt:lpstr>
      <vt:lpstr>Inventář tvarů </vt:lpstr>
      <vt:lpstr>Morfologické typy tvarů stupňování </vt:lpstr>
      <vt:lpstr>Funkce tvarů stupňování </vt:lpstr>
      <vt:lpstr>Tvoření tvarů </vt:lpstr>
      <vt:lpstr>Tvoření tvarů</vt:lpstr>
      <vt:lpstr>Tvoření tvarů </vt:lpstr>
      <vt:lpstr>Tvoření tvarů </vt:lpstr>
      <vt:lpstr>Tvoření tvarů</vt:lpstr>
      <vt:lpstr>Tvoření tvaru </vt:lpstr>
      <vt:lpstr>Tvoření tvarů </vt:lpstr>
      <vt:lpstr>Tvoření tvarů </vt:lpstr>
      <vt:lpstr>Tvoření tvarů </vt:lpstr>
      <vt:lpstr>Tvoření tvarů </vt:lpstr>
      <vt:lpstr>Tvoření tvarů</vt:lpstr>
      <vt:lpstr>Zdroje: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Stupňování adjektiv</dc:title>
  <dc:creator>Stas</dc:creator>
  <cp:lastModifiedBy>Markus Giger</cp:lastModifiedBy>
  <cp:revision>12</cp:revision>
  <dcterms:created xsi:type="dcterms:W3CDTF">2025-03-18T13:12:55Z</dcterms:created>
  <dcterms:modified xsi:type="dcterms:W3CDTF">2025-03-28T10:39:22Z</dcterms:modified>
</cp:coreProperties>
</file>