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8" r:id="rId2"/>
    <p:sldId id="267" r:id="rId3"/>
    <p:sldId id="269" r:id="rId4"/>
    <p:sldId id="274" r:id="rId5"/>
    <p:sldId id="276" r:id="rId6"/>
    <p:sldId id="275" r:id="rId7"/>
    <p:sldId id="277" r:id="rId8"/>
    <p:sldId id="342" r:id="rId9"/>
    <p:sldId id="350" r:id="rId10"/>
    <p:sldId id="351" r:id="rId11"/>
    <p:sldId id="352" r:id="rId12"/>
    <p:sldId id="318" r:id="rId13"/>
    <p:sldId id="270" r:id="rId14"/>
    <p:sldId id="326" r:id="rId15"/>
    <p:sldId id="341" r:id="rId16"/>
    <p:sldId id="337" r:id="rId17"/>
    <p:sldId id="348" r:id="rId18"/>
    <p:sldId id="338" r:id="rId19"/>
    <p:sldId id="271" r:id="rId20"/>
    <p:sldId id="272" r:id="rId21"/>
    <p:sldId id="268" r:id="rId22"/>
    <p:sldId id="273" r:id="rId23"/>
    <p:sldId id="344" r:id="rId24"/>
    <p:sldId id="349" r:id="rId25"/>
    <p:sldId id="347" r:id="rId26"/>
    <p:sldId id="345" r:id="rId27"/>
    <p:sldId id="343" r:id="rId28"/>
    <p:sldId id="346" r:id="rId29"/>
    <p:sldId id="25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1E2573-ED5B-4A55-B95A-AFDD7F8A1565}" v="3" dt="2020-11-26T15:36:36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ka Barátová" userId="KB9+5giIixSdgUULQf8HncwK+98EBft34a6Nh4v8+xY=" providerId="None" clId="Web-{D71E2573-ED5B-4A55-B95A-AFDD7F8A1565}"/>
    <pc:docChg chg="modSld">
      <pc:chgData name="Janka Barátová" userId="KB9+5giIixSdgUULQf8HncwK+98EBft34a6Nh4v8+xY=" providerId="None" clId="Web-{D71E2573-ED5B-4A55-B95A-AFDD7F8A1565}" dt="2020-11-26T15:36:36.554" v="2" actId="1076"/>
      <pc:docMkLst>
        <pc:docMk/>
      </pc:docMkLst>
      <pc:sldChg chg="modSp">
        <pc:chgData name="Janka Barátová" userId="KB9+5giIixSdgUULQf8HncwK+98EBft34a6Nh4v8+xY=" providerId="None" clId="Web-{D71E2573-ED5B-4A55-B95A-AFDD7F8A1565}" dt="2020-11-26T15:36:36.554" v="2" actId="1076"/>
        <pc:sldMkLst>
          <pc:docMk/>
          <pc:sldMk cId="3911109915" sldId="348"/>
        </pc:sldMkLst>
        <pc:picChg chg="mod">
          <ac:chgData name="Janka Barátová" userId="KB9+5giIixSdgUULQf8HncwK+98EBft34a6Nh4v8+xY=" providerId="None" clId="Web-{D71E2573-ED5B-4A55-B95A-AFDD7F8A1565}" dt="2020-11-26T15:36:36.554" v="2" actId="1076"/>
          <ac:picMkLst>
            <pc:docMk/>
            <pc:sldMk cId="3911109915" sldId="348"/>
            <ac:picMk id="6" creationId="{1B1D4AAB-17C4-4AA6-A358-0A2D219982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53EA7-8B38-40E2-9FD4-1BE186524426}" type="datetimeFigureOut">
              <a:rPr lang="cs-CZ" smtClean="0"/>
              <a:t>11.12.2020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91ED8-D942-4EF5-BBC3-9B83B7861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82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>
            <a:extLst>
              <a:ext uri="{FF2B5EF4-FFF2-40B4-BE49-F238E27FC236}">
                <a16:creationId xmlns:a16="http://schemas.microsoft.com/office/drawing/2014/main" id="{E2B33574-B905-4165-8BB3-02403960E4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>
            <a:extLst>
              <a:ext uri="{FF2B5EF4-FFF2-40B4-BE49-F238E27FC236}">
                <a16:creationId xmlns:a16="http://schemas.microsoft.com/office/drawing/2014/main" id="{23798BE4-BEE1-4538-8E28-AE0B5C61E5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uk-UA" b="1"/>
              <a:t>Время</a:t>
            </a:r>
            <a:r>
              <a:rPr lang="en-US" altLang="uk-UA" b="1"/>
              <a:t>:</a:t>
            </a:r>
            <a:r>
              <a:rPr lang="ru-RU" altLang="uk-UA" b="1"/>
              <a:t> 1 мин</a:t>
            </a:r>
            <a:r>
              <a:rPr lang="en-US" altLang="uk-UA" b="1"/>
              <a:t>.</a:t>
            </a:r>
            <a:endParaRPr lang="ru-RU" altLang="uk-UA" b="1"/>
          </a:p>
          <a:p>
            <a:r>
              <a:rPr lang="ru-RU" altLang="uk-UA"/>
              <a:t>Teacher: Итак, в этом уроке мы будем говорить об аренде. Аренда means </a:t>
            </a:r>
            <a:r>
              <a:rPr lang="ru-RU" altLang="en-US"/>
              <a:t>“</a:t>
            </a:r>
            <a:r>
              <a:rPr lang="ru-RU" altLang="ja-JP"/>
              <a:t>A rent</a:t>
            </a:r>
            <a:r>
              <a:rPr lang="ru-RU" altLang="en-US"/>
              <a:t>”</a:t>
            </a:r>
            <a:r>
              <a:rPr lang="ru-RU" altLang="ja-JP"/>
              <a:t>. Давайте прочитаем другие новые слова. Сначала я читаю, вы слушаете.</a:t>
            </a:r>
          </a:p>
          <a:p>
            <a:r>
              <a:rPr lang="ru-RU" altLang="uk-UA"/>
              <a:t>Student: Хорошо!</a:t>
            </a:r>
          </a:p>
          <a:p>
            <a:r>
              <a:rPr lang="ru-RU" altLang="uk-UA"/>
              <a:t>Teacher: </a:t>
            </a:r>
            <a:r>
              <a:rPr lang="ru-RU" altLang="en-US"/>
              <a:t>“</a:t>
            </a:r>
            <a:r>
              <a:rPr lang="ru-RU" altLang="uk-UA"/>
              <a:t>сдавать комнату, квартиру / сдать комнату или квартиру</a:t>
            </a:r>
            <a:r>
              <a:rPr lang="ru-RU" altLang="en-US"/>
              <a:t>”</a:t>
            </a:r>
            <a:r>
              <a:rPr lang="ru-RU" altLang="uk-UA"/>
              <a:t> значит </a:t>
            </a:r>
            <a:r>
              <a:rPr lang="ru-RU" altLang="en-US"/>
              <a:t>“</a:t>
            </a:r>
            <a:r>
              <a:rPr lang="ru-RU" altLang="ja-JP"/>
              <a:t>to rent a flat or a room</a:t>
            </a:r>
            <a:r>
              <a:rPr lang="ru-RU" altLang="en-US"/>
              <a:t>”</a:t>
            </a:r>
            <a:r>
              <a:rPr lang="ru-RU" altLang="ja-JP"/>
              <a:t>. Хозяин квартиры может сдавать её и получать за это деньги. </a:t>
            </a:r>
            <a:r>
              <a:rPr lang="ru-RU" altLang="en-US"/>
              <a:t>“</a:t>
            </a:r>
            <a:r>
              <a:rPr lang="ru-RU" altLang="ja-JP"/>
              <a:t>Сдавать</a:t>
            </a:r>
            <a:r>
              <a:rPr lang="ru-RU" altLang="en-US"/>
              <a:t>”</a:t>
            </a:r>
            <a:r>
              <a:rPr lang="ru-RU" altLang="ja-JP"/>
              <a:t> - СВ, </a:t>
            </a:r>
            <a:r>
              <a:rPr lang="ru-RU" altLang="en-US"/>
              <a:t>“</a:t>
            </a:r>
            <a:r>
              <a:rPr lang="ru-RU" altLang="ja-JP"/>
              <a:t>сдать</a:t>
            </a:r>
            <a:r>
              <a:rPr lang="ru-RU" altLang="en-US"/>
              <a:t>”</a:t>
            </a:r>
            <a:r>
              <a:rPr lang="ru-RU" altLang="ja-JP"/>
              <a:t> - НСВ. </a:t>
            </a:r>
            <a:r>
              <a:rPr lang="ru-RU" altLang="en-US"/>
              <a:t>“</a:t>
            </a:r>
            <a:r>
              <a:rPr lang="ru-RU" altLang="ja-JP"/>
              <a:t>Снимать / снять</a:t>
            </a:r>
            <a:r>
              <a:rPr lang="ru-RU" altLang="en-US"/>
              <a:t>”</a:t>
            </a:r>
            <a:r>
              <a:rPr lang="ru-RU" altLang="ja-JP"/>
              <a:t> - вы знаете этот глагол, правда?</a:t>
            </a:r>
          </a:p>
          <a:p>
            <a:r>
              <a:rPr lang="ru-RU" altLang="uk-UA"/>
              <a:t>Student: Да, например, </a:t>
            </a:r>
            <a:r>
              <a:rPr lang="ru-RU" altLang="en-US"/>
              <a:t>“</a:t>
            </a:r>
            <a:r>
              <a:rPr lang="ru-RU" altLang="uk-UA"/>
              <a:t>снимать пальто или шапку</a:t>
            </a:r>
            <a:r>
              <a:rPr lang="ru-RU" altLang="en-US"/>
              <a:t>”</a:t>
            </a:r>
            <a:r>
              <a:rPr lang="ru-RU" altLang="uk-UA"/>
              <a:t>.</a:t>
            </a:r>
          </a:p>
          <a:p>
            <a:r>
              <a:rPr lang="ru-RU" altLang="uk-UA"/>
              <a:t>Teacher: Да, мы так говори про одежду. Но</a:t>
            </a:r>
            <a:r>
              <a:rPr lang="ru-RU" altLang="en-US"/>
              <a:t>“</a:t>
            </a:r>
            <a:r>
              <a:rPr lang="ru-RU" altLang="uk-UA"/>
              <a:t>Снимать комнату или квартиру / снять комнату, квартиру</a:t>
            </a:r>
            <a:r>
              <a:rPr lang="ru-RU" altLang="en-US"/>
              <a:t>”</a:t>
            </a:r>
            <a:r>
              <a:rPr lang="ru-RU" altLang="uk-UA"/>
              <a:t> значит тоже </a:t>
            </a:r>
            <a:r>
              <a:rPr lang="ru-RU" altLang="en-US"/>
              <a:t>“</a:t>
            </a:r>
            <a:r>
              <a:rPr lang="ru-RU" altLang="ja-JP"/>
              <a:t>to rent</a:t>
            </a:r>
            <a:r>
              <a:rPr lang="ru-RU" altLang="en-US"/>
              <a:t>”</a:t>
            </a:r>
            <a:r>
              <a:rPr lang="ru-RU" altLang="ja-JP"/>
              <a:t>! Но так говорят о человеке, который живёт в чужой квартире и платит за это деньги, или аренду. Например, молодая семья снимает однокомнатную квартиру. Следующее слово </a:t>
            </a:r>
            <a:r>
              <a:rPr lang="ru-RU" altLang="en-US"/>
              <a:t>“</a:t>
            </a:r>
            <a:r>
              <a:rPr lang="ru-RU" altLang="ja-JP"/>
              <a:t>ремонт</a:t>
            </a:r>
            <a:r>
              <a:rPr lang="ru-RU" altLang="en-US"/>
              <a:t>”</a:t>
            </a:r>
            <a:r>
              <a:rPr lang="ru-RU" altLang="ja-JP"/>
              <a:t> - </a:t>
            </a:r>
            <a:r>
              <a:rPr lang="ru-RU" altLang="en-US"/>
              <a:t>“</a:t>
            </a:r>
            <a:r>
              <a:rPr lang="ru-RU" altLang="ja-JP"/>
              <a:t>repair</a:t>
            </a:r>
            <a:r>
              <a:rPr lang="ru-RU" altLang="en-US"/>
              <a:t>”</a:t>
            </a:r>
            <a:r>
              <a:rPr lang="ru-RU" altLang="ja-JP"/>
              <a:t>, </a:t>
            </a:r>
            <a:r>
              <a:rPr lang="ru-RU" altLang="en-US"/>
              <a:t>“</a:t>
            </a:r>
            <a:r>
              <a:rPr lang="ru-RU" altLang="ja-JP"/>
              <a:t>вредные привычки</a:t>
            </a:r>
            <a:r>
              <a:rPr lang="ru-RU" altLang="en-US"/>
              <a:t>”</a:t>
            </a:r>
            <a:r>
              <a:rPr lang="ru-RU" altLang="ja-JP"/>
              <a:t> - </a:t>
            </a:r>
            <a:r>
              <a:rPr lang="ru-RU" altLang="en-US"/>
              <a:t>“</a:t>
            </a:r>
            <a:r>
              <a:rPr lang="ru-RU" altLang="ja-JP"/>
              <a:t>bad habits</a:t>
            </a:r>
            <a:r>
              <a:rPr lang="ru-RU" altLang="en-US"/>
              <a:t>”</a:t>
            </a:r>
            <a:r>
              <a:rPr lang="ru-RU" altLang="ja-JP"/>
              <a:t>, </a:t>
            </a:r>
            <a:r>
              <a:rPr lang="ru-RU" altLang="en-US"/>
              <a:t>“</a:t>
            </a:r>
            <a:r>
              <a:rPr lang="ru-RU" altLang="ja-JP"/>
              <a:t>на длительный или короткий срок</a:t>
            </a:r>
            <a:r>
              <a:rPr lang="ru-RU" altLang="en-US"/>
              <a:t>”</a:t>
            </a:r>
            <a:r>
              <a:rPr lang="ru-RU" altLang="ja-JP"/>
              <a:t> - </a:t>
            </a:r>
            <a:r>
              <a:rPr lang="ru-RU" altLang="en-US"/>
              <a:t>“</a:t>
            </a:r>
            <a:r>
              <a:rPr lang="ru-RU" altLang="ja-JP"/>
              <a:t>for a long or brief period</a:t>
            </a:r>
            <a:r>
              <a:rPr lang="ru-RU" altLang="en-US"/>
              <a:t>”</a:t>
            </a:r>
            <a:r>
              <a:rPr lang="ru-RU" altLang="ja-JP"/>
              <a:t>, </a:t>
            </a:r>
            <a:r>
              <a:rPr lang="ru-RU" altLang="en-US"/>
              <a:t>“</a:t>
            </a:r>
            <a:r>
              <a:rPr lang="ru-RU" altLang="ja-JP"/>
              <a:t>срок</a:t>
            </a:r>
            <a:r>
              <a:rPr lang="ru-RU" altLang="en-US"/>
              <a:t>”</a:t>
            </a:r>
            <a:r>
              <a:rPr lang="ru-RU" altLang="ja-JP"/>
              <a:t> значит </a:t>
            </a:r>
            <a:r>
              <a:rPr lang="ru-RU" altLang="en-US"/>
              <a:t>“</a:t>
            </a:r>
            <a:r>
              <a:rPr lang="ru-RU" altLang="ja-JP"/>
              <a:t>term</a:t>
            </a:r>
            <a:r>
              <a:rPr lang="ru-RU" altLang="en-US"/>
              <a:t>”</a:t>
            </a:r>
            <a:r>
              <a:rPr lang="ru-RU" altLang="ja-JP"/>
              <a:t> or </a:t>
            </a:r>
            <a:r>
              <a:rPr lang="ru-RU" altLang="en-US"/>
              <a:t>“</a:t>
            </a:r>
            <a:r>
              <a:rPr lang="ru-RU" altLang="ja-JP"/>
              <a:t>time period</a:t>
            </a:r>
            <a:r>
              <a:rPr lang="ru-RU" altLang="en-US"/>
              <a:t>”</a:t>
            </a:r>
            <a:r>
              <a:rPr lang="ru-RU" altLang="ja-JP"/>
              <a:t>. </a:t>
            </a:r>
            <a:r>
              <a:rPr lang="ru-RU" altLang="en-US"/>
              <a:t>“</a:t>
            </a:r>
            <a:r>
              <a:rPr lang="ru-RU" altLang="ja-JP"/>
              <a:t>Инфраструктура</a:t>
            </a:r>
            <a:r>
              <a:rPr lang="ru-RU" altLang="en-US"/>
              <a:t>”</a:t>
            </a:r>
            <a:r>
              <a:rPr lang="ru-RU" altLang="ja-JP"/>
              <a:t> - очень похоже на английское слово - </a:t>
            </a:r>
            <a:r>
              <a:rPr lang="ru-RU" altLang="en-US"/>
              <a:t>“</a:t>
            </a:r>
            <a:r>
              <a:rPr lang="ru-RU" altLang="ja-JP"/>
              <a:t>infrastructure</a:t>
            </a:r>
            <a:r>
              <a:rPr lang="ru-RU" altLang="en-US"/>
              <a:t>”</a:t>
            </a:r>
            <a:r>
              <a:rPr lang="ru-RU" altLang="ja-JP"/>
              <a:t>. </a:t>
            </a:r>
            <a:r>
              <a:rPr lang="ru-RU" altLang="en-US"/>
              <a:t>“</a:t>
            </a:r>
            <a:r>
              <a:rPr lang="ru-RU" altLang="ja-JP"/>
              <a:t>Местоположение</a:t>
            </a:r>
            <a:r>
              <a:rPr lang="ru-RU" altLang="en-US"/>
              <a:t>”</a:t>
            </a:r>
            <a:r>
              <a:rPr lang="ru-RU" altLang="ja-JP"/>
              <a:t> - это </a:t>
            </a:r>
            <a:r>
              <a:rPr lang="ru-RU" altLang="en-US"/>
              <a:t>“</a:t>
            </a:r>
            <a:r>
              <a:rPr lang="ru-RU" altLang="ja-JP"/>
              <a:t>location</a:t>
            </a:r>
            <a:r>
              <a:rPr lang="ru-RU" altLang="en-US"/>
              <a:t>”</a:t>
            </a:r>
            <a:r>
              <a:rPr lang="ru-RU" altLang="ja-JP"/>
              <a:t>, </a:t>
            </a:r>
            <a:r>
              <a:rPr lang="ru-RU" altLang="en-US"/>
              <a:t>“</a:t>
            </a:r>
            <a:r>
              <a:rPr lang="ru-RU" altLang="ja-JP"/>
              <a:t>район</a:t>
            </a:r>
            <a:r>
              <a:rPr lang="ru-RU" altLang="en-US"/>
              <a:t>”</a:t>
            </a:r>
            <a:r>
              <a:rPr lang="ru-RU" altLang="ja-JP"/>
              <a:t> значит </a:t>
            </a:r>
            <a:r>
              <a:rPr lang="ru-RU" altLang="en-US"/>
              <a:t>“</a:t>
            </a:r>
            <a:r>
              <a:rPr lang="ru-RU" altLang="ja-JP"/>
              <a:t>district</a:t>
            </a:r>
            <a:r>
              <a:rPr lang="ru-RU" altLang="en-US"/>
              <a:t>”</a:t>
            </a:r>
            <a:r>
              <a:rPr lang="ru-RU" altLang="ja-JP"/>
              <a:t>. </a:t>
            </a:r>
            <a:r>
              <a:rPr lang="ru-RU" altLang="en-US"/>
              <a:t>“</a:t>
            </a:r>
            <a:r>
              <a:rPr lang="ru-RU" altLang="ja-JP"/>
              <a:t>Коммунальные услуги</a:t>
            </a:r>
            <a:r>
              <a:rPr lang="ru-RU" altLang="en-US"/>
              <a:t>”</a:t>
            </a:r>
            <a:r>
              <a:rPr lang="ru-RU" altLang="ja-JP"/>
              <a:t> - это </a:t>
            </a:r>
            <a:r>
              <a:rPr lang="ru-RU" altLang="en-US"/>
              <a:t>“</a:t>
            </a:r>
            <a:r>
              <a:rPr lang="ru-RU" altLang="ja-JP"/>
              <a:t>utilities</a:t>
            </a:r>
            <a:r>
              <a:rPr lang="ru-RU" altLang="en-US"/>
              <a:t>”</a:t>
            </a:r>
            <a:r>
              <a:rPr lang="ru-RU" altLang="ja-JP"/>
              <a:t>.</a:t>
            </a:r>
          </a:p>
          <a:p>
            <a:r>
              <a:rPr lang="ru-RU" altLang="uk-UA"/>
              <a:t>Теперь я читаю, вы повторяете слова </a:t>
            </a:r>
            <a:r>
              <a:rPr lang="ru-RU" altLang="uk-UA" i="1"/>
              <a:t>(Учитель читает, студент повторяет каждое слово).</a:t>
            </a:r>
            <a:endParaRPr lang="ru-RU" altLang="uk-UA"/>
          </a:p>
          <a:p>
            <a:r>
              <a:rPr lang="ru-RU" altLang="uk-UA"/>
              <a:t>А теперь прочитайте, пожалуйста, предложения с этими словами. </a:t>
            </a:r>
            <a:r>
              <a:rPr lang="ru-RU" altLang="uk-UA" i="1"/>
              <a:t>Студент читает предложения.</a:t>
            </a:r>
            <a:endParaRPr lang="ru-RU" altLang="uk-UA"/>
          </a:p>
        </p:txBody>
      </p:sp>
      <p:sp>
        <p:nvSpPr>
          <p:cNvPr id="23556" name="Номер слайда 3">
            <a:extLst>
              <a:ext uri="{FF2B5EF4-FFF2-40B4-BE49-F238E27FC236}">
                <a16:creationId xmlns:a16="http://schemas.microsoft.com/office/drawing/2014/main" id="{21D8E964-5CBC-4B47-A229-CCD6314D7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DDD455E-58BE-46C6-8F3D-275CAA1796B4}" type="slidenum">
              <a:rPr lang="ru-RU" altLang="uk-UA"/>
              <a:pPr eaLnBrk="1" hangingPunct="1">
                <a:spcBef>
                  <a:spcPct val="0"/>
                </a:spcBef>
              </a:pPr>
              <a:t>12</a:t>
            </a:fld>
            <a:endParaRPr lang="ru-RU" alt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>
            <a:extLst>
              <a:ext uri="{FF2B5EF4-FFF2-40B4-BE49-F238E27FC236}">
                <a16:creationId xmlns:a16="http://schemas.microsoft.com/office/drawing/2014/main" id="{30E0AED2-A26A-41E8-940D-D06FA32FB0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>
            <a:extLst>
              <a:ext uri="{FF2B5EF4-FFF2-40B4-BE49-F238E27FC236}">
                <a16:creationId xmlns:a16="http://schemas.microsoft.com/office/drawing/2014/main" id="{71E905F6-E034-47FC-AEE8-E4BBB45B3D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uk-UA" b="1"/>
              <a:t>Время</a:t>
            </a:r>
            <a:r>
              <a:rPr lang="en-US" altLang="uk-UA" b="1"/>
              <a:t>:</a:t>
            </a:r>
            <a:r>
              <a:rPr lang="ru-RU" altLang="uk-UA" b="1"/>
              <a:t> 2 мин</a:t>
            </a:r>
            <a:r>
              <a:rPr lang="en-US" altLang="uk-UA" b="1"/>
              <a:t>.</a:t>
            </a:r>
            <a:endParaRPr lang="ru-RU" altLang="uk-UA" b="1"/>
          </a:p>
          <a:p>
            <a:r>
              <a:rPr lang="ru-RU" altLang="uk-UA"/>
              <a:t>Попросите обучающихся составить диалог между желающим снять комнату и хозяйкой квартиры.</a:t>
            </a:r>
          </a:p>
        </p:txBody>
      </p:sp>
      <p:sp>
        <p:nvSpPr>
          <p:cNvPr id="34820" name="Номер слайда 3">
            <a:extLst>
              <a:ext uri="{FF2B5EF4-FFF2-40B4-BE49-F238E27FC236}">
                <a16:creationId xmlns:a16="http://schemas.microsoft.com/office/drawing/2014/main" id="{BBBF1CB1-F59C-459A-A6E6-CE04C25F5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50E79C4-93AF-44BF-82B4-7C8F869145E0}" type="slidenum">
              <a:rPr lang="ru-RU" altLang="uk-UA"/>
              <a:pPr eaLnBrk="1" hangingPunct="1">
                <a:spcBef>
                  <a:spcPct val="0"/>
                </a:spcBef>
              </a:pPr>
              <a:t>14</a:t>
            </a:fld>
            <a:endParaRPr lang="ru-RU" alt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>
            <a:extLst>
              <a:ext uri="{FF2B5EF4-FFF2-40B4-BE49-F238E27FC236}">
                <a16:creationId xmlns:a16="http://schemas.microsoft.com/office/drawing/2014/main" id="{04CACE64-D814-4A5E-A9AD-3CFA27E525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>
            <a:extLst>
              <a:ext uri="{FF2B5EF4-FFF2-40B4-BE49-F238E27FC236}">
                <a16:creationId xmlns:a16="http://schemas.microsoft.com/office/drawing/2014/main" id="{FF8B072C-4F3E-411A-BA26-C87F637910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uk-UA" b="1"/>
              <a:t>Время</a:t>
            </a:r>
            <a:r>
              <a:rPr lang="en-US" altLang="uk-UA" b="1"/>
              <a:t>:</a:t>
            </a:r>
            <a:r>
              <a:rPr lang="ru-RU" altLang="uk-UA" b="1"/>
              <a:t> 2 мин</a:t>
            </a:r>
            <a:r>
              <a:rPr lang="en-US" altLang="uk-UA" b="1"/>
              <a:t>.</a:t>
            </a:r>
            <a:endParaRPr lang="ru-RU" altLang="uk-UA" b="1"/>
          </a:p>
          <a:p>
            <a:r>
              <a:rPr lang="ru-RU" altLang="uk-UA"/>
              <a:t>Попросите обучающихся составить объявление об аренде для квартиры на слайде.</a:t>
            </a:r>
          </a:p>
        </p:txBody>
      </p:sp>
      <p:sp>
        <p:nvSpPr>
          <p:cNvPr id="35844" name="Номер слайда 3">
            <a:extLst>
              <a:ext uri="{FF2B5EF4-FFF2-40B4-BE49-F238E27FC236}">
                <a16:creationId xmlns:a16="http://schemas.microsoft.com/office/drawing/2014/main" id="{6D2470DD-1C65-46F1-B5A8-DFDB7072D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0833D59-CAD9-40B8-BB2F-E322441496BB}" type="slidenum">
              <a:rPr lang="ru-RU" altLang="uk-UA"/>
              <a:pPr eaLnBrk="1" hangingPunct="1">
                <a:spcBef>
                  <a:spcPct val="0"/>
                </a:spcBef>
              </a:pPr>
              <a:t>15</a:t>
            </a:fld>
            <a:endParaRPr lang="ru-RU" alt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>
            <a:extLst>
              <a:ext uri="{FF2B5EF4-FFF2-40B4-BE49-F238E27FC236}">
                <a16:creationId xmlns:a16="http://schemas.microsoft.com/office/drawing/2014/main" id="{FB493E67-14BC-4536-B9EF-BF80125F65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>
            <a:extLst>
              <a:ext uri="{FF2B5EF4-FFF2-40B4-BE49-F238E27FC236}">
                <a16:creationId xmlns:a16="http://schemas.microsoft.com/office/drawing/2014/main" id="{989B24B1-7EDE-4BD0-B4C8-010EDA753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uk-UA" b="1"/>
              <a:t>Время</a:t>
            </a:r>
            <a:r>
              <a:rPr lang="en-US" altLang="uk-UA" b="1"/>
              <a:t>:</a:t>
            </a:r>
            <a:r>
              <a:rPr lang="ru-RU" altLang="uk-UA" b="1"/>
              <a:t> 4 мин</a:t>
            </a:r>
            <a:r>
              <a:rPr lang="en-US" altLang="uk-UA" b="1"/>
              <a:t>.</a:t>
            </a:r>
            <a:endParaRPr lang="ru-RU" altLang="uk-UA" b="1"/>
          </a:p>
          <a:p>
            <a:r>
              <a:rPr lang="ru-RU" altLang="uk-UA"/>
              <a:t>Предложите обучающимся потренироваться в составлении объявлений. Попросите их прочитать текст на слайде и устно составить подходящее объявления для каждого из этих людей.</a:t>
            </a:r>
          </a:p>
        </p:txBody>
      </p:sp>
      <p:sp>
        <p:nvSpPr>
          <p:cNvPr id="29700" name="Номер слайда 3">
            <a:extLst>
              <a:ext uri="{FF2B5EF4-FFF2-40B4-BE49-F238E27FC236}">
                <a16:creationId xmlns:a16="http://schemas.microsoft.com/office/drawing/2014/main" id="{7C1D25FF-534A-4582-A22B-3CF5C28B1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F4A9CEB-DA2D-41D2-90C8-A95B36CD3391}" type="slidenum">
              <a:rPr lang="ru-RU" altLang="uk-UA"/>
              <a:pPr eaLnBrk="1" hangingPunct="1">
                <a:spcBef>
                  <a:spcPct val="0"/>
                </a:spcBef>
              </a:pPr>
              <a:t>16</a:t>
            </a:fld>
            <a:endParaRPr lang="ru-RU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FD1C9C-3AD0-47D2-987E-194C5403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0E858-A869-4917-886F-93AA32D077BA}" type="datetimeFigureOut">
              <a:rPr lang="ru-RU" altLang="uk-UA"/>
              <a:pPr>
                <a:defRPr/>
              </a:pPr>
              <a:t>11.12.2020</a:t>
            </a:fld>
            <a:endParaRPr lang="ru-RU" alt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FE834-ABC8-4BC2-9733-DBD9D114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DD6B2-4A5E-40D5-9A48-AAE314D1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15FF9-AF5E-47EE-B2E8-D854593ECD22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24617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Pc_AjvWeDw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imgres?imgurl=https%3A%2F%2F77.img.avito.st%2F640x480%2F4271198377.jpg&amp;imgrefurl=https%3A%2F%2Fwww.avito.ru%2Fmoskva%2Ftovary_dlya_detey_i_igrushki%2Fbogorodskaya_igrushka_989069758&amp;docid=wKMGcWR_IOGDTM&amp;tbnid=deODslpLcmvfcM%3A&amp;vet=10ahUKEwiz_vKkt57lAhW55OAKHXbVCTUQMwhbKAowCg..i&amp;w=539&amp;h=480&amp;bih=580&amp;biw=1239&amp;q=%D0%B1%D0%BE%D0%B3%D0%BE%D1%80%D0%BE%D0%B4%D1%81%D0%BA%D0%B8%D0%B5%20%D0%B8%D0%B3%D1%80%D1%83%D1%88%D0%BA%D0%B8&amp;ved=0ahUKEwiz_vKkt57lAhW55OAKHXbVCTUQMwhbKAowCg&amp;iact=mrc&amp;uact=8" TargetMode="External"/><Relationship Id="rId7" Type="http://schemas.openxmlformats.org/officeDocument/2006/relationships/image" Target="../media/image59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8B502-E65C-47E3-9EE9-DCBC55793B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Разговорная практика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E022E1-809B-483F-88F8-79CA55ABE6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Jazyková cvičení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III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155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1FDCED-4C66-4B67-8214-19B84680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92424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F2EB64-AA9F-4262-A285-15BED521C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23" y="0"/>
            <a:ext cx="3499323" cy="22313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D3569E-E49B-40F7-9A69-3C0C13339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290" y="0"/>
            <a:ext cx="3819086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9768C12-E04E-484C-93B1-5E70BA860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023" y="2340863"/>
            <a:ext cx="3499323" cy="2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85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F90E867-C25A-41D7-9FE7-7739FF6F0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56"/>
            <a:ext cx="5989319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AEE594-728A-44EE-9C7F-F1DEAA7ED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320" y="0"/>
            <a:ext cx="6202680" cy="6858000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753205E-8966-4FB0-ABDF-89C3883E4A73}"/>
              </a:ext>
            </a:extLst>
          </p:cNvPr>
          <p:cNvCxnSpPr/>
          <p:nvPr/>
        </p:nvCxnSpPr>
        <p:spPr>
          <a:xfrm>
            <a:off x="5882639" y="38362"/>
            <a:ext cx="10668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5E692B-7207-40F0-BB1D-499496612C97}"/>
              </a:ext>
            </a:extLst>
          </p:cNvPr>
          <p:cNvSpPr txBox="1"/>
          <p:nvPr/>
        </p:nvSpPr>
        <p:spPr>
          <a:xfrm>
            <a:off x="2822449" y="-128016"/>
            <a:ext cx="3273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Генеральная уборка</a:t>
            </a:r>
            <a:endParaRPr lang="cs-CZ" sz="2400" dirty="0">
              <a:solidFill>
                <a:srgbClr val="00B050"/>
              </a:solidFill>
            </a:endParaRPr>
          </a:p>
        </p:txBody>
      </p:sp>
      <p:pic>
        <p:nvPicPr>
          <p:cNvPr id="8" name="111 L15_A01">
            <a:hlinkClick r:id="" action="ppaction://media"/>
            <a:extLst>
              <a:ext uri="{FF2B5EF4-FFF2-40B4-BE49-F238E27FC236}">
                <a16:creationId xmlns:a16="http://schemas.microsoft.com/office/drawing/2014/main" id="{67F39E01-0601-4457-A5F5-41ECE622C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5542" y="15657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9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>
            <a:extLst>
              <a:ext uri="{FF2B5EF4-FFF2-40B4-BE49-F238E27FC236}">
                <a16:creationId xmlns:a16="http://schemas.microsoft.com/office/drawing/2014/main" id="{4A3DDB25-56CB-49CF-B75A-738A8EEFE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9" t="37141" r="20316" b="12624"/>
          <a:stretch>
            <a:fillRect/>
          </a:stretch>
        </p:blipFill>
        <p:spPr bwMode="auto">
          <a:xfrm>
            <a:off x="5016500" y="5262563"/>
            <a:ext cx="117633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4">
            <a:extLst>
              <a:ext uri="{FF2B5EF4-FFF2-40B4-BE49-F238E27FC236}">
                <a16:creationId xmlns:a16="http://schemas.microsoft.com/office/drawing/2014/main" id="{F6FE2AD9-04B2-4A3A-9848-19702E1C9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2863" r="31381" b="39597"/>
          <a:stretch>
            <a:fillRect/>
          </a:stretch>
        </p:blipFill>
        <p:spPr bwMode="auto">
          <a:xfrm>
            <a:off x="5065713" y="4365625"/>
            <a:ext cx="11493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6">
            <a:extLst>
              <a:ext uri="{FF2B5EF4-FFF2-40B4-BE49-F238E27FC236}">
                <a16:creationId xmlns:a16="http://schemas.microsoft.com/office/drawing/2014/main" id="{76B76EF1-36FA-4A72-810B-B117D9E48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r="31528" b="21875"/>
          <a:stretch>
            <a:fillRect/>
          </a:stretch>
        </p:blipFill>
        <p:spPr bwMode="auto">
          <a:xfrm>
            <a:off x="3913189" y="4365626"/>
            <a:ext cx="11525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>
            <a:extLst>
              <a:ext uri="{FF2B5EF4-FFF2-40B4-BE49-F238E27FC236}">
                <a16:creationId xmlns:a16="http://schemas.microsoft.com/office/drawing/2014/main" id="{6B0AC5DF-EF01-4008-BD09-4570972D6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t="26169" r="34999" b="4630"/>
          <a:stretch>
            <a:fillRect/>
          </a:stretch>
        </p:blipFill>
        <p:spPr bwMode="auto">
          <a:xfrm>
            <a:off x="6459538" y="5337175"/>
            <a:ext cx="11493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>
            <a:extLst>
              <a:ext uri="{FF2B5EF4-FFF2-40B4-BE49-F238E27FC236}">
                <a16:creationId xmlns:a16="http://schemas.microsoft.com/office/drawing/2014/main" id="{713A2491-26C1-46B3-B76D-0061222C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9" y="260351"/>
            <a:ext cx="817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400" b="1">
                <a:solidFill>
                  <a:srgbClr val="0F78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слова  |  Аренда квартиры </a:t>
            </a:r>
          </a:p>
        </p:txBody>
      </p:sp>
      <p:sp>
        <p:nvSpPr>
          <p:cNvPr id="5127" name="Rectangle 1">
            <a:extLst>
              <a:ext uri="{FF2B5EF4-FFF2-40B4-BE49-F238E27FC236}">
                <a16:creationId xmlns:a16="http://schemas.microsoft.com/office/drawing/2014/main" id="{33324F8C-73DD-48D1-804D-46DFFA8D3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33065"/>
            <a:ext cx="1847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ru-RU" altLang="uk-UA" sz="1800">
                <a:latin typeface="Arial" panose="020B0604020202020204" pitchFamily="34" charset="0"/>
              </a:rPr>
            </a:br>
            <a:endParaRPr lang="ru-RU" altLang="uk-UA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uk-UA" sz="1800">
              <a:latin typeface="Arial" panose="020B0604020202020204" pitchFamily="34" charset="0"/>
            </a:endParaRPr>
          </a:p>
        </p:txBody>
      </p:sp>
      <p:sp>
        <p:nvSpPr>
          <p:cNvPr id="19463" name="Rectangle 6">
            <a:extLst>
              <a:ext uri="{FF2B5EF4-FFF2-40B4-BE49-F238E27FC236}">
                <a16:creationId xmlns:a16="http://schemas.microsoft.com/office/drawing/2014/main" id="{A3E1B433-F142-46CB-BA9F-35F400A17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1794061"/>
            <a:ext cx="1081087" cy="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нда</a:t>
            </a:r>
          </a:p>
        </p:txBody>
      </p:sp>
      <p:sp>
        <p:nvSpPr>
          <p:cNvPr id="19464" name="Rectangle 6">
            <a:extLst>
              <a:ext uri="{FF2B5EF4-FFF2-40B4-BE49-F238E27FC236}">
                <a16:creationId xmlns:a16="http://schemas.microsoft.com/office/drawing/2014/main" id="{BFF6E791-575C-4CE7-95C1-5C6C0AE01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3451225"/>
            <a:ext cx="52562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сдав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 / сдать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(кварт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ру, к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мнату)</a:t>
            </a:r>
          </a:p>
        </p:txBody>
      </p:sp>
      <p:sp>
        <p:nvSpPr>
          <p:cNvPr id="19465" name="Rectangle 7">
            <a:extLst>
              <a:ext uri="{FF2B5EF4-FFF2-40B4-BE49-F238E27FC236}">
                <a16:creationId xmlns:a16="http://schemas.microsoft.com/office/drawing/2014/main" id="{2DAB5359-8990-49D3-AFB6-4ECE8F41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6" y="3429000"/>
            <a:ext cx="45370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 / сн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(квартиру, комнату)</a:t>
            </a:r>
          </a:p>
        </p:txBody>
      </p:sp>
      <p:sp>
        <p:nvSpPr>
          <p:cNvPr id="19466" name="Rectangle 8">
            <a:extLst>
              <a:ext uri="{FF2B5EF4-FFF2-40B4-BE49-F238E27FC236}">
                <a16:creationId xmlns:a16="http://schemas.microsoft.com/office/drawing/2014/main" id="{3267BF19-EE36-4C4C-A114-ED1D898C1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650" y="6181911"/>
            <a:ext cx="1079500" cy="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</a:t>
            </a:r>
          </a:p>
        </p:txBody>
      </p:sp>
      <p:sp>
        <p:nvSpPr>
          <p:cNvPr id="19467" name="Rectangle 9">
            <a:extLst>
              <a:ext uri="{FF2B5EF4-FFF2-40B4-BE49-F238E27FC236}">
                <a16:creationId xmlns:a16="http://schemas.microsoft.com/office/drawing/2014/main" id="{BE5719FF-B6CD-472F-A9CF-30B6B3282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3451225"/>
            <a:ext cx="45370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дл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тельный 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ткий срок</a:t>
            </a:r>
          </a:p>
        </p:txBody>
      </p:sp>
      <p:sp>
        <p:nvSpPr>
          <p:cNvPr id="19468" name="Rectangle 10">
            <a:extLst>
              <a:ext uri="{FF2B5EF4-FFF2-40B4-BE49-F238E27FC236}">
                <a16:creationId xmlns:a16="http://schemas.microsoft.com/office/drawing/2014/main" id="{CF239C19-3619-4540-9B21-E310825B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1648805"/>
            <a:ext cx="5688012" cy="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дные привычки</a:t>
            </a:r>
          </a:p>
        </p:txBody>
      </p:sp>
      <p:sp>
        <p:nvSpPr>
          <p:cNvPr id="19469" name="Rectangle 11">
            <a:extLst>
              <a:ext uri="{FF2B5EF4-FFF2-40B4-BE49-F238E27FC236}">
                <a16:creationId xmlns:a16="http://schemas.microsoft.com/office/drawing/2014/main" id="{2A9EB608-A3B7-480D-9E65-AC1DFD441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6186674"/>
            <a:ext cx="5688012" cy="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ктура</a:t>
            </a:r>
          </a:p>
        </p:txBody>
      </p:sp>
      <p:sp>
        <p:nvSpPr>
          <p:cNvPr id="19470" name="Rectangle 12">
            <a:extLst>
              <a:ext uri="{FF2B5EF4-FFF2-40B4-BE49-F238E27FC236}">
                <a16:creationId xmlns:a16="http://schemas.microsoft.com/office/drawing/2014/main" id="{CEDE4338-6C47-4335-A610-8B4C3B84C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9" y="1721036"/>
            <a:ext cx="3240087" cy="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местоположение</a:t>
            </a:r>
          </a:p>
        </p:txBody>
      </p:sp>
      <p:sp>
        <p:nvSpPr>
          <p:cNvPr id="19471" name="Rectangle 13">
            <a:extLst>
              <a:ext uri="{FF2B5EF4-FFF2-40B4-BE49-F238E27FC236}">
                <a16:creationId xmlns:a16="http://schemas.microsoft.com/office/drawing/2014/main" id="{1AF4E862-C038-4343-B2CF-2051176CB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6186674"/>
            <a:ext cx="1079500" cy="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9472" name="Rectangle 14">
            <a:extLst>
              <a:ext uri="{FF2B5EF4-FFF2-40B4-BE49-F238E27FC236}">
                <a16:creationId xmlns:a16="http://schemas.microsoft.com/office/drawing/2014/main" id="{92983329-C1A0-4CFC-A391-D022F47F2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6186674"/>
            <a:ext cx="5689600" cy="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</a:t>
            </a:r>
            <a:r>
              <a:rPr lang="ru-RU" altLang="uk-UA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льные услуги</a:t>
            </a:r>
          </a:p>
        </p:txBody>
      </p:sp>
      <p:pic>
        <p:nvPicPr>
          <p:cNvPr id="5138" name="Picture 1">
            <a:extLst>
              <a:ext uri="{FF2B5EF4-FFF2-40B4-BE49-F238E27FC236}">
                <a16:creationId xmlns:a16="http://schemas.microsoft.com/office/drawing/2014/main" id="{CCD8AC5E-BB93-4FA5-BF48-856262BBB8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5" t="11388" r="13690"/>
          <a:stretch>
            <a:fillRect/>
          </a:stretch>
        </p:blipFill>
        <p:spPr bwMode="auto">
          <a:xfrm>
            <a:off x="8974139" y="4364039"/>
            <a:ext cx="14430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5">
            <a:extLst>
              <a:ext uri="{FF2B5EF4-FFF2-40B4-BE49-F238E27FC236}">
                <a16:creationId xmlns:a16="http://schemas.microsoft.com/office/drawing/2014/main" id="{47B10BC2-BFEF-4442-B0B0-BDDEA269B5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2" r="50928" b="16946"/>
          <a:stretch>
            <a:fillRect/>
          </a:stretch>
        </p:blipFill>
        <p:spPr bwMode="auto">
          <a:xfrm>
            <a:off x="6450014" y="4365625"/>
            <a:ext cx="11588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6">
            <a:extLst>
              <a:ext uri="{FF2B5EF4-FFF2-40B4-BE49-F238E27FC236}">
                <a16:creationId xmlns:a16="http://schemas.microsoft.com/office/drawing/2014/main" id="{76C7C3D8-8024-4885-A665-ABE7B48F6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6" t="11707" r="4390" b="8652"/>
          <a:stretch>
            <a:fillRect/>
          </a:stretch>
        </p:blipFill>
        <p:spPr bwMode="auto">
          <a:xfrm>
            <a:off x="7602539" y="4352925"/>
            <a:ext cx="115728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11">
            <a:extLst>
              <a:ext uri="{FF2B5EF4-FFF2-40B4-BE49-F238E27FC236}">
                <a16:creationId xmlns:a16="http://schemas.microsoft.com/office/drawing/2014/main" id="{4E1F18F2-B69B-4485-A089-C2FDE37ED7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1" t="11125" r="5602" b="27689"/>
          <a:stretch>
            <a:fillRect/>
          </a:stretch>
        </p:blipFill>
        <p:spPr bwMode="auto">
          <a:xfrm>
            <a:off x="7612064" y="5322888"/>
            <a:ext cx="11588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342ADF-9132-444C-9D45-E0297EA01A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08888" y="4365625"/>
            <a:ext cx="0" cy="19431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D4FB80-5A5E-43A8-B869-73C627CBCB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56363" y="5337175"/>
            <a:ext cx="230346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5144" name="Picture 17">
            <a:extLst>
              <a:ext uri="{FF2B5EF4-FFF2-40B4-BE49-F238E27FC236}">
                <a16:creationId xmlns:a16="http://schemas.microsoft.com/office/drawing/2014/main" id="{331A2330-6BC4-4BA8-8836-15361BC3FB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r="6873"/>
          <a:stretch>
            <a:fillRect/>
          </a:stretch>
        </p:blipFill>
        <p:spPr bwMode="auto">
          <a:xfrm>
            <a:off x="3917951" y="5300663"/>
            <a:ext cx="11398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4D1E95-FCAA-49AB-8968-69072976DF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65713" y="4364039"/>
            <a:ext cx="0" cy="19446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EE3C9-BC5C-46F7-B6D6-615136DD56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14776" y="5300663"/>
            <a:ext cx="230346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5147" name="Picture 23">
            <a:extLst>
              <a:ext uri="{FF2B5EF4-FFF2-40B4-BE49-F238E27FC236}">
                <a16:creationId xmlns:a16="http://schemas.microsoft.com/office/drawing/2014/main" id="{34F18EE7-607C-4922-BD83-D7675E224F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4" r="6190"/>
          <a:stretch>
            <a:fillRect/>
          </a:stretch>
        </p:blipFill>
        <p:spPr bwMode="auto">
          <a:xfrm>
            <a:off x="1703389" y="4365625"/>
            <a:ext cx="19970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1">
            <a:extLst>
              <a:ext uri="{FF2B5EF4-FFF2-40B4-BE49-F238E27FC236}">
                <a16:creationId xmlns:a16="http://schemas.microsoft.com/office/drawing/2014/main" id="{F453FFB3-0E4D-432B-98F5-647B04A61E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416175"/>
            <a:ext cx="1871662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33">
            <a:extLst>
              <a:ext uri="{FF2B5EF4-FFF2-40B4-BE49-F238E27FC236}">
                <a16:creationId xmlns:a16="http://schemas.microsoft.com/office/drawing/2014/main" id="{5EDE86CF-9E21-4285-AB63-82F68CB993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344738"/>
            <a:ext cx="187166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C631050A-C0BE-4E61-BDE2-EA4A3CB6E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3170238"/>
            <a:ext cx="576263" cy="360362"/>
          </a:xfrm>
          <a:prstGeom prst="lef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C905701-8891-470E-8AC3-62CDCB6F0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388" y="2436814"/>
            <a:ext cx="647700" cy="358775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5152" name="Picture 5">
            <a:extLst>
              <a:ext uri="{FF2B5EF4-FFF2-40B4-BE49-F238E27FC236}">
                <a16:creationId xmlns:a16="http://schemas.microsoft.com/office/drawing/2014/main" id="{A0243AE0-28DF-4B2D-A8F0-03CFC90B5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"/>
          <a:stretch>
            <a:fillRect/>
          </a:stretch>
        </p:blipFill>
        <p:spPr bwMode="auto">
          <a:xfrm>
            <a:off x="8112126" y="2286000"/>
            <a:ext cx="20875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6">
            <a:extLst>
              <a:ext uri="{FF2B5EF4-FFF2-40B4-BE49-F238E27FC236}">
                <a16:creationId xmlns:a16="http://schemas.microsoft.com/office/drawing/2014/main" id="{30FE0E49-0D75-4EE0-A142-336CD3E4E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9" y="893764"/>
            <a:ext cx="1501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7">
            <a:extLst>
              <a:ext uri="{FF2B5EF4-FFF2-40B4-BE49-F238E27FC236}">
                <a16:creationId xmlns:a16="http://schemas.microsoft.com/office/drawing/2014/main" id="{ACA46C60-9EB3-473C-8842-ABB53348DE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125539"/>
            <a:ext cx="1403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5" name="Picture 1">
            <a:extLst>
              <a:ext uri="{FF2B5EF4-FFF2-40B4-BE49-F238E27FC236}">
                <a16:creationId xmlns:a16="http://schemas.microsoft.com/office/drawing/2014/main" id="{13BD31C2-A1DA-4035-A5AF-A7FDA54DE6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836614"/>
            <a:ext cx="15668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9">
            <a:extLst>
              <a:ext uri="{FF2B5EF4-FFF2-40B4-BE49-F238E27FC236}">
                <a16:creationId xmlns:a16="http://schemas.microsoft.com/office/drawing/2014/main" id="{72CEFFD4-6066-4E47-A9CF-9C7837F43B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836613"/>
            <a:ext cx="62071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/>
      <p:bldP spid="19465" grpId="0"/>
      <p:bldP spid="19466" grpId="0"/>
      <p:bldP spid="19467" grpId="0"/>
      <p:bldP spid="19468" grpId="0"/>
      <p:bldP spid="19469" grpId="0"/>
      <p:bldP spid="19470" grpId="0"/>
      <p:bldP spid="19471" grpId="0"/>
      <p:bldP spid="194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86D7ADB-E7B3-48CE-8FCB-A9A96BE8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12228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E0654D4-B009-437C-8626-1E9C73E5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2289"/>
            <a:ext cx="5575177" cy="37357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996CDB-ED3C-4564-9403-1C025A92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95" y="2430328"/>
            <a:ext cx="5474612" cy="13428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000DDC8-C673-4C9F-B24A-07FE78E7D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177" y="3773156"/>
            <a:ext cx="4687409" cy="16718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885CD7-5B25-47D6-8275-72D876DB8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359" y="5377215"/>
            <a:ext cx="5278649" cy="14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0B0361-2B7C-4BAD-A12E-0881BB74F73A}"/>
              </a:ext>
            </a:extLst>
          </p:cNvPr>
          <p:cNvSpPr/>
          <p:nvPr/>
        </p:nvSpPr>
        <p:spPr>
          <a:xfrm>
            <a:off x="1703389" y="1052513"/>
            <a:ext cx="8713787" cy="27368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E7345A-1F18-4216-8C39-C9244A060B72}"/>
              </a:ext>
            </a:extLst>
          </p:cNvPr>
          <p:cNvSpPr/>
          <p:nvPr/>
        </p:nvSpPr>
        <p:spPr>
          <a:xfrm>
            <a:off x="1703389" y="3933826"/>
            <a:ext cx="8713787" cy="2735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592E7DFA-3B47-41FF-B5CB-BFA9AD17D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46064"/>
            <a:ext cx="12096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400" b="1">
                <a:solidFill>
                  <a:srgbClr val="0F78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Ролевая игра</a:t>
            </a: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2AF31CD3-EB9E-458B-B8A9-937A3F794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196976"/>
            <a:ext cx="95043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400" b="1">
                <a:solidFill>
                  <a:srgbClr val="0F78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А: </a:t>
            </a:r>
            <a:r>
              <a:rPr lang="ru-RU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 снять комнату в двухкомнатной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квартире. Разговариваете с хозяйкой квартиры.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Спросите, что там есть, можно ли курить и т.д.</a:t>
            </a:r>
          </a:p>
        </p:txBody>
      </p:sp>
      <p:sp>
        <p:nvSpPr>
          <p:cNvPr id="16390" name="Rectangle 4">
            <a:extLst>
              <a:ext uri="{FF2B5EF4-FFF2-40B4-BE49-F238E27FC236}">
                <a16:creationId xmlns:a16="http://schemas.microsoft.com/office/drawing/2014/main" id="{B71FD622-62B1-432D-9092-437273FBE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4365625"/>
            <a:ext cx="9504362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400" b="1">
                <a:solidFill>
                  <a:srgbClr val="0F78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Б: </a:t>
            </a:r>
            <a:r>
              <a:rPr lang="ru-RU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Вы хозяйка квартиры. Покажите квартиру,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что в ней есть, что можно делать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что нельзя.</a:t>
            </a:r>
          </a:p>
        </p:txBody>
      </p:sp>
      <p:pic>
        <p:nvPicPr>
          <p:cNvPr id="16391" name="Picture 3">
            <a:extLst>
              <a:ext uri="{FF2B5EF4-FFF2-40B4-BE49-F238E27FC236}">
                <a16:creationId xmlns:a16="http://schemas.microsoft.com/office/drawing/2014/main" id="{6EE1E5D1-F45D-4838-B0C1-00FA609CB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 b="9087"/>
          <a:stretch>
            <a:fillRect/>
          </a:stretch>
        </p:blipFill>
        <p:spPr bwMode="auto">
          <a:xfrm>
            <a:off x="8121651" y="1196975"/>
            <a:ext cx="2151063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8B0B555C-E7B9-41A4-BBE7-A3A2EC203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8" t="9393" r="29240" b="44763"/>
          <a:stretch>
            <a:fillRect/>
          </a:stretch>
        </p:blipFill>
        <p:spPr bwMode="auto">
          <a:xfrm>
            <a:off x="8183563" y="4092575"/>
            <a:ext cx="20891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EC1F82E8-569F-42AC-962B-E6248300D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46064"/>
            <a:ext cx="12096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400" b="1">
                <a:solidFill>
                  <a:srgbClr val="0F78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Разговаривайте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88D30AAD-02E0-4733-8D4F-BCC5A2680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765175"/>
            <a:ext cx="95043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 сдать в аренду эту квартиру. Составьте объявление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аренде.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CF146BFF-AFF3-4422-ADB3-20846427C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85" y="1564536"/>
            <a:ext cx="4434579" cy="250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>
            <a:extLst>
              <a:ext uri="{FF2B5EF4-FFF2-40B4-BE49-F238E27FC236}">
                <a16:creationId xmlns:a16="http://schemas.microsoft.com/office/drawing/2014/main" id="{372081ED-D703-4CA2-8761-342F548D3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0" b="10158"/>
          <a:stretch>
            <a:fillRect/>
          </a:stretch>
        </p:blipFill>
        <p:spPr bwMode="auto">
          <a:xfrm>
            <a:off x="6527800" y="1564536"/>
            <a:ext cx="4443812" cy="248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>
            <a:extLst>
              <a:ext uri="{FF2B5EF4-FFF2-40B4-BE49-F238E27FC236}">
                <a16:creationId xmlns:a16="http://schemas.microsoft.com/office/drawing/2014/main" id="{BF1AB29F-14C5-43D2-989F-2AD1ACB07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9"/>
          <a:stretch>
            <a:fillRect/>
          </a:stretch>
        </p:blipFill>
        <p:spPr bwMode="auto">
          <a:xfrm>
            <a:off x="6527801" y="4365625"/>
            <a:ext cx="4434580" cy="252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>
            <a:extLst>
              <a:ext uri="{FF2B5EF4-FFF2-40B4-BE49-F238E27FC236}">
                <a16:creationId xmlns:a16="http://schemas.microsoft.com/office/drawing/2014/main" id="{526AEE44-743D-404E-AA6B-9E3FB37EA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5" b="5032"/>
          <a:stretch>
            <a:fillRect/>
          </a:stretch>
        </p:blipFill>
        <p:spPr bwMode="auto">
          <a:xfrm>
            <a:off x="1513785" y="4365626"/>
            <a:ext cx="4434580" cy="249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914CE177-7F9A-4A50-9D6F-F90F2330F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9" y="323850"/>
            <a:ext cx="817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uk-UA" sz="2400" b="1">
                <a:solidFill>
                  <a:srgbClr val="0F78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Разговаривайте</a:t>
            </a: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7C32F714-8E05-41FE-AAE5-777B061AC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33065"/>
            <a:ext cx="1847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ru-RU" altLang="uk-UA" sz="1800">
                <a:latin typeface="Arial" panose="020B0604020202020204" pitchFamily="34" charset="0"/>
              </a:rPr>
            </a:br>
            <a:endParaRPr lang="ru-RU" altLang="uk-UA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uk-UA" sz="1800">
              <a:latin typeface="Arial" panose="020B0604020202020204" pitchFamily="34" charset="0"/>
            </a:endParaRP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EEE1D23F-3C96-4659-8AFE-20BF0F3B1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463" y="637911"/>
            <a:ext cx="8964612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 снять квартиру. Составьте объявление.</a:t>
            </a:r>
          </a:p>
        </p:txBody>
      </p:sp>
      <p:sp>
        <p:nvSpPr>
          <p:cNvPr id="11269" name="Rectangle 6">
            <a:extLst>
              <a:ext uri="{FF2B5EF4-FFF2-40B4-BE49-F238E27FC236}">
                <a16:creationId xmlns:a16="http://schemas.microsoft.com/office/drawing/2014/main" id="{C94FB728-9D6D-4925-8BBE-6A83756D6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6" y="1019176"/>
            <a:ext cx="8964613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 турист, приехали в Санкт-Петербург на один месяц. Вы не хотите жить в гостинице, потому что это дорого. Напишите объявление о том, что вы хотите снять комнату или квартиру.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готовы платить до 30 тысяч рублей.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Вы молодая семья с маленьким ребёнком.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 ищете квартиру на длительный срок.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Важна хорошая инфраструктура, спокойный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uk-UA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Вы студентка, приехали в Москву на один год учить русский язык в университете. Вы хотите снять комнату и жить в квартире с другими  студентами. Вы готовы платить до 25 тысяч рублей в месяц.</a:t>
            </a:r>
          </a:p>
        </p:txBody>
      </p:sp>
      <p:pic>
        <p:nvPicPr>
          <p:cNvPr id="11270" name="Picture 7">
            <a:extLst>
              <a:ext uri="{FF2B5EF4-FFF2-40B4-BE49-F238E27FC236}">
                <a16:creationId xmlns:a16="http://schemas.microsoft.com/office/drawing/2014/main" id="{665EF527-8335-4548-AC17-40D5F163E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8520"/>
          <a:stretch>
            <a:fillRect/>
          </a:stretch>
        </p:blipFill>
        <p:spPr bwMode="auto">
          <a:xfrm>
            <a:off x="7319964" y="2276476"/>
            <a:ext cx="30384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6A80E68A-EA52-4718-88A3-6E65F4160307}"/>
              </a:ext>
            </a:extLst>
          </p:cNvPr>
          <p:cNvSpPr/>
          <p:nvPr/>
        </p:nvSpPr>
        <p:spPr>
          <a:xfrm>
            <a:off x="2666261" y="1536590"/>
            <a:ext cx="6096000" cy="39771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мы живем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ответы прозвучали в тексте?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каких типах домов живут люди?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выглядит типичный русский дом?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Где живут студенты?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человек может устроить жилье?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71148B2">
            <a:hlinkClick r:id="" action="ppaction://media"/>
            <a:extLst>
              <a:ext uri="{FF2B5EF4-FFF2-40B4-BE49-F238E27FC236}">
                <a16:creationId xmlns:a16="http://schemas.microsoft.com/office/drawing/2014/main" id="{1B1D4AAB-17C4-4AA6-A358-0A2D21998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6199" y="2155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82178EB-C3CE-4F14-B135-A9436518D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16800" cy="67581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BC302FE-D54B-485D-B6AD-A0E1C65BC10F}"/>
              </a:ext>
            </a:extLst>
          </p:cNvPr>
          <p:cNvSpPr txBox="1"/>
          <p:nvPr/>
        </p:nvSpPr>
        <p:spPr>
          <a:xfrm>
            <a:off x="7650480" y="172720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Опишите дом своей мечты.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92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1CCC2C-39F9-4D36-827F-27F71B2ED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9981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CB720A0-BCFD-4B36-B493-073FE228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979" y="1584664"/>
            <a:ext cx="5978411" cy="139379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B55F36-B895-4038-B849-42B509AC6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80" y="2978458"/>
            <a:ext cx="6022020" cy="3879542"/>
          </a:xfrm>
          <a:prstGeom prst="rect">
            <a:avLst/>
          </a:prstGeom>
        </p:spPr>
      </p:pic>
      <p:sp useBgFill="1">
        <p:nvSpPr>
          <p:cNvPr id="5" name="TextovéPole 4">
            <a:extLst>
              <a:ext uri="{FF2B5EF4-FFF2-40B4-BE49-F238E27FC236}">
                <a16:creationId xmlns:a16="http://schemas.microsoft.com/office/drawing/2014/main" id="{1A63A158-6920-44A1-9C5C-45D4424E035B}"/>
              </a:ext>
            </a:extLst>
          </p:cNvPr>
          <p:cNvSpPr txBox="1"/>
          <p:nvPr/>
        </p:nvSpPr>
        <p:spPr>
          <a:xfrm>
            <a:off x="6242871" y="487657"/>
            <a:ext cx="5832629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Прочитайте текст и подготовьтесь к его пересказу</a:t>
            </a:r>
            <a:endParaRPr lang="cs-CZ" sz="2000" b="1" dirty="0">
              <a:solidFill>
                <a:srgbClr val="00B050"/>
              </a:solidFill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A6C04DF-892B-4203-A83F-C8998966C82F}"/>
              </a:ext>
            </a:extLst>
          </p:cNvPr>
          <p:cNvCxnSpPr/>
          <p:nvPr/>
        </p:nvCxnSpPr>
        <p:spPr>
          <a:xfrm>
            <a:off x="6096000" y="487657"/>
            <a:ext cx="73979" cy="63703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96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60DCA2E-FB31-4518-BCCF-EC6FCA662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rgbClr val="C00000"/>
                </a:solidFill>
              </a:rPr>
              <a:t>ЖИЛЬЁ</a:t>
            </a:r>
            <a:endParaRPr lang="cs-CZ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09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2546538-095C-4668-B854-8BD283E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0" y="0"/>
            <a:ext cx="581152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7BA69E4-F35E-402B-B67F-5CBB0565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922" y="0"/>
            <a:ext cx="6321078" cy="4216400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42304EC-1FEE-4CE4-915E-9503CCD296EF}"/>
              </a:ext>
            </a:extLst>
          </p:cNvPr>
          <p:cNvCxnSpPr/>
          <p:nvPr/>
        </p:nvCxnSpPr>
        <p:spPr>
          <a:xfrm>
            <a:off x="5750560" y="-71120"/>
            <a:ext cx="132080" cy="692912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81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60DCA2E-FB31-4518-BCCF-EC6FCA662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rgbClr val="C00000"/>
                </a:solidFill>
              </a:rPr>
              <a:t>ЖИЗНЬ В ГОРОДЕ и в деревне</a:t>
            </a:r>
            <a:endParaRPr lang="cs-CZ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5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4CA8E67-10A5-4DB6-8AE9-5AC0C2FDC3D2}"/>
              </a:ext>
            </a:extLst>
          </p:cNvPr>
          <p:cNvSpPr/>
          <p:nvPr/>
        </p:nvSpPr>
        <p:spPr>
          <a:xfrm>
            <a:off x="548640" y="1872734"/>
            <a:ext cx="97551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Жизнь в городе и в деревне</a:t>
            </a:r>
          </a:p>
          <a:p>
            <a:endParaRPr lang="ru-RU" sz="2400" b="1" dirty="0">
              <a:solidFill>
                <a:srgbClr val="00B050"/>
              </a:solidFill>
            </a:endParaRPr>
          </a:p>
          <a:p>
            <a:r>
              <a:rPr lang="ru-RU" sz="2400" b="1" dirty="0">
                <a:solidFill>
                  <a:srgbClr val="00B050"/>
                </a:solidFill>
              </a:rPr>
              <a:t>Посмотрите ролик и расскажите какие плюсы и минусы есть у жизни в городе, а какие в деревне.</a:t>
            </a:r>
          </a:p>
          <a:p>
            <a:endParaRPr lang="ru-RU" dirty="0"/>
          </a:p>
          <a:p>
            <a:r>
              <a:rPr lang="cs-CZ" dirty="0">
                <a:hlinkClick r:id="rId2"/>
              </a:rPr>
              <a:t>https://www.youtube.com/watch?v=-Pc_AjvWeDw</a:t>
            </a:r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8614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06B464E-3D6B-4A35-890E-0B5997E81F5B}"/>
              </a:ext>
            </a:extLst>
          </p:cNvPr>
          <p:cNvSpPr/>
          <p:nvPr/>
        </p:nvSpPr>
        <p:spPr>
          <a:xfrm>
            <a:off x="1046480" y="909102"/>
            <a:ext cx="103022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Вам кажется «плюсом», а что «минусом» жизни в деревне: 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отдельный, свой собственный дом; сам себе хозяин и шеф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весь год нужно каждый день работать: на огороде и с животными, никакого отпуска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еда со своего участка, без химии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друг друга знают - нужно рано вставать, вместе с первым петухом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нет центрального отопления, всё на дровах - вода из колодца, чистая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нет школы, учиться дети ездят в соседнее село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нет интернета, но есть телевизор, радио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жить безопаснее, чем в городе - жизнь с природой и на природе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почти нет дорог и не всегда есть свет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плохо с медицинским обслуживанием: врачи только в городе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лес, река, поле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всё рядом;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цивилизация – далеко - русские традиции живы только в деревне, среди бабушек 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92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103530F-4DF1-49B7-9A12-A174F67EE72A}"/>
              </a:ext>
            </a:extLst>
          </p:cNvPr>
          <p:cNvSpPr/>
          <p:nvPr/>
        </p:nvSpPr>
        <p:spPr>
          <a:xfrm>
            <a:off x="1722268" y="2063233"/>
            <a:ext cx="8966447" cy="153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преимущества и негативные стороны видит автор в жизни в городе и деревне?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3A2BA6">
            <a:hlinkClick r:id="" action="ppaction://media"/>
            <a:extLst>
              <a:ext uri="{FF2B5EF4-FFF2-40B4-BE49-F238E27FC236}">
                <a16:creationId xmlns:a16="http://schemas.microsoft.com/office/drawing/2014/main" id="{9EA94379-6D19-48A3-AD0F-157C06BE1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3377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074AAE-613D-46F7-AD7D-2000FC8A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9" y="619217"/>
            <a:ext cx="9586822" cy="56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8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B04471F-23EE-4E8A-8628-AF248B2D0CEE}"/>
              </a:ext>
            </a:extLst>
          </p:cNvPr>
          <p:cNvSpPr/>
          <p:nvPr/>
        </p:nvSpPr>
        <p:spPr>
          <a:xfrm>
            <a:off x="340360" y="24565"/>
            <a:ext cx="11673840" cy="1938992"/>
          </a:xfrm>
          <a:prstGeom prst="rect">
            <a:avLst/>
          </a:prstGeom>
          <a:gradFill>
            <a:gsLst>
              <a:gs pos="0">
                <a:schemeClr val="bg1">
                  <a:tint val="90000"/>
                  <a:lumMod val="110000"/>
                </a:schemeClr>
              </a:gs>
              <a:gs pos="100000">
                <a:schemeClr val="bg1">
                  <a:shade val="64000"/>
                  <a:lumMod val="88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Есть в России и знаменитые на весь мир деревни. Они прославились своими мастерами и ремёслами. Названия этих деревень: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Жостово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(там делают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Жостовские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подносы), Богородское (с его умными игрушками из дерева), Гжель (и бело-синие произведения искусства из глины), Павловский Посад (родина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Павлопосадских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платков из шерсти), Гусь-Хрустальный (хрустальные чудеса) и Палех (деревянные расписные шкатулки с мотивами русских народных сказок и православных икон).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89CF12-41F7-4A1C-8E38-DF3B78D2A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680"/>
            <a:ext cx="2834640" cy="2834640"/>
          </a:xfrm>
          <a:prstGeom prst="rect">
            <a:avLst/>
          </a:prstGeom>
        </p:spPr>
      </p:pic>
      <p:pic>
        <p:nvPicPr>
          <p:cNvPr id="7171" name="Picture 3" descr="Картинки по запросу богородские игрушки">
            <a:hlinkClick r:id="rId3"/>
            <a:extLst>
              <a:ext uri="{FF2B5EF4-FFF2-40B4-BE49-F238E27FC236}">
                <a16:creationId xmlns:a16="http://schemas.microsoft.com/office/drawing/2014/main" id="{0742DA92-2647-42AF-A61B-7EA18FA4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80" y="3853372"/>
            <a:ext cx="3373120" cy="30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EDDB6F-CFB0-463C-A456-4D84E3488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722" y="4518688"/>
            <a:ext cx="3515360" cy="23393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08A7673-F98B-4787-9EE5-9F33E3922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365" y="1605067"/>
            <a:ext cx="3507915" cy="21539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714EE9E-CD79-46D1-8C96-2BCCD33D5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871" y="2170333"/>
            <a:ext cx="3164489" cy="283464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A729A1C-BDE9-47B1-8E34-786F794286F7}"/>
              </a:ext>
            </a:extLst>
          </p:cNvPr>
          <p:cNvSpPr txBox="1"/>
          <p:nvPr/>
        </p:nvSpPr>
        <p:spPr>
          <a:xfrm>
            <a:off x="194398" y="5321162"/>
            <a:ext cx="4511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Расскажите об одной из известных деревень в вашей стране.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80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5BED2A1C-5F86-42C5-A220-3248417FB814}"/>
              </a:ext>
            </a:extLst>
          </p:cNvPr>
          <p:cNvSpPr/>
          <p:nvPr/>
        </p:nvSpPr>
        <p:spPr>
          <a:xfrm>
            <a:off x="6878320" y="58846"/>
            <a:ext cx="51511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Расспросите своего тандем-партнера о его дачном опыте! 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Варианты вопросов: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У ваших родителей есть дача? (Была прежде?)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Где она находится?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На каком расстоянии от их дома?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Это далеко или недалеко?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Там можно жить круглый год? (Кто там живет обычно?)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Вы часто туда ездите/ ездили?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Что вы там делаете/ делали?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Ваши родители, бабушка и дедушка ещё выращивают овощи и фрукты в огороде?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Если нет, то почему? Если да, то почему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ED3129-6371-4F9F-926D-2C162C5C9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066800"/>
            <a:ext cx="6350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56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74D81B-576D-45E1-AEA3-62D2CFB8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8800" cy="37498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53CD99F-B88B-4460-AF85-789A56988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943524"/>
            <a:ext cx="6553200" cy="491447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DB2A6D-F115-45EC-9D44-8EA1A27E8965}"/>
              </a:ext>
            </a:extLst>
          </p:cNvPr>
          <p:cNvSpPr txBox="1"/>
          <p:nvPr/>
        </p:nvSpPr>
        <p:spPr>
          <a:xfrm>
            <a:off x="6096000" y="514905"/>
            <a:ext cx="492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Традиционные и новые поселки</a:t>
            </a:r>
            <a:endParaRPr lang="cs-CZ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79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05AA935-398E-42B3-AFB1-48667036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20" y="1239520"/>
            <a:ext cx="5842041" cy="1686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A28F9F-4B1F-4F16-B452-214D5A084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68720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324B6A8-2A88-41D9-9EE3-0C18DDBDC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720" y="0"/>
            <a:ext cx="5923280" cy="139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169A7C7-2235-4673-AB58-F68E613F74E6}"/>
              </a:ext>
            </a:extLst>
          </p:cNvPr>
          <p:cNvSpPr txBox="1"/>
          <p:nvPr/>
        </p:nvSpPr>
        <p:spPr>
          <a:xfrm>
            <a:off x="3139440" y="18288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Как я живу – моя квартира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6" name="0BE04F2E">
            <a:hlinkClick r:id="" action="ppaction://media"/>
            <a:extLst>
              <a:ext uri="{FF2B5EF4-FFF2-40B4-BE49-F238E27FC236}">
                <a16:creationId xmlns:a16="http://schemas.microsoft.com/office/drawing/2014/main" id="{F6015EF0-5FF4-414F-81F6-7A7A7CAE0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5" y="240463"/>
            <a:ext cx="487363" cy="4873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673E23-9D54-4694-A3E8-D8D1C6270CDD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74" y="718948"/>
            <a:ext cx="11336783" cy="61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7A18095">
            <a:hlinkClick r:id="" action="ppaction://media"/>
            <a:extLst>
              <a:ext uri="{FF2B5EF4-FFF2-40B4-BE49-F238E27FC236}">
                <a16:creationId xmlns:a16="http://schemas.microsoft.com/office/drawing/2014/main" id="{65FDE918-CCA4-4F33-AFC4-A30B0A015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6495" y="1894144"/>
            <a:ext cx="487363" cy="4873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A5A31A-6D85-4A66-9939-284F6B4104C5}"/>
              </a:ext>
            </a:extLst>
          </p:cNvPr>
          <p:cNvSpPr txBox="1"/>
          <p:nvPr/>
        </p:nvSpPr>
        <p:spPr>
          <a:xfrm>
            <a:off x="10982960" y="1330960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02.</a:t>
            </a:r>
            <a:r>
              <a:rPr lang="cs-CZ" dirty="0"/>
              <a:t>1</a:t>
            </a:r>
            <a:r>
              <a:rPr lang="ru-RU" dirty="0"/>
              <a:t>1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AEAB0E8-E581-4937-B8E2-B75CD0F66800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3" y="0"/>
            <a:ext cx="1005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4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619B942-FDEA-442E-9BD2-0F0A042AF25E}"/>
              </a:ext>
            </a:extLst>
          </p:cNvPr>
          <p:cNvSpPr/>
          <p:nvPr/>
        </p:nvSpPr>
        <p:spPr>
          <a:xfrm>
            <a:off x="111760" y="1584960"/>
            <a:ext cx="3647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kern="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Опираясь на приведенный пример опишите:</a:t>
            </a:r>
          </a:p>
          <a:p>
            <a:pPr>
              <a:spcAft>
                <a:spcPts val="0"/>
              </a:spcAft>
            </a:pPr>
            <a:endParaRPr lang="cs-CZ" sz="2800" b="1" kern="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kern="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свою квартиру</a:t>
            </a:r>
            <a:endParaRPr lang="cs-CZ" sz="2800" b="1" kern="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kern="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квартиру / дом родителей</a:t>
            </a:r>
            <a:endParaRPr lang="cs-CZ" sz="2800" b="1" kern="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kern="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квартиру / дом друга / подруги</a:t>
            </a:r>
            <a:endParaRPr lang="cs-CZ" sz="2800" b="1" kern="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obrázek 1" descr="ÐÐÐ">
            <a:extLst>
              <a:ext uri="{FF2B5EF4-FFF2-40B4-BE49-F238E27FC236}">
                <a16:creationId xmlns:a16="http://schemas.microsoft.com/office/drawing/2014/main" id="{CD598F39-3106-4D7E-B891-551736BAA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10382" r="4765" b="40730"/>
          <a:stretch>
            <a:fillRect/>
          </a:stretch>
        </p:blipFill>
        <p:spPr bwMode="auto">
          <a:xfrm>
            <a:off x="3844252" y="213360"/>
            <a:ext cx="8347748" cy="664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0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2" descr="ÐÐ¾Ñ ÐºÑÑÐ½Ñ">
            <a:extLst>
              <a:ext uri="{FF2B5EF4-FFF2-40B4-BE49-F238E27FC236}">
                <a16:creationId xmlns:a16="http://schemas.microsoft.com/office/drawing/2014/main" id="{3BB4F4D1-F2C1-4D11-96BD-FA465A89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8165" r="4614" b="41139"/>
          <a:stretch>
            <a:fillRect/>
          </a:stretch>
        </p:blipFill>
        <p:spPr bwMode="auto">
          <a:xfrm>
            <a:off x="3175" y="4763"/>
            <a:ext cx="8687940" cy="69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obrázek 2" descr="ÐÐ¾Ñ ÐºÑÑÐ½Ñ">
            <a:extLst>
              <a:ext uri="{FF2B5EF4-FFF2-40B4-BE49-F238E27FC236}">
                <a16:creationId xmlns:a16="http://schemas.microsoft.com/office/drawing/2014/main" id="{071BB7AE-5F07-436C-8491-643FAE76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60358" r="43428" b="9654"/>
          <a:stretch>
            <a:fillRect/>
          </a:stretch>
        </p:blipFill>
        <p:spPr bwMode="auto">
          <a:xfrm>
            <a:off x="8554720" y="1980716"/>
            <a:ext cx="3634105" cy="494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B61D5F3-20A4-4590-88C5-EE768A3D08AE}"/>
              </a:ext>
            </a:extLst>
          </p:cNvPr>
          <p:cNvSpPr txBox="1"/>
          <p:nvPr/>
        </p:nvSpPr>
        <p:spPr>
          <a:xfrm>
            <a:off x="8554719" y="508000"/>
            <a:ext cx="3634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Найдите что и где на этой кухне.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А какая у вас кухня?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8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 descr="2 ÑÑÑÐ°Ð½Ð¸ÑÑ 35 Ð¿ÑÐµÐ´Ð¼ÐµÑÐ¾Ð² Ð¼ÐµÐ±ÐµÐ»Ð¸ ">
            <a:extLst>
              <a:ext uri="{FF2B5EF4-FFF2-40B4-BE49-F238E27FC236}">
                <a16:creationId xmlns:a16="http://schemas.microsoft.com/office/drawing/2014/main" id="{E79886E1-EF44-466C-8D1B-BA8E0BF4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6047" r="5246" b="7132"/>
          <a:stretch>
            <a:fillRect/>
          </a:stretch>
        </p:blipFill>
        <p:spPr bwMode="auto">
          <a:xfrm>
            <a:off x="0" y="3144"/>
            <a:ext cx="5262880" cy="684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obrázek 1" descr="2 ÑÑÑÐ°Ð½Ð¸ÑÑ 35 Ð¿ÑÐµÐ´Ð¼ÐµÑÐ¾Ð² Ð¼ÐµÐ±ÐµÐ»Ð¸ ">
            <a:extLst>
              <a:ext uri="{FF2B5EF4-FFF2-40B4-BE49-F238E27FC236}">
                <a16:creationId xmlns:a16="http://schemas.microsoft.com/office/drawing/2014/main" id="{ED66FE12-A5BD-4E89-9BFC-928ADE615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2737" r="5481" b="52802"/>
          <a:stretch>
            <a:fillRect/>
          </a:stretch>
        </p:blipFill>
        <p:spPr bwMode="auto">
          <a:xfrm>
            <a:off x="6096000" y="2561075"/>
            <a:ext cx="6096000" cy="42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6B1522E-72F3-4EC1-B23A-AFB7CA03D811}"/>
              </a:ext>
            </a:extLst>
          </p:cNvPr>
          <p:cNvSpPr txBox="1"/>
          <p:nvPr/>
        </p:nvSpPr>
        <p:spPr>
          <a:xfrm>
            <a:off x="5618480" y="365760"/>
            <a:ext cx="6187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Вам нужно обставить только что снятую квартиру. На картинках изображено все, что есть в квартире, однако, не все вещи вам нравятся. Обсудите, что и почему вы оставите, и что и где вы хотите купить. Какими должны быть эти новые предметы мебели и декора?</a:t>
            </a:r>
            <a:endParaRPr lang="cs-CZ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41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 descr="Russian">
            <a:extLst>
              <a:ext uri="{FF2B5EF4-FFF2-40B4-BE49-F238E27FC236}">
                <a16:creationId xmlns:a16="http://schemas.microsoft.com/office/drawing/2014/main" id="{959CE50E-447A-491C-8561-23CC32B4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2"/>
            <a:ext cx="4896654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10EDFDA-6BF4-40BA-8FCB-CAE14D259BDB}"/>
              </a:ext>
            </a:extLst>
          </p:cNvPr>
          <p:cNvSpPr txBox="1"/>
          <p:nvPr/>
        </p:nvSpPr>
        <p:spPr>
          <a:xfrm>
            <a:off x="5090160" y="314960"/>
            <a:ext cx="28549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</a:rPr>
              <a:t>Домашние обязанности.</a:t>
            </a:r>
          </a:p>
          <a:p>
            <a:endParaRPr lang="ru-RU" sz="2800" dirty="0">
              <a:solidFill>
                <a:srgbClr val="00B050"/>
              </a:solidFill>
            </a:endParaRPr>
          </a:p>
          <a:p>
            <a:r>
              <a:rPr lang="ru-RU" sz="2800" dirty="0">
                <a:solidFill>
                  <a:srgbClr val="00B050"/>
                </a:solidFill>
              </a:rPr>
              <a:t>Что и когда вы делаете по хозяйству?</a:t>
            </a:r>
          </a:p>
          <a:p>
            <a:endParaRPr lang="ru-RU" sz="2800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58F79B-F3A4-4AF3-B6AE-B1BF18BAE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240" y="0"/>
            <a:ext cx="4595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1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66FEE15-C287-4D87-9559-5A7B708F4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71" y="0"/>
            <a:ext cx="8014543" cy="68723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2E42CE3-265E-4934-ABC4-BB667E7EF5AB}"/>
              </a:ext>
            </a:extLst>
          </p:cNvPr>
          <p:cNvSpPr txBox="1"/>
          <p:nvPr/>
        </p:nvSpPr>
        <p:spPr>
          <a:xfrm>
            <a:off x="219456" y="1709928"/>
            <a:ext cx="372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Домашнее хозяйство</a:t>
            </a:r>
            <a:endParaRPr lang="cs-CZ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1983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186</TotalTime>
  <Words>1113</Words>
  <Application>Microsoft Office PowerPoint</Application>
  <PresentationFormat>Širokoúhlá obrazovka</PresentationFormat>
  <Paragraphs>120</Paragraphs>
  <Slides>29</Slides>
  <Notes>4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Tw Cen MT</vt:lpstr>
      <vt:lpstr>Kapka</vt:lpstr>
      <vt:lpstr>Разговорная практика</vt:lpstr>
      <vt:lpstr>ЖИЛЬЁ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ЖИЗНЬ В ГОРОДЕ и в деревне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Разговорная практика</dc:title>
  <dc:creator>Veronika</dc:creator>
  <cp:lastModifiedBy>Veronika Stranz-Nikitina</cp:lastModifiedBy>
  <cp:revision>23</cp:revision>
  <dcterms:created xsi:type="dcterms:W3CDTF">2019-10-15T11:48:27Z</dcterms:created>
  <dcterms:modified xsi:type="dcterms:W3CDTF">2020-12-11T09:42:33Z</dcterms:modified>
</cp:coreProperties>
</file>