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73" r:id="rId6"/>
    <p:sldId id="287" r:id="rId7"/>
    <p:sldId id="289" r:id="rId8"/>
    <p:sldId id="261" r:id="rId9"/>
    <p:sldId id="290" r:id="rId10"/>
    <p:sldId id="264" r:id="rId11"/>
    <p:sldId id="265" r:id="rId12"/>
    <p:sldId id="281" r:id="rId13"/>
    <p:sldId id="268" r:id="rId14"/>
    <p:sldId id="283" r:id="rId15"/>
    <p:sldId id="291" r:id="rId16"/>
    <p:sldId id="292" r:id="rId17"/>
    <p:sldId id="269" r:id="rId18"/>
    <p:sldId id="271" r:id="rId19"/>
    <p:sldId id="288" r:id="rId20"/>
    <p:sldId id="272" r:id="rId21"/>
    <p:sldId id="293" r:id="rId22"/>
    <p:sldId id="294" r:id="rId23"/>
    <p:sldId id="266" r:id="rId24"/>
    <p:sldId id="274" r:id="rId25"/>
    <p:sldId id="275" r:id="rId26"/>
    <p:sldId id="280" r:id="rId27"/>
    <p:sldId id="305" r:id="rId28"/>
    <p:sldId id="286" r:id="rId29"/>
    <p:sldId id="304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962-8CBA-40A0-846C-03677FB21A83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25028-461E-46D5-B36F-0B740E6EB5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2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289C-860F-4114-81F7-6C751BD2124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76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6CD7C-C6FD-43F2-A6E6-66E4DC670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480EEA-2792-4B75-888A-65EB80DF6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E7DDC9-D222-440E-B5A1-093AC706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54082D-E167-4D2C-9ACB-8F9C4BF2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EE3D67-4DEA-44A6-A334-0F014015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86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A8F71-C348-454A-979F-8E3CF2833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328C5D-669D-4E53-A349-8DE78AF7E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543651-76F5-4A45-81F8-A8E87F1B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E0D6AE-9685-4F23-8297-B04CF1EA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E48D4-75F9-4DD1-9C19-7FB498DD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86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8A35AD-AE5B-48E9-BABB-5AC45C844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27E03B-409F-4619-BD85-C276029C1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F4CF2A-9A21-4B03-A4AC-0DCD450D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87ED85-106D-4C55-B2E1-105BC462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837532-9933-40A1-A0AB-1B7BB8B2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31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22F05-DA79-4619-8BB9-27F5CAF9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854D98-9259-4D6A-9812-F082FB54F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643655-2FE5-4020-AA9D-C813F583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44A159-ED31-4F8F-A326-FCF9FE6A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ED0D75-6A76-4767-B55E-DA2B0214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75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BAB199-73F6-4E24-AB39-AB36FDF1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637F026-8971-41FC-BAFE-9BF6AE2E8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42E2F7-16C2-48D8-B03D-5ED884FF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48ABD1-6698-4C44-8E57-0C0F3D8E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23CB23-B2E5-4F1C-9380-F6DC8E4F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8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C5647-86EA-4D10-B297-B40B86BB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F0B4E6-97BD-4538-9073-00221A420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9BB5B3-8541-4BD8-93DD-512D6B9B8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FA77FA-86A3-4772-872F-BF1D1EFA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BFA3CC-03BF-4F55-B7BF-166053D8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CB605E-55BD-4803-83BA-96A8E4AE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39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FABC9F-CD4D-4FDA-A9E1-513FBB329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4FA345-0E31-40A8-9BF6-D0CF2FDBD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5116E15-B015-457B-BDCB-430475F37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B3BF1B7-746E-42FD-9EA0-8F70751DB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BAB5257-CA22-4541-85E7-4C056F665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1CFC53-321D-4C96-82AD-9417617B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74E648-B871-4DBC-B9DA-91A7D531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189F1FB-95B8-402D-B941-0F217469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7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58F1F-6D8F-4DEF-8DD8-3BBDA63A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58A6665-08AD-4EAE-AC9B-9C737CFA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CD18A7-924D-40D0-BD2E-82122380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CDA895-6BF0-45BF-99E6-76A986F3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7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B2BFC85-9B86-48FA-9641-46BDA47D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5A384E-5AF6-451F-9178-65893612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8BBA7E0-402C-4F61-B701-3CA7197B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23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E3C1F-35AB-4999-AB62-DA9895BF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9A2AAB-1085-458E-B78A-17575E05E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D380CC6-4BB9-4016-B3F9-924D4C4EA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6B2554-CF25-4F4B-981F-A4560BA6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B33E08-5325-40EB-B889-5A528FC7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710018-99BB-45FE-A511-7E82F705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70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23EAB-4690-43B3-96F3-9CC7024C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910BA3-53E7-4577-A9D9-0592CEDA9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9574D4B-5F8D-4980-8591-13F5409BD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1B9295-4DDF-44B6-9A90-7081B980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BC4509-D181-429F-9FC1-906501E5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258607-EA97-451F-A78A-5ECBE4FF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87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1F3BE2-454B-4CCC-ADF6-250D47A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FC2CDB-577E-4709-8E25-A4CFC0ED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AF2CE5-838E-46E8-8B35-6E9F9824B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16010-DDF7-47DF-8612-6BBC5CC51FDD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D7E2D8-4C26-4163-8D17-C99C1EB73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811338-0525-4933-849E-6C5268253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83E8B-84BE-4E22-A189-08F6A34EC6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27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nase-rec.ujc.cas.cz/archiv.php?art=732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denikn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enikn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als.info/feature/30A#1/26/14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74CD8E-7DAD-4947-BEF3-A2DFBF9854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Úvodní jazykový seminář</a:t>
            </a:r>
            <a:br>
              <a:rPr lang="cs-CZ" sz="3200" b="1" dirty="0"/>
            </a:br>
            <a:br>
              <a:rPr lang="cs-CZ" sz="3200" b="1" dirty="0"/>
            </a:br>
            <a:r>
              <a:rPr lang="cs-CZ" sz="2800" b="1" dirty="0"/>
              <a:t>Úvod do morfologie: slovní druhy a gramatické kategorie jmen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5651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68"/>
    </mc:Choice>
    <mc:Fallback xmlns="">
      <p:transition spd="slow" advTm="430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jmenný rod (genus) u SUBST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200"/>
            <a:ext cx="9372600" cy="485313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kolísání v rodě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sršeň </a:t>
            </a:r>
            <a:r>
              <a:rPr lang="cs-CZ" dirty="0"/>
              <a:t>(f. / m. </a:t>
            </a:r>
            <a:r>
              <a:rPr lang="cs-CZ" dirty="0" err="1"/>
              <a:t>an</a:t>
            </a:r>
            <a:r>
              <a:rPr lang="cs-CZ" dirty="0"/>
              <a:t>.)</a:t>
            </a:r>
          </a:p>
          <a:p>
            <a:pPr lvl="2"/>
            <a:r>
              <a:rPr lang="cs-CZ" dirty="0">
                <a:hlinkClick r:id="rId2"/>
              </a:rPr>
              <a:t>http://nase-rec.ujc.cas.cz/archiv.php?art=7328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esej</a:t>
            </a:r>
            <a:r>
              <a:rPr lang="cs-CZ" dirty="0"/>
              <a:t> (f. / m. </a:t>
            </a:r>
            <a:r>
              <a:rPr lang="cs-CZ" dirty="0" err="1"/>
              <a:t>ia</a:t>
            </a:r>
            <a:r>
              <a:rPr lang="cs-CZ" dirty="0"/>
              <a:t>.),</a:t>
            </a:r>
            <a:r>
              <a:rPr lang="cs-CZ" i="1" dirty="0"/>
              <a:t> image</a:t>
            </a:r>
            <a:r>
              <a:rPr lang="cs-CZ" dirty="0"/>
              <a:t> (f. / m. </a:t>
            </a:r>
            <a:r>
              <a:rPr lang="cs-CZ" dirty="0" err="1"/>
              <a:t>ia</a:t>
            </a:r>
            <a:r>
              <a:rPr lang="cs-CZ" dirty="0"/>
              <a:t>.!!), </a:t>
            </a:r>
            <a:r>
              <a:rPr lang="cs-CZ" i="1" dirty="0"/>
              <a:t>ranvej</a:t>
            </a:r>
            <a:r>
              <a:rPr lang="cs-CZ" dirty="0"/>
              <a:t> (f. / m. </a:t>
            </a:r>
            <a:r>
              <a:rPr lang="cs-CZ" dirty="0" err="1"/>
              <a:t>ia</a:t>
            </a:r>
            <a:r>
              <a:rPr lang="cs-CZ" dirty="0"/>
              <a:t>.!!)</a:t>
            </a:r>
            <a:endParaRPr lang="cs-CZ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káně</a:t>
            </a:r>
            <a:r>
              <a:rPr lang="cs-CZ" dirty="0"/>
              <a:t> (f./n.)</a:t>
            </a:r>
          </a:p>
          <a:p>
            <a:r>
              <a:rPr lang="cs-CZ" b="1" dirty="0"/>
              <a:t>rodová dubleta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rozdílné tvary už v nominativu singuláru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brambor</a:t>
            </a:r>
            <a:r>
              <a:rPr lang="cs-CZ" dirty="0"/>
              <a:t>/</a:t>
            </a:r>
            <a:r>
              <a:rPr lang="cs-CZ" i="1" dirty="0"/>
              <a:t>brambora</a:t>
            </a:r>
            <a:r>
              <a:rPr lang="cs-CZ" dirty="0"/>
              <a:t>, </a:t>
            </a:r>
            <a:r>
              <a:rPr lang="cs-CZ" i="1" dirty="0"/>
              <a:t>kedluben</a:t>
            </a:r>
            <a:r>
              <a:rPr lang="cs-CZ" dirty="0"/>
              <a:t>/</a:t>
            </a:r>
            <a:r>
              <a:rPr lang="cs-CZ" i="1" dirty="0"/>
              <a:t>kedlubna</a:t>
            </a:r>
          </a:p>
          <a:p>
            <a:pPr lvl="2"/>
            <a:r>
              <a:rPr lang="cs-CZ" i="1" dirty="0">
                <a:solidFill>
                  <a:schemeClr val="accent1"/>
                </a:solidFill>
              </a:rPr>
              <a:t>s brambory </a:t>
            </a:r>
            <a:r>
              <a:rPr lang="cs-CZ" dirty="0">
                <a:solidFill>
                  <a:schemeClr val="accent1"/>
                </a:solidFill>
              </a:rPr>
              <a:t>i </a:t>
            </a:r>
            <a:r>
              <a:rPr lang="cs-CZ" i="1" dirty="0">
                <a:solidFill>
                  <a:schemeClr val="accent1"/>
                </a:solidFill>
              </a:rPr>
              <a:t>s bramborami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nářeční nebo stylová variantnost:</a:t>
            </a:r>
          </a:p>
          <a:p>
            <a:pPr lvl="2"/>
            <a:r>
              <a:rPr lang="cs-CZ" i="1" dirty="0"/>
              <a:t>Kobliha/koblih</a:t>
            </a:r>
          </a:p>
          <a:p>
            <a:pPr lvl="2"/>
            <a:r>
              <a:rPr lang="cs-CZ" i="1" dirty="0"/>
              <a:t>hadr</a:t>
            </a:r>
            <a:r>
              <a:rPr lang="cs-CZ" dirty="0"/>
              <a:t>/</a:t>
            </a:r>
            <a:r>
              <a:rPr lang="cs-CZ" i="1" dirty="0" err="1"/>
              <a:t>hadra</a:t>
            </a:r>
            <a:endParaRPr lang="cs-CZ" dirty="0"/>
          </a:p>
          <a:p>
            <a:pPr lvl="2"/>
            <a:r>
              <a:rPr lang="cs-CZ" i="1" dirty="0"/>
              <a:t>okurka</a:t>
            </a:r>
            <a:r>
              <a:rPr lang="cs-CZ" dirty="0"/>
              <a:t>/</a:t>
            </a:r>
            <a:r>
              <a:rPr lang="cs-CZ" i="1" dirty="0"/>
              <a:t>okurek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6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791"/>
    </mc:Choice>
    <mc:Fallback xmlns="">
      <p:transition spd="slow" advTm="2917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jmenný rod (genus)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Jakého rodu jsou    	 ? (hranolek, nově lze i </a:t>
            </a:r>
            <a:r>
              <a:rPr lang="cs-CZ" i="1" dirty="0" err="1">
                <a:solidFill>
                  <a:schemeClr val="accent1"/>
                </a:solidFill>
              </a:rPr>
              <a:t>hranolka</a:t>
            </a:r>
            <a:r>
              <a:rPr lang="cs-CZ" i="1">
                <a:solidFill>
                  <a:schemeClr val="accent1"/>
                </a:solidFill>
              </a:rPr>
              <a:t>)</a:t>
            </a:r>
            <a:endParaRPr lang="cs-CZ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Jakého rodu je: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accent1"/>
                </a:solidFill>
              </a:rPr>
              <a:t>Olomouc?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accent1"/>
                </a:solidFill>
              </a:rPr>
              <a:t>Kroměříž?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accent1"/>
                </a:solidFill>
              </a:rPr>
              <a:t>Florenc?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ADJ?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accent1"/>
                </a:solidFill>
              </a:rPr>
              <a:t>Pankrác?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accent1"/>
                </a:solidFill>
              </a:rPr>
              <a:t>Bubeneč?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accent1"/>
                </a:solidFill>
              </a:rPr>
              <a:t>Hostivice?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27" y="1783605"/>
            <a:ext cx="452062" cy="57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E0B485-349F-46A9-A5CA-FDA173515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03" r="7647" b="6409"/>
          <a:stretch/>
        </p:blipFill>
        <p:spPr>
          <a:xfrm>
            <a:off x="7309984" y="2550694"/>
            <a:ext cx="4882016" cy="21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33"/>
    </mc:Choice>
    <mc:Fallback xmlns="">
      <p:transition spd="slow" advTm="17693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životnost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2" indent="-342900"/>
            <a:r>
              <a:rPr lang="cs-CZ" sz="2400" b="1" dirty="0"/>
              <a:t>životnost gramatická × životnost přirozená</a:t>
            </a:r>
          </a:p>
          <a:p>
            <a:pPr marL="457200" lvl="3" indent="0">
              <a:buNone/>
            </a:pPr>
            <a:r>
              <a:rPr lang="cs-CZ" sz="2400" b="1" dirty="0"/>
              <a:t>antropomorfizace</a:t>
            </a:r>
            <a:r>
              <a:rPr lang="cs-CZ" sz="2400" dirty="0"/>
              <a:t>: </a:t>
            </a:r>
            <a:r>
              <a:rPr lang="cs-CZ" sz="2400" i="1" dirty="0"/>
              <a:t>papíroví draci</a:t>
            </a:r>
            <a:r>
              <a:rPr lang="cs-CZ" sz="2400" dirty="0"/>
              <a:t>, </a:t>
            </a:r>
            <a:r>
              <a:rPr lang="cs-CZ" sz="2400" i="1" dirty="0"/>
              <a:t>sněhuláci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koně</a:t>
            </a:r>
            <a:r>
              <a:rPr lang="cs-CZ" dirty="0"/>
              <a:t>, </a:t>
            </a:r>
            <a:r>
              <a:rPr lang="cs-CZ" i="1" dirty="0"/>
              <a:t>rodiče</a:t>
            </a:r>
            <a:r>
              <a:rPr lang="cs-CZ" dirty="0"/>
              <a:t>, </a:t>
            </a:r>
            <a:r>
              <a:rPr lang="cs-CZ" i="1" dirty="0"/>
              <a:t>lidičky </a:t>
            </a:r>
            <a:r>
              <a:rPr lang="cs-CZ" dirty="0"/>
              <a:t>byli…</a:t>
            </a:r>
          </a:p>
          <a:p>
            <a:r>
              <a:rPr lang="cs-CZ" sz="2400" b="1" dirty="0"/>
              <a:t>dvojí životnost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uzenáči</a:t>
            </a:r>
            <a:r>
              <a:rPr lang="cs-CZ" dirty="0"/>
              <a:t>/</a:t>
            </a:r>
            <a:r>
              <a:rPr lang="cs-CZ" i="1" dirty="0"/>
              <a:t>uzenáče</a:t>
            </a:r>
            <a:r>
              <a:rPr lang="cs-CZ" dirty="0"/>
              <a:t>, </a:t>
            </a:r>
            <a:r>
              <a:rPr lang="cs-CZ" i="1" dirty="0"/>
              <a:t>slanečci</a:t>
            </a:r>
            <a:r>
              <a:rPr lang="cs-CZ" dirty="0"/>
              <a:t>/</a:t>
            </a:r>
            <a:r>
              <a:rPr lang="cs-CZ" i="1" dirty="0"/>
              <a:t>slanečky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bacili</a:t>
            </a:r>
            <a:r>
              <a:rPr lang="cs-CZ" dirty="0"/>
              <a:t>/</a:t>
            </a:r>
            <a:r>
              <a:rPr lang="cs-CZ" i="1" dirty="0"/>
              <a:t>bacily, mikrobi</a:t>
            </a:r>
            <a:r>
              <a:rPr lang="cs-CZ" dirty="0"/>
              <a:t>/</a:t>
            </a:r>
            <a:r>
              <a:rPr lang="cs-CZ" i="1" dirty="0"/>
              <a:t>mikroby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ukazatelé</a:t>
            </a:r>
            <a:r>
              <a:rPr lang="cs-CZ" dirty="0"/>
              <a:t>/</a:t>
            </a:r>
            <a:r>
              <a:rPr lang="cs-CZ" i="1" dirty="0"/>
              <a:t>ukazatele, činitele</a:t>
            </a:r>
            <a:r>
              <a:rPr lang="cs-CZ" dirty="0"/>
              <a:t>/</a:t>
            </a:r>
            <a:r>
              <a:rPr lang="cs-CZ" i="1" dirty="0"/>
              <a:t>činitelé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maňásci</a:t>
            </a:r>
            <a:r>
              <a:rPr lang="cs-CZ" dirty="0"/>
              <a:t>/</a:t>
            </a:r>
            <a:r>
              <a:rPr lang="cs-CZ" i="1" dirty="0"/>
              <a:t>maňásky</a:t>
            </a:r>
          </a:p>
          <a:p>
            <a:pPr lvl="2"/>
            <a:r>
              <a:rPr lang="cs-CZ" dirty="0"/>
              <a:t>musíme tomu přizpůsobit kongruenci (shodu):</a:t>
            </a:r>
          </a:p>
          <a:p>
            <a:pPr lvl="3"/>
            <a:r>
              <a:rPr lang="cs-CZ" i="1" dirty="0"/>
              <a:t>rozviklané ukazatele stály u cesty </a:t>
            </a:r>
            <a:r>
              <a:rPr lang="cs-CZ" dirty="0"/>
              <a:t>× </a:t>
            </a:r>
            <a:r>
              <a:rPr lang="cs-CZ" i="1" dirty="0"/>
              <a:t>tito</a:t>
            </a:r>
            <a:r>
              <a:rPr lang="cs-CZ" dirty="0"/>
              <a:t> </a:t>
            </a:r>
            <a:r>
              <a:rPr lang="cs-CZ" i="1" dirty="0"/>
              <a:t>důležití ukazatelé přispěli k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A </a:t>
            </a:r>
            <a:r>
              <a:rPr lang="cs-CZ" i="1" dirty="0">
                <a:solidFill>
                  <a:schemeClr val="accent1"/>
                </a:solidFill>
              </a:rPr>
              <a:t>průvodce?</a:t>
            </a:r>
          </a:p>
          <a:p>
            <a:pPr lvl="2"/>
            <a:r>
              <a:rPr lang="cs-CZ" i="1" dirty="0">
                <a:solidFill>
                  <a:schemeClr val="accent1"/>
                </a:solidFill>
              </a:rPr>
              <a:t>KLIENT</a:t>
            </a:r>
            <a:r>
              <a:rPr lang="cs-CZ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AEF8A4-4B03-4DF6-B331-76E4405F4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873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0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745"/>
    </mc:Choice>
    <mc:Fallback xmlns="">
      <p:transition spd="slow" advTm="2167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133" y="0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cs-CZ" sz="3200" b="1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52D0C05-24BA-45BA-A55E-E8857A345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520" y="0"/>
            <a:ext cx="5430549" cy="49828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F04EC61-677A-4316-91E9-EB15B956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16" y="11126"/>
            <a:ext cx="6337850" cy="49716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D291A52-F302-4EA0-8B14-49A1B7329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9" y="5431809"/>
            <a:ext cx="12161371" cy="41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1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5"/>
    </mc:Choice>
    <mc:Fallback xmlns="">
      <p:transition spd="slow" advTm="4879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19E84-1CA1-4748-AC21-211F62E8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8"/>
            <a:ext cx="10515600" cy="588860"/>
          </a:xfrm>
        </p:spPr>
        <p:txBody>
          <a:bodyPr>
            <a:normAutofit/>
          </a:bodyPr>
          <a:lstStyle/>
          <a:p>
            <a:r>
              <a:rPr lang="cs-CZ" sz="2800" b="1" dirty="0"/>
              <a:t>SYN2015: 18 výskytů tvaru KLIENTU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5BC2520-EE17-494B-9242-7C8183806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131" y="531094"/>
            <a:ext cx="6877878" cy="6319418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7A9A1F0-DEE9-43F3-A3E5-D2AEE18A2FAC}"/>
              </a:ext>
            </a:extLst>
          </p:cNvPr>
          <p:cNvCxnSpPr/>
          <p:nvPr/>
        </p:nvCxnSpPr>
        <p:spPr>
          <a:xfrm flipH="1">
            <a:off x="9289775" y="689113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7B8B885-EB2B-428C-A563-618EF7097605}"/>
              </a:ext>
            </a:extLst>
          </p:cNvPr>
          <p:cNvCxnSpPr/>
          <p:nvPr/>
        </p:nvCxnSpPr>
        <p:spPr>
          <a:xfrm flipH="1">
            <a:off x="9289775" y="1080052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ACC9F19-8BE1-47DB-B611-022F1D56C14E}"/>
              </a:ext>
            </a:extLst>
          </p:cNvPr>
          <p:cNvCxnSpPr/>
          <p:nvPr/>
        </p:nvCxnSpPr>
        <p:spPr>
          <a:xfrm flipH="1">
            <a:off x="9289775" y="2133600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18854AA-1656-4D82-BC35-B2D40D87C670}"/>
              </a:ext>
            </a:extLst>
          </p:cNvPr>
          <p:cNvCxnSpPr/>
          <p:nvPr/>
        </p:nvCxnSpPr>
        <p:spPr>
          <a:xfrm flipH="1">
            <a:off x="9289775" y="4538869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DD49BDD-7ECE-451C-AB48-A137A57B0229}"/>
              </a:ext>
            </a:extLst>
          </p:cNvPr>
          <p:cNvCxnSpPr/>
          <p:nvPr/>
        </p:nvCxnSpPr>
        <p:spPr>
          <a:xfrm flipH="1">
            <a:off x="9289775" y="4890052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77C5335-229C-443F-B0E7-3F5BC6C5405E}"/>
              </a:ext>
            </a:extLst>
          </p:cNvPr>
          <p:cNvCxnSpPr/>
          <p:nvPr/>
        </p:nvCxnSpPr>
        <p:spPr>
          <a:xfrm flipH="1">
            <a:off x="9289775" y="5241235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0B4A90EF-508F-4489-A27F-B8C9EA8D0EDC}"/>
              </a:ext>
            </a:extLst>
          </p:cNvPr>
          <p:cNvCxnSpPr/>
          <p:nvPr/>
        </p:nvCxnSpPr>
        <p:spPr>
          <a:xfrm flipH="1">
            <a:off x="9289775" y="5592417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BE2F0D80-8DBE-4540-AE50-60097A983005}"/>
              </a:ext>
            </a:extLst>
          </p:cNvPr>
          <p:cNvCxnSpPr/>
          <p:nvPr/>
        </p:nvCxnSpPr>
        <p:spPr>
          <a:xfrm flipH="1">
            <a:off x="9289775" y="5943600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2D78368-0739-402B-8F98-B867EA4B3C45}"/>
              </a:ext>
            </a:extLst>
          </p:cNvPr>
          <p:cNvCxnSpPr/>
          <p:nvPr/>
        </p:nvCxnSpPr>
        <p:spPr>
          <a:xfrm flipH="1">
            <a:off x="9289775" y="6308035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4026D2E7-842C-4D15-9F7E-29B41F616D1E}"/>
              </a:ext>
            </a:extLst>
          </p:cNvPr>
          <p:cNvCxnSpPr/>
          <p:nvPr/>
        </p:nvCxnSpPr>
        <p:spPr>
          <a:xfrm flipH="1">
            <a:off x="9289775" y="3531704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4F6B8C8-C26E-4048-B392-E4AF169EE6A9}"/>
              </a:ext>
            </a:extLst>
          </p:cNvPr>
          <p:cNvCxnSpPr/>
          <p:nvPr/>
        </p:nvCxnSpPr>
        <p:spPr>
          <a:xfrm flipH="1">
            <a:off x="9289775" y="3856383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D1B51FC-5754-4B3B-9D1A-DC8DEB8A29F1}"/>
              </a:ext>
            </a:extLst>
          </p:cNvPr>
          <p:cNvCxnSpPr/>
          <p:nvPr/>
        </p:nvCxnSpPr>
        <p:spPr>
          <a:xfrm flipH="1">
            <a:off x="9289775" y="4207565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301C534C-3EB1-4D39-A860-6C5262F15D85}"/>
              </a:ext>
            </a:extLst>
          </p:cNvPr>
          <p:cNvCxnSpPr/>
          <p:nvPr/>
        </p:nvCxnSpPr>
        <p:spPr>
          <a:xfrm flipH="1">
            <a:off x="9289775" y="2484783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51A9B2A2-3CB0-4D22-9614-48B38CDDE592}"/>
              </a:ext>
            </a:extLst>
          </p:cNvPr>
          <p:cNvCxnSpPr/>
          <p:nvPr/>
        </p:nvCxnSpPr>
        <p:spPr>
          <a:xfrm flipH="1">
            <a:off x="9289775" y="2822713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3D2B0E79-08DE-4D0D-8B97-A4AF1E4032E6}"/>
              </a:ext>
            </a:extLst>
          </p:cNvPr>
          <p:cNvCxnSpPr/>
          <p:nvPr/>
        </p:nvCxnSpPr>
        <p:spPr>
          <a:xfrm flipH="1">
            <a:off x="9289775" y="3173896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A6F770E1-1CFE-4B42-ADB3-BBD85C773227}"/>
              </a:ext>
            </a:extLst>
          </p:cNvPr>
          <p:cNvCxnSpPr/>
          <p:nvPr/>
        </p:nvCxnSpPr>
        <p:spPr>
          <a:xfrm flipH="1">
            <a:off x="9289775" y="1444487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8BEF3E8F-C9DA-40F9-B1F1-86DE059710CA}"/>
              </a:ext>
            </a:extLst>
          </p:cNvPr>
          <p:cNvCxnSpPr/>
          <p:nvPr/>
        </p:nvCxnSpPr>
        <p:spPr>
          <a:xfrm flipH="1">
            <a:off x="9289775" y="1808921"/>
            <a:ext cx="54333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4DFDAC7B-BC21-43D9-8C07-4B1A878AA361}"/>
              </a:ext>
            </a:extLst>
          </p:cNvPr>
          <p:cNvCxnSpPr/>
          <p:nvPr/>
        </p:nvCxnSpPr>
        <p:spPr>
          <a:xfrm flipV="1">
            <a:off x="9475304" y="6520070"/>
            <a:ext cx="225287" cy="1987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633297F1-772B-4C5D-BEF5-C1A2888EF6CC}"/>
              </a:ext>
            </a:extLst>
          </p:cNvPr>
          <p:cNvCxnSpPr>
            <a:cxnSpLocks/>
          </p:cNvCxnSpPr>
          <p:nvPr/>
        </p:nvCxnSpPr>
        <p:spPr>
          <a:xfrm>
            <a:off x="9475304" y="6520070"/>
            <a:ext cx="225287" cy="1987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9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74"/>
    </mc:Choice>
    <mc:Fallback xmlns="">
      <p:transition spd="slow" advTm="4677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6851C5E-30B8-40C4-92C1-82FB9D55A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088" y="2218458"/>
            <a:ext cx="5872912" cy="464494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ABCC06B-29AD-4C70-AC40-2D5EDD1B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60"/>
            <a:ext cx="6319088" cy="47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21"/>
    </mc:Choice>
    <mc:Fallback xmlns="">
      <p:transition spd="slow" advTm="2432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8C5CAE3-194E-4B8D-88E1-C6F3033C0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688" y="2391267"/>
            <a:ext cx="4641130" cy="447380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4E57DC5-ADE9-4C17-8C2A-C90439478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794" y="2391267"/>
            <a:ext cx="1843336" cy="15773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CC60FC2-9949-444F-AC63-A27E6FF75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622" y="1000081"/>
            <a:ext cx="1974884" cy="157738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107B0E3-FDE9-4EA0-A087-FC52F1552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97943"/>
            <a:ext cx="1005822" cy="17463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D11320E-497D-57D8-B6DA-332A51D3D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14" y="169343"/>
            <a:ext cx="6001588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17"/>
    </mc:Choice>
    <mc:Fallback xmlns="">
      <p:transition spd="slow" advTm="6871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životnost u SUBST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životné tvary u neživotných slov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dát si panák</a:t>
            </a:r>
            <a:r>
              <a:rPr lang="cs-CZ" dirty="0"/>
              <a:t>/</a:t>
            </a:r>
            <a:r>
              <a:rPr lang="cs-CZ" i="1" dirty="0"/>
              <a:t>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dostat padák</a:t>
            </a:r>
            <a:r>
              <a:rPr lang="cs-CZ" dirty="0"/>
              <a:t>/</a:t>
            </a:r>
            <a:r>
              <a:rPr lang="cs-CZ" i="1" dirty="0"/>
              <a:t>a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dát si indiánek</a:t>
            </a:r>
            <a:r>
              <a:rPr lang="cs-CZ" dirty="0"/>
              <a:t>/</a:t>
            </a:r>
            <a:r>
              <a:rPr lang="cs-CZ" i="1" dirty="0"/>
              <a:t>indiánka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najít hřib</a:t>
            </a:r>
            <a:r>
              <a:rPr lang="cs-CZ" dirty="0"/>
              <a:t>/</a:t>
            </a:r>
            <a:r>
              <a:rPr lang="cs-CZ" i="1" dirty="0"/>
              <a:t>a</a:t>
            </a:r>
            <a:r>
              <a:rPr lang="cs-CZ" dirty="0"/>
              <a:t>, </a:t>
            </a:r>
            <a:r>
              <a:rPr lang="cs-CZ" i="1" dirty="0"/>
              <a:t>kozák</a:t>
            </a:r>
            <a:r>
              <a:rPr lang="cs-CZ" dirty="0"/>
              <a:t>/</a:t>
            </a:r>
            <a:r>
              <a:rPr lang="cs-CZ" i="1" dirty="0"/>
              <a:t>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Jak se tam životné tvary dostaly?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Do kterých pádových tvarů pronikají nejčastěji a proč?</a:t>
            </a:r>
          </a:p>
        </p:txBody>
      </p:sp>
    </p:spTree>
    <p:extLst>
      <p:ext uri="{BB962C8B-B14F-4D97-AF65-F5344CB8AC3E}">
        <p14:creationId xmlns:p14="http://schemas.microsoft.com/office/powerpoint/2010/main" val="10572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461"/>
    </mc:Choice>
    <mc:Fallback xmlns="">
      <p:transition spd="slow" advTm="17446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číslo u SUBST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201"/>
            <a:ext cx="9650288" cy="45259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singulár</a:t>
            </a:r>
            <a:r>
              <a:rPr lang="cs-CZ" dirty="0"/>
              <a:t>, </a:t>
            </a:r>
            <a:r>
              <a:rPr lang="cs-CZ" b="1" dirty="0"/>
              <a:t>plurál</a:t>
            </a:r>
          </a:p>
          <a:p>
            <a:r>
              <a:rPr lang="cs-CZ" dirty="0"/>
              <a:t>pozůstatky duálu</a:t>
            </a:r>
          </a:p>
          <a:p>
            <a:pPr lvl="1"/>
            <a:r>
              <a:rPr lang="cs-CZ" dirty="0"/>
              <a:t>přenáší se na všechny kongruentní tvary: </a:t>
            </a:r>
            <a:r>
              <a:rPr lang="cs-CZ" i="1" dirty="0"/>
              <a:t>svýma svítícíma očima</a:t>
            </a:r>
          </a:p>
          <a:p>
            <a:endParaRPr lang="cs-CZ" b="1" dirty="0"/>
          </a:p>
          <a:p>
            <a:r>
              <a:rPr lang="cs-CZ" b="1" dirty="0" err="1"/>
              <a:t>singularia</a:t>
            </a:r>
            <a:r>
              <a:rPr lang="cs-CZ" b="1" dirty="0"/>
              <a:t> tantum </a:t>
            </a:r>
            <a:r>
              <a:rPr lang="cs-CZ" dirty="0"/>
              <a:t>(</a:t>
            </a:r>
            <a:r>
              <a:rPr lang="cs-CZ" i="1" dirty="0"/>
              <a:t>listí</a:t>
            </a:r>
            <a:r>
              <a:rPr lang="cs-CZ" dirty="0"/>
              <a:t>, </a:t>
            </a:r>
            <a:r>
              <a:rPr lang="cs-CZ" i="1" dirty="0"/>
              <a:t>učivo</a:t>
            </a:r>
            <a:r>
              <a:rPr lang="cs-CZ" dirty="0"/>
              <a:t>, </a:t>
            </a:r>
            <a:r>
              <a:rPr lang="cs-CZ" i="1" dirty="0"/>
              <a:t>Praha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nepojí se běžně se základními NUM: *</a:t>
            </a:r>
            <a:r>
              <a:rPr lang="cs-CZ" i="1" dirty="0"/>
              <a:t>dvě učiva </a:t>
            </a:r>
            <a:r>
              <a:rPr lang="cs-CZ" dirty="0"/>
              <a:t>× </a:t>
            </a:r>
            <a:r>
              <a:rPr lang="cs-CZ" i="1" dirty="0"/>
              <a:t>dvojí učivo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abstrakta mohou mít v určitých kontextech plurálové tvary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tzv. látková jména mohou mít v určitých kontextech plurálové tvary</a:t>
            </a:r>
          </a:p>
          <a:p>
            <a:pPr lvl="2"/>
            <a:r>
              <a:rPr lang="cs-CZ" i="1" dirty="0"/>
              <a:t>dát si do </a:t>
            </a:r>
            <a:r>
              <a:rPr lang="cs-CZ" i="1" dirty="0" err="1"/>
              <a:t>kafe</a:t>
            </a:r>
            <a:r>
              <a:rPr lang="cs-CZ" i="1" dirty="0"/>
              <a:t> dva cukry; kup čtyři mouky </a:t>
            </a:r>
            <a:r>
              <a:rPr lang="cs-CZ" dirty="0"/>
              <a:t>(= balení mouk)</a:t>
            </a:r>
          </a:p>
          <a:p>
            <a:pPr lvl="2"/>
            <a:endParaRPr lang="cs-CZ" dirty="0"/>
          </a:p>
          <a:p>
            <a:r>
              <a:rPr lang="cs-CZ" b="1" dirty="0"/>
              <a:t>pluralia tantum </a:t>
            </a:r>
            <a:r>
              <a:rPr lang="cs-CZ" dirty="0"/>
              <a:t>(</a:t>
            </a:r>
            <a:r>
              <a:rPr lang="cs-CZ" i="1" dirty="0"/>
              <a:t>ústa</a:t>
            </a:r>
            <a:r>
              <a:rPr lang="cs-CZ" dirty="0"/>
              <a:t>, </a:t>
            </a:r>
            <a:r>
              <a:rPr lang="cs-CZ" i="1" dirty="0"/>
              <a:t>pomyje</a:t>
            </a:r>
            <a:r>
              <a:rPr lang="cs-CZ" dirty="0"/>
              <a:t>, </a:t>
            </a:r>
            <a:r>
              <a:rPr lang="cs-CZ" i="1" dirty="0"/>
              <a:t>Vánoce</a:t>
            </a:r>
            <a:r>
              <a:rPr lang="cs-CZ" dirty="0"/>
              <a:t>, </a:t>
            </a:r>
            <a:r>
              <a:rPr lang="cs-CZ" i="1" dirty="0"/>
              <a:t>Holešovice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+ NUM souborové: </a:t>
            </a:r>
            <a:r>
              <a:rPr lang="cs-CZ" i="1" dirty="0"/>
              <a:t>dvoje Vánoce</a:t>
            </a:r>
            <a:r>
              <a:rPr lang="cs-CZ" dirty="0"/>
              <a:t>, </a:t>
            </a:r>
            <a:r>
              <a:rPr lang="cs-CZ" i="1" dirty="0"/>
              <a:t>dvoje nůžky </a:t>
            </a:r>
            <a:r>
              <a:rPr lang="cs-CZ" dirty="0"/>
              <a:t>(tytéž)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+ NUM druhové: </a:t>
            </a:r>
            <a:r>
              <a:rPr lang="cs-CZ" i="1" dirty="0"/>
              <a:t>dvojí nůžky </a:t>
            </a:r>
            <a:r>
              <a:rPr lang="cs-CZ" dirty="0"/>
              <a:t>(velké a malé)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3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45"/>
    </mc:Choice>
    <mc:Fallback xmlns="">
      <p:transition spd="slow" advTm="25554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A4303A-B701-44C8-B493-57FC99F26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>
                <a:solidFill>
                  <a:schemeClr val="accent1"/>
                </a:solidFill>
              </a:rPr>
              <a:t>Co je to pád?</a:t>
            </a:r>
          </a:p>
        </p:txBody>
      </p:sp>
    </p:spTree>
    <p:extLst>
      <p:ext uri="{BB962C8B-B14F-4D97-AF65-F5344CB8AC3E}">
        <p14:creationId xmlns:p14="http://schemas.microsoft.com/office/powerpoint/2010/main" val="20192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5"/>
    </mc:Choice>
    <mc:Fallback xmlns="">
      <p:transition spd="slow" advTm="98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určete slovní druhy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Na každém šprochu pravdy trochu.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Zadarmo ani kuře nehrabe.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Kolik řečí umíš, tolikrát jsi člověkem.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Neříkej hop, dokud nepřeskočíš.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Mnoho psů – zajícova smrt.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Kde nic není, ani smrt nebere.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03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37"/>
    </mc:Choice>
    <mc:Fallback xmlns="">
      <p:transition spd="slow" advTm="35543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7C4C4-67D6-4FF5-929B-E5D10AB1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9218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pád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A4303A-B701-44C8-B493-57FC99F2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97" y="1357313"/>
            <a:ext cx="10616665" cy="48196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= gramatická kategorie vyjadřující vztah mezi jménem a jiným slovem ve větě</a:t>
            </a:r>
          </a:p>
          <a:p>
            <a:pPr marL="0" indent="0">
              <a:buNone/>
            </a:pPr>
            <a:r>
              <a:rPr lang="cs-CZ" dirty="0"/>
              <a:t>+ vyjadřuje funkce substantiva ve větě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NOMINATIV</a:t>
            </a:r>
            <a:r>
              <a:rPr lang="cs-CZ" dirty="0"/>
              <a:t>: nejčastěji pád subjektu (podmětu)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GENITIV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DATIV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AKUZATIV</a:t>
            </a:r>
            <a:r>
              <a:rPr lang="cs-CZ" dirty="0"/>
              <a:t>: nejčastěji pád přímého předmětu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VOKATIV</a:t>
            </a:r>
            <a:r>
              <a:rPr lang="cs-CZ" dirty="0"/>
              <a:t>: specifický pád pro oslovení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LOKÁL </a:t>
            </a:r>
            <a:r>
              <a:rPr lang="cs-CZ" sz="2200" dirty="0"/>
              <a:t>(jediný pád, který je vždy předložkový)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INSTRUMENTÁL</a:t>
            </a:r>
          </a:p>
        </p:txBody>
      </p:sp>
    </p:spTree>
    <p:extLst>
      <p:ext uri="{BB962C8B-B14F-4D97-AF65-F5344CB8AC3E}">
        <p14:creationId xmlns:p14="http://schemas.microsoft.com/office/powerpoint/2010/main" val="18690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75"/>
    </mc:Choice>
    <mc:Fallback xmlns="">
      <p:transition spd="slow" advTm="6437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08D2A-905E-416B-B6A7-1C96E704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  <a:latin typeface="+mn-lt"/>
              </a:rPr>
              <a:t>Které pády jsou v češtině nejfrekventovanější?</a:t>
            </a:r>
            <a:endParaRPr lang="cs-CZ" sz="28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437E30-6DF0-4444-924C-2A001FFE8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NOM </a:t>
            </a:r>
            <a:r>
              <a:rPr lang="cs-CZ" b="1" dirty="0" err="1"/>
              <a:t>sg</a:t>
            </a:r>
            <a:r>
              <a:rPr lang="cs-CZ" b="1" dirty="0"/>
              <a:t>. 24 %</a:t>
            </a:r>
          </a:p>
          <a:p>
            <a:pPr marL="0" indent="0">
              <a:buNone/>
            </a:pPr>
            <a:r>
              <a:rPr lang="cs-CZ" b="1" dirty="0"/>
              <a:t>GEN </a:t>
            </a:r>
            <a:r>
              <a:rPr lang="cs-CZ" b="1" dirty="0" err="1"/>
              <a:t>sg</a:t>
            </a:r>
            <a:r>
              <a:rPr lang="cs-CZ" b="1" dirty="0"/>
              <a:t>. 20 %</a:t>
            </a:r>
          </a:p>
          <a:p>
            <a:pPr marL="0" indent="0">
              <a:buNone/>
            </a:pPr>
            <a:r>
              <a:rPr lang="cs-CZ" b="1" dirty="0"/>
              <a:t>AKUZ </a:t>
            </a:r>
            <a:r>
              <a:rPr lang="cs-CZ" b="1" dirty="0" err="1"/>
              <a:t>sg</a:t>
            </a:r>
            <a:r>
              <a:rPr lang="cs-CZ" b="1" dirty="0"/>
              <a:t>. / LOK </a:t>
            </a:r>
            <a:r>
              <a:rPr lang="cs-CZ" b="1" dirty="0" err="1"/>
              <a:t>sg</a:t>
            </a:r>
            <a:r>
              <a:rPr lang="cs-CZ" b="1" dirty="0"/>
              <a:t>. 10 %</a:t>
            </a:r>
          </a:p>
          <a:p>
            <a:pPr marL="0" indent="0">
              <a:buNone/>
            </a:pPr>
            <a:r>
              <a:rPr lang="cs-CZ" b="1" dirty="0"/>
              <a:t>INST </a:t>
            </a:r>
            <a:r>
              <a:rPr lang="cs-CZ" b="1" dirty="0" err="1"/>
              <a:t>sg</a:t>
            </a:r>
            <a:r>
              <a:rPr lang="cs-CZ" b="1" dirty="0"/>
              <a:t>. 7 %</a:t>
            </a:r>
          </a:p>
          <a:p>
            <a:pPr marL="0" indent="0">
              <a:buNone/>
            </a:pPr>
            <a:r>
              <a:rPr lang="cs-CZ" b="1" dirty="0"/>
              <a:t>NOM </a:t>
            </a:r>
            <a:r>
              <a:rPr lang="cs-CZ" b="1" dirty="0" err="1"/>
              <a:t>pl</a:t>
            </a:r>
            <a:r>
              <a:rPr lang="cs-CZ" b="1" dirty="0"/>
              <a:t>. / AKUZ </a:t>
            </a:r>
            <a:r>
              <a:rPr lang="cs-CZ" b="1" dirty="0" err="1"/>
              <a:t>pl</a:t>
            </a:r>
            <a:r>
              <a:rPr lang="cs-CZ" b="1" dirty="0"/>
              <a:t>.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˂ </a:t>
            </a:r>
            <a:r>
              <a:rPr lang="cs-CZ" b="1" dirty="0"/>
              <a:t>5 %</a:t>
            </a:r>
          </a:p>
          <a:p>
            <a:pPr marL="0" indent="0">
              <a:buNone/>
            </a:pPr>
            <a:r>
              <a:rPr lang="cs-CZ" b="1" dirty="0"/>
              <a:t>DAT </a:t>
            </a:r>
            <a:r>
              <a:rPr lang="cs-CZ" b="1" dirty="0" err="1"/>
              <a:t>sg</a:t>
            </a:r>
            <a:r>
              <a:rPr lang="cs-CZ" b="1" dirty="0"/>
              <a:t>. 3 %</a:t>
            </a:r>
          </a:p>
          <a:p>
            <a:pPr marL="0" indent="0">
              <a:buNone/>
            </a:pPr>
            <a:r>
              <a:rPr lang="cs-CZ" b="1" dirty="0"/>
              <a:t>LOK </a:t>
            </a:r>
            <a:r>
              <a:rPr lang="cs-CZ" b="1" dirty="0" err="1"/>
              <a:t>pl</a:t>
            </a:r>
            <a:r>
              <a:rPr lang="cs-CZ" b="1" dirty="0"/>
              <a:t>. 2 %</a:t>
            </a:r>
          </a:p>
          <a:p>
            <a:pPr marL="0" indent="0">
              <a:buNone/>
            </a:pPr>
            <a:r>
              <a:rPr lang="cs-CZ" b="1" dirty="0"/>
              <a:t>INST </a:t>
            </a:r>
            <a:r>
              <a:rPr lang="cs-CZ" b="1" dirty="0" err="1"/>
              <a:t>pl</a:t>
            </a:r>
            <a:r>
              <a:rPr lang="cs-CZ" b="1" dirty="0"/>
              <a:t>.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˃ 2 %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VOK </a:t>
            </a:r>
            <a:r>
              <a:rPr lang="cs-CZ" b="1" dirty="0" err="1"/>
              <a:t>sg</a:t>
            </a:r>
            <a:r>
              <a:rPr lang="cs-CZ" b="1" dirty="0"/>
              <a:t>.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˃ </a:t>
            </a:r>
            <a:r>
              <a:rPr lang="cs-CZ" b="1" dirty="0"/>
              <a:t>1 %</a:t>
            </a:r>
          </a:p>
          <a:p>
            <a:pPr marL="0" indent="0">
              <a:buNone/>
            </a:pPr>
            <a:r>
              <a:rPr lang="cs-CZ" b="1" dirty="0"/>
              <a:t>VOK </a:t>
            </a:r>
            <a:r>
              <a:rPr lang="cs-CZ" b="1" dirty="0" err="1"/>
              <a:t>pl</a:t>
            </a:r>
            <a:r>
              <a:rPr lang="cs-CZ" b="1" dirty="0"/>
              <a:t>.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˃ 0,1 %</a:t>
            </a:r>
          </a:p>
          <a:p>
            <a:pPr marL="0" indent="0" algn="r">
              <a:buNone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viz Mluvnice současné češtiny 2010, s. 141</a:t>
            </a:r>
            <a:endParaRPr lang="cs-CZ" sz="2100" dirty="0"/>
          </a:p>
        </p:txBody>
      </p:sp>
      <p:sp>
        <p:nvSpPr>
          <p:cNvPr id="4" name="Rovnoramenný trojúhelník 3">
            <a:extLst>
              <a:ext uri="{FF2B5EF4-FFF2-40B4-BE49-F238E27FC236}">
                <a16:creationId xmlns:a16="http://schemas.microsoft.com/office/drawing/2014/main" id="{92714025-8C5C-4088-96C6-D0798ABC5407}"/>
              </a:ext>
            </a:extLst>
          </p:cNvPr>
          <p:cNvSpPr/>
          <p:nvPr/>
        </p:nvSpPr>
        <p:spPr>
          <a:xfrm rot="10800000">
            <a:off x="4072380" y="1825625"/>
            <a:ext cx="1159496" cy="3861700"/>
          </a:xfrm>
          <a:prstGeom prst="triangle">
            <a:avLst/>
          </a:prstGeom>
          <a:pattFill prst="pct90">
            <a:fgClr>
              <a:srgbClr val="C0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6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97"/>
    </mc:Choice>
    <mc:Fallback xmlns="">
      <p:transition spd="slow" advTm="115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2B9E3-1E75-4789-8CC7-FBD208F0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přemýšlejme…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616235-B099-47A4-A04D-84B46667F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 jakých typech projevů se objevuje vokativ?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Který pád je nejčastější u toponym?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Který pád je silně podprůměrný u apelativ označujících živé bytosti (</a:t>
            </a:r>
            <a:r>
              <a:rPr lang="cs-CZ" i="1" dirty="0">
                <a:solidFill>
                  <a:schemeClr val="accent1"/>
                </a:solidFill>
              </a:rPr>
              <a:t>sousedka</a:t>
            </a:r>
            <a:r>
              <a:rPr lang="cs-CZ" dirty="0">
                <a:solidFill>
                  <a:schemeClr val="accent1"/>
                </a:solidFill>
              </a:rPr>
              <a:t>, </a:t>
            </a:r>
            <a:r>
              <a:rPr lang="cs-CZ" i="1" dirty="0">
                <a:solidFill>
                  <a:schemeClr val="accent1"/>
                </a:solidFill>
              </a:rPr>
              <a:t>blbec</a:t>
            </a:r>
            <a:r>
              <a:rPr lang="cs-CZ" dirty="0">
                <a:solidFill>
                  <a:schemeClr val="accent1"/>
                </a:solidFill>
              </a:rPr>
              <a:t>, </a:t>
            </a:r>
            <a:r>
              <a:rPr lang="cs-CZ" i="1" dirty="0">
                <a:solidFill>
                  <a:schemeClr val="accent1"/>
                </a:solidFill>
              </a:rPr>
              <a:t>strojvedoucí</a:t>
            </a:r>
            <a:r>
              <a:rPr lang="cs-CZ" dirty="0">
                <a:solidFill>
                  <a:schemeClr val="accent1"/>
                </a:solidFill>
              </a:rPr>
              <a:t>, </a:t>
            </a:r>
            <a:r>
              <a:rPr lang="cs-CZ" i="1" dirty="0">
                <a:solidFill>
                  <a:schemeClr val="accent1"/>
                </a:solidFill>
              </a:rPr>
              <a:t>zebra</a:t>
            </a:r>
            <a:r>
              <a:rPr lang="cs-CZ" dirty="0">
                <a:solidFill>
                  <a:schemeClr val="accent1"/>
                </a:solidFill>
              </a:rPr>
              <a:t>…)?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514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96"/>
    </mc:Choice>
    <mc:Fallback xmlns="">
      <p:transition spd="slow" advTm="3279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2B9E3-1E75-4789-8CC7-FBD208F0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přemýšlejme…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616235-B099-47A4-A04D-84B46667F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V jakých typech projevů se objevuje vokativ?</a:t>
            </a:r>
          </a:p>
          <a:p>
            <a:pPr lvl="1"/>
            <a:r>
              <a:rPr lang="cs-CZ" dirty="0"/>
              <a:t>v soukromé spontánně mluvené produkci; v dialozích v beletrii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Který pád je nejčastější u toponym?</a:t>
            </a:r>
          </a:p>
          <a:p>
            <a:pPr lvl="1"/>
            <a:r>
              <a:rPr lang="cs-CZ" dirty="0"/>
              <a:t>lokál: </a:t>
            </a:r>
            <a:r>
              <a:rPr lang="cs-CZ" i="1" dirty="0"/>
              <a:t>v Praze</a:t>
            </a:r>
            <a:r>
              <a:rPr lang="cs-CZ" dirty="0"/>
              <a:t>, </a:t>
            </a:r>
            <a:r>
              <a:rPr lang="cs-CZ" i="1" dirty="0"/>
              <a:t>na Břevnově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Který pád je silně podprůměrný u apelativ označujících živé bytosti (</a:t>
            </a:r>
            <a:r>
              <a:rPr lang="cs-CZ" i="1" dirty="0">
                <a:solidFill>
                  <a:schemeClr val="accent1"/>
                </a:solidFill>
              </a:rPr>
              <a:t>sousedka</a:t>
            </a:r>
            <a:r>
              <a:rPr lang="cs-CZ" dirty="0">
                <a:solidFill>
                  <a:schemeClr val="accent1"/>
                </a:solidFill>
              </a:rPr>
              <a:t>, </a:t>
            </a:r>
            <a:r>
              <a:rPr lang="cs-CZ" i="1" dirty="0">
                <a:solidFill>
                  <a:schemeClr val="accent1"/>
                </a:solidFill>
              </a:rPr>
              <a:t>blbec</a:t>
            </a:r>
            <a:r>
              <a:rPr lang="cs-CZ" dirty="0">
                <a:solidFill>
                  <a:schemeClr val="accent1"/>
                </a:solidFill>
              </a:rPr>
              <a:t>, </a:t>
            </a:r>
            <a:r>
              <a:rPr lang="cs-CZ" i="1" dirty="0">
                <a:solidFill>
                  <a:schemeClr val="accent1"/>
                </a:solidFill>
              </a:rPr>
              <a:t>strojvedoucí</a:t>
            </a:r>
            <a:r>
              <a:rPr lang="cs-CZ" dirty="0">
                <a:solidFill>
                  <a:schemeClr val="accent1"/>
                </a:solidFill>
              </a:rPr>
              <a:t>, </a:t>
            </a:r>
            <a:r>
              <a:rPr lang="cs-CZ" i="1" dirty="0">
                <a:solidFill>
                  <a:schemeClr val="accent1"/>
                </a:solidFill>
              </a:rPr>
              <a:t>zebra</a:t>
            </a:r>
            <a:r>
              <a:rPr lang="cs-CZ" dirty="0">
                <a:solidFill>
                  <a:schemeClr val="accent1"/>
                </a:solidFill>
              </a:rPr>
              <a:t>…)?</a:t>
            </a:r>
          </a:p>
          <a:p>
            <a:pPr lvl="1"/>
            <a:r>
              <a:rPr lang="cs-CZ" dirty="0"/>
              <a:t>lokál</a:t>
            </a:r>
          </a:p>
          <a:p>
            <a:pPr lvl="2"/>
            <a:r>
              <a:rPr lang="cs-CZ" sz="2400" dirty="0"/>
              <a:t>chybí vyjádření místní</a:t>
            </a:r>
          </a:p>
          <a:p>
            <a:pPr lvl="2"/>
            <a:r>
              <a:rPr lang="cs-CZ" sz="2400" dirty="0"/>
              <a:t>zapojení „jen“ v pozicích objektu po slovesech myšlení, mluvení</a:t>
            </a:r>
          </a:p>
          <a:p>
            <a:pPr lvl="3"/>
            <a:r>
              <a:rPr lang="cs-CZ" sz="2000" i="1" dirty="0"/>
              <a:t>bavit se o divadle</a:t>
            </a:r>
            <a:r>
              <a:rPr lang="cs-CZ" sz="2000" dirty="0"/>
              <a:t>, </a:t>
            </a:r>
            <a:r>
              <a:rPr lang="cs-CZ" sz="2000" i="1" dirty="0"/>
              <a:t>diskutovat o úkolu</a:t>
            </a:r>
            <a:r>
              <a:rPr lang="cs-CZ" sz="2000" dirty="0"/>
              <a:t>, </a:t>
            </a:r>
            <a:r>
              <a:rPr lang="cs-CZ" sz="2000" i="1" dirty="0"/>
              <a:t>topit se v syntaxi</a:t>
            </a:r>
            <a:r>
              <a:rPr lang="cs-CZ" sz="20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7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13"/>
    </mc:Choice>
    <mc:Fallback xmlns="">
      <p:transition spd="slow" advTm="12291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substantivní vzory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200"/>
            <a:ext cx="8570168" cy="4781128"/>
          </a:xfrm>
        </p:spPr>
        <p:txBody>
          <a:bodyPr>
            <a:normAutofit/>
          </a:bodyPr>
          <a:lstStyle/>
          <a:p>
            <a:r>
              <a:rPr lang="cs-CZ" sz="2400" dirty="0"/>
              <a:t>VZORY nejsou gramatickou kategorií, ale systematizační a školskou pomůckou, proto se měnily spolu se změnami politického režimu</a:t>
            </a:r>
          </a:p>
          <a:p>
            <a:r>
              <a:rPr lang="cs-CZ" sz="2400" dirty="0"/>
              <a:t>Gebauerova Mluvnice česká pro školy střední a ústavy učitelské I (1926, nově zpracoval Václav Ertl)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SUBST vzory:</a:t>
            </a:r>
          </a:p>
          <a:p>
            <a:pPr lvl="2"/>
            <a:r>
              <a:rPr lang="cs-CZ" sz="2400" dirty="0"/>
              <a:t>had, hrad, oráč, meč, Jiří, sluha, soudce, kámen, loket</a:t>
            </a:r>
          </a:p>
          <a:p>
            <a:pPr lvl="2"/>
            <a:r>
              <a:rPr lang="cs-CZ" sz="2400" dirty="0"/>
              <a:t>město, moře, znamení, rámě, kuře</a:t>
            </a:r>
          </a:p>
          <a:p>
            <a:pPr lvl="2"/>
            <a:r>
              <a:rPr lang="cs-CZ" sz="2400" dirty="0"/>
              <a:t>žena, duše, paní, kost, tykev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056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4"/>
    </mc:Choice>
    <mc:Fallback xmlns="">
      <p:transition spd="slow" advTm="5088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vzory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201"/>
            <a:ext cx="9372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VZORY nejsou gramatickou kategorií, ale systematizační a školskou pomůckou, proto se měnily spolu se změnami politického režimu</a:t>
            </a:r>
          </a:p>
          <a:p>
            <a:r>
              <a:rPr lang="cs-CZ" sz="2400" dirty="0"/>
              <a:t>Gebauerova Mluvnice česká pro školy střední a ústavy učitelské I (1926, nově zpracoval Václav Ertl)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SUBST vzory:</a:t>
            </a:r>
          </a:p>
          <a:p>
            <a:pPr lvl="2"/>
            <a:r>
              <a:rPr lang="cs-CZ" sz="2400" dirty="0"/>
              <a:t>had, hrad, </a:t>
            </a:r>
            <a:r>
              <a:rPr lang="cs-CZ" sz="2400" b="1" dirty="0">
                <a:solidFill>
                  <a:srgbClr val="00B050"/>
                </a:solidFill>
              </a:rPr>
              <a:t>oráč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FF0000"/>
                </a:solidFill>
              </a:rPr>
              <a:t>meč</a:t>
            </a:r>
            <a:r>
              <a:rPr lang="cs-CZ" sz="2400" dirty="0"/>
              <a:t>, Jiří, </a:t>
            </a:r>
            <a:r>
              <a:rPr lang="cs-CZ" sz="2400" b="1" dirty="0">
                <a:solidFill>
                  <a:srgbClr val="FF0000"/>
                </a:solidFill>
              </a:rPr>
              <a:t>sluha</a:t>
            </a:r>
            <a:r>
              <a:rPr lang="cs-CZ" sz="2400" dirty="0"/>
              <a:t>, soudce, kámen, loket</a:t>
            </a:r>
          </a:p>
          <a:p>
            <a:pPr lvl="2"/>
            <a:r>
              <a:rPr lang="cs-CZ" sz="2400" dirty="0"/>
              <a:t>město, moře, </a:t>
            </a:r>
            <a:r>
              <a:rPr lang="cs-CZ" sz="2400" b="1" dirty="0">
                <a:solidFill>
                  <a:srgbClr val="FF0000"/>
                </a:solidFill>
              </a:rPr>
              <a:t>znamení</a:t>
            </a:r>
            <a:r>
              <a:rPr lang="cs-CZ" sz="2400" dirty="0"/>
              <a:t>, rámě, kuře</a:t>
            </a:r>
          </a:p>
          <a:p>
            <a:pPr lvl="2"/>
            <a:r>
              <a:rPr lang="cs-CZ" sz="2400" dirty="0"/>
              <a:t>žena, </a:t>
            </a:r>
            <a:r>
              <a:rPr lang="cs-CZ" sz="2400" b="1" dirty="0">
                <a:solidFill>
                  <a:srgbClr val="FF0000"/>
                </a:solidFill>
              </a:rPr>
              <a:t>duše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FF0000"/>
                </a:solidFill>
              </a:rPr>
              <a:t>paní</a:t>
            </a:r>
            <a:r>
              <a:rPr lang="cs-CZ" sz="2400" dirty="0"/>
              <a:t>, kost, tykev		</a:t>
            </a:r>
          </a:p>
          <a:p>
            <a:pPr marL="3657600" lvl="8" indent="0">
              <a:buNone/>
            </a:pPr>
            <a:r>
              <a:rPr lang="cs-CZ" dirty="0"/>
              <a:t>	</a:t>
            </a:r>
            <a:r>
              <a:rPr lang="cs-CZ" sz="2400" b="1" dirty="0">
                <a:solidFill>
                  <a:srgbClr val="FF0000"/>
                </a:solidFill>
              </a:rPr>
              <a:t>změněny v době socialismu</a:t>
            </a:r>
          </a:p>
          <a:p>
            <a:pPr lvl="2"/>
            <a:r>
              <a:rPr lang="cs-CZ" sz="2400" b="1" dirty="0">
                <a:solidFill>
                  <a:srgbClr val="FF0000"/>
                </a:solidFill>
              </a:rPr>
              <a:t>duše</a:t>
            </a:r>
            <a:r>
              <a:rPr lang="cs-CZ" sz="2400" dirty="0"/>
              <a:t> → </a:t>
            </a:r>
            <a:r>
              <a:rPr lang="cs-CZ" sz="2400" b="1" dirty="0">
                <a:solidFill>
                  <a:srgbClr val="00B050"/>
                </a:solidFill>
              </a:rPr>
              <a:t>nůše</a:t>
            </a:r>
            <a:r>
              <a:rPr lang="cs-CZ" sz="2400" dirty="0"/>
              <a:t> → růže		</a:t>
            </a:r>
            <a:r>
              <a:rPr lang="cs-CZ" sz="2400" b="1" dirty="0">
                <a:solidFill>
                  <a:srgbClr val="00B050"/>
                </a:solidFill>
              </a:rPr>
              <a:t>změněny jako zastaralé</a:t>
            </a:r>
          </a:p>
          <a:p>
            <a:pPr lvl="2"/>
            <a:r>
              <a:rPr lang="cs-CZ" sz="2400" b="1" dirty="0">
                <a:solidFill>
                  <a:srgbClr val="00B050"/>
                </a:solidFill>
              </a:rPr>
              <a:t>rab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/>
              <a:t>→ had → pán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499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965"/>
    </mc:Choice>
    <mc:Fallback xmlns="">
      <p:transition spd="slow" advTm="26996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gramatické kategorie u deverbativních SUBST a ADJ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slovesná adjektiva</a:t>
            </a:r>
          </a:p>
          <a:p>
            <a:pPr marL="457200" lvl="1" indent="0">
              <a:buNone/>
            </a:pPr>
            <a:r>
              <a:rPr lang="cs-CZ" dirty="0"/>
              <a:t>+ slovesný rod a vid</a:t>
            </a:r>
          </a:p>
          <a:p>
            <a:pPr lvl="2"/>
            <a:r>
              <a:rPr lang="cs-CZ" sz="2400" i="1" dirty="0"/>
              <a:t>kupující </a:t>
            </a:r>
            <a:r>
              <a:rPr lang="cs-CZ" sz="2400" dirty="0"/>
              <a:t>(akt + </a:t>
            </a:r>
            <a:r>
              <a:rPr lang="cs-CZ" sz="2400" dirty="0" err="1"/>
              <a:t>nedok</a:t>
            </a:r>
            <a:r>
              <a:rPr lang="cs-CZ" sz="2400" dirty="0"/>
              <a:t>)</a:t>
            </a:r>
          </a:p>
          <a:p>
            <a:pPr lvl="2"/>
            <a:r>
              <a:rPr lang="cs-CZ" sz="2400" i="1" dirty="0"/>
              <a:t>nakoupivší </a:t>
            </a:r>
            <a:r>
              <a:rPr lang="cs-CZ" sz="2400" dirty="0"/>
              <a:t>(akt + dok)</a:t>
            </a:r>
            <a:endParaRPr lang="cs-CZ" sz="2400" i="1" dirty="0"/>
          </a:p>
          <a:p>
            <a:pPr lvl="2"/>
            <a:r>
              <a:rPr lang="cs-CZ" sz="2400" i="1" dirty="0"/>
              <a:t>kupovaný </a:t>
            </a:r>
            <a:r>
              <a:rPr lang="cs-CZ" sz="2400" dirty="0"/>
              <a:t>(pas + </a:t>
            </a:r>
            <a:r>
              <a:rPr lang="cs-CZ" sz="2400" dirty="0" err="1"/>
              <a:t>nedok</a:t>
            </a:r>
            <a:r>
              <a:rPr lang="cs-CZ" sz="2400" dirty="0"/>
              <a:t>)</a:t>
            </a:r>
            <a:endParaRPr lang="cs-CZ" sz="2400" i="1" dirty="0"/>
          </a:p>
          <a:p>
            <a:pPr lvl="2"/>
            <a:r>
              <a:rPr lang="cs-CZ" sz="2400" i="1" dirty="0"/>
              <a:t>vykoupený </a:t>
            </a:r>
            <a:r>
              <a:rPr lang="cs-CZ" sz="2400" dirty="0"/>
              <a:t>(pas + dok)</a:t>
            </a:r>
            <a:endParaRPr lang="cs-CZ" sz="2400" i="1" dirty="0"/>
          </a:p>
          <a:p>
            <a:r>
              <a:rPr lang="cs-CZ" dirty="0"/>
              <a:t>slovesná substantiva</a:t>
            </a:r>
          </a:p>
          <a:p>
            <a:pPr marL="457200" lvl="1" indent="0">
              <a:buNone/>
            </a:pPr>
            <a:r>
              <a:rPr lang="cs-CZ" dirty="0"/>
              <a:t>+ vid</a:t>
            </a:r>
          </a:p>
          <a:p>
            <a:pPr lvl="2"/>
            <a:r>
              <a:rPr lang="cs-CZ" sz="2400" i="1" dirty="0"/>
              <a:t>přikrývání </a:t>
            </a:r>
            <a:r>
              <a:rPr lang="cs-CZ" sz="2400" dirty="0"/>
              <a:t>(</a:t>
            </a:r>
            <a:r>
              <a:rPr lang="cs-CZ" sz="2400" dirty="0" err="1"/>
              <a:t>nedok</a:t>
            </a:r>
            <a:r>
              <a:rPr lang="cs-CZ" sz="2400" dirty="0"/>
              <a:t>), </a:t>
            </a:r>
            <a:r>
              <a:rPr lang="cs-CZ" sz="2400" i="1" dirty="0"/>
              <a:t>přikrytí </a:t>
            </a:r>
            <a:r>
              <a:rPr lang="cs-CZ" sz="2400" dirty="0"/>
              <a:t>(dok)</a:t>
            </a:r>
          </a:p>
          <a:p>
            <a:pPr lvl="2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4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67"/>
    </mc:Choice>
    <mc:Fallback xmlns="">
      <p:transition spd="slow" advTm="9546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stupňování ADJ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!! bývá řazeno do morfologie nebo do slovotvorby (my to berme jako morfologii)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forma × význam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relační ADJ – </a:t>
            </a:r>
            <a:r>
              <a:rPr lang="cs-CZ" i="1" dirty="0"/>
              <a:t>čokoládovější</a:t>
            </a:r>
            <a:r>
              <a:rPr lang="cs-CZ" dirty="0"/>
              <a:t>, </a:t>
            </a:r>
            <a:r>
              <a:rPr lang="cs-CZ" i="1" dirty="0"/>
              <a:t>bělejší</a:t>
            </a:r>
            <a:r>
              <a:rPr lang="cs-CZ" dirty="0"/>
              <a:t>, </a:t>
            </a:r>
            <a:r>
              <a:rPr lang="cs-CZ" i="1" dirty="0"/>
              <a:t>dekadentnější</a:t>
            </a:r>
            <a:r>
              <a:rPr lang="cs-CZ" dirty="0"/>
              <a:t>, </a:t>
            </a:r>
            <a:r>
              <a:rPr lang="cs-CZ" i="1" dirty="0"/>
              <a:t>nejhladovější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chemeClr val="accent1"/>
                </a:solidFill>
              </a:rPr>
              <a:t>optimálnější</a:t>
            </a:r>
            <a:r>
              <a:rPr lang="cs-CZ" dirty="0">
                <a:solidFill>
                  <a:schemeClr val="accent1"/>
                </a:solidFill>
              </a:rPr>
              <a:t>? </a:t>
            </a:r>
            <a:r>
              <a:rPr lang="cs-CZ" i="1" dirty="0">
                <a:solidFill>
                  <a:schemeClr val="accent1"/>
                </a:solidFill>
              </a:rPr>
              <a:t>perfektnější</a:t>
            </a:r>
            <a:r>
              <a:rPr lang="cs-CZ" dirty="0">
                <a:solidFill>
                  <a:schemeClr val="accent1"/>
                </a:solidFill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-ÍCÍ</a:t>
            </a:r>
            <a:r>
              <a:rPr lang="cs-CZ" dirty="0"/>
              <a:t> stupňujeme opisem</a:t>
            </a:r>
          </a:p>
          <a:p>
            <a:pPr lvl="2"/>
            <a:r>
              <a:rPr lang="cs-CZ" i="1" dirty="0"/>
              <a:t>více překvapující</a:t>
            </a:r>
            <a:r>
              <a:rPr lang="cs-CZ" dirty="0"/>
              <a:t>, </a:t>
            </a:r>
            <a:r>
              <a:rPr lang="cs-CZ" i="1" dirty="0"/>
              <a:t>nejvíce strhující </a:t>
            </a:r>
            <a:r>
              <a:rPr lang="cs-CZ" dirty="0"/>
              <a:t>× *</a:t>
            </a:r>
            <a:r>
              <a:rPr lang="cs-CZ" i="1" dirty="0"/>
              <a:t>více čistý</a:t>
            </a:r>
            <a:r>
              <a:rPr lang="cs-CZ" dirty="0"/>
              <a:t>, *</a:t>
            </a:r>
            <a:r>
              <a:rPr lang="cs-CZ" i="1" dirty="0"/>
              <a:t>více čistší</a:t>
            </a:r>
          </a:p>
          <a:p>
            <a:pPr marL="0" indent="0">
              <a:buNone/>
            </a:pPr>
            <a:r>
              <a:rPr lang="cs-CZ" sz="2400" b="1" dirty="0"/>
              <a:t>dublety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čistší</a:t>
            </a:r>
            <a:r>
              <a:rPr lang="cs-CZ" dirty="0"/>
              <a:t> i </a:t>
            </a:r>
            <a:r>
              <a:rPr lang="cs-CZ" i="1" dirty="0"/>
              <a:t>čistější</a:t>
            </a:r>
            <a:r>
              <a:rPr lang="cs-CZ" dirty="0"/>
              <a:t>, </a:t>
            </a:r>
            <a:r>
              <a:rPr lang="cs-CZ" i="1" dirty="0"/>
              <a:t>pustší</a:t>
            </a:r>
            <a:r>
              <a:rPr lang="cs-CZ" dirty="0"/>
              <a:t> i </a:t>
            </a:r>
            <a:r>
              <a:rPr lang="cs-CZ" i="1" dirty="0"/>
              <a:t>pustější</a:t>
            </a:r>
            <a:r>
              <a:rPr lang="cs-CZ" dirty="0"/>
              <a:t>, </a:t>
            </a:r>
            <a:r>
              <a:rPr lang="cs-CZ" i="1" dirty="0"/>
              <a:t>snazší</a:t>
            </a:r>
            <a:r>
              <a:rPr lang="cs-CZ" dirty="0"/>
              <a:t> i </a:t>
            </a:r>
            <a:r>
              <a:rPr lang="cs-CZ" i="1" dirty="0"/>
              <a:t>snadnější</a:t>
            </a:r>
            <a:r>
              <a:rPr lang="cs-CZ" dirty="0"/>
              <a:t> atd.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zazší</a:t>
            </a:r>
            <a:r>
              <a:rPr lang="cs-CZ" dirty="0"/>
              <a:t> i </a:t>
            </a:r>
            <a:r>
              <a:rPr lang="cs-CZ" i="1" dirty="0"/>
              <a:t>zadnější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žádné ADJ nekončí na </a:t>
            </a:r>
            <a:r>
              <a:rPr lang="cs-CZ" i="1" dirty="0"/>
              <a:t>-ČÍ </a:t>
            </a:r>
            <a:r>
              <a:rPr lang="cs-CZ" dirty="0"/>
              <a:t>i </a:t>
            </a:r>
            <a:r>
              <a:rPr lang="cs-CZ" i="1" dirty="0"/>
              <a:t>-ŠÍ </a:t>
            </a:r>
            <a:r>
              <a:rPr lang="cs-CZ" dirty="0"/>
              <a:t>zároveň</a:t>
            </a:r>
          </a:p>
        </p:txBody>
      </p:sp>
    </p:spTree>
    <p:extLst>
      <p:ext uri="{BB962C8B-B14F-4D97-AF65-F5344CB8AC3E}">
        <p14:creationId xmlns:p14="http://schemas.microsoft.com/office/powerpoint/2010/main" val="39902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520"/>
    </mc:Choice>
    <mc:Fallback xmlns="">
      <p:transition spd="slow" advTm="19652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6257B-49B6-4150-B1B3-B4DB0B08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57" y="365126"/>
            <a:ext cx="11476233" cy="898596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U zvýrazněných SUBST určete morfologické kategorie a skloňovací typ (vzor).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BE737-610D-4014-BDD5-4FABCFC68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Podle Světové zdravotnické organizace víc než 90 % </a:t>
            </a:r>
            <a:r>
              <a:rPr lang="cs-CZ" b="1" dirty="0">
                <a:solidFill>
                  <a:schemeClr val="accent1"/>
                </a:solidFill>
              </a:rPr>
              <a:t>dětí</a:t>
            </a:r>
            <a:r>
              <a:rPr lang="cs-CZ" dirty="0"/>
              <a:t> mladších 15 let dýchá </a:t>
            </a:r>
            <a:r>
              <a:rPr lang="cs-CZ" b="1" dirty="0">
                <a:solidFill>
                  <a:schemeClr val="accent1"/>
                </a:solidFill>
              </a:rPr>
              <a:t>vzduch</a:t>
            </a:r>
            <a:r>
              <a:rPr lang="cs-CZ" dirty="0"/>
              <a:t>, který ohrožuje jejich </a:t>
            </a:r>
            <a:r>
              <a:rPr lang="cs-CZ" b="1" dirty="0">
                <a:solidFill>
                  <a:schemeClr val="accent1"/>
                </a:solidFill>
              </a:rPr>
              <a:t>zdraví</a:t>
            </a:r>
            <a:r>
              <a:rPr lang="cs-CZ" dirty="0"/>
              <a:t>. Britská studie zjistila, že ve školách byly děti vystaveny o 30 % více znečišťujícím látkám než dospělí. </a:t>
            </a:r>
          </a:p>
          <a:p>
            <a:pPr marL="0" indent="0">
              <a:buNone/>
            </a:pPr>
            <a:r>
              <a:rPr lang="cs-CZ" dirty="0"/>
              <a:t>Saúdská Arábie oznámila zahájení první veřejné nabídky akcií svého státního ropného </a:t>
            </a:r>
            <a:r>
              <a:rPr lang="cs-CZ" b="1" dirty="0">
                <a:solidFill>
                  <a:schemeClr val="accent1"/>
                </a:solidFill>
              </a:rPr>
              <a:t>giganta</a:t>
            </a:r>
            <a:r>
              <a:rPr lang="cs-CZ" dirty="0"/>
              <a:t> </a:t>
            </a:r>
            <a:r>
              <a:rPr lang="cs-CZ" dirty="0" err="1"/>
              <a:t>Saudi</a:t>
            </a:r>
            <a:r>
              <a:rPr lang="cs-CZ" dirty="0"/>
              <a:t> </a:t>
            </a:r>
            <a:r>
              <a:rPr lang="cs-CZ" dirty="0" err="1"/>
              <a:t>Aramco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Konference </a:t>
            </a:r>
            <a:r>
              <a:rPr lang="cs-CZ" dirty="0" err="1"/>
              <a:t>TEDxPrague</a:t>
            </a:r>
            <a:r>
              <a:rPr lang="cs-CZ" dirty="0"/>
              <a:t>, pořádaná letos již podesáté, je pořád asi nejlepší </a:t>
            </a:r>
            <a:r>
              <a:rPr lang="cs-CZ" b="1" dirty="0">
                <a:solidFill>
                  <a:schemeClr val="accent1"/>
                </a:solidFill>
              </a:rPr>
              <a:t>show</a:t>
            </a:r>
            <a:r>
              <a:rPr lang="cs-CZ" dirty="0"/>
              <a:t> ve městě, pokud se chcete inspirovat chytrými </a:t>
            </a:r>
            <a:r>
              <a:rPr lang="cs-CZ" b="1" dirty="0">
                <a:solidFill>
                  <a:schemeClr val="accent1"/>
                </a:solidFill>
              </a:rPr>
              <a:t>lidmi</a:t>
            </a:r>
            <a:r>
              <a:rPr lang="cs-CZ" dirty="0"/>
              <a:t> a nevadí vám </a:t>
            </a:r>
            <a:r>
              <a:rPr lang="cs-CZ" dirty="0" err="1"/>
              <a:t>mainstreamově</a:t>
            </a:r>
            <a:r>
              <a:rPr lang="cs-CZ" dirty="0"/>
              <a:t> laděný obsah.</a:t>
            </a:r>
          </a:p>
          <a:p>
            <a:pPr marL="0" indent="0">
              <a:buNone/>
            </a:pPr>
            <a:r>
              <a:rPr lang="cs-CZ" dirty="0"/>
              <a:t>Tenistka </a:t>
            </a:r>
            <a:r>
              <a:rPr lang="cs-CZ" dirty="0" err="1"/>
              <a:t>Ashleigh</a:t>
            </a:r>
            <a:r>
              <a:rPr lang="cs-CZ" dirty="0"/>
              <a:t> </a:t>
            </a:r>
            <a:r>
              <a:rPr lang="cs-CZ" dirty="0" err="1"/>
              <a:t>Bartyová</a:t>
            </a:r>
            <a:r>
              <a:rPr lang="cs-CZ" dirty="0"/>
              <a:t> korunovala životní sezonu triumfem na Turnaji mistryň. V dnešním </a:t>
            </a:r>
            <a:r>
              <a:rPr lang="cs-CZ" b="1" dirty="0">
                <a:solidFill>
                  <a:schemeClr val="accent1"/>
                </a:solidFill>
              </a:rPr>
              <a:t>finále</a:t>
            </a:r>
            <a:r>
              <a:rPr lang="cs-CZ" dirty="0"/>
              <a:t> v čínském </a:t>
            </a:r>
            <a:r>
              <a:rPr lang="cs-CZ" dirty="0" err="1"/>
              <a:t>Šen-čenu</a:t>
            </a:r>
            <a:r>
              <a:rPr lang="cs-CZ" dirty="0"/>
              <a:t> porazila obhájkyni titulu Elinu </a:t>
            </a:r>
            <a:r>
              <a:rPr lang="cs-CZ" dirty="0" err="1"/>
              <a:t>Svitolinovou</a:t>
            </a:r>
            <a:r>
              <a:rPr lang="cs-CZ" dirty="0"/>
              <a:t> z Ukrajiny 6:4, 6:3. Stala se první australskou vítězkou </a:t>
            </a:r>
            <a:r>
              <a:rPr lang="cs-CZ" dirty="0" err="1"/>
              <a:t>Masters</a:t>
            </a:r>
            <a:r>
              <a:rPr lang="cs-CZ" dirty="0"/>
              <a:t> po 43 </a:t>
            </a:r>
            <a:r>
              <a:rPr lang="cs-CZ" b="1" dirty="0">
                <a:solidFill>
                  <a:schemeClr val="accent1"/>
                </a:solidFill>
              </a:rPr>
              <a:t>letech</a:t>
            </a:r>
            <a:r>
              <a:rPr lang="cs-CZ" dirty="0"/>
              <a:t>.</a:t>
            </a:r>
          </a:p>
          <a:p>
            <a:pPr marL="0" indent="0" algn="r">
              <a:buNone/>
            </a:pPr>
            <a:r>
              <a:rPr lang="cs-CZ" sz="2200" dirty="0"/>
              <a:t>zdroj: </a:t>
            </a:r>
            <a:r>
              <a:rPr lang="cs-CZ" sz="2200" dirty="0">
                <a:hlinkClick r:id="rId2"/>
              </a:rPr>
              <a:t>https://denikn.cz/</a:t>
            </a:r>
            <a:r>
              <a:rPr lang="cs-CZ" sz="2200" dirty="0"/>
              <a:t>, upraveno</a:t>
            </a:r>
          </a:p>
        </p:txBody>
      </p:sp>
    </p:spTree>
    <p:extLst>
      <p:ext uri="{BB962C8B-B14F-4D97-AF65-F5344CB8AC3E}">
        <p14:creationId xmlns:p14="http://schemas.microsoft.com/office/powerpoint/2010/main" val="25557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44"/>
    </mc:Choice>
    <mc:Fallback xmlns="">
      <p:transition spd="slow" advTm="18144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6257B-49B6-4150-B1B3-B4DB0B08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57" y="365126"/>
            <a:ext cx="11476233" cy="898596"/>
          </a:xfrm>
        </p:spPr>
        <p:txBody>
          <a:bodyPr>
            <a:noAutofit/>
          </a:bodyPr>
          <a:lstStyle/>
          <a:p>
            <a:pPr algn="ctr"/>
            <a:br>
              <a:rPr lang="cs-CZ" sz="2400" b="1" dirty="0"/>
            </a:br>
            <a:r>
              <a:rPr lang="cs-CZ" sz="2400" b="1" dirty="0"/>
              <a:t>U zvýrazněných SUBST určete morfologické kategorie a skloňovací typ (vzor).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BE737-610D-4014-BDD5-4FABCFC68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991248" cy="4667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dětí</a:t>
            </a:r>
            <a:r>
              <a:rPr lang="cs-CZ" dirty="0"/>
              <a:t>: GEN </a:t>
            </a:r>
            <a:r>
              <a:rPr lang="cs-CZ" dirty="0" err="1"/>
              <a:t>pl</a:t>
            </a:r>
            <a:r>
              <a:rPr lang="cs-CZ" dirty="0"/>
              <a:t>., </a:t>
            </a:r>
            <a:r>
              <a:rPr lang="cs-CZ" dirty="0" err="1"/>
              <a:t>fem</a:t>
            </a:r>
            <a:r>
              <a:rPr lang="cs-CZ" dirty="0"/>
              <a:t>. (v </a:t>
            </a:r>
            <a:r>
              <a:rPr lang="cs-CZ" dirty="0" err="1"/>
              <a:t>sg</a:t>
            </a:r>
            <a:r>
              <a:rPr lang="cs-CZ" dirty="0"/>
              <a:t>. </a:t>
            </a:r>
            <a:r>
              <a:rPr lang="cs-CZ" dirty="0" err="1"/>
              <a:t>neutr</a:t>
            </a:r>
            <a:r>
              <a:rPr lang="cs-CZ" dirty="0"/>
              <a:t>.), „kost“ (v </a:t>
            </a:r>
            <a:r>
              <a:rPr lang="cs-CZ" dirty="0" err="1"/>
              <a:t>sg</a:t>
            </a:r>
            <a:r>
              <a:rPr lang="cs-CZ" dirty="0"/>
              <a:t>. typ kuře)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vzduch</a:t>
            </a:r>
            <a:r>
              <a:rPr lang="cs-CZ" dirty="0"/>
              <a:t>: AKUZ </a:t>
            </a:r>
            <a:r>
              <a:rPr lang="cs-CZ" dirty="0" err="1"/>
              <a:t>sg</a:t>
            </a:r>
            <a:r>
              <a:rPr lang="cs-CZ" dirty="0"/>
              <a:t>. (paradigma </a:t>
            </a:r>
            <a:r>
              <a:rPr lang="cs-CZ" dirty="0" err="1"/>
              <a:t>pl</a:t>
            </a:r>
            <a:r>
              <a:rPr lang="cs-CZ" dirty="0"/>
              <a:t>. existuje), </a:t>
            </a:r>
            <a:r>
              <a:rPr lang="cs-CZ" dirty="0" err="1"/>
              <a:t>mask</a:t>
            </a:r>
            <a:r>
              <a:rPr lang="cs-CZ" dirty="0"/>
              <a:t>. </a:t>
            </a:r>
            <a:r>
              <a:rPr lang="cs-CZ" dirty="0" err="1"/>
              <a:t>inan</a:t>
            </a:r>
            <a:r>
              <a:rPr lang="cs-CZ" dirty="0"/>
              <a:t>., „hrad“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zdraví</a:t>
            </a:r>
            <a:r>
              <a:rPr lang="cs-CZ" dirty="0"/>
              <a:t>: AKUZ </a:t>
            </a:r>
            <a:r>
              <a:rPr lang="cs-CZ" dirty="0" err="1"/>
              <a:t>sg</a:t>
            </a:r>
            <a:r>
              <a:rPr lang="cs-CZ" dirty="0"/>
              <a:t>. tantum, </a:t>
            </a:r>
            <a:r>
              <a:rPr lang="cs-CZ" dirty="0" err="1"/>
              <a:t>neutr</a:t>
            </a:r>
            <a:r>
              <a:rPr lang="cs-CZ" dirty="0"/>
              <a:t>., „stavení“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giganta</a:t>
            </a:r>
            <a:r>
              <a:rPr lang="cs-CZ" dirty="0"/>
              <a:t>: GEN </a:t>
            </a:r>
            <a:r>
              <a:rPr lang="cs-CZ" dirty="0" err="1"/>
              <a:t>sg</a:t>
            </a:r>
            <a:r>
              <a:rPr lang="cs-CZ" dirty="0"/>
              <a:t>., </a:t>
            </a:r>
            <a:r>
              <a:rPr lang="cs-CZ" dirty="0" err="1"/>
              <a:t>mask</a:t>
            </a:r>
            <a:r>
              <a:rPr lang="cs-CZ" dirty="0"/>
              <a:t>. </a:t>
            </a:r>
            <a:r>
              <a:rPr lang="cs-CZ" dirty="0" err="1"/>
              <a:t>inan</a:t>
            </a:r>
            <a:r>
              <a:rPr lang="cs-CZ" dirty="0"/>
              <a:t>./anim., „les“/„pán“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show</a:t>
            </a:r>
            <a:r>
              <a:rPr lang="cs-CZ" dirty="0"/>
              <a:t>: NOM/INSTR (z kontextu nepoznáme) </a:t>
            </a:r>
            <a:r>
              <a:rPr lang="cs-CZ" dirty="0" err="1"/>
              <a:t>sg</a:t>
            </a:r>
            <a:r>
              <a:rPr lang="cs-CZ" dirty="0"/>
              <a:t>., </a:t>
            </a:r>
            <a:r>
              <a:rPr lang="cs-CZ" dirty="0" err="1"/>
              <a:t>fem</a:t>
            </a:r>
            <a:r>
              <a:rPr lang="cs-CZ" dirty="0"/>
              <a:t>./</a:t>
            </a:r>
            <a:r>
              <a:rPr lang="cs-CZ" dirty="0" err="1"/>
              <a:t>neutr</a:t>
            </a:r>
            <a:r>
              <a:rPr lang="cs-CZ" dirty="0"/>
              <a:t>., nesklonné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lidmi</a:t>
            </a:r>
            <a:r>
              <a:rPr lang="cs-CZ" dirty="0"/>
              <a:t>: INSTR </a:t>
            </a:r>
            <a:r>
              <a:rPr lang="cs-CZ" dirty="0" err="1"/>
              <a:t>pl</a:t>
            </a:r>
            <a:r>
              <a:rPr lang="cs-CZ" dirty="0"/>
              <a:t>., </a:t>
            </a:r>
            <a:r>
              <a:rPr lang="cs-CZ" dirty="0" err="1"/>
              <a:t>mask</a:t>
            </a:r>
            <a:r>
              <a:rPr lang="cs-CZ" dirty="0"/>
              <a:t>. </a:t>
            </a:r>
            <a:r>
              <a:rPr lang="cs-CZ" dirty="0" err="1"/>
              <a:t>an</a:t>
            </a:r>
            <a:r>
              <a:rPr lang="cs-CZ" dirty="0"/>
              <a:t>., „kost“ (částečně nepravidelné)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finále</a:t>
            </a:r>
            <a:r>
              <a:rPr lang="cs-CZ" dirty="0"/>
              <a:t>: LOK </a:t>
            </a:r>
            <a:r>
              <a:rPr lang="cs-CZ" dirty="0" err="1"/>
              <a:t>sg</a:t>
            </a:r>
            <a:r>
              <a:rPr lang="cs-CZ" dirty="0"/>
              <a:t>., </a:t>
            </a:r>
            <a:r>
              <a:rPr lang="cs-CZ" dirty="0" err="1"/>
              <a:t>neutr</a:t>
            </a:r>
            <a:r>
              <a:rPr lang="cs-CZ" dirty="0"/>
              <a:t>., nesklonné (+ v INSTR </a:t>
            </a:r>
            <a:r>
              <a:rPr lang="cs-CZ" dirty="0" err="1"/>
              <a:t>sg</a:t>
            </a:r>
            <a:r>
              <a:rPr lang="cs-CZ" dirty="0"/>
              <a:t>. spisovně i </a:t>
            </a:r>
            <a:r>
              <a:rPr lang="cs-CZ" i="1" dirty="0" err="1"/>
              <a:t>finálem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letech</a:t>
            </a:r>
            <a:r>
              <a:rPr lang="cs-CZ" dirty="0"/>
              <a:t>: LOK </a:t>
            </a:r>
            <a:r>
              <a:rPr lang="cs-CZ" dirty="0" err="1"/>
              <a:t>pl</a:t>
            </a:r>
            <a:r>
              <a:rPr lang="cs-CZ" dirty="0"/>
              <a:t>., </a:t>
            </a:r>
            <a:r>
              <a:rPr lang="cs-CZ" dirty="0" err="1"/>
              <a:t>neutr</a:t>
            </a:r>
            <a:r>
              <a:rPr lang="cs-CZ" dirty="0"/>
              <a:t>., „město“</a:t>
            </a:r>
          </a:p>
          <a:p>
            <a:pPr marL="0" indent="0" algn="r">
              <a:buNone/>
            </a:pPr>
            <a:r>
              <a:rPr lang="cs-CZ" sz="2200" dirty="0"/>
              <a:t>zdroj: </a:t>
            </a:r>
            <a:r>
              <a:rPr lang="cs-CZ" sz="2200" dirty="0">
                <a:hlinkClick r:id="rId2"/>
              </a:rPr>
              <a:t>https://denikn.cz/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761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28"/>
    </mc:Choice>
    <mc:Fallback xmlns="">
      <p:transition spd="slow" advTm="2378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určete slovní druhy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3670" y="1600200"/>
            <a:ext cx="917713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PREP </a:t>
            </a:r>
            <a:r>
              <a:rPr lang="cs-CZ" dirty="0">
                <a:solidFill>
                  <a:schemeClr val="accent1"/>
                </a:solidFill>
              </a:rPr>
              <a:t>– </a:t>
            </a:r>
            <a:r>
              <a:rPr lang="cs-CZ" dirty="0">
                <a:solidFill>
                  <a:srgbClr val="002060"/>
                </a:solidFill>
              </a:rPr>
              <a:t>PRON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FF0000"/>
                </a:solidFill>
              </a:rPr>
              <a:t>SUBST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FF0000"/>
                </a:solidFill>
              </a:rPr>
              <a:t>SUBST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7030A0"/>
                </a:solidFill>
              </a:rPr>
              <a:t>ADV</a:t>
            </a:r>
          </a:p>
          <a:p>
            <a:pPr marL="0" indent="0">
              <a:buNone/>
            </a:pPr>
            <a:r>
              <a:rPr lang="cs-CZ" i="1" dirty="0"/>
              <a:t>Na </a:t>
            </a:r>
            <a:r>
              <a:rPr lang="cs-CZ" i="1" dirty="0">
                <a:solidFill>
                  <a:srgbClr val="002060"/>
                </a:solidFill>
              </a:rPr>
              <a:t>každém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šprochu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pravdy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7030A0"/>
                </a:solidFill>
              </a:rPr>
              <a:t>trochu</a:t>
            </a:r>
            <a:r>
              <a:rPr lang="cs-CZ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ADV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PART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FF0000"/>
                </a:solidFill>
              </a:rPr>
              <a:t>SUBST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00B050"/>
                </a:solidFill>
              </a:rPr>
              <a:t>VERB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7030A0"/>
                </a:solidFill>
              </a:rPr>
              <a:t>Zadarmo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ani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kuře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00B050"/>
                </a:solidFill>
              </a:rPr>
              <a:t>nehrabe</a:t>
            </a:r>
            <a:r>
              <a:rPr lang="cs-CZ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NUM – </a:t>
            </a:r>
            <a:r>
              <a:rPr lang="cs-CZ" dirty="0">
                <a:solidFill>
                  <a:srgbClr val="FF0000"/>
                </a:solidFill>
              </a:rPr>
              <a:t>SUBST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00B050"/>
                </a:solidFill>
              </a:rPr>
              <a:t>VERB</a:t>
            </a:r>
            <a:r>
              <a:rPr lang="cs-CZ" dirty="0">
                <a:solidFill>
                  <a:schemeClr val="accent1"/>
                </a:solidFill>
              </a:rPr>
              <a:t> – NUM – </a:t>
            </a:r>
            <a:r>
              <a:rPr lang="cs-CZ" dirty="0">
                <a:solidFill>
                  <a:srgbClr val="00B050"/>
                </a:solidFill>
              </a:rPr>
              <a:t>VERB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FF0000"/>
                </a:solidFill>
              </a:rPr>
              <a:t>SUBST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accent1"/>
                </a:solidFill>
              </a:rPr>
              <a:t>Kolik </a:t>
            </a:r>
            <a:r>
              <a:rPr lang="cs-CZ" i="1" dirty="0">
                <a:solidFill>
                  <a:srgbClr val="FF0000"/>
                </a:solidFill>
              </a:rPr>
              <a:t>řečí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00B050"/>
                </a:solidFill>
              </a:rPr>
              <a:t>umíš</a:t>
            </a:r>
            <a:r>
              <a:rPr lang="cs-CZ" i="1" dirty="0">
                <a:solidFill>
                  <a:schemeClr val="accent1"/>
                </a:solidFill>
              </a:rPr>
              <a:t>, tolikrát </a:t>
            </a:r>
            <a:r>
              <a:rPr lang="cs-CZ" i="1" dirty="0">
                <a:solidFill>
                  <a:srgbClr val="00B050"/>
                </a:solidFill>
              </a:rPr>
              <a:t>jsi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člověkem</a:t>
            </a:r>
            <a:r>
              <a:rPr lang="cs-CZ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</a:rPr>
              <a:t>	</a:t>
            </a:r>
          </a:p>
          <a:p>
            <a:pPr marL="0" indent="0">
              <a:buNone/>
            </a:pPr>
            <a:r>
              <a:rPr lang="cs-CZ" sz="2200" dirty="0">
                <a:solidFill>
                  <a:schemeClr val="accent1"/>
                </a:solidFill>
              </a:rPr>
              <a:t>	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073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334"/>
    </mc:Choice>
    <mc:Fallback xmlns="">
      <p:transition spd="slow" advTm="1963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určete slovní druhy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0200"/>
            <a:ext cx="9372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B050"/>
                </a:solidFill>
              </a:rPr>
              <a:t>VERB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FFFF00"/>
                </a:solidFill>
              </a:rPr>
              <a:t>INTER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00B0F0"/>
                </a:solidFill>
              </a:rPr>
              <a:t>KONJ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00B050"/>
                </a:solidFill>
              </a:rPr>
              <a:t>VERB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00B050"/>
                </a:solidFill>
              </a:rPr>
              <a:t>Neříkej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FFFF00"/>
                </a:solidFill>
              </a:rPr>
              <a:t>hop</a:t>
            </a:r>
            <a:r>
              <a:rPr lang="cs-CZ" i="1" dirty="0">
                <a:solidFill>
                  <a:schemeClr val="accent1"/>
                </a:solidFill>
              </a:rPr>
              <a:t>, </a:t>
            </a:r>
            <a:r>
              <a:rPr lang="cs-CZ" i="1" dirty="0">
                <a:solidFill>
                  <a:srgbClr val="00B0F0"/>
                </a:solidFill>
              </a:rPr>
              <a:t>dokud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00B050"/>
                </a:solidFill>
              </a:rPr>
              <a:t>nepřeskočíš</a:t>
            </a:r>
            <a:r>
              <a:rPr lang="cs-CZ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ADV</a:t>
            </a:r>
            <a:r>
              <a:rPr lang="cs-CZ" dirty="0">
                <a:solidFill>
                  <a:schemeClr val="accent1"/>
                </a:solidFill>
              </a:rPr>
              <a:t>/NUM – </a:t>
            </a:r>
            <a:r>
              <a:rPr lang="cs-CZ" dirty="0">
                <a:solidFill>
                  <a:srgbClr val="FF0000"/>
                </a:solidFill>
              </a:rPr>
              <a:t>SUBST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ADJ jmenné </a:t>
            </a:r>
            <a:r>
              <a:rPr lang="cs-CZ" dirty="0">
                <a:solidFill>
                  <a:schemeClr val="accent1"/>
                </a:solidFill>
              </a:rPr>
              <a:t>– </a:t>
            </a:r>
            <a:r>
              <a:rPr lang="cs-CZ" dirty="0">
                <a:solidFill>
                  <a:srgbClr val="FF0000"/>
                </a:solidFill>
              </a:rPr>
              <a:t>SUBST</a:t>
            </a:r>
          </a:p>
          <a:p>
            <a:pPr marL="0" indent="0">
              <a:buNone/>
            </a:pPr>
            <a:r>
              <a:rPr lang="cs-CZ" i="1" dirty="0">
                <a:solidFill>
                  <a:srgbClr val="7030A0"/>
                </a:solidFill>
              </a:rPr>
              <a:t>Mn</a:t>
            </a:r>
            <a:r>
              <a:rPr lang="cs-CZ" i="1" dirty="0">
                <a:solidFill>
                  <a:schemeClr val="accent1"/>
                </a:solidFill>
              </a:rPr>
              <a:t>oho </a:t>
            </a:r>
            <a:r>
              <a:rPr lang="cs-CZ" i="1" dirty="0">
                <a:solidFill>
                  <a:srgbClr val="FF0000"/>
                </a:solidFill>
              </a:rPr>
              <a:t>psů</a:t>
            </a:r>
            <a:r>
              <a:rPr lang="cs-CZ" i="1" dirty="0">
                <a:solidFill>
                  <a:schemeClr val="accent1"/>
                </a:solidFill>
              </a:rPr>
              <a:t> – </a:t>
            </a:r>
            <a:r>
              <a:rPr lang="cs-CZ" i="1" dirty="0">
                <a:solidFill>
                  <a:schemeClr val="accent2">
                    <a:lumMod val="50000"/>
                  </a:schemeClr>
                </a:solidFill>
              </a:rPr>
              <a:t>zajícova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smrt</a:t>
            </a:r>
            <a:r>
              <a:rPr lang="cs-CZ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7030A0"/>
                </a:solidFill>
              </a:rPr>
              <a:t>ADV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002060"/>
                </a:solidFill>
              </a:rPr>
              <a:t>PRON </a:t>
            </a:r>
            <a:r>
              <a:rPr lang="cs-CZ" dirty="0">
                <a:solidFill>
                  <a:schemeClr val="accent1"/>
                </a:solidFill>
              </a:rPr>
              <a:t>– </a:t>
            </a:r>
            <a:r>
              <a:rPr lang="cs-CZ" dirty="0">
                <a:solidFill>
                  <a:srgbClr val="00B050"/>
                </a:solidFill>
              </a:rPr>
              <a:t>VERB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PART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FF0000"/>
                </a:solidFill>
              </a:rPr>
              <a:t>SUBST</a:t>
            </a:r>
            <a:r>
              <a:rPr lang="cs-CZ" dirty="0">
                <a:solidFill>
                  <a:schemeClr val="accent1"/>
                </a:solidFill>
              </a:rPr>
              <a:t> – </a:t>
            </a:r>
            <a:r>
              <a:rPr lang="cs-CZ" dirty="0">
                <a:solidFill>
                  <a:srgbClr val="00B050"/>
                </a:solidFill>
              </a:rPr>
              <a:t>VERB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7030A0"/>
                </a:solidFill>
              </a:rPr>
              <a:t>Kde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002060"/>
                </a:solidFill>
              </a:rPr>
              <a:t>nic </a:t>
            </a:r>
            <a:r>
              <a:rPr lang="cs-CZ" i="1" dirty="0">
                <a:solidFill>
                  <a:srgbClr val="00B050"/>
                </a:solidFill>
              </a:rPr>
              <a:t>není</a:t>
            </a:r>
            <a:r>
              <a:rPr lang="cs-CZ" i="1" dirty="0">
                <a:solidFill>
                  <a:schemeClr val="accent1"/>
                </a:solidFill>
              </a:rPr>
              <a:t>, </a:t>
            </a:r>
            <a:r>
              <a:rPr lang="cs-CZ" i="1" dirty="0">
                <a:solidFill>
                  <a:schemeClr val="accent6">
                    <a:lumMod val="75000"/>
                  </a:schemeClr>
                </a:solidFill>
              </a:rPr>
              <a:t>ani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FF0000"/>
                </a:solidFill>
              </a:rPr>
              <a:t>smrt</a:t>
            </a:r>
            <a:r>
              <a:rPr lang="cs-CZ" i="1" dirty="0">
                <a:solidFill>
                  <a:schemeClr val="accent1"/>
                </a:solidFill>
              </a:rPr>
              <a:t> </a:t>
            </a:r>
            <a:r>
              <a:rPr lang="cs-CZ" i="1" dirty="0">
                <a:solidFill>
                  <a:srgbClr val="00B050"/>
                </a:solidFill>
              </a:rPr>
              <a:t>nebere</a:t>
            </a:r>
            <a:r>
              <a:rPr lang="cs-CZ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200" dirty="0">
                <a:solidFill>
                  <a:schemeClr val="accent1"/>
                </a:solidFill>
              </a:rPr>
              <a:t>(zájmenné příslovce)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1244148" y="5104183"/>
            <a:ext cx="41213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5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400"/>
    </mc:Choice>
    <mc:Fallback xmlns="">
      <p:transition spd="slow" advTm="3044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flexe (ohýbání)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deklinace (skloňování)</a:t>
            </a:r>
          </a:p>
          <a:p>
            <a:r>
              <a:rPr lang="cs-CZ" b="1" dirty="0"/>
              <a:t>substantivní</a:t>
            </a:r>
            <a:r>
              <a:rPr lang="cs-CZ" dirty="0"/>
              <a:t> (pán, hrad, žena, růže, město…)</a:t>
            </a:r>
          </a:p>
          <a:p>
            <a:pPr marL="457200" lvl="1" indent="0">
              <a:buNone/>
            </a:pPr>
            <a:r>
              <a:rPr lang="cs-CZ" dirty="0"/>
              <a:t>+ podvzory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jmenné tvary ADJ (stár, šťastna)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některé NUM (miliarda, tisíc)</a:t>
            </a:r>
          </a:p>
          <a:p>
            <a:r>
              <a:rPr lang="cs-CZ" b="1" dirty="0"/>
              <a:t>adjektivní</a:t>
            </a:r>
            <a:r>
              <a:rPr lang="cs-CZ" dirty="0"/>
              <a:t> (mladý, jarní, otcův, matčin)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některá SUBST (hajný, průvodčí)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některé NUM (třetí, sedmdesátý, několikerý)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některá PRON (každý, takový)</a:t>
            </a:r>
          </a:p>
          <a:p>
            <a:r>
              <a:rPr lang="cs-CZ" b="1" dirty="0"/>
              <a:t>zájmenná </a:t>
            </a:r>
            <a:r>
              <a:rPr lang="cs-CZ" dirty="0"/>
              <a:t>(ten, náš…)</a:t>
            </a:r>
          </a:p>
          <a:p>
            <a:pPr marL="0" indent="0">
              <a:buNone/>
            </a:pPr>
            <a:r>
              <a:rPr lang="cs-CZ" sz="2600" b="1" dirty="0"/>
              <a:t>POZOR</a:t>
            </a:r>
            <a:r>
              <a:rPr lang="cs-CZ" sz="2600" dirty="0"/>
              <a:t>: vzor není morfologická kategorie</a:t>
            </a:r>
          </a:p>
          <a:p>
            <a:pPr marL="0" indent="0">
              <a:buNone/>
            </a:pPr>
            <a:r>
              <a:rPr lang="cs-CZ" sz="2600" b="1" dirty="0"/>
              <a:t>POZOR</a:t>
            </a:r>
            <a:r>
              <a:rPr lang="cs-CZ" sz="2600" dirty="0"/>
              <a:t>: i nesklonná slova vyjadřují morfologické kategorie: </a:t>
            </a:r>
            <a:r>
              <a:rPr lang="cs-CZ" sz="2600" i="1" dirty="0"/>
              <a:t>potkal prima děvče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konjugace (časování)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190"/>
    </mc:Choice>
    <mc:Fallback xmlns="">
      <p:transition spd="slow" advTm="4251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6B61-1952-4AB8-A127-B7AF5E57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Deklinujete? Deklinujeme!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6343A-F137-4D64-B1FF-FF995EC1F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5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b="1" dirty="0"/>
              <a:t>gramatické kategorie jmen</a:t>
            </a:r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r>
              <a:rPr lang="cs-CZ" sz="3200" dirty="0"/>
              <a:t>jmenný rod</a:t>
            </a:r>
          </a:p>
          <a:p>
            <a:pPr marL="0" indent="0" algn="ctr">
              <a:buNone/>
            </a:pPr>
            <a:r>
              <a:rPr lang="cs-CZ" sz="3200" dirty="0"/>
              <a:t>číslo</a:t>
            </a:r>
          </a:p>
          <a:p>
            <a:pPr marL="0" indent="0" algn="ctr">
              <a:buNone/>
            </a:pPr>
            <a:r>
              <a:rPr lang="cs-CZ" sz="3200" dirty="0"/>
              <a:t>pád</a:t>
            </a:r>
          </a:p>
          <a:p>
            <a:pPr marL="0" indent="0" algn="ctr">
              <a:buNone/>
            </a:pPr>
            <a:r>
              <a:rPr lang="cs-CZ" sz="3200" dirty="0"/>
              <a:t>(+ vzor)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679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3"/>
    </mc:Choice>
    <mc:Fallback xmlns="">
      <p:transition spd="slow" advTm="2051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jmenný rod (genus)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rod přirozený × rod gramatický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Jakého rodu podle vás jsou: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2"/>
              </a:rPr>
              <a:t>http://wals.info/feature/30A#1/26/148</a:t>
            </a:r>
            <a:r>
              <a:rPr lang="cs-CZ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360064"/>
            <a:ext cx="1656184" cy="150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369150"/>
            <a:ext cx="1939452" cy="149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w8NDQ0ODQ8PDw8PDw8PDQ4NDw8NEA8NFRIWFhUWFRUYHSksGBolHRUVITEhJSkrLi4uFx81ODMsNygtLisBCgoKBQUFDgUFDisZExkrKysrKysrKysrKysrKysrKysrKysrKysrKysrKysrKysrKysrKysrKysrKysrKysrK//AABEIAOcA2gMBIgACEQEDEQH/xAAcAAEAAgIDAQAAAAAAAAAAAAAABgcFCAECBAP/xABMEAABAwMABwQFBwgIBAcAAAABAAIDBAURBgcSEyExQSJRYXEUgYKRoQgyQlJykrEVI0Nic4OishYkU2OjwdHSM7PCwxclNFRkhJP/xAAUAQEAAAAAAAAAAAAAAAAAAAAA/8QAFBEBAAAAAAAAAAAAAAAAAAAAAP/aAAwDAQACEQMRAD8AvFERAXDnADJIA6knAXKpHW3o+yC7UtbXPqpLTVSNjqmMmfilmxjLQc4YcbeB9V/Lggs+56a2qkyJ7hStI5sErZH/AHW5PwUXqtc9qDtilZWVr+jaancM/fIOPUstaNWljga10VDBKHAOD5y6qDgRwI2yRjyClVLRxQt2YYo4m/ViY2Me4BBXP/iDean/ANDo7U7J+a+rkMGfZc0fzJ+UdMZuLaG2UwPISPL3DzIkP4KzEQVru9Mue3aPLEn+1dfypphT8ZLfbqto5iCTdvPkXSD8FZiIK0i1tCmcI71bK22knG9LHTwk/awCfUCp5Zr1S18Qmo5454+ronB2ye5w5tPgV7J4WSMLJGNexww5j2h7XDuIPNV3ftWDY5TXaPzutla3ju2E+jTfqlnHZHqLf1eqCyEUD0I0+dUzutl2h9CukfAxuwI6kYztRHJ4444yQRxBIzieICIiAiIgIiICIiAiIgIiICIiAiIgLwX20Q3ClmpKlu3FM3ZcOoPNrmno4EAg94XvRBVmr+9zWes/o5dncQf/ACmqdwZPCSdmPJ5HuHQgt6NzaajWneh0F6pd1J+bnjy+kqWjtwy/5tOBkeAPAgERrQrTianqBZdIPzNdHhlPVPP5qsZyadvq49D9LkcOyEFkrH399U2kndb2RyVYb/V2THZjL8j5x7sZKyCIKvGsu4UHC+WWpgaMbVTSYmiHeT0H31KLBrBtNx2RT1kQkdyhnPo8hPcA/G16sqUKL3/V7abjk1FFEJDxM0ANPIXd5czG17WUEoRVgNXl1tnGxXiURtxs0dxAliwOgOCG93BgPiuzdYdztvZv1olYwfOrbf8Anocd5bk7I9rPggken+hcV4pxg7msg7dHVty18cgOQCRx2SQPI8RxXh1aaXS1rZrfcRurpQnYqWOAaZmA4ErQOfTOOHEEcHBZnR7TW2XMD0Orie8/oXHdTD927B93BRbWtZpaZ8GkNvGKugwalo4CoovpB3fgEg/qk9wQWSix9hu8VwpKespzmKdge3vaeTmnxBBB8QV0fpBRtrI6A1MXpcgc5lOHAyYa3aOQOXAE4PPBQZNERAREQEREBERAREQEREBERAREQFgdL9EqS805gq2ZIyYZmYEsLz1afxB4FZ5EFRwX+66LFsF4Y+4WwENhuMIzJC3kGyAny4OPk53JWTYr9SXKETUU8c7OG1sHtMJ6PYeLD4EBZCRjXtc1wDmuBDmuAIIPMEHmFXt61T0rpvSrTPNaqoZw6lJ3J8NgEbI4cmkDwKCxEVXtuWllr7NRSU94hbnEtM4RTEdMgAcfJh813GuSnhwLhbblRO67yEFoPm4tPwQWahVcjXXZMfPqPL0d3+q+LtdNDIdmio7hVv7ooG4z49on4IJDpBq5tNwJdNSMjlJzv6b+rybXeS3g4+YKi100bullgfLSXuJ9G0bL6a+4dHsHhs73jz5YAblfQ6S6T3Ls0Fqjt0bv09wfl7R0OwQCD7DlCtZujb6GmZPd7hNcbjUuLKaMOMcFO0YMjw3uHAAANGXDIKCK2XWDXW+iqrfRvbFHLOZGSsLi6BhGHtiLuQOG8TxHE8zkSTVjoBcaypprntmkhjmZUMqJQ58tQQ7J2WZBc13EFzjgh30l31N6AMuUprqxmaOnfsxxuHZqZxxwe9jeGe88OhC2IaAAABgDgAOGAg5RF5q2vhp27dRNFC3600jYx73FB6UUUqdZFkiOHXKnP7MumHvYCvlHrQsbjgXCIfaZM0e8tQTBFirZpJQVhxS1lLMfqxTxud90HKyqAiIgIiICIiAiIgIi8N6u9PQU76mrlbFCzm53U9GtA4ucegHEoPco7pFpxbLYS2rqo2yD9BHmab1sZkt8zhVZddObvpHUPorFFJT04wJJQRHLuzw2pZf0LTx7Le0cHGeSkWi+pWigAkuT3Vsx4uYC6KAO68Adp/m48e5B56zXxQNJENHVSdxkdBDn1bRXWl19UJP52iqmfsnwSn4uarLt9goqVobT0lNCBy3cMbPiAvpV2ilnBbPTQSgjBEkMbxj1hBgbDrGtFeWshq2MkPARVINO8nuG3gOPkSpXz8R71X+kGp+01gcYY3UUh5Opj2M+MTsjHlhQ11BpJot2qd/5Rt7OJYA+ZrGDvjztQ9eLCWjmUF1mihJyYo89+w3P4L7NaAMAADuAwoVoVrNt932Itr0aqdw9GmcO27+6fyf5cD4KbIOVrNrTuMl20gkp4O1upI7fStycbwO2Xn/9HOBPc0dy2Rr6psEE0zvmxRvldn6rGlx/Ba4amKI12kEU0vaMLJ6yQnrKeyCfalz6kGw2jtnit1FTUcI7EEbWA4AL3c3PPi5xLj4krw6WaX0Nni3lZLhzgTFBHh88xH1Gd3icDxUf1naxo7Mz0en2Za+RuWsPFkDDyfJ/k3r4DnTWi+ity0mq5Z3yPLdr+s19QC5oP1GDhtOA+g3AAxnHDIZbSjXFcq1xjocUMTjstEWJamTPAAvI4E8ODQD4lY23auL7dHb6WGRu1x39ylcxx9Tsv+CvjRHQO32hoNNCHz47dVNiSZx64P0B4NwFKEFD0moaqLRv7hBG7qIoJJgPIlzc+5fd+oOTHZubCf1qNzR/zSrxRBrhddSl2hBdCaWqA+aIpTFIR5SAAH2li6TSi/2CVsUr6mIA4FPXsdNC8Dowu6fYcFtGvNX0MNTG6KoijmjdwdHKxsjT6igrjQ7XLRVhbDcGihnOAJC7apnn7f6P2uHiVZzXBwBBBBAII4gg9QVTem2pRjw+ezO3buJNFM4mN3hHIfmeTsjxChWiOnVx0dqHUlSyR8Eb9mehqMtfF4xE/N78fNPryg2bRYvRvSClulM2qo5BJGeDhyfHJ1Y9v0XDPLyIyCCsogIiICIur3hoLnEBrQS4k4AA5klBjtJL7T2yklq6p2zHGOAHF8jz81jB1cVSNst1w01rnVNW91PboHlrWs4tjH9nFn50hGNp55e5q5udTPpnfG00DnsttNkh4HBkIOHS/tH8mg8h5OV62q3Q0dPFTUzBHDC0MjY3kAPxJ5kniSSUHzslmprfTspqOJsUTOTW83O6ucebnHqTxXvREHCIiAiIggWm2quguu3LGBR1RyTNC0bEjv72Pk7zGD4qIQaTX3RdzYbtE6uoAdllS1xeWjOBszH+SQA9xwrsXWSNr2lr2hzXAhzXAOBHcQeaCvNIdPLfcbDdXUlQ3eGina6nl/Nzt22Fhyw8/ncxkeKqnVzpKyzU91rcB1Q+OCmoozxDpXGRzi4fVaGtJ9Q6qz9M9U9nkimqmuNt3bHSSPiwadoAySYncAOHJhaqCt9sfV1cdLRgyvml3UBc3YLhk4c4ZOwMDaPE4GeeEEp0C0TqdI7hJLUvkMIfva+qPznvPHdtP1ne5oHkDsxbaCGkhjp6eNsUMTQ2ONgwGt/zPj1WP0R0ehtNDDRwcmDMj8YMsx4vefM+4ADosygIiICIiAiIgKLad6D0t7g2Jhu6hgPo9UxoL4z3H6zM82n1YPFSlEGrNtrrjoldnNe3Dm7IqIMnc1lNk7Lmn37LuYOQfpBbLWG8wXGlhq6V+3FK3I72nk5rh0cDkEeCwGsvQxl6oXMaGtq4Q59HKeGH9WOP1HYAPdwPRVFqZ0qfa7i631OWQVUu6ex+RuK4HYaT3ZI2D7Pcg2MREQFV2vjSg0lAyghdiau2hLjm2jb8/wC8SG+W0rRVB0Tf6RaZve7tU1G8uA5jcUrtlg8Q6Uh3k4oLL1WaKC0WyNr24qajE9WeoeR2WeTRw88nqpiiICIiDhERAREQEREFW697RcKqlpnUZllgEoZUUcLcl73EbqTA4uAdgY5Alp7yvVqj1dm0sNZW7JrpmBojGHCljPEtDurzwyRw4YHebJRAREQEREBERAREQEREBa86+tG/RLhHXwjZjrQd4W8NmrjAyc9C5uyfNrithlB9c9pFXYqsgZfS7FXH4bs9v/DdIgyury//AJUtNHVOOZSzd1H7eM7Lz6yM+0FI1THycrmTHcaMngx8VTGPtgsf/Iz3q50GI0vufoNsrqoc4aeV7P2myQz+IhVr8nS17NNX1rsl0szKdpP1Ym7biO/LpeP2VINelXurDMwHG/np4u7I2w8/Bi9mpuj3Oj9B3yiWZ37yV7h/Ds+5BNUREBERBwiIgIiICIiDlERAREQEREBERAREQEREBeO80gqKSqgcMiaCaIg9Q9haR8V7FwUGuPyfqksvRZnhNRTNI7y10bgfgfetj1rPqU7OkcDRy3dW32Qw4/ALZhBVHyipMW2hZ9atDvuwSf7lN9X8ezZLSB/7ClJ8zE0n4lQP5Rjf6jbz/wDLcPfC7/RWBoK7NmtR76CkP+CxBnEREBERBwiIgIiICIiDlERAREQEREBERAREQEREBfOokDGPeeTWucfIDK+iwenNb6NaLnMDhzKOo2D/AHhjIb8SEFDahYi++xu57FLUPJ89lv8A1LZVUF8nOjzX18/9lSxxA928kz/2lfqCr/lCQF1op3j9FXRE+To5Wfi4KUar6je2G1OBzilZH648sI/hXi1x0W/0fr8c4hFOOvCORrnfw7Sx2oWtEtjbF1pqmoiI8HESj/moLGREQEREHCIiAiIgIiIOUREBERAREQEREBERAREQFXWvi47ixvi61VRBCMdzXb13qxFj1qxVQ3yi7ttVdDRgnEEL6iQDltyO2W58QI3feQSP5PFv3dtqqkjBqKotae+OJgb/ADF6tZRzV3avQbNb6cjDxA18o7pZPzj/AIuKkaDx3mhFVSVNM75s8MsRz3PYW/5qmfk73AxVNyt8hIcWMnaw9HxOMUvr7UfuV5LX6ud+QtNRIezBUTh544BgqxsvJ8GyFx9hBsCiIgIiIOEREBERAREQcoiICIiAiIgIiICIiAiIgLWKsP8ASDSvZHainrRGO40cA7WPNkTj61e+sm+fk2z1tQ04kMe5g799J2GkeWdr2VV3ydrHt1FZcHA7MEYpYScYMj8OkPmGtYP3hQXuAiIgKoPlD2HeU1LcWDjA8085A47mTixxPcHjH7xW+vBfrVHX0dTSTf8ADnifG48y3I4OHiDgjxCDEauL/wDlO00lQ45lDNzUft4+y4+vg72gpMqE1M3eS1Xaqs9Z2N9I6MA5w2tiyOHg9o4Hrhner7QEREHCIiAiIgIiIOUREBERAREQEREBERARF8qqoZDHJLK4NjjY6SRx4BrGglxPkAUFHfKIv23PSW5h7MLTVT4/tHgtjHmG7Z9sKztWdh/Jlno4HDErmb+o79/J2nA+WQ32VRuidO/SPSbfzNJjfO6tnDuOzTRkbuM+6JnvWzSAiIgIiIKS18aNOhmgvVLlhDo46lzOBZM0jcy+fANz4MVk6vtKGXi3Q1IwJh+aq4x9CoaBtYHRp4OHg4LNXS3xVdPNTVDQ+KZjo5Gnq0jHDuPitfLHXz6HX2Wnqi51JJsiYgE72lJO6naPrN45A/XHcg2NRdIJmyMZJG4PY9oex7TlrmEZBB6ghd0HCIiAiIgIiIOUREBERAREQEREBERAVaa+NIPRLWKRjsS1792cHiKZmHSn19lvtlWWtaNPa2TSHSMUtM7LBK2hpnDi1rGuO9lx3Z23eTQgsPUBo/6Pb5a+QYkrX7MWelNGSB73bZ8QGq1F57dRR00ENPC3ZihjZFG3uYxoaPgF6EBERAREQFD9ZmhTL1RbLNltXBtPpJXcBtdY3H6rsDyIB6KYIgonVLp1JbZzZrrmKMSGOB83ZNLPnjE/PJhPI9Ce48L2Vba2NXAurDWUQa2vjbgsOGtq4wPmOPR4+i4+R4YLYrqz1oOo3Ntl6L2NjduoqmYOD6dw4bucHiGjltHl14cQF5IuGODgHNIIIBBByCDyIK5QEREBERByiIgIiICIiAiIgIi8l1uUNHTy1NTII4Yml8j3dAO7vJ5ADiSQgimtrSsWq2Sbt2KqqDoKUA9ppI7cnsg58y3vUH+T5ovxmusreADqajz/AIrx8GA/aURrqmr0wvrWxhzI3dmJp4ikoWntPd+sc5Pe5wHLC2QtNtioqaClp27EUEbY428+yBzJ6k8yepKD2IiICIiAiIgIiICgusXVvT3lpmjLaeuaMNnx2ZQOTZQOY7ncx4jgp0iDXOw6XXbRWo9Br4XyU4PCnldwDM8X00vIt8OX2TlXZorpjQXdm1RztLwMvp5OxPH9ph6eIyPFe++WOluMJgrYGTxniA8cWO5bTHDi13iCCqb0m1K1NO/0izVBk2TtMhlfuaiM/wB3MMA+vZ8ygvRFrvS6x9ILK4QXKJ0rW9kNuETmSED6k7cbfmdtS6269qJ4HpVHUwu6mF0dSweslp+CC2kUAj1xWR3OeZng6lnP4NK+dRrmsrAS2Sok8GU0gJ+/hBYiKmbrr5iAIo6CRx6Pq5WRAeyzaz7worLpPpLpCd3TCcRO4FtBGaWDx2pic48C/wBSC+LtpTb6IltXW00LhzZJMwP+5nPwWFOtKxA4/KEfqiqCPfsKubLqJqHgPrqyKAniY6eMzu9b3EAH1FZ8aiaDHGtrc/8A1wP5EEypdYVml+ZcqUftJBD/AD4Wco7lTzjME8MoPIxSskH8JVSVmoWM/wDAuMjfCanZL8WuasFW6iriw5gqKOUdNrewO/ld+KDYNFrkNXelEHZidNsjluLlsD1AvC6u1d6T1I2JjMWHmKm47bfWA934ILo0n0+tlra70ipY+UDhTQETTuPQbIPZ83EBUdpDpJc9LK2OkponCEO2oaRhOwwct7O/vGeZ4DOAMnjJbBqIkJDrjWMY3rFRNLnkftHjA+6VbujujlHa4dxQwNiaeLyMufI7ve88XHz5dEGL1faFQWSl3bCJKiXDqqoxgvcOTW9zBk4HiT1UqREBERAREQEREBERAREQcIiIPnUQMlaWSsa9h5te0PafMFRa46tLLUkl9BEwnrTl9Nx/dkIiDDS6lbM7kKpn2agn8QV3g1MWVp7TKmTwfUvGfu4REGetegFnpCDDb6fabyfK30h4PftSZOVJGtAAAAAHIAYAREHZERAREQEREBERAREQEREBERB//9k="/>
          <p:cNvSpPr>
            <a:spLocks noChangeAspect="1" noChangeArrowheads="1"/>
          </p:cNvSpPr>
          <p:nvPr/>
        </p:nvSpPr>
        <p:spPr bwMode="auto">
          <a:xfrm>
            <a:off x="1679576" y="-2811463"/>
            <a:ext cx="551497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4" y="3475888"/>
            <a:ext cx="1212354" cy="12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1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894"/>
    </mc:Choice>
    <mc:Fallback xmlns="">
      <p:transition spd="slow" advTm="28589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jmenný rod (genus)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737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maskulinum </a:t>
            </a:r>
            <a:r>
              <a:rPr lang="cs-CZ" dirty="0" err="1"/>
              <a:t>animatum</a:t>
            </a:r>
            <a:endParaRPr lang="cs-CZ" dirty="0"/>
          </a:p>
          <a:p>
            <a:r>
              <a:rPr lang="cs-CZ" dirty="0"/>
              <a:t>maskulinum </a:t>
            </a:r>
            <a:r>
              <a:rPr lang="cs-CZ" dirty="0" err="1"/>
              <a:t>inanimatum</a:t>
            </a:r>
            <a:endParaRPr lang="cs-CZ" dirty="0"/>
          </a:p>
          <a:p>
            <a:r>
              <a:rPr lang="cs-CZ" dirty="0"/>
              <a:t>femininum</a:t>
            </a:r>
          </a:p>
          <a:p>
            <a:r>
              <a:rPr lang="cs-CZ" dirty="0"/>
              <a:t>neutrum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substantiva</a:t>
            </a:r>
          </a:p>
          <a:p>
            <a:r>
              <a:rPr lang="cs-CZ" dirty="0"/>
              <a:t>kongruencí také u adjektiv a číslovek</a:t>
            </a:r>
          </a:p>
          <a:p>
            <a:r>
              <a:rPr lang="cs-CZ" dirty="0" err="1"/>
              <a:t>pronomina</a:t>
            </a:r>
            <a:endParaRPr lang="cs-CZ" dirty="0"/>
          </a:p>
          <a:p>
            <a:pPr lvl="1"/>
            <a:r>
              <a:rPr lang="cs-CZ" dirty="0"/>
              <a:t>bezrodá: </a:t>
            </a:r>
            <a:r>
              <a:rPr lang="cs-CZ" i="1" dirty="0"/>
              <a:t>já</a:t>
            </a:r>
            <a:r>
              <a:rPr lang="cs-CZ" dirty="0"/>
              <a:t>, </a:t>
            </a:r>
            <a:r>
              <a:rPr lang="cs-CZ" i="1" dirty="0"/>
              <a:t>ty</a:t>
            </a:r>
            <a:r>
              <a:rPr lang="cs-CZ" dirty="0"/>
              <a:t>, </a:t>
            </a:r>
            <a:r>
              <a:rPr lang="cs-CZ" i="1" dirty="0"/>
              <a:t>my</a:t>
            </a:r>
            <a:r>
              <a:rPr lang="cs-CZ" dirty="0"/>
              <a:t>, </a:t>
            </a:r>
            <a:r>
              <a:rPr lang="cs-CZ" i="1" dirty="0"/>
              <a:t>vy</a:t>
            </a:r>
          </a:p>
          <a:p>
            <a:pPr lvl="1"/>
            <a:r>
              <a:rPr lang="cs-CZ" dirty="0"/>
              <a:t>formální kongruencí: </a:t>
            </a:r>
            <a:r>
              <a:rPr lang="cs-CZ" i="1" dirty="0"/>
              <a:t>to pivo</a:t>
            </a:r>
          </a:p>
          <a:p>
            <a:r>
              <a:rPr lang="cs-CZ" dirty="0"/>
              <a:t>některé číslovky: sémantickou kongruencí: </a:t>
            </a:r>
            <a:r>
              <a:rPr lang="cs-CZ" i="1" dirty="0"/>
              <a:t>my dvě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AutoShape 5" descr="data:image/jpeg;base64,/9j/4AAQSkZJRgABAQAAAQABAAD/2wCEAAkGBw8NDQ0ODQ8PDw8PDw8PDQ4NDw8NEA8NFRIWFhUWFRUYHSksGBolHRUVITEhJSkrLi4uFx81ODMsNygtLisBCgoKBQUFDgUFDisZExkrKysrKysrKysrKysrKysrKysrKysrKysrKysrKysrKysrKysrKysrKysrKysrKysrK//AABEIAOcA2gMBIgACEQEDEQH/xAAcAAEAAgIDAQAAAAAAAAAAAAAABgcFCAECBAP/xABMEAABAwMABwQFBwgIBAcAAAABAAIDBAURBgcSEyExQSJRYXEUgYKRoQgyQlJykrEVI0Nic4OishYkU2OjwdHSM7PCwxclNFRkhJP/xAAUAQEAAAAAAAAAAAAAAAAAAAAA/8QAFBEBAAAAAAAAAAAAAAAAAAAAAP/aAAwDAQACEQMRAD8AvFERAXDnADJIA6knAXKpHW3o+yC7UtbXPqpLTVSNjqmMmfilmxjLQc4YcbeB9V/Lggs+56a2qkyJ7hStI5sErZH/AHW5PwUXqtc9qDtilZWVr+jaancM/fIOPUstaNWljga10VDBKHAOD5y6qDgRwI2yRjyClVLRxQt2YYo4m/ViY2Me4BBXP/iDean/ANDo7U7J+a+rkMGfZc0fzJ+UdMZuLaG2UwPISPL3DzIkP4KzEQVru9Mue3aPLEn+1dfypphT8ZLfbqto5iCTdvPkXSD8FZiIK0i1tCmcI71bK22knG9LHTwk/awCfUCp5Zr1S18Qmo5454+ronB2ye5w5tPgV7J4WSMLJGNexww5j2h7XDuIPNV3ftWDY5TXaPzutla3ju2E+jTfqlnHZHqLf1eqCyEUD0I0+dUzutl2h9CukfAxuwI6kYztRHJ4444yQRxBIzieICIiAiIgIiICIiAiIgIiICIiAiIgLwX20Q3ClmpKlu3FM3ZcOoPNrmno4EAg94XvRBVmr+9zWes/o5dncQf/ACmqdwZPCSdmPJ5HuHQgt6NzaajWneh0F6pd1J+bnjy+kqWjtwy/5tOBkeAPAgERrQrTianqBZdIPzNdHhlPVPP5qsZyadvq49D9LkcOyEFkrH399U2kndb2RyVYb/V2THZjL8j5x7sZKyCIKvGsu4UHC+WWpgaMbVTSYmiHeT0H31KLBrBtNx2RT1kQkdyhnPo8hPcA/G16sqUKL3/V7abjk1FFEJDxM0ANPIXd5czG17WUEoRVgNXl1tnGxXiURtxs0dxAliwOgOCG93BgPiuzdYdztvZv1olYwfOrbf8Anocd5bk7I9rPggken+hcV4pxg7msg7dHVty18cgOQCRx2SQPI8RxXh1aaXS1rZrfcRurpQnYqWOAaZmA4ErQOfTOOHEEcHBZnR7TW2XMD0Orie8/oXHdTD927B93BRbWtZpaZ8GkNvGKugwalo4CoovpB3fgEg/qk9wQWSix9hu8VwpKespzmKdge3vaeTmnxBBB8QV0fpBRtrI6A1MXpcgc5lOHAyYa3aOQOXAE4PPBQZNERAREQEREBERAREQEREBERAREQFgdL9EqS805gq2ZIyYZmYEsLz1afxB4FZ5EFRwX+66LFsF4Y+4WwENhuMIzJC3kGyAny4OPk53JWTYr9SXKETUU8c7OG1sHtMJ6PYeLD4EBZCRjXtc1wDmuBDmuAIIPMEHmFXt61T0rpvSrTPNaqoZw6lJ3J8NgEbI4cmkDwKCxEVXtuWllr7NRSU94hbnEtM4RTEdMgAcfJh813GuSnhwLhbblRO67yEFoPm4tPwQWahVcjXXZMfPqPL0d3+q+LtdNDIdmio7hVv7ooG4z49on4IJDpBq5tNwJdNSMjlJzv6b+rybXeS3g4+YKi100bullgfLSXuJ9G0bL6a+4dHsHhs73jz5YAblfQ6S6T3Ls0Fqjt0bv09wfl7R0OwQCD7DlCtZujb6GmZPd7hNcbjUuLKaMOMcFO0YMjw3uHAAANGXDIKCK2XWDXW+iqrfRvbFHLOZGSsLi6BhGHtiLuQOG8TxHE8zkSTVjoBcaypprntmkhjmZUMqJQ58tQQ7J2WZBc13EFzjgh30l31N6AMuUprqxmaOnfsxxuHZqZxxwe9jeGe88OhC2IaAAABgDgAOGAg5RF5q2vhp27dRNFC3600jYx73FB6UUUqdZFkiOHXKnP7MumHvYCvlHrQsbjgXCIfaZM0e8tQTBFirZpJQVhxS1lLMfqxTxud90HKyqAiIgIiICIiAiIgIi8N6u9PQU76mrlbFCzm53U9GtA4ucegHEoPco7pFpxbLYS2rqo2yD9BHmab1sZkt8zhVZddObvpHUPorFFJT04wJJQRHLuzw2pZf0LTx7Le0cHGeSkWi+pWigAkuT3Vsx4uYC6KAO68Adp/m48e5B56zXxQNJENHVSdxkdBDn1bRXWl19UJP52iqmfsnwSn4uarLt9goqVobT0lNCBy3cMbPiAvpV2ilnBbPTQSgjBEkMbxj1hBgbDrGtFeWshq2MkPARVINO8nuG3gOPkSpXz8R71X+kGp+01gcYY3UUh5Opj2M+MTsjHlhQ11BpJot2qd/5Rt7OJYA+ZrGDvjztQ9eLCWjmUF1mihJyYo89+w3P4L7NaAMAADuAwoVoVrNt932Itr0aqdw9GmcO27+6fyf5cD4KbIOVrNrTuMl20gkp4O1upI7fStycbwO2Xn/9HOBPc0dy2Rr6psEE0zvmxRvldn6rGlx/Ba4amKI12kEU0vaMLJ6yQnrKeyCfalz6kGw2jtnit1FTUcI7EEbWA4AL3c3PPi5xLj4krw6WaX0Nni3lZLhzgTFBHh88xH1Gd3icDxUf1naxo7Mz0en2Za+RuWsPFkDDyfJ/k3r4DnTWi+ity0mq5Z3yPLdr+s19QC5oP1GDhtOA+g3AAxnHDIZbSjXFcq1xjocUMTjstEWJamTPAAvI4E8ODQD4lY23auL7dHb6WGRu1x39ylcxx9Tsv+CvjRHQO32hoNNCHz47dVNiSZx64P0B4NwFKEFD0moaqLRv7hBG7qIoJJgPIlzc+5fd+oOTHZubCf1qNzR/zSrxRBrhddSl2hBdCaWqA+aIpTFIR5SAAH2li6TSi/2CVsUr6mIA4FPXsdNC8Dowu6fYcFtGvNX0MNTG6KoijmjdwdHKxsjT6igrjQ7XLRVhbDcGihnOAJC7apnn7f6P2uHiVZzXBwBBBBAII4gg9QVTem2pRjw+ezO3buJNFM4mN3hHIfmeTsjxChWiOnVx0dqHUlSyR8Eb9mehqMtfF4xE/N78fNPryg2bRYvRvSClulM2qo5BJGeDhyfHJ1Y9v0XDPLyIyCCsogIiICIur3hoLnEBrQS4k4AA5klBjtJL7T2yklq6p2zHGOAHF8jz81jB1cVSNst1w01rnVNW91PboHlrWs4tjH9nFn50hGNp55e5q5udTPpnfG00DnsttNkh4HBkIOHS/tH8mg8h5OV62q3Q0dPFTUzBHDC0MjY3kAPxJ5kniSSUHzslmprfTspqOJsUTOTW83O6ucebnHqTxXvREHCIiAiIggWm2quguu3LGBR1RyTNC0bEjv72Pk7zGD4qIQaTX3RdzYbtE6uoAdllS1xeWjOBszH+SQA9xwrsXWSNr2lr2hzXAhzXAOBHcQeaCvNIdPLfcbDdXUlQ3eGina6nl/Nzt22Fhyw8/ncxkeKqnVzpKyzU91rcB1Q+OCmoozxDpXGRzi4fVaGtJ9Q6qz9M9U9nkimqmuNt3bHSSPiwadoAySYncAOHJhaqCt9sfV1cdLRgyvml3UBc3YLhk4c4ZOwMDaPE4GeeEEp0C0TqdI7hJLUvkMIfva+qPznvPHdtP1ne5oHkDsxbaCGkhjp6eNsUMTQ2ONgwGt/zPj1WP0R0ehtNDDRwcmDMj8YMsx4vefM+4ADosygIiICIiAiIgKLad6D0t7g2Jhu6hgPo9UxoL4z3H6zM82n1YPFSlEGrNtrrjoldnNe3Dm7IqIMnc1lNk7Lmn37LuYOQfpBbLWG8wXGlhq6V+3FK3I72nk5rh0cDkEeCwGsvQxl6oXMaGtq4Q59HKeGH9WOP1HYAPdwPRVFqZ0qfa7i631OWQVUu6ex+RuK4HYaT3ZI2D7Pcg2MREQFV2vjSg0lAyghdiau2hLjm2jb8/wC8SG+W0rRVB0Tf6RaZve7tU1G8uA5jcUrtlg8Q6Uh3k4oLL1WaKC0WyNr24qajE9WeoeR2WeTRw88nqpiiICIiDhERAREQEREFW697RcKqlpnUZllgEoZUUcLcl73EbqTA4uAdgY5Alp7yvVqj1dm0sNZW7JrpmBojGHCljPEtDurzwyRw4YHebJRAREQEREBERAREQEREBa86+tG/RLhHXwjZjrQd4W8NmrjAyc9C5uyfNrithlB9c9pFXYqsgZfS7FXH4bs9v/DdIgyury//AJUtNHVOOZSzd1H7eM7Lz6yM+0FI1THycrmTHcaMngx8VTGPtgsf/Iz3q50GI0vufoNsrqoc4aeV7P2myQz+IhVr8nS17NNX1rsl0szKdpP1Ym7biO/LpeP2VINelXurDMwHG/np4u7I2w8/Bi9mpuj3Oj9B3yiWZ37yV7h/Ds+5BNUREBERBwiIgIiICIiDlERAREQEREBERAREQEREBeO80gqKSqgcMiaCaIg9Q9haR8V7FwUGuPyfqksvRZnhNRTNI7y10bgfgfetj1rPqU7OkcDRy3dW32Qw4/ALZhBVHyipMW2hZ9atDvuwSf7lN9X8ezZLSB/7ClJ8zE0n4lQP5Rjf6jbz/wDLcPfC7/RWBoK7NmtR76CkP+CxBnEREBERBwiIgIiICIiDlERAREQEREBERAREQEREBfOokDGPeeTWucfIDK+iwenNb6NaLnMDhzKOo2D/AHhjIb8SEFDahYi++xu57FLUPJ89lv8A1LZVUF8nOjzX18/9lSxxA928kz/2lfqCr/lCQF1op3j9FXRE+To5Wfi4KUar6je2G1OBzilZH648sI/hXi1x0W/0fr8c4hFOOvCORrnfw7Sx2oWtEtjbF1pqmoiI8HESj/moLGREQEREHCIiAiIgIiIOUREBERAREQEREBERAREQFXWvi47ixvi61VRBCMdzXb13qxFj1qxVQ3yi7ttVdDRgnEEL6iQDltyO2W58QI3feQSP5PFv3dtqqkjBqKotae+OJgb/ADF6tZRzV3avQbNb6cjDxA18o7pZPzj/AIuKkaDx3mhFVSVNM75s8MsRz3PYW/5qmfk73AxVNyt8hIcWMnaw9HxOMUvr7UfuV5LX6ud+QtNRIezBUTh544BgqxsvJ8GyFx9hBsCiIgIiIOEREBERAREQcoiICIiAiIgIiICIiAiIgLWKsP8ASDSvZHainrRGO40cA7WPNkTj61e+sm+fk2z1tQ04kMe5g799J2GkeWdr2VV3ydrHt1FZcHA7MEYpYScYMj8OkPmGtYP3hQXuAiIgKoPlD2HeU1LcWDjA8085A47mTixxPcHjH7xW+vBfrVHX0dTSTf8ADnifG48y3I4OHiDgjxCDEauL/wDlO00lQ45lDNzUft4+y4+vg72gpMqE1M3eS1Xaqs9Z2N9I6MA5w2tiyOHg9o4Hrhner7QEREHCIiAiIgIiIOUREBERAREQEREBERARF8qqoZDHJLK4NjjY6SRx4BrGglxPkAUFHfKIv23PSW5h7MLTVT4/tHgtjHmG7Z9sKztWdh/Jlno4HDErmb+o79/J2nA+WQ32VRuidO/SPSbfzNJjfO6tnDuOzTRkbuM+6JnvWzSAiIgIiIKS18aNOhmgvVLlhDo46lzOBZM0jcy+fANz4MVk6vtKGXi3Q1IwJh+aq4x9CoaBtYHRp4OHg4LNXS3xVdPNTVDQ+KZjo5Gnq0jHDuPitfLHXz6HX2Wnqi51JJsiYgE72lJO6naPrN45A/XHcg2NRdIJmyMZJG4PY9oex7TlrmEZBB6ghd0HCIiAiIgIiIOUREBERAREQEREBERAVaa+NIPRLWKRjsS1792cHiKZmHSn19lvtlWWtaNPa2TSHSMUtM7LBK2hpnDi1rGuO9lx3Z23eTQgsPUBo/6Pb5a+QYkrX7MWelNGSB73bZ8QGq1F57dRR00ENPC3ZihjZFG3uYxoaPgF6EBERAREQFD9ZmhTL1RbLNltXBtPpJXcBtdY3H6rsDyIB6KYIgonVLp1JbZzZrrmKMSGOB83ZNLPnjE/PJhPI9Ce48L2Vba2NXAurDWUQa2vjbgsOGtq4wPmOPR4+i4+R4YLYrqz1oOo3Ntl6L2NjduoqmYOD6dw4bucHiGjltHl14cQF5IuGODgHNIIIBBByCDyIK5QEREBERByiIgIiICIiAiIgIi8l1uUNHTy1NTII4Yml8j3dAO7vJ5ADiSQgimtrSsWq2Sbt2KqqDoKUA9ppI7cnsg58y3vUH+T5ovxmusreADqajz/AIrx8GA/aURrqmr0wvrWxhzI3dmJp4ikoWntPd+sc5Pe5wHLC2QtNtioqaClp27EUEbY428+yBzJ6k8yepKD2IiICIiAiIgIiICgusXVvT3lpmjLaeuaMNnx2ZQOTZQOY7ncx4jgp0iDXOw6XXbRWo9Br4XyU4PCnldwDM8X00vIt8OX2TlXZorpjQXdm1RztLwMvp5OxPH9ph6eIyPFe++WOluMJgrYGTxniA8cWO5bTHDi13iCCqb0m1K1NO/0izVBk2TtMhlfuaiM/wB3MMA+vZ8ygvRFrvS6x9ILK4QXKJ0rW9kNuETmSED6k7cbfmdtS6269qJ4HpVHUwu6mF0dSweslp+CC2kUAj1xWR3OeZng6lnP4NK+dRrmsrAS2Sok8GU0gJ+/hBYiKmbrr5iAIo6CRx6Pq5WRAeyzaz7worLpPpLpCd3TCcRO4FtBGaWDx2pic48C/wBSC+LtpTb6IltXW00LhzZJMwP+5nPwWFOtKxA4/KEfqiqCPfsKubLqJqHgPrqyKAniY6eMzu9b3EAH1FZ8aiaDHGtrc/8A1wP5EEypdYVml+ZcqUftJBD/AD4Wco7lTzjME8MoPIxSskH8JVSVmoWM/wDAuMjfCanZL8WuasFW6iriw5gqKOUdNrewO/ld+KDYNFrkNXelEHZidNsjluLlsD1AvC6u1d6T1I2JjMWHmKm47bfWA934ILo0n0+tlra70ipY+UDhTQETTuPQbIPZ83EBUdpDpJc9LK2OkponCEO2oaRhOwwct7O/vGeZ4DOAMnjJbBqIkJDrjWMY3rFRNLnkftHjA+6VbujujlHa4dxQwNiaeLyMufI7ve88XHz5dEGL1faFQWSl3bCJKiXDqqoxgvcOTW9zBk4HiT1UqREBERAREQEREBERAREQcIiIPnUQMlaWSsa9h5te0PafMFRa46tLLUkl9BEwnrTl9Nx/dkIiDDS6lbM7kKpn2agn8QV3g1MWVp7TKmTwfUvGfu4REGetegFnpCDDb6fabyfK30h4PftSZOVJGtAAAAAHIAYAREHZERAREQEREBERAREQEREBERB//9k="/>
          <p:cNvSpPr>
            <a:spLocks noChangeAspect="1" noChangeArrowheads="1"/>
          </p:cNvSpPr>
          <p:nvPr/>
        </p:nvSpPr>
        <p:spPr bwMode="auto">
          <a:xfrm>
            <a:off x="1679576" y="-2811463"/>
            <a:ext cx="5514975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8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70"/>
    </mc:Choice>
    <mc:Fallback xmlns="">
      <p:transition spd="slow" advTm="1071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jmenný rod (genus)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rod v </a:t>
            </a:r>
            <a:r>
              <a:rPr lang="cs-CZ" b="1" dirty="0" err="1"/>
              <a:t>sg</a:t>
            </a:r>
            <a:r>
              <a:rPr lang="cs-CZ" b="1" dirty="0"/>
              <a:t>. × rod </a:t>
            </a:r>
            <a:r>
              <a:rPr lang="cs-CZ" b="1" dirty="0" err="1"/>
              <a:t>pl</a:t>
            </a:r>
            <a:r>
              <a:rPr lang="cs-CZ" b="1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dítě</a:t>
            </a:r>
            <a:r>
              <a:rPr lang="cs-CZ" dirty="0"/>
              <a:t> (n.) × </a:t>
            </a:r>
            <a:r>
              <a:rPr lang="cs-CZ" i="1" dirty="0"/>
              <a:t>děti</a:t>
            </a:r>
            <a:r>
              <a:rPr lang="cs-CZ" dirty="0"/>
              <a:t> (f.)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oko</a:t>
            </a:r>
            <a:r>
              <a:rPr lang="cs-CZ" dirty="0"/>
              <a:t> (n.) × </a:t>
            </a:r>
            <a:r>
              <a:rPr lang="cs-CZ" i="1" dirty="0"/>
              <a:t>oči</a:t>
            </a:r>
            <a:r>
              <a:rPr lang="cs-CZ" dirty="0"/>
              <a:t> (f.)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kníže</a:t>
            </a:r>
            <a:r>
              <a:rPr lang="cs-CZ" dirty="0"/>
              <a:t> (</a:t>
            </a:r>
            <a:r>
              <a:rPr lang="cs-CZ" dirty="0" err="1"/>
              <a:t>mask</a:t>
            </a:r>
            <a:r>
              <a:rPr lang="cs-CZ" dirty="0"/>
              <a:t>. </a:t>
            </a:r>
            <a:r>
              <a:rPr lang="cs-CZ" dirty="0" err="1"/>
              <a:t>an</a:t>
            </a:r>
            <a:r>
              <a:rPr lang="cs-CZ" dirty="0"/>
              <a:t>.) × </a:t>
            </a:r>
            <a:r>
              <a:rPr lang="cs-CZ" i="1" dirty="0"/>
              <a:t>knížata</a:t>
            </a:r>
            <a:r>
              <a:rPr lang="cs-CZ" dirty="0"/>
              <a:t> (</a:t>
            </a:r>
            <a:r>
              <a:rPr lang="cs-CZ" dirty="0" err="1"/>
              <a:t>neutr</a:t>
            </a:r>
            <a:r>
              <a:rPr lang="cs-CZ" dirty="0"/>
              <a:t>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 err="1"/>
              <a:t>hrabě</a:t>
            </a:r>
            <a:r>
              <a:rPr lang="cs-CZ" dirty="0"/>
              <a:t> (</a:t>
            </a:r>
            <a:r>
              <a:rPr lang="cs-CZ" dirty="0" err="1"/>
              <a:t>mask</a:t>
            </a:r>
            <a:r>
              <a:rPr lang="cs-CZ" dirty="0"/>
              <a:t>. </a:t>
            </a:r>
            <a:r>
              <a:rPr lang="cs-CZ" dirty="0" err="1"/>
              <a:t>an</a:t>
            </a:r>
            <a:r>
              <a:rPr lang="cs-CZ" dirty="0"/>
              <a:t>.) × </a:t>
            </a:r>
            <a:r>
              <a:rPr lang="cs-CZ" i="1" dirty="0" err="1"/>
              <a:t>hrabata</a:t>
            </a:r>
            <a:r>
              <a:rPr lang="cs-CZ" dirty="0"/>
              <a:t> (</a:t>
            </a:r>
            <a:r>
              <a:rPr lang="cs-CZ" dirty="0" err="1"/>
              <a:t>neutr</a:t>
            </a:r>
            <a:r>
              <a:rPr lang="cs-CZ" dirty="0"/>
              <a:t>.)</a:t>
            </a:r>
          </a:p>
          <a:p>
            <a:pPr lvl="2"/>
            <a:r>
              <a:rPr lang="cs-CZ" dirty="0"/>
              <a:t>v </a:t>
            </a:r>
            <a:r>
              <a:rPr lang="cs-CZ" dirty="0" err="1"/>
              <a:t>sg</a:t>
            </a:r>
            <a:r>
              <a:rPr lang="cs-CZ" dirty="0"/>
              <a:t>. se skloňuje jako typ „kuře“</a:t>
            </a:r>
          </a:p>
          <a:p>
            <a:pPr lvl="2"/>
            <a:r>
              <a:rPr lang="cs-CZ" dirty="0"/>
              <a:t>× v 4. p. podoba </a:t>
            </a:r>
            <a:r>
              <a:rPr lang="cs-CZ" i="1" dirty="0" err="1"/>
              <a:t>hraběte</a:t>
            </a:r>
            <a:r>
              <a:rPr lang="cs-CZ" dirty="0"/>
              <a:t> (2. a 4. p. se shodují jako u většiny </a:t>
            </a:r>
            <a:r>
              <a:rPr lang="cs-CZ" dirty="0" err="1"/>
              <a:t>mask</a:t>
            </a:r>
            <a:r>
              <a:rPr lang="cs-CZ" dirty="0"/>
              <a:t>. </a:t>
            </a:r>
            <a:r>
              <a:rPr lang="cs-CZ" dirty="0" err="1"/>
              <a:t>an</a:t>
            </a:r>
            <a:r>
              <a:rPr lang="cs-CZ" dirty="0"/>
              <a:t>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i="1" dirty="0"/>
              <a:t>oblak</a:t>
            </a:r>
            <a:r>
              <a:rPr lang="cs-CZ" dirty="0"/>
              <a:t>, </a:t>
            </a:r>
            <a:r>
              <a:rPr lang="cs-CZ" i="1" dirty="0"/>
              <a:t>oblaky</a:t>
            </a:r>
            <a:r>
              <a:rPr lang="cs-CZ" dirty="0"/>
              <a:t> (</a:t>
            </a:r>
            <a:r>
              <a:rPr lang="cs-CZ" dirty="0" err="1"/>
              <a:t>mask</a:t>
            </a:r>
            <a:r>
              <a:rPr lang="cs-CZ" dirty="0"/>
              <a:t>. </a:t>
            </a:r>
            <a:r>
              <a:rPr lang="cs-CZ" dirty="0" err="1"/>
              <a:t>inam</a:t>
            </a:r>
            <a:r>
              <a:rPr lang="cs-CZ" dirty="0"/>
              <a:t>.) × </a:t>
            </a:r>
            <a:r>
              <a:rPr lang="cs-CZ" i="1" dirty="0"/>
              <a:t>oblaka</a:t>
            </a:r>
            <a:r>
              <a:rPr lang="cs-CZ" dirty="0"/>
              <a:t> (</a:t>
            </a:r>
            <a:r>
              <a:rPr lang="cs-CZ" dirty="0" err="1"/>
              <a:t>neutr</a:t>
            </a:r>
            <a:r>
              <a:rPr lang="cs-CZ" dirty="0"/>
              <a:t>. </a:t>
            </a:r>
            <a:r>
              <a:rPr lang="cs-CZ" dirty="0" err="1"/>
              <a:t>pl</a:t>
            </a:r>
            <a:r>
              <a:rPr lang="cs-CZ" dirty="0"/>
              <a:t>. tantum)</a:t>
            </a:r>
          </a:p>
          <a:p>
            <a:pPr marL="457200" lvl="1" indent="0">
              <a:buNone/>
            </a:pPr>
            <a:endParaRPr lang="cs-CZ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accent1"/>
                </a:solidFill>
              </a:rPr>
              <a:t>Pojedeme na </a:t>
            </a:r>
            <a:r>
              <a:rPr lang="cs-CZ" u="sng" dirty="0">
                <a:solidFill>
                  <a:schemeClr val="accent1"/>
                </a:solidFill>
              </a:rPr>
              <a:t>luka</a:t>
            </a:r>
            <a:r>
              <a:rPr lang="cs-CZ" dirty="0">
                <a:solidFill>
                  <a:schemeClr val="accent1"/>
                </a:solidFill>
              </a:rPr>
              <a:t>, až kukačka zakuká?			</a:t>
            </a:r>
            <a:r>
              <a:rPr lang="cs-CZ" dirty="0"/>
              <a:t>KUKU!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7A11FB-14BF-4DDD-84AC-CBD0A2E4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133" y="3473829"/>
            <a:ext cx="2768867" cy="3384171"/>
          </a:xfrm>
          <a:prstGeom prst="rect">
            <a:avLst/>
          </a:prstGeom>
        </p:spPr>
      </p:pic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F49B4545-5CED-401F-9DC0-24AB2BD7E25D}"/>
              </a:ext>
            </a:extLst>
          </p:cNvPr>
          <p:cNvSpPr/>
          <p:nvPr/>
        </p:nvSpPr>
        <p:spPr>
          <a:xfrm>
            <a:off x="7892716" y="5072514"/>
            <a:ext cx="1370798" cy="818147"/>
          </a:xfrm>
          <a:prstGeom prst="wedgeEllipseCallout">
            <a:avLst>
              <a:gd name="adj1" fmla="val 69180"/>
              <a:gd name="adj2" fmla="val 2499"/>
            </a:avLst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69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75"/>
    </mc:Choice>
    <mc:Fallback xmlns="">
      <p:transition spd="slow" advTm="14557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0.5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6603</TotalTime>
  <Words>1678</Words>
  <Application>Microsoft Office PowerPoint</Application>
  <PresentationFormat>Širokoúhlá obrazovka</PresentationFormat>
  <Paragraphs>243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Úvodní jazykový seminář  Úvod do morfologie: slovní druhy a gramatické kategorie jmen</vt:lpstr>
      <vt:lpstr>určete slovní druhy</vt:lpstr>
      <vt:lpstr>určete slovní druhy</vt:lpstr>
      <vt:lpstr>určete slovní druhy</vt:lpstr>
      <vt:lpstr>flexe (ohýbání)</vt:lpstr>
      <vt:lpstr>Deklinujete? Deklinujeme!</vt:lpstr>
      <vt:lpstr>jmenný rod (genus)</vt:lpstr>
      <vt:lpstr>jmenný rod (genus)</vt:lpstr>
      <vt:lpstr>jmenný rod (genus)</vt:lpstr>
      <vt:lpstr>jmenný rod (genus) u SUBST</vt:lpstr>
      <vt:lpstr>jmenný rod (genus)</vt:lpstr>
      <vt:lpstr>životnost</vt:lpstr>
      <vt:lpstr>Prezentace aplikace PowerPoint</vt:lpstr>
      <vt:lpstr>SYN2015: 18 výskytů tvaru KLIENTU</vt:lpstr>
      <vt:lpstr>Prezentace aplikace PowerPoint</vt:lpstr>
      <vt:lpstr>Prezentace aplikace PowerPoint</vt:lpstr>
      <vt:lpstr>životnost u SUBST</vt:lpstr>
      <vt:lpstr>číslo u SUBST</vt:lpstr>
      <vt:lpstr>Prezentace aplikace PowerPoint</vt:lpstr>
      <vt:lpstr>pád</vt:lpstr>
      <vt:lpstr>Které pády jsou v češtině nejfrekventovanější?</vt:lpstr>
      <vt:lpstr>přemýšlejme…</vt:lpstr>
      <vt:lpstr>přemýšlejme…</vt:lpstr>
      <vt:lpstr>substantivní vzory</vt:lpstr>
      <vt:lpstr>vzory</vt:lpstr>
      <vt:lpstr>gramatické kategorie u deverbativních SUBST a ADJ</vt:lpstr>
      <vt:lpstr>stupňování ADJ</vt:lpstr>
      <vt:lpstr>U zvýrazněných SUBST určete morfologické kategorie a skloňovací typ (vzor).</vt:lpstr>
      <vt:lpstr> U zvýrazněných SUBST určete morfologické kategorie a skloňovací typ (vzor).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Úvodní jazykový seminář</dc:title>
  <dc:creator>pivo</dc:creator>
  <cp:lastModifiedBy>Andrlová Fidlerová, Alena</cp:lastModifiedBy>
  <cp:revision>68</cp:revision>
  <dcterms:created xsi:type="dcterms:W3CDTF">2017-10-19T09:50:07Z</dcterms:created>
  <dcterms:modified xsi:type="dcterms:W3CDTF">2024-10-09T18:23:34Z</dcterms:modified>
</cp:coreProperties>
</file>