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5" r:id="rId2"/>
    <p:sldId id="322" r:id="rId3"/>
    <p:sldId id="325" r:id="rId4"/>
    <p:sldId id="326" r:id="rId5"/>
    <p:sldId id="327" r:id="rId6"/>
    <p:sldId id="328" r:id="rId7"/>
    <p:sldId id="330" r:id="rId8"/>
    <p:sldId id="329" r:id="rId9"/>
    <p:sldId id="331" r:id="rId10"/>
    <p:sldId id="333" r:id="rId11"/>
    <p:sldId id="334" r:id="rId12"/>
    <p:sldId id="332" r:id="rId13"/>
    <p:sldId id="319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angličtina pro tlumočníky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debata – inspirativní </a:t>
            </a:r>
            <a:r>
              <a:rPr lang="cs-CZ" dirty="0" smtClean="0"/>
              <a:t>formulace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60781" y="2084832"/>
            <a:ext cx="9720071" cy="437577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en-GB" sz="3200" dirty="0" smtClean="0"/>
              <a:t>preferred method</a:t>
            </a: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lift </a:t>
            </a:r>
            <a:r>
              <a:rPr lang="cs-CZ" sz="3200" dirty="0" err="1" smtClean="0"/>
              <a:t>civic</a:t>
            </a:r>
            <a:r>
              <a:rPr lang="cs-CZ" sz="3200" dirty="0" smtClean="0"/>
              <a:t> </a:t>
            </a:r>
            <a:r>
              <a:rPr lang="cs-CZ" sz="3200" dirty="0" err="1" smtClean="0"/>
              <a:t>engagement</a:t>
            </a: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energize</a:t>
            </a: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bear</a:t>
            </a:r>
            <a:r>
              <a:rPr lang="cs-CZ" sz="3200" dirty="0" smtClean="0"/>
              <a:t> </a:t>
            </a:r>
            <a:r>
              <a:rPr lang="cs-CZ" sz="3200" dirty="0" err="1" smtClean="0"/>
              <a:t>with</a:t>
            </a:r>
            <a:r>
              <a:rPr lang="cs-CZ" sz="3200" dirty="0" smtClean="0"/>
              <a:t> </a:t>
            </a:r>
            <a:r>
              <a:rPr lang="cs-CZ" sz="3200" dirty="0" err="1" smtClean="0"/>
              <a:t>me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89050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debata – </a:t>
            </a:r>
            <a:r>
              <a:rPr lang="cs-CZ" dirty="0" smtClean="0"/>
              <a:t>na co si dát pozor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60781" y="2084832"/>
            <a:ext cx="9720071" cy="437577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členy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názvy států: </a:t>
            </a:r>
            <a:r>
              <a:rPr lang="cs-CZ" sz="2800" dirty="0" err="1" smtClean="0"/>
              <a:t>the</a:t>
            </a:r>
            <a:r>
              <a:rPr lang="cs-CZ" sz="2800" dirty="0" smtClean="0"/>
              <a:t> US, </a:t>
            </a:r>
            <a:r>
              <a:rPr lang="cs-CZ" sz="2800" dirty="0" err="1" smtClean="0"/>
              <a:t>the</a:t>
            </a:r>
            <a:r>
              <a:rPr lang="cs-CZ" sz="2800" dirty="0" smtClean="0"/>
              <a:t> Czech Republic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en-GB" sz="2800" dirty="0" smtClean="0"/>
              <a:t>the 1970</a:t>
            </a:r>
            <a:r>
              <a:rPr lang="cs-CZ" sz="2800" dirty="0" smtClean="0"/>
              <a:t>‘s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konotace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err="1" smtClean="0"/>
              <a:t>consequences</a:t>
            </a:r>
            <a:r>
              <a:rPr lang="cs-CZ" sz="2800" dirty="0" smtClean="0"/>
              <a:t> je spíše negativní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kondicionály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„…</a:t>
            </a:r>
            <a:r>
              <a:rPr lang="cs-CZ" sz="2800" dirty="0" err="1" smtClean="0"/>
              <a:t>than</a:t>
            </a:r>
            <a:r>
              <a:rPr lang="cs-CZ" sz="2800" dirty="0" smtClean="0"/>
              <a:t> </a:t>
            </a:r>
            <a:r>
              <a:rPr lang="cs-CZ" sz="2800" dirty="0" err="1" smtClean="0"/>
              <a:t>if</a:t>
            </a:r>
            <a:r>
              <a:rPr lang="cs-CZ" sz="2800" dirty="0" smtClean="0"/>
              <a:t> </a:t>
            </a:r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would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come</a:t>
            </a:r>
            <a:r>
              <a:rPr lang="cs-CZ" sz="2800" dirty="0" smtClean="0"/>
              <a:t>“ </a:t>
            </a:r>
            <a:r>
              <a:rPr lang="cs-CZ" sz="2800" dirty="0" smtClean="0"/>
              <a:t>– lze, ale je příznakové, neutrálně je „</a:t>
            </a:r>
            <a:r>
              <a:rPr lang="cs-CZ" sz="2800" dirty="0" err="1" smtClean="0"/>
              <a:t>if</a:t>
            </a:r>
            <a:r>
              <a:rPr lang="cs-CZ" sz="2800" dirty="0" smtClean="0"/>
              <a:t> </a:t>
            </a:r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dirty="0" err="1" smtClean="0"/>
              <a:t>came</a:t>
            </a:r>
            <a:r>
              <a:rPr lang="cs-CZ" sz="2800" dirty="0" smtClean="0"/>
              <a:t>“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418856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debata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60781" y="23476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Jaké všechny činnosti/úkony jste museli udělat v rámci přípravy?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C</a:t>
            </a:r>
            <a:r>
              <a:rPr lang="cs-CZ" sz="3200" dirty="0" smtClean="0"/>
              <a:t>o dalšího jste trénovali? 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45508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projev – </a:t>
            </a:r>
            <a:r>
              <a:rPr lang="cs-CZ" dirty="0" err="1" smtClean="0"/>
              <a:t>andy</a:t>
            </a:r>
            <a:r>
              <a:rPr lang="cs-CZ" dirty="0" smtClean="0"/>
              <a:t> </a:t>
            </a:r>
            <a:r>
              <a:rPr lang="cs-CZ" dirty="0" err="1" smtClean="0"/>
              <a:t>haldane</a:t>
            </a:r>
            <a:r>
              <a:rPr lang="cs-CZ" dirty="0" smtClean="0"/>
              <a:t> – CVIČENÍ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Explain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following</a:t>
            </a:r>
            <a:r>
              <a:rPr lang="cs-CZ" sz="3200" dirty="0" smtClean="0"/>
              <a:t> (in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context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speech</a:t>
            </a:r>
            <a:r>
              <a:rPr lang="cs-CZ" sz="3200" dirty="0" smtClean="0"/>
              <a:t>):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800" dirty="0"/>
              <a:t>bruised</a:t>
            </a:r>
            <a:endParaRPr lang="cs-CZ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800" dirty="0"/>
              <a:t>perplexed</a:t>
            </a:r>
            <a:endParaRPr lang="cs-CZ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800" dirty="0"/>
              <a:t>pizza </a:t>
            </a:r>
            <a:r>
              <a:rPr lang="en-GB" sz="2800" dirty="0" smtClean="0"/>
              <a:t>leaflets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29491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projev – </a:t>
            </a:r>
            <a:r>
              <a:rPr lang="cs-CZ" dirty="0" err="1" smtClean="0"/>
              <a:t>andy</a:t>
            </a:r>
            <a:r>
              <a:rPr lang="cs-CZ" dirty="0" smtClean="0"/>
              <a:t> </a:t>
            </a:r>
            <a:r>
              <a:rPr lang="cs-CZ" dirty="0" err="1" smtClean="0"/>
              <a:t>haldane</a:t>
            </a:r>
            <a:r>
              <a:rPr lang="cs-CZ" dirty="0" smtClean="0"/>
              <a:t> – sumarizace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409523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advantages</a:t>
            </a:r>
            <a:r>
              <a:rPr lang="cs-CZ" dirty="0" smtClean="0"/>
              <a:t> &amp; </a:t>
            </a:r>
            <a:r>
              <a:rPr lang="cs-CZ" dirty="0" err="1" smtClean="0"/>
              <a:t>disadvantages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cvičení samostatně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řešení společně</a:t>
            </a:r>
          </a:p>
        </p:txBody>
      </p:sp>
    </p:spTree>
    <p:extLst>
      <p:ext uri="{BB962C8B-B14F-4D97-AF65-F5344CB8AC3E}">
        <p14:creationId xmlns:p14="http://schemas.microsoft.com/office/powerpoint/2010/main" val="134690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debata: </a:t>
            </a:r>
            <a:r>
              <a:rPr lang="cs-CZ" dirty="0" err="1" smtClean="0"/>
              <a:t>compulsory</a:t>
            </a:r>
            <a:r>
              <a:rPr lang="cs-CZ" dirty="0" smtClean="0"/>
              <a:t> </a:t>
            </a:r>
            <a:r>
              <a:rPr lang="cs-CZ" dirty="0" err="1" smtClean="0"/>
              <a:t>voting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rozdělení do týmů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err="1" smtClean="0"/>
              <a:t>factual</a:t>
            </a:r>
            <a:r>
              <a:rPr lang="cs-CZ" sz="2800" dirty="0" smtClean="0"/>
              <a:t> pro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err="1" smtClean="0"/>
              <a:t>factual</a:t>
            </a:r>
            <a:r>
              <a:rPr lang="cs-CZ" sz="2800" dirty="0" smtClean="0"/>
              <a:t> con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err="1" smtClean="0"/>
              <a:t>libertarian</a:t>
            </a:r>
            <a:endParaRPr lang="cs-CZ" sz="2800" dirty="0" smtClean="0"/>
          </a:p>
          <a:p>
            <a:pPr marL="0" indent="0">
              <a:buNone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391722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debata: </a:t>
            </a:r>
            <a:r>
              <a:rPr lang="cs-CZ" dirty="0" err="1" smtClean="0"/>
              <a:t>compulsory</a:t>
            </a:r>
            <a:r>
              <a:rPr lang="cs-CZ" dirty="0" smtClean="0"/>
              <a:t> </a:t>
            </a:r>
            <a:r>
              <a:rPr lang="cs-CZ" dirty="0" err="1" smtClean="0"/>
              <a:t>voting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přečtěte si články a vytěžte z nich argumenty pro svou pozici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připravte cca 2-</a:t>
            </a:r>
            <a:r>
              <a:rPr lang="cs-CZ" sz="3200" dirty="0" err="1" smtClean="0"/>
              <a:t>3minutový</a:t>
            </a:r>
            <a:r>
              <a:rPr lang="cs-CZ" sz="3200" dirty="0" smtClean="0"/>
              <a:t> </a:t>
            </a:r>
            <a:r>
              <a:rPr lang="cs-CZ" sz="3200" dirty="0" err="1" smtClean="0"/>
              <a:t>opening</a:t>
            </a:r>
            <a:r>
              <a:rPr lang="cs-CZ" sz="3200" dirty="0" smtClean="0"/>
              <a:t> </a:t>
            </a:r>
            <a:r>
              <a:rPr lang="cs-CZ" sz="3200" dirty="0" err="1" smtClean="0"/>
              <a:t>statement</a:t>
            </a: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nominujte mluvčího a debatéra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mluvčí přednese </a:t>
            </a:r>
            <a:r>
              <a:rPr lang="cs-CZ" sz="2800" dirty="0" err="1" smtClean="0"/>
              <a:t>opening</a:t>
            </a:r>
            <a:r>
              <a:rPr lang="cs-CZ" sz="2800" dirty="0" smtClean="0"/>
              <a:t> </a:t>
            </a:r>
            <a:r>
              <a:rPr lang="cs-CZ" sz="2800" dirty="0" err="1" smtClean="0"/>
              <a:t>statement</a:t>
            </a:r>
            <a:endParaRPr lang="cs-CZ" sz="2800" dirty="0" smtClean="0"/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debatér bude reagovat na připomínky a otázky ostatních týmů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12332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debata: </a:t>
            </a:r>
            <a:r>
              <a:rPr lang="cs-CZ" dirty="0" err="1" smtClean="0"/>
              <a:t>compulsory</a:t>
            </a:r>
            <a:r>
              <a:rPr lang="cs-CZ" dirty="0" smtClean="0"/>
              <a:t> </a:t>
            </a:r>
            <a:r>
              <a:rPr lang="cs-CZ" dirty="0" err="1" smtClean="0"/>
              <a:t>voting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tazatelé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kladou otázky a zpochybňují argumenty protistran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err="1" smtClean="0"/>
              <a:t>feedbackář</a:t>
            </a:r>
            <a:r>
              <a:rPr lang="cs-CZ" sz="3600" dirty="0" smtClean="0"/>
              <a:t> = zbývající člen „mluvícího týmu“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zaznamenávejte si adresně: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inspirativní fráze, obraty, vyjádření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krkolomná vyjádření, která by šlo nahradit něčím lepším + </a:t>
            </a:r>
            <a:r>
              <a:rPr lang="cs-CZ" sz="2800" b="1" dirty="0" smtClean="0"/>
              <a:t>vymyslete čím/jak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43789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debata: </a:t>
            </a:r>
            <a:r>
              <a:rPr lang="cs-CZ" dirty="0" err="1" smtClean="0"/>
              <a:t>compulsory</a:t>
            </a:r>
            <a:r>
              <a:rPr lang="cs-CZ" dirty="0" smtClean="0"/>
              <a:t> </a:t>
            </a:r>
            <a:r>
              <a:rPr lang="cs-CZ" dirty="0" err="1" smtClean="0"/>
              <a:t>voting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factual</a:t>
            </a:r>
            <a:r>
              <a:rPr lang="cs-CZ" sz="3200" dirty="0" smtClean="0"/>
              <a:t> con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diskuse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factual</a:t>
            </a:r>
            <a:r>
              <a:rPr lang="cs-CZ" sz="3200" dirty="0" smtClean="0"/>
              <a:t> pro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diskuse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err="1" smtClean="0"/>
              <a:t>libertarian</a:t>
            </a: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diskuse</a:t>
            </a:r>
            <a:endParaRPr lang="cs-CZ" sz="28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74687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debata – inspirativní </a:t>
            </a:r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908381" y="1903918"/>
            <a:ext cx="9720071" cy="27418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08381" y="2195214"/>
            <a:ext cx="9720071" cy="411298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60781" y="2084832"/>
            <a:ext cx="9720071" cy="4375771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intonace – nebát se použít pauzy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gesta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např.: zaprvé, zadruhé, zatřetí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použít pro uvedení tématu řečnickou otázku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na konci shrnout svůj hlavní argument</a:t>
            </a:r>
            <a:endParaRPr lang="cs-CZ" sz="32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/>
              <a:t>hraní o </a:t>
            </a:r>
            <a:r>
              <a:rPr lang="cs-CZ" sz="3200" dirty="0" smtClean="0"/>
              <a:t>čas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err="1"/>
              <a:t>this</a:t>
            </a:r>
            <a:r>
              <a:rPr lang="cs-CZ" sz="2800" dirty="0"/>
              <a:t> </a:t>
            </a:r>
            <a:r>
              <a:rPr lang="cs-CZ" sz="2800" dirty="0" err="1"/>
              <a:t>is</a:t>
            </a:r>
            <a:r>
              <a:rPr lang="cs-CZ" sz="2800" dirty="0"/>
              <a:t> </a:t>
            </a:r>
            <a:r>
              <a:rPr lang="cs-CZ" sz="2800" dirty="0" err="1"/>
              <a:t>an</a:t>
            </a:r>
            <a:r>
              <a:rPr lang="cs-CZ" sz="2800" dirty="0"/>
              <a:t> </a:t>
            </a:r>
            <a:r>
              <a:rPr lang="cs-CZ" sz="2800" dirty="0" err="1"/>
              <a:t>interesting</a:t>
            </a:r>
            <a:r>
              <a:rPr lang="cs-CZ" sz="2800" dirty="0"/>
              <a:t> </a:t>
            </a:r>
            <a:r>
              <a:rPr lang="cs-CZ" sz="2800" dirty="0" smtClean="0"/>
              <a:t>argument (při reakci na protistranu)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rekapitulace již </a:t>
            </a:r>
            <a:r>
              <a:rPr lang="cs-CZ" sz="2800" dirty="0" err="1" smtClean="0"/>
              <a:t>zaznělých</a:t>
            </a:r>
            <a:r>
              <a:rPr lang="cs-CZ" sz="2800" dirty="0" smtClean="0"/>
              <a:t> argumentů protistran</a:t>
            </a:r>
          </a:p>
          <a:p>
            <a:pPr marL="346774" lvl="1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obrácení pozornosti od tématu k debatě jako takové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339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1672</TotalTime>
  <Words>280</Words>
  <Application>Microsoft Office PowerPoint</Application>
  <PresentationFormat>Širokoúhlá obrazovka</PresentationFormat>
  <Paragraphs>64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Tw Cen MT</vt:lpstr>
      <vt:lpstr>Tw Cen MT Condensed</vt:lpstr>
      <vt:lpstr>Wingdings 3</vt:lpstr>
      <vt:lpstr>Integrál</vt:lpstr>
      <vt:lpstr>angličtina pro tlumočníky</vt:lpstr>
      <vt:lpstr>projev – andy haldane – CVIČENÍ</vt:lpstr>
      <vt:lpstr>projev – andy haldane – sumarizace</vt:lpstr>
      <vt:lpstr>advantages &amp; disadvantages</vt:lpstr>
      <vt:lpstr>debata: compulsory voting</vt:lpstr>
      <vt:lpstr>debata: compulsory voting</vt:lpstr>
      <vt:lpstr>debata: compulsory voting</vt:lpstr>
      <vt:lpstr>debata: compulsory voting</vt:lpstr>
      <vt:lpstr>debata – inspirativní řešení</vt:lpstr>
      <vt:lpstr>debata – inspirativní formulace</vt:lpstr>
      <vt:lpstr>debata – na co si dát pozor</vt:lpstr>
      <vt:lpstr>debata – debriefing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75</cp:revision>
  <dcterms:created xsi:type="dcterms:W3CDTF">2019-03-09T16:29:07Z</dcterms:created>
  <dcterms:modified xsi:type="dcterms:W3CDTF">2019-10-23T09:40:26Z</dcterms:modified>
</cp:coreProperties>
</file>