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99" r:id="rId3"/>
    <p:sldId id="300" r:id="rId4"/>
    <p:sldId id="301" r:id="rId5"/>
    <p:sldId id="302" r:id="rId6"/>
    <p:sldId id="303" r:id="rId7"/>
    <p:sldId id="325" r:id="rId8"/>
    <p:sldId id="304" r:id="rId9"/>
    <p:sldId id="305" r:id="rId10"/>
    <p:sldId id="306" r:id="rId11"/>
    <p:sldId id="326" r:id="rId12"/>
    <p:sldId id="307" r:id="rId13"/>
    <p:sldId id="308" r:id="rId14"/>
    <p:sldId id="327" r:id="rId15"/>
    <p:sldId id="269" r:id="rId16"/>
    <p:sldId id="263" r:id="rId17"/>
    <p:sldId id="309" r:id="rId18"/>
    <p:sldId id="310" r:id="rId19"/>
    <p:sldId id="311" r:id="rId20"/>
    <p:sldId id="314" r:id="rId21"/>
    <p:sldId id="312" r:id="rId22"/>
    <p:sldId id="313" r:id="rId23"/>
    <p:sldId id="333" r:id="rId24"/>
    <p:sldId id="264" r:id="rId25"/>
    <p:sldId id="265" r:id="rId26"/>
    <p:sldId id="268" r:id="rId27"/>
    <p:sldId id="315" r:id="rId28"/>
    <p:sldId id="328" r:id="rId29"/>
    <p:sldId id="334" r:id="rId30"/>
    <p:sldId id="316" r:id="rId31"/>
    <p:sldId id="317" r:id="rId32"/>
    <p:sldId id="318" r:id="rId33"/>
    <p:sldId id="319" r:id="rId34"/>
    <p:sldId id="320" r:id="rId35"/>
    <p:sldId id="330" r:id="rId36"/>
    <p:sldId id="331" r:id="rId37"/>
    <p:sldId id="321" r:id="rId38"/>
    <p:sldId id="322" r:id="rId39"/>
    <p:sldId id="323" r:id="rId40"/>
    <p:sldId id="324" r:id="rId41"/>
    <p:sldId id="329" r:id="rId42"/>
    <p:sldId id="332" r:id="rId43"/>
    <p:sldId id="275" r:id="rId44"/>
    <p:sldId id="297" r:id="rId45"/>
    <p:sldId id="277" r:id="rId46"/>
    <p:sldId id="278" r:id="rId47"/>
    <p:sldId id="294" r:id="rId48"/>
    <p:sldId id="295" r:id="rId49"/>
    <p:sldId id="258" r:id="rId50"/>
    <p:sldId id="266" r:id="rId5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D145-0FA8-4850-9C8F-59D5F18DEDDB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298-156B-42AC-9F73-55CCB1976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83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D145-0FA8-4850-9C8F-59D5F18DEDDB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298-156B-42AC-9F73-55CCB1976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212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D145-0FA8-4850-9C8F-59D5F18DEDDB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298-156B-42AC-9F73-55CCB1976A1D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2543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D145-0FA8-4850-9C8F-59D5F18DEDDB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298-156B-42AC-9F73-55CCB1976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806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D145-0FA8-4850-9C8F-59D5F18DEDDB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298-156B-42AC-9F73-55CCB1976A1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839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D145-0FA8-4850-9C8F-59D5F18DEDDB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298-156B-42AC-9F73-55CCB1976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717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D145-0FA8-4850-9C8F-59D5F18DEDDB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298-156B-42AC-9F73-55CCB1976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76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D145-0FA8-4850-9C8F-59D5F18DEDDB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298-156B-42AC-9F73-55CCB1976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89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D145-0FA8-4850-9C8F-59D5F18DEDDB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298-156B-42AC-9F73-55CCB1976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73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D145-0FA8-4850-9C8F-59D5F18DEDDB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298-156B-42AC-9F73-55CCB1976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3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D145-0FA8-4850-9C8F-59D5F18DEDDB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298-156B-42AC-9F73-55CCB1976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83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D145-0FA8-4850-9C8F-59D5F18DEDDB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298-156B-42AC-9F73-55CCB1976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0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D145-0FA8-4850-9C8F-59D5F18DEDDB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298-156B-42AC-9F73-55CCB1976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57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D145-0FA8-4850-9C8F-59D5F18DEDDB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298-156B-42AC-9F73-55CCB1976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53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D145-0FA8-4850-9C8F-59D5F18DEDDB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298-156B-42AC-9F73-55CCB1976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10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D145-0FA8-4850-9C8F-59D5F18DEDDB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298-156B-42AC-9F73-55CCB1976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02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4D145-0FA8-4850-9C8F-59D5F18DEDDB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C0C298-156B-42AC-9F73-55CCB1976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470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6" y="1869743"/>
            <a:ext cx="8414855" cy="2181093"/>
          </a:xfrm>
        </p:spPr>
        <p:txBody>
          <a:bodyPr/>
          <a:lstStyle/>
          <a:p>
            <a:pPr algn="just"/>
            <a:r>
              <a:rPr lang="cs-CZ" sz="6600" dirty="0"/>
              <a:t>S</a:t>
            </a:r>
            <a:r>
              <a:rPr lang="cs-CZ" sz="6600" dirty="0" smtClean="0"/>
              <a:t>tředověká historiografie II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274222" cy="13502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 </a:t>
            </a:r>
            <a:r>
              <a:rPr lang="cs-CZ" sz="1700" b="1" dirty="0"/>
              <a:t>Středověké písemnictví a knižní kultura </a:t>
            </a:r>
            <a:r>
              <a:rPr lang="cs-CZ" sz="1700" b="1" dirty="0" smtClean="0"/>
              <a:t>středověku</a:t>
            </a:r>
          </a:p>
          <a:p>
            <a:pPr algn="just"/>
            <a:r>
              <a:rPr lang="cs-CZ" sz="1700" b="1" dirty="0" smtClean="0"/>
              <a:t>výběrová přednáška LS 2016/2017</a:t>
            </a:r>
          </a:p>
          <a:p>
            <a:pPr algn="just"/>
            <a:r>
              <a:rPr lang="cs-CZ" sz="1700" b="1" dirty="0" smtClean="0"/>
              <a:t>Mg. Petra Michalová</a:t>
            </a:r>
          </a:p>
          <a:p>
            <a:pPr algn="just"/>
            <a:r>
              <a:rPr lang="cs-CZ" sz="1700" b="1" dirty="0" smtClean="0"/>
              <a:t>20. 3. 2017</a:t>
            </a:r>
            <a:endParaRPr lang="cs-CZ" sz="1700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9844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5824" y="672983"/>
            <a:ext cx="9694964" cy="5509453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kronika ze 3 navazujících částí</a:t>
            </a:r>
          </a:p>
          <a:p>
            <a:r>
              <a:rPr lang="cs-CZ" sz="2400" dirty="0" smtClean="0"/>
              <a:t>1. část</a:t>
            </a:r>
          </a:p>
          <a:p>
            <a:r>
              <a:rPr lang="cs-CZ" sz="2400" dirty="0" smtClean="0"/>
              <a:t> doplňuje Kosmovu verzi – do r. 1125 o dějiny kláštera</a:t>
            </a:r>
          </a:p>
          <a:p>
            <a:r>
              <a:rPr lang="cs-CZ" sz="2400" dirty="0" smtClean="0"/>
              <a:t>2. část</a:t>
            </a:r>
          </a:p>
          <a:p>
            <a:pPr lvl="1"/>
            <a:r>
              <a:rPr lang="cs-CZ" sz="2000" dirty="0" smtClean="0"/>
              <a:t>od 1125 samostatné vyprávění</a:t>
            </a:r>
          </a:p>
          <a:p>
            <a:pPr lvl="1"/>
            <a:r>
              <a:rPr lang="cs-CZ" sz="2000" dirty="0" smtClean="0"/>
              <a:t>klášterní kronika – hl. záměr na dějiny kláštera</a:t>
            </a:r>
          </a:p>
          <a:p>
            <a:pPr lvl="1"/>
            <a:r>
              <a:rPr lang="cs-CZ" sz="2000" dirty="0" smtClean="0"/>
              <a:t>avšak zájem i o jiné významné události – např. střet Soběslava a Lothara, apod.</a:t>
            </a:r>
          </a:p>
          <a:p>
            <a:r>
              <a:rPr lang="cs-CZ" sz="2400" dirty="0" smtClean="0"/>
              <a:t>3. část </a:t>
            </a:r>
          </a:p>
          <a:p>
            <a:pPr lvl="1"/>
            <a:r>
              <a:rPr lang="cs-CZ" sz="2000" dirty="0" smtClean="0"/>
              <a:t>r. 1157 zlom kroniky – zde vloženo vyprávění o Vladislavovi II. a jeho bratru </a:t>
            </a:r>
            <a:r>
              <a:rPr lang="cs-CZ" sz="2000" dirty="0" err="1" smtClean="0"/>
              <a:t>Děpoltovi</a:t>
            </a:r>
            <a:r>
              <a:rPr lang="cs-CZ" sz="2000" dirty="0" smtClean="0"/>
              <a:t> – o jejich znamenitých skutcích</a:t>
            </a:r>
          </a:p>
          <a:p>
            <a:pPr lvl="1"/>
            <a:r>
              <a:rPr lang="cs-CZ" sz="2000" dirty="0" smtClean="0"/>
              <a:t>udělení královské koruny císařem – popis korunovace </a:t>
            </a:r>
          </a:p>
          <a:p>
            <a:pPr lvl="1"/>
            <a:r>
              <a:rPr lang="cs-CZ" sz="2000" dirty="0" smtClean="0"/>
              <a:t>celá kronika pak končí r. 1162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21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0163" y="225639"/>
            <a:ext cx="10008863" cy="729704"/>
          </a:xfrm>
        </p:spPr>
        <p:txBody>
          <a:bodyPr/>
          <a:lstStyle/>
          <a:p>
            <a:r>
              <a:rPr lang="cs-CZ" dirty="0" smtClean="0"/>
              <a:t>Mnich sázavský – klášterní kronika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8151" y="1109711"/>
            <a:ext cx="10008863" cy="523649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pasáž o  založení kláštera – vložena po r. 1001</a:t>
            </a:r>
          </a:p>
          <a:p>
            <a:r>
              <a:rPr lang="cs-CZ" dirty="0" smtClean="0"/>
              <a:t>kníže Oldřich – po něm dokončil Břetislav</a:t>
            </a:r>
          </a:p>
          <a:p>
            <a:r>
              <a:rPr lang="cs-CZ" dirty="0" smtClean="0"/>
              <a:t>pak chronologicky o vývoji kláštera až do r. 1126</a:t>
            </a:r>
          </a:p>
          <a:p>
            <a:r>
              <a:rPr lang="cs-CZ" dirty="0" smtClean="0"/>
              <a:t>pak další pasáže kroniky</a:t>
            </a:r>
          </a:p>
          <a:p>
            <a:r>
              <a:rPr lang="cs-CZ" sz="2400" dirty="0" smtClean="0"/>
              <a:t>2. </a:t>
            </a:r>
            <a:r>
              <a:rPr lang="cs-CZ" sz="2400" dirty="0"/>
              <a:t>část</a:t>
            </a:r>
          </a:p>
          <a:p>
            <a:pPr lvl="1"/>
            <a:r>
              <a:rPr lang="cs-CZ" sz="2000" dirty="0"/>
              <a:t>od 1125 samostatné vyprávění</a:t>
            </a:r>
          </a:p>
          <a:p>
            <a:pPr lvl="1"/>
            <a:r>
              <a:rPr lang="cs-CZ" sz="2000" dirty="0"/>
              <a:t>klášterní kronika – hl. záměr na dějiny kláštera</a:t>
            </a:r>
          </a:p>
          <a:p>
            <a:pPr lvl="1"/>
            <a:r>
              <a:rPr lang="cs-CZ" sz="2000" dirty="0"/>
              <a:t>avšak zájem i o jiné významné události – např. střet Soběslava a Lothara, apod.</a:t>
            </a:r>
          </a:p>
          <a:p>
            <a:r>
              <a:rPr lang="cs-CZ" sz="2400" dirty="0"/>
              <a:t>3. část </a:t>
            </a:r>
          </a:p>
          <a:p>
            <a:pPr lvl="1"/>
            <a:r>
              <a:rPr lang="cs-CZ" sz="2000" dirty="0"/>
              <a:t>r. 1157 zlom kroniky – zde vloženo vyprávění o Vladislavovi II. a jeho bratru </a:t>
            </a:r>
            <a:r>
              <a:rPr lang="cs-CZ" sz="2000" dirty="0" err="1"/>
              <a:t>Děpoltovi</a:t>
            </a:r>
            <a:r>
              <a:rPr lang="cs-CZ" sz="2000" dirty="0"/>
              <a:t> – o jejich znamenitých skutcích</a:t>
            </a:r>
          </a:p>
          <a:p>
            <a:pPr lvl="1"/>
            <a:r>
              <a:rPr lang="cs-CZ" sz="2000" dirty="0"/>
              <a:t>udělení královské koruny císařem – popis korunovace </a:t>
            </a:r>
          </a:p>
          <a:p>
            <a:pPr lvl="1"/>
            <a:r>
              <a:rPr lang="cs-CZ" sz="2000" dirty="0"/>
              <a:t>celá kronika pak končí r. 1162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8708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6767" y="891347"/>
            <a:ext cx="8596668" cy="388077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vznik – 70. l. 12. st. (1173 – 1176)</a:t>
            </a:r>
          </a:p>
          <a:p>
            <a:r>
              <a:rPr lang="cs-CZ" sz="2400" dirty="0" smtClean="0"/>
              <a:t>dílo jediného autora</a:t>
            </a:r>
          </a:p>
          <a:p>
            <a:r>
              <a:rPr lang="cs-CZ" sz="2400" dirty="0" smtClean="0"/>
              <a:t>čerpal z různých pramenů</a:t>
            </a:r>
          </a:p>
          <a:p>
            <a:pPr lvl="1"/>
            <a:r>
              <a:rPr lang="cs-CZ" sz="2000" dirty="0" smtClean="0"/>
              <a:t>Kosmova kronika</a:t>
            </a:r>
          </a:p>
          <a:p>
            <a:pPr lvl="1"/>
            <a:r>
              <a:rPr lang="cs-CZ" sz="2000" dirty="0" smtClean="0"/>
              <a:t>starší anály</a:t>
            </a:r>
          </a:p>
          <a:p>
            <a:pPr lvl="1"/>
            <a:r>
              <a:rPr lang="cs-CZ" sz="2000" dirty="0" smtClean="0"/>
              <a:t>zápisy vedené v Sázav. kl.</a:t>
            </a:r>
          </a:p>
          <a:p>
            <a:pPr lvl="1"/>
            <a:r>
              <a:rPr lang="cs-CZ" sz="2000" dirty="0" smtClean="0"/>
              <a:t>legenda o  sv. Prokopu Vita minor</a:t>
            </a:r>
          </a:p>
        </p:txBody>
      </p:sp>
    </p:spTree>
    <p:extLst>
      <p:ext uri="{BB962C8B-B14F-4D97-AF65-F5344CB8AC3E}">
        <p14:creationId xmlns:p14="http://schemas.microsoft.com/office/powerpoint/2010/main" val="104336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0289" y="864052"/>
            <a:ext cx="8835156" cy="4717882"/>
          </a:xfrm>
        </p:spPr>
        <p:txBody>
          <a:bodyPr>
            <a:noAutofit/>
          </a:bodyPr>
          <a:lstStyle/>
          <a:p>
            <a:r>
              <a:rPr lang="cs-CZ" sz="2400" dirty="0"/>
              <a:t>vliv předloh na styl – </a:t>
            </a:r>
            <a:r>
              <a:rPr lang="cs-CZ" sz="2400" dirty="0" smtClean="0"/>
              <a:t>Kosmova </a:t>
            </a:r>
            <a:r>
              <a:rPr lang="cs-CZ" sz="2400" dirty="0"/>
              <a:t>rétorika + hagiograf. styl</a:t>
            </a:r>
          </a:p>
          <a:p>
            <a:r>
              <a:rPr lang="cs-CZ" sz="2400" dirty="0" smtClean="0"/>
              <a:t>jedinečný pramen pro dějiny Sázav. kl. a slovanské liturgie</a:t>
            </a:r>
          </a:p>
          <a:p>
            <a:r>
              <a:rPr lang="cs-CZ" sz="2400" dirty="0" smtClean="0"/>
              <a:t>dochována ve 2 rukopisech</a:t>
            </a:r>
          </a:p>
          <a:p>
            <a:r>
              <a:rPr lang="cs-CZ" sz="2400" dirty="0" smtClean="0"/>
              <a:t>drážďanský rukopis – ze 12. – 13. st.</a:t>
            </a:r>
          </a:p>
          <a:p>
            <a:pPr lvl="1"/>
            <a:r>
              <a:rPr lang="cs-CZ" sz="2200" dirty="0" smtClean="0"/>
              <a:t> téměř zničen za 2. svět. války</a:t>
            </a:r>
          </a:p>
          <a:p>
            <a:pPr lvl="1"/>
            <a:r>
              <a:rPr lang="cs-CZ" sz="2200" dirty="0" smtClean="0"/>
              <a:t>obsahoval </a:t>
            </a:r>
            <a:r>
              <a:rPr lang="cs-CZ" sz="2200" dirty="0"/>
              <a:t>K</a:t>
            </a:r>
            <a:r>
              <a:rPr lang="cs-CZ" sz="2200" dirty="0" smtClean="0"/>
              <a:t>osmovu kroniku a přípisky Mnicha </a:t>
            </a:r>
            <a:r>
              <a:rPr lang="cs-CZ" sz="2200" dirty="0" err="1" smtClean="0"/>
              <a:t>Sáz</a:t>
            </a:r>
            <a:r>
              <a:rPr lang="cs-CZ" sz="2200" dirty="0" smtClean="0"/>
              <a:t>. </a:t>
            </a:r>
          </a:p>
          <a:p>
            <a:pPr lvl="1"/>
            <a:r>
              <a:rPr lang="cs-CZ" sz="2200" dirty="0" smtClean="0"/>
              <a:t>patrně majetek Sázav. kl.</a:t>
            </a:r>
          </a:p>
          <a:p>
            <a:r>
              <a:rPr lang="cs-CZ" sz="2400" dirty="0" smtClean="0"/>
              <a:t>vídeňský rukopis – opis drážďanského rukopisu</a:t>
            </a:r>
          </a:p>
          <a:p>
            <a:pPr lvl="1"/>
            <a:r>
              <a:rPr lang="cs-CZ" sz="2200" dirty="0" smtClean="0"/>
              <a:t>původně majetek Strahov. kl., dnes v ÖNB ve Vídni</a:t>
            </a:r>
          </a:p>
          <a:p>
            <a:endParaRPr lang="cs-CZ" sz="2400" dirty="0" smtClean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69145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Mnich a Prokop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2868" y="1464553"/>
            <a:ext cx="8596668" cy="3880773"/>
          </a:xfrm>
        </p:spPr>
        <p:txBody>
          <a:bodyPr>
            <a:noAutofit/>
          </a:bodyPr>
          <a:lstStyle/>
          <a:p>
            <a:r>
              <a:rPr lang="cs-CZ" dirty="0"/>
              <a:t>vyprávění o zakladateli – </a:t>
            </a:r>
            <a:r>
              <a:rPr lang="cs-CZ" dirty="0" smtClean="0"/>
              <a:t>Prokop – vzor v legendě</a:t>
            </a:r>
            <a:endParaRPr lang="cs-CZ" dirty="0"/>
          </a:p>
          <a:p>
            <a:r>
              <a:rPr lang="cs-CZ" dirty="0"/>
              <a:t>ctnosti světce:</a:t>
            </a:r>
          </a:p>
          <a:p>
            <a:r>
              <a:rPr lang="cs-CZ" dirty="0"/>
              <a:t>zbožnost</a:t>
            </a:r>
          </a:p>
          <a:p>
            <a:r>
              <a:rPr lang="cs-CZ" dirty="0" smtClean="0"/>
              <a:t>čistota</a:t>
            </a:r>
            <a:endParaRPr lang="cs-CZ" dirty="0"/>
          </a:p>
          <a:p>
            <a:r>
              <a:rPr lang="cs-CZ" dirty="0"/>
              <a:t>milosrdenství</a:t>
            </a:r>
          </a:p>
          <a:p>
            <a:r>
              <a:rPr lang="cs-CZ" dirty="0"/>
              <a:t>pokora</a:t>
            </a:r>
          </a:p>
          <a:p>
            <a:r>
              <a:rPr lang="cs-CZ" dirty="0"/>
              <a:t>prozřetelnost </a:t>
            </a:r>
          </a:p>
          <a:p>
            <a:r>
              <a:rPr lang="cs-CZ" dirty="0" smtClean="0"/>
              <a:t>mírnost</a:t>
            </a:r>
            <a:endParaRPr lang="cs-CZ" dirty="0"/>
          </a:p>
          <a:p>
            <a:r>
              <a:rPr lang="cs-CZ" dirty="0"/>
              <a:t>horlivost ve víře</a:t>
            </a:r>
          </a:p>
          <a:p>
            <a:r>
              <a:rPr lang="cs-CZ" dirty="0"/>
              <a:t>štědrost</a:t>
            </a:r>
          </a:p>
          <a:p>
            <a:r>
              <a:rPr lang="cs-CZ" dirty="0"/>
              <a:t>vlídnost k chudým a potřebným</a:t>
            </a:r>
          </a:p>
          <a:p>
            <a:r>
              <a:rPr lang="cs-CZ" dirty="0"/>
              <a:t>kázání a učení všech, kdo k němu přicházeli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68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4349"/>
          </a:xfrm>
        </p:spPr>
        <p:txBody>
          <a:bodyPr/>
          <a:lstStyle/>
          <a:p>
            <a:r>
              <a:rPr lang="cs-CZ" dirty="0" err="1" smtClean="0"/>
              <a:t>Vincenciova</a:t>
            </a:r>
            <a:r>
              <a:rPr lang="cs-CZ" dirty="0" smtClean="0"/>
              <a:t> kronika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790163"/>
            <a:ext cx="9097731" cy="4251200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Vincencius</a:t>
            </a:r>
            <a:endParaRPr lang="cs-CZ" sz="2000" dirty="0"/>
          </a:p>
          <a:p>
            <a:pPr lvl="1"/>
            <a:r>
              <a:rPr lang="cs-CZ" sz="1800" dirty="0" smtClean="0"/>
              <a:t> pražský kanovník a notář</a:t>
            </a:r>
          </a:p>
          <a:p>
            <a:pPr lvl="1"/>
            <a:r>
              <a:rPr lang="cs-CZ" sz="1800" dirty="0" smtClean="0"/>
              <a:t>kaplan biskupa Daniela – s ním i na </a:t>
            </a:r>
            <a:r>
              <a:rPr lang="cs-CZ" sz="1800" dirty="0" err="1" smtClean="0"/>
              <a:t>zahr</a:t>
            </a:r>
            <a:r>
              <a:rPr lang="cs-CZ" sz="1800" dirty="0" smtClean="0"/>
              <a:t>. diplomatické cesty</a:t>
            </a:r>
          </a:p>
          <a:p>
            <a:pPr lvl="1"/>
            <a:r>
              <a:rPr lang="cs-CZ" sz="1800" dirty="0" smtClean="0"/>
              <a:t>Jeho </a:t>
            </a:r>
            <a:r>
              <a:rPr lang="cs-CZ" sz="1800" dirty="0"/>
              <a:t>d</a:t>
            </a:r>
            <a:r>
              <a:rPr lang="cs-CZ" sz="1800" dirty="0" smtClean="0"/>
              <a:t>ílo začíná rokem 1140 – nástup Vladislava I. Na knížecí stolec</a:t>
            </a:r>
          </a:p>
          <a:p>
            <a:pPr lvl="1"/>
            <a:r>
              <a:rPr lang="cs-CZ" sz="1800" dirty="0" smtClean="0"/>
              <a:t>Kroniku věnuje právě Vladislavovi a jeho ženě Juditě</a:t>
            </a:r>
          </a:p>
          <a:p>
            <a:pPr lvl="1"/>
            <a:r>
              <a:rPr lang="cs-CZ" sz="1800" dirty="0" smtClean="0"/>
              <a:t>Zaobírá celou dobu jeho vlády až do r. 1167, kdy náhle končí</a:t>
            </a:r>
          </a:p>
          <a:p>
            <a:pPr lvl="1"/>
            <a:r>
              <a:rPr lang="cs-CZ" sz="1800" dirty="0" smtClean="0"/>
              <a:t>Výklady náhlého konce </a:t>
            </a:r>
            <a:r>
              <a:rPr lang="cs-CZ" sz="1800" dirty="0" err="1" smtClean="0"/>
              <a:t>Vincenciovy</a:t>
            </a:r>
            <a:r>
              <a:rPr lang="cs-CZ" sz="1800" dirty="0" smtClean="0"/>
              <a:t> kroniky se různí</a:t>
            </a:r>
          </a:p>
          <a:p>
            <a:pPr lvl="1"/>
            <a:r>
              <a:rPr lang="cs-CZ" sz="1800" dirty="0" smtClean="0"/>
              <a:t>Dochována vjednom jediném rukopise – tzv. Strahovský rukopis (v něm i </a:t>
            </a:r>
            <a:r>
              <a:rPr lang="cs-CZ" sz="1800" dirty="0" err="1" smtClean="0"/>
              <a:t>Jarlochův</a:t>
            </a:r>
            <a:r>
              <a:rPr lang="cs-CZ" sz="1800" dirty="0" smtClean="0"/>
              <a:t> letopis)</a:t>
            </a:r>
          </a:p>
        </p:txBody>
      </p:sp>
    </p:spTree>
    <p:extLst>
      <p:ext uri="{BB962C8B-B14F-4D97-AF65-F5344CB8AC3E}">
        <p14:creationId xmlns:p14="http://schemas.microsoft.com/office/powerpoint/2010/main" val="66578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2868" y="945938"/>
            <a:ext cx="8957986" cy="5113668"/>
          </a:xfrm>
        </p:spPr>
        <p:txBody>
          <a:bodyPr>
            <a:noAutofit/>
          </a:bodyPr>
          <a:lstStyle/>
          <a:p>
            <a:pPr lvl="1"/>
            <a:r>
              <a:rPr lang="cs-CZ" sz="2000" dirty="0"/>
              <a:t>Podrobné zmínky o osobnostech a událostech, jejichž byl přímým svědkem </a:t>
            </a:r>
            <a:endParaRPr lang="cs-CZ" sz="2000" dirty="0" smtClean="0"/>
          </a:p>
          <a:p>
            <a:pPr lvl="2"/>
            <a:r>
              <a:rPr lang="cs-CZ" sz="1800" dirty="0" smtClean="0"/>
              <a:t>Jindřich Zdík</a:t>
            </a:r>
          </a:p>
          <a:p>
            <a:pPr lvl="2"/>
            <a:r>
              <a:rPr lang="cs-CZ" sz="1800" dirty="0" smtClean="0"/>
              <a:t>tažení </a:t>
            </a:r>
            <a:r>
              <a:rPr lang="cs-CZ" sz="1800" dirty="0"/>
              <a:t>do Itálie 1158 – </a:t>
            </a:r>
            <a:r>
              <a:rPr lang="cs-CZ" sz="1800" dirty="0" smtClean="0"/>
              <a:t>1160</a:t>
            </a:r>
          </a:p>
          <a:p>
            <a:pPr lvl="1"/>
            <a:r>
              <a:rPr lang="cs-CZ" sz="2000" dirty="0" smtClean="0"/>
              <a:t>Líčení Vladislava I. – stylisticky propracované, dramatické</a:t>
            </a:r>
          </a:p>
          <a:p>
            <a:pPr lvl="1"/>
            <a:r>
              <a:rPr lang="cs-CZ" sz="2000" dirty="0" smtClean="0"/>
              <a:t>Aluze na Bibli</a:t>
            </a:r>
          </a:p>
          <a:p>
            <a:pPr lvl="1"/>
            <a:r>
              <a:rPr lang="cs-CZ" sz="2000" dirty="0" smtClean="0"/>
              <a:t>Citáty z antických autorů</a:t>
            </a:r>
          </a:p>
        </p:txBody>
      </p:sp>
    </p:spTree>
    <p:extLst>
      <p:ext uri="{BB962C8B-B14F-4D97-AF65-F5344CB8AC3E}">
        <p14:creationId xmlns:p14="http://schemas.microsoft.com/office/powerpoint/2010/main" val="260037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Vincenciova</a:t>
            </a:r>
            <a:r>
              <a:rPr lang="cs-CZ" dirty="0" smtClean="0"/>
              <a:t> kronika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400" dirty="0"/>
              <a:t>Podrobné zmínky o osobnostech a událostech, jejichž byl přímým svědkem </a:t>
            </a:r>
            <a:endParaRPr lang="cs-CZ" sz="2400" dirty="0" smtClean="0"/>
          </a:p>
          <a:p>
            <a:pPr lvl="1"/>
            <a:r>
              <a:rPr lang="cs-CZ" sz="2400" dirty="0" smtClean="0"/>
              <a:t>to vše zasazuje do svého příběhu o českých dějinách</a:t>
            </a:r>
          </a:p>
          <a:p>
            <a:pPr lvl="1"/>
            <a:r>
              <a:rPr lang="cs-CZ" sz="2400" dirty="0" smtClean="0"/>
              <a:t>tvoří s jasnou, promyšlenou vizí toho, co chce svým příběhem sdělit</a:t>
            </a:r>
          </a:p>
          <a:p>
            <a:pPr lvl="1"/>
            <a:r>
              <a:rPr lang="cs-CZ" sz="2400" b="1" dirty="0"/>
              <a:t>diskursivní </a:t>
            </a:r>
            <a:r>
              <a:rPr lang="cs-CZ" sz="2400" b="1" dirty="0" smtClean="0"/>
              <a:t>strategie </a:t>
            </a:r>
            <a:r>
              <a:rPr lang="cs-CZ" sz="2400" dirty="0" smtClean="0"/>
              <a:t>= souhrn </a:t>
            </a:r>
            <a:r>
              <a:rPr lang="cs-CZ" sz="2400" dirty="0"/>
              <a:t>prostředků jimiž autor vypráví </a:t>
            </a:r>
            <a:r>
              <a:rPr lang="cs-CZ" sz="2400" dirty="0" smtClean="0"/>
              <a:t>příběh</a:t>
            </a:r>
          </a:p>
        </p:txBody>
      </p:sp>
    </p:spTree>
    <p:extLst>
      <p:ext uri="{BB962C8B-B14F-4D97-AF65-F5344CB8AC3E}">
        <p14:creationId xmlns:p14="http://schemas.microsoft.com/office/powerpoint/2010/main" val="396105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4505" y="700278"/>
            <a:ext cx="8596668" cy="3880773"/>
          </a:xfrm>
        </p:spPr>
        <p:txBody>
          <a:bodyPr>
            <a:normAutofit/>
          </a:bodyPr>
          <a:lstStyle/>
          <a:p>
            <a:pPr lvl="1"/>
            <a:r>
              <a:rPr lang="cs-CZ" sz="2400" b="1" dirty="0"/>
              <a:t>modelový </a:t>
            </a:r>
            <a:r>
              <a:rPr lang="cs-CZ" sz="2400" b="1" dirty="0" smtClean="0"/>
              <a:t>čtenář</a:t>
            </a:r>
            <a:r>
              <a:rPr lang="cs-CZ" sz="2400" dirty="0"/>
              <a:t> </a:t>
            </a:r>
            <a:r>
              <a:rPr lang="cs-CZ" sz="2400" dirty="0" smtClean="0"/>
              <a:t>= </a:t>
            </a:r>
            <a:r>
              <a:rPr lang="cs-CZ" sz="2400" dirty="0"/>
              <a:t>čtenář, který přijme </a:t>
            </a:r>
            <a:r>
              <a:rPr lang="cs-CZ" sz="2400" dirty="0" smtClean="0"/>
              <a:t>autorovu </a:t>
            </a:r>
            <a:r>
              <a:rPr lang="cs-CZ" sz="2400" dirty="0"/>
              <a:t>verzi </a:t>
            </a:r>
            <a:r>
              <a:rPr lang="cs-CZ" sz="2400" dirty="0" smtClean="0"/>
              <a:t>příběhu – autor s ním počítá – ví, pro koho píše</a:t>
            </a:r>
            <a:endParaRPr lang="cs-CZ" sz="2400" dirty="0"/>
          </a:p>
          <a:p>
            <a:pPr lvl="1"/>
            <a:r>
              <a:rPr lang="cs-CZ" sz="2400" dirty="0"/>
              <a:t>žádný text nevzniká odtržen od prostředí, v němž </a:t>
            </a:r>
            <a:r>
              <a:rPr lang="cs-CZ" sz="2400" dirty="0" smtClean="0"/>
              <a:t>vznikl</a:t>
            </a:r>
          </a:p>
          <a:p>
            <a:pPr lvl="1"/>
            <a:r>
              <a:rPr lang="cs-CZ" sz="2400" dirty="0" smtClean="0"/>
              <a:t>autor zná publikum, kterému píše </a:t>
            </a:r>
          </a:p>
          <a:p>
            <a:pPr lvl="2"/>
            <a:r>
              <a:rPr lang="cs-CZ" sz="2200" dirty="0" smtClean="0"/>
              <a:t>charakter </a:t>
            </a:r>
            <a:r>
              <a:rPr lang="cs-CZ" sz="2200" dirty="0"/>
              <a:t>středověkého dějepisectví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87886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Vincenciovo</a:t>
            </a:r>
            <a:r>
              <a:rPr lang="cs-CZ" sz="2000" dirty="0" smtClean="0"/>
              <a:t> </a:t>
            </a:r>
            <a:r>
              <a:rPr lang="cs-CZ" sz="2000" dirty="0"/>
              <a:t>dílo </a:t>
            </a:r>
            <a:r>
              <a:rPr lang="cs-CZ" sz="2000" dirty="0" smtClean="0"/>
              <a:t>– v centru zájmu vláda Vladislava </a:t>
            </a:r>
            <a:r>
              <a:rPr lang="cs-CZ" sz="2000" dirty="0"/>
              <a:t>I. (1140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končí r. 1167 - buď </a:t>
            </a:r>
            <a:r>
              <a:rPr lang="cs-CZ" sz="2000" dirty="0"/>
              <a:t>tehdy zemřel, </a:t>
            </a:r>
            <a:r>
              <a:rPr lang="cs-CZ" sz="2000" dirty="0" smtClean="0"/>
              <a:t>nebo přestal psát </a:t>
            </a:r>
            <a:endParaRPr lang="cs-CZ" sz="2000" dirty="0"/>
          </a:p>
          <a:p>
            <a:pPr marL="342900" lvl="1" indent="-342900"/>
            <a:r>
              <a:rPr lang="cs-CZ" sz="2000" dirty="0" smtClean="0"/>
              <a:t>Líčení </a:t>
            </a:r>
            <a:r>
              <a:rPr lang="cs-CZ" sz="2000" dirty="0"/>
              <a:t>Vladislava I. – stylisticky propracované, </a:t>
            </a:r>
            <a:r>
              <a:rPr lang="cs-CZ" sz="2000" dirty="0" smtClean="0"/>
              <a:t>dramatické </a:t>
            </a:r>
          </a:p>
          <a:p>
            <a:pPr marL="342900" lvl="1" indent="-342900"/>
            <a:r>
              <a:rPr lang="cs-CZ" sz="2000" dirty="0" smtClean="0"/>
              <a:t>znatelná snaha vylíčit Vladislava jako ideálního panovníka</a:t>
            </a:r>
          </a:p>
          <a:p>
            <a:pPr marL="342900" lvl="1" indent="-342900"/>
            <a:r>
              <a:rPr lang="cs-CZ" sz="2000" dirty="0"/>
              <a:t>Vladislav se zřekl trůnu ve prospěch svého syna – popřel právo </a:t>
            </a:r>
            <a:r>
              <a:rPr lang="cs-CZ" sz="2000" dirty="0" smtClean="0"/>
              <a:t>volby</a:t>
            </a:r>
          </a:p>
          <a:p>
            <a:pPr marL="342900" lvl="1" indent="-342900"/>
            <a:r>
              <a:rPr lang="cs-CZ" sz="2000" dirty="0" smtClean="0"/>
              <a:t>pro tím </a:t>
            </a:r>
            <a:r>
              <a:rPr lang="cs-CZ" sz="2000" dirty="0" err="1"/>
              <a:t>Vincencia</a:t>
            </a:r>
            <a:r>
              <a:rPr lang="cs-CZ" sz="2000" dirty="0"/>
              <a:t> přestal být ideálem panovníka </a:t>
            </a:r>
          </a:p>
          <a:p>
            <a:pPr marL="342900" lvl="1" indent="-342900"/>
            <a:r>
              <a:rPr lang="cs-CZ" sz="2000" dirty="0" smtClean="0"/>
              <a:t>narušení jeho strategie – proto konec s psaním kroniky - nedopsána</a:t>
            </a:r>
            <a:endParaRPr lang="cs-CZ" sz="2000" dirty="0"/>
          </a:p>
          <a:p>
            <a:pPr marL="342900" lvl="1" indent="-342900"/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5451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Kosmova kronika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800" y="1930400"/>
            <a:ext cx="8596668" cy="3880773"/>
          </a:xfrm>
        </p:spPr>
        <p:txBody>
          <a:bodyPr/>
          <a:lstStyle/>
          <a:p>
            <a:r>
              <a:rPr lang="cs-CZ" dirty="0" smtClean="0"/>
              <a:t>Určující pro další vývoj historiografie</a:t>
            </a:r>
          </a:p>
          <a:p>
            <a:r>
              <a:rPr lang="cs-CZ" dirty="0" smtClean="0"/>
              <a:t>Základní koncept českých dějin</a:t>
            </a:r>
          </a:p>
          <a:p>
            <a:r>
              <a:rPr lang="cs-CZ" dirty="0" smtClean="0"/>
              <a:t>Vlivný spis</a:t>
            </a:r>
          </a:p>
          <a:p>
            <a:pPr lvl="1"/>
            <a:r>
              <a:rPr lang="cs-CZ" dirty="0" smtClean="0"/>
              <a:t>Stylistický vzor</a:t>
            </a:r>
          </a:p>
          <a:p>
            <a:pPr lvl="1"/>
            <a:r>
              <a:rPr lang="cs-CZ" dirty="0" smtClean="0"/>
              <a:t>aktuálnost </a:t>
            </a:r>
          </a:p>
          <a:p>
            <a:pPr lvl="1"/>
            <a:r>
              <a:rPr lang="cs-CZ" dirty="0" smtClean="0"/>
              <a:t>beletristické historické vyprávění</a:t>
            </a:r>
          </a:p>
          <a:p>
            <a:r>
              <a:rPr lang="cs-CZ" dirty="0" smtClean="0"/>
              <a:t>Pokračovatelé Kosmovi</a:t>
            </a:r>
          </a:p>
          <a:p>
            <a:r>
              <a:rPr lang="cs-CZ" dirty="0" smtClean="0"/>
              <a:t>Druhé pokračování Kosmovo</a:t>
            </a:r>
          </a:p>
          <a:p>
            <a:r>
              <a:rPr lang="cs-CZ" dirty="0" smtClean="0"/>
              <a:t>Kroniky doby Karla IV.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99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Vincencius</a:t>
            </a:r>
            <a:r>
              <a:rPr lang="cs-CZ" dirty="0" smtClean="0"/>
              <a:t> o Vladislavovi – rok 1158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3983" y="1566082"/>
            <a:ext cx="6270467" cy="498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3239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347731"/>
            <a:ext cx="9393945" cy="5693632"/>
          </a:xfrm>
        </p:spPr>
        <p:txBody>
          <a:bodyPr>
            <a:normAutofit/>
          </a:bodyPr>
          <a:lstStyle/>
          <a:p>
            <a:pPr lvl="1"/>
            <a:r>
              <a:rPr lang="cs-CZ" sz="2800" dirty="0" smtClean="0"/>
              <a:t>Aluze </a:t>
            </a:r>
            <a:r>
              <a:rPr lang="cs-CZ" sz="2800" dirty="0"/>
              <a:t>na </a:t>
            </a:r>
            <a:r>
              <a:rPr lang="cs-CZ" sz="2800" dirty="0" smtClean="0"/>
              <a:t>Bibli</a:t>
            </a:r>
          </a:p>
          <a:p>
            <a:pPr lvl="2"/>
            <a:r>
              <a:rPr lang="cs-CZ" sz="2000" dirty="0" smtClean="0"/>
              <a:t>každá osoba či situace nachází protějšek v biblické situaci nebo postavě</a:t>
            </a:r>
          </a:p>
          <a:p>
            <a:pPr lvl="2"/>
            <a:r>
              <a:rPr lang="cs-CZ" sz="2000" dirty="0" smtClean="0"/>
              <a:t>intertextualita s Biblí – názornost a autorita pro publikum</a:t>
            </a:r>
          </a:p>
          <a:p>
            <a:pPr lvl="2"/>
            <a:r>
              <a:rPr lang="cs-CZ" sz="2000" dirty="0" smtClean="0"/>
              <a:t>do r. 1158 citáty z Bible velmi časté – snaha doložit Vladislava jako Bohem vyvoleného panovníka</a:t>
            </a:r>
          </a:p>
          <a:p>
            <a:pPr lvl="2"/>
            <a:r>
              <a:rPr lang="cs-CZ" sz="2000" dirty="0" smtClean="0"/>
              <a:t>dovršeno korunovací v Miláně</a:t>
            </a:r>
            <a:endParaRPr lang="cs-CZ" sz="2000" dirty="0"/>
          </a:p>
          <a:p>
            <a:pPr lvl="1"/>
            <a:r>
              <a:rPr lang="cs-CZ" sz="2800" dirty="0" smtClean="0"/>
              <a:t>Vladislav </a:t>
            </a:r>
            <a:r>
              <a:rPr lang="cs-CZ" sz="2800" dirty="0"/>
              <a:t>I. </a:t>
            </a:r>
            <a:r>
              <a:rPr lang="cs-CZ" sz="2800" dirty="0" smtClean="0"/>
              <a:t>jako </a:t>
            </a:r>
            <a:r>
              <a:rPr lang="cs-CZ" sz="2800" dirty="0"/>
              <a:t>ideální </a:t>
            </a:r>
            <a:r>
              <a:rPr lang="cs-CZ" sz="2800" dirty="0" smtClean="0"/>
              <a:t>panovník</a:t>
            </a:r>
          </a:p>
          <a:p>
            <a:pPr lvl="2"/>
            <a:r>
              <a:rPr lang="cs-CZ" sz="2000" dirty="0" smtClean="0"/>
              <a:t>vyvolený Bohem</a:t>
            </a:r>
          </a:p>
          <a:p>
            <a:pPr lvl="2"/>
            <a:r>
              <a:rPr lang="cs-CZ" sz="2000" dirty="0" smtClean="0"/>
              <a:t>moudrý</a:t>
            </a:r>
          </a:p>
          <a:p>
            <a:pPr lvl="2"/>
            <a:r>
              <a:rPr lang="cs-CZ" sz="2000" dirty="0" smtClean="0"/>
              <a:t>dbá rad moudrého biskupa Jindřicha Zdíka</a:t>
            </a:r>
            <a:endParaRPr lang="cs-CZ" sz="2000" dirty="0"/>
          </a:p>
          <a:p>
            <a:pPr marL="45720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9240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553793"/>
            <a:ext cx="9226520" cy="548757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cs-CZ" sz="2400" dirty="0" smtClean="0"/>
              <a:t>navíc pravý rytíř</a:t>
            </a:r>
          </a:p>
          <a:p>
            <a:pPr lvl="1"/>
            <a:r>
              <a:rPr lang="cs-CZ" sz="2400" dirty="0" err="1" smtClean="0"/>
              <a:t>Ethos</a:t>
            </a:r>
            <a:r>
              <a:rPr lang="cs-CZ" sz="2000" dirty="0" smtClean="0"/>
              <a:t> </a:t>
            </a:r>
            <a:r>
              <a:rPr lang="cs-CZ" sz="2400" dirty="0"/>
              <a:t>rytíře – hlavně od r. 1158 – tehdy korunován na krále </a:t>
            </a:r>
            <a:r>
              <a:rPr lang="cs-CZ" sz="2400" dirty="0" smtClean="0"/>
              <a:t>(sněm </a:t>
            </a:r>
            <a:r>
              <a:rPr lang="cs-CZ" sz="2400" dirty="0"/>
              <a:t>v Řezně)</a:t>
            </a:r>
          </a:p>
          <a:p>
            <a:pPr lvl="2"/>
            <a:r>
              <a:rPr lang="cs-CZ" sz="2000" dirty="0"/>
              <a:t>Vladisla</a:t>
            </a:r>
            <a:r>
              <a:rPr lang="cs-CZ" sz="1800" dirty="0"/>
              <a:t>v </a:t>
            </a:r>
            <a:r>
              <a:rPr lang="cs-CZ" sz="2100" dirty="0"/>
              <a:t>udatný,</a:t>
            </a:r>
            <a:r>
              <a:rPr lang="cs-CZ" sz="2000" dirty="0"/>
              <a:t> bojovný – zvlášť podrobně v líčení dějů z italského </a:t>
            </a:r>
            <a:r>
              <a:rPr lang="cs-CZ" sz="2000" dirty="0" smtClean="0"/>
              <a:t>tažení</a:t>
            </a:r>
          </a:p>
          <a:p>
            <a:pPr lvl="2"/>
            <a:endParaRPr lang="cs-CZ" sz="2000" dirty="0"/>
          </a:p>
          <a:p>
            <a:pPr lvl="1"/>
            <a:r>
              <a:rPr lang="cs-CZ" sz="2400" dirty="0"/>
              <a:t>citáty z antických autorů + hexametry a </a:t>
            </a:r>
            <a:r>
              <a:rPr lang="cs-CZ" sz="2400" dirty="0" err="1"/>
              <a:t>topoi</a:t>
            </a:r>
            <a:r>
              <a:rPr lang="cs-CZ" sz="2400" dirty="0"/>
              <a:t> obvyklé v hrdinské epice</a:t>
            </a:r>
          </a:p>
          <a:p>
            <a:pPr lvl="2"/>
            <a:r>
              <a:rPr lang="cs-CZ" sz="2000" dirty="0" smtClean="0"/>
              <a:t>Vladislavovy </a:t>
            </a:r>
            <a:r>
              <a:rPr lang="cs-CZ" sz="2000" dirty="0"/>
              <a:t>hrdinské </a:t>
            </a:r>
            <a:r>
              <a:rPr lang="cs-CZ" sz="2000" dirty="0" smtClean="0"/>
              <a:t>skutky</a:t>
            </a:r>
          </a:p>
          <a:p>
            <a:pPr marL="457200" lvl="1" indent="0">
              <a:buNone/>
            </a:pPr>
            <a:endParaRPr lang="cs-CZ" sz="2400" dirty="0"/>
          </a:p>
          <a:p>
            <a:pPr lvl="1"/>
            <a:r>
              <a:rPr lang="cs-CZ" sz="2400" dirty="0"/>
              <a:t>Rytířský ideál – Vladislav ztělesňuje ideál křesťanského rytířského panovníka </a:t>
            </a:r>
            <a:endParaRPr lang="cs-CZ" sz="2000" dirty="0"/>
          </a:p>
          <a:p>
            <a:pPr lvl="1"/>
            <a:r>
              <a:rPr lang="cs-CZ" sz="2400" dirty="0" err="1"/>
              <a:t>Vincencius</a:t>
            </a:r>
            <a:r>
              <a:rPr lang="cs-CZ" sz="2400" dirty="0"/>
              <a:t> svým příběhem o dějinách </a:t>
            </a:r>
            <a:r>
              <a:rPr lang="cs-CZ" sz="2400" dirty="0" smtClean="0"/>
              <a:t>chce </a:t>
            </a:r>
            <a:r>
              <a:rPr lang="cs-CZ" sz="2400" dirty="0"/>
              <a:t>oslavit skutky krále Vladislava II.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2410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812" y="1068768"/>
            <a:ext cx="9039872" cy="4567757"/>
          </a:xfrm>
        </p:spPr>
        <p:txBody>
          <a:bodyPr>
            <a:normAutofit fontScale="85000" lnSpcReduction="20000"/>
          </a:bodyPr>
          <a:lstStyle/>
          <a:p>
            <a:r>
              <a:rPr lang="cs-CZ" sz="2000" dirty="0"/>
              <a:t>pozitivně líčí i jeho ženu Juditu</a:t>
            </a:r>
          </a:p>
          <a:p>
            <a:r>
              <a:rPr lang="cs-CZ" sz="2000" dirty="0" smtClean="0"/>
              <a:t>ctnosti: </a:t>
            </a:r>
          </a:p>
          <a:p>
            <a:r>
              <a:rPr lang="cs-CZ" sz="2000" dirty="0" smtClean="0"/>
              <a:t>cudnost</a:t>
            </a:r>
          </a:p>
          <a:p>
            <a:r>
              <a:rPr lang="cs-CZ" sz="2000" dirty="0" smtClean="0"/>
              <a:t>vznešenost</a:t>
            </a:r>
          </a:p>
          <a:p>
            <a:r>
              <a:rPr lang="cs-CZ" sz="2000" dirty="0" smtClean="0"/>
              <a:t>oddanost manželovi</a:t>
            </a:r>
          </a:p>
          <a:p>
            <a:r>
              <a:rPr lang="cs-CZ" sz="2000" dirty="0" smtClean="0"/>
              <a:t>moudrost</a:t>
            </a:r>
          </a:p>
          <a:p>
            <a:r>
              <a:rPr lang="cs-CZ" sz="2000" dirty="0" smtClean="0"/>
              <a:t>péče o potřebné – vdovy, sirotci, chudí</a:t>
            </a:r>
          </a:p>
          <a:p>
            <a:r>
              <a:rPr lang="cs-CZ" sz="2000" dirty="0" smtClean="0"/>
              <a:t>krása</a:t>
            </a:r>
          </a:p>
          <a:p>
            <a:r>
              <a:rPr lang="cs-CZ" sz="2000" dirty="0" smtClean="0"/>
              <a:t>vzdělanost</a:t>
            </a:r>
          </a:p>
          <a:p>
            <a:r>
              <a:rPr lang="cs-CZ" sz="2000" dirty="0" smtClean="0"/>
              <a:t>přirovnání k Ester a Heleně (matka císaře Konstantina)</a:t>
            </a:r>
          </a:p>
          <a:p>
            <a:endParaRPr lang="cs-CZ" sz="2000" dirty="0"/>
          </a:p>
          <a:p>
            <a:r>
              <a:rPr lang="cs-CZ" sz="2000" dirty="0" smtClean="0"/>
              <a:t>Doplňuje Vladislava </a:t>
            </a:r>
          </a:p>
          <a:p>
            <a:r>
              <a:rPr lang="cs-CZ" sz="2000" dirty="0" smtClean="0"/>
              <a:t>vše směřuje k líčení Vladislava jako ideálního křesťanského panovníka – cíl kroniky</a:t>
            </a:r>
          </a:p>
        </p:txBody>
      </p:sp>
    </p:spTree>
    <p:extLst>
      <p:ext uri="{BB962C8B-B14F-4D97-AF65-F5344CB8AC3E}">
        <p14:creationId xmlns:p14="http://schemas.microsoft.com/office/powerpoint/2010/main" val="18150986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Jarlochova</a:t>
            </a:r>
            <a:r>
              <a:rPr lang="cs-CZ" dirty="0" smtClean="0"/>
              <a:t> kronika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Opat premonstrátského kláštera v Milevsku</a:t>
            </a:r>
          </a:p>
          <a:p>
            <a:r>
              <a:rPr lang="cs-CZ" sz="2400" dirty="0" smtClean="0"/>
              <a:t>Narozen 1166 v Porýní</a:t>
            </a:r>
          </a:p>
          <a:p>
            <a:r>
              <a:rPr lang="cs-CZ" sz="2400" dirty="0" smtClean="0"/>
              <a:t>Klášterní škola  - setkání s </a:t>
            </a:r>
            <a:r>
              <a:rPr lang="cs-CZ" sz="2400" dirty="0" err="1" smtClean="0"/>
              <a:t>Gotšalkem</a:t>
            </a:r>
            <a:endParaRPr lang="cs-CZ" sz="2400" dirty="0" smtClean="0"/>
          </a:p>
          <a:p>
            <a:r>
              <a:rPr lang="cs-CZ" sz="2400" dirty="0" smtClean="0"/>
              <a:t>1177 do Čech s premonstráty a v </a:t>
            </a:r>
            <a:r>
              <a:rPr lang="cs-CZ" sz="2400" dirty="0" err="1" smtClean="0"/>
              <a:t>Gotšalkových</a:t>
            </a:r>
            <a:r>
              <a:rPr lang="cs-CZ" sz="2400" dirty="0" smtClean="0"/>
              <a:t> službách</a:t>
            </a:r>
          </a:p>
          <a:p>
            <a:r>
              <a:rPr lang="cs-CZ" sz="2400" dirty="0" smtClean="0"/>
              <a:t>1187 – milevským opatem</a:t>
            </a:r>
          </a:p>
          <a:p>
            <a:r>
              <a:rPr lang="cs-CZ" sz="2400" dirty="0" smtClean="0"/>
              <a:t>Guelf (ve sporu císařství a papežství byl na straně papeže)</a:t>
            </a:r>
          </a:p>
          <a:p>
            <a:r>
              <a:rPr lang="cs-CZ" sz="2400" dirty="0" smtClean="0"/>
              <a:t>Orientace na církev a dění v ní</a:t>
            </a:r>
          </a:p>
        </p:txBody>
      </p:sp>
    </p:spTree>
    <p:extLst>
      <p:ext uri="{BB962C8B-B14F-4D97-AF65-F5344CB8AC3E}">
        <p14:creationId xmlns:p14="http://schemas.microsoft.com/office/powerpoint/2010/main" val="1363297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Jarlochova</a:t>
            </a:r>
            <a:r>
              <a:rPr lang="cs-CZ" dirty="0" smtClean="0"/>
              <a:t> kronika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Přímá návaznost na </a:t>
            </a:r>
            <a:r>
              <a:rPr lang="cs-CZ" sz="2400" dirty="0" err="1" smtClean="0"/>
              <a:t>Vincenciovu</a:t>
            </a:r>
            <a:r>
              <a:rPr lang="cs-CZ" sz="2400" dirty="0" smtClean="0"/>
              <a:t> kroniku</a:t>
            </a:r>
          </a:p>
          <a:p>
            <a:r>
              <a:rPr lang="cs-CZ" sz="2400" dirty="0" smtClean="0"/>
              <a:t>První zpráva kroniky – o smrti biskupa Daniela I. během cesty v Itálii</a:t>
            </a:r>
          </a:p>
          <a:p>
            <a:pPr lvl="1"/>
            <a:r>
              <a:rPr lang="cs-CZ" sz="2000" dirty="0" smtClean="0"/>
              <a:t>Referoval o ní i </a:t>
            </a:r>
            <a:r>
              <a:rPr lang="cs-CZ" sz="2000" dirty="0" err="1" smtClean="0"/>
              <a:t>Vincencius</a:t>
            </a:r>
            <a:endParaRPr lang="cs-CZ" sz="2000" dirty="0" smtClean="0"/>
          </a:p>
          <a:p>
            <a:r>
              <a:rPr lang="cs-CZ" sz="2400" dirty="0" smtClean="0"/>
              <a:t>Poslední </a:t>
            </a:r>
            <a:r>
              <a:rPr lang="cs-CZ" sz="2400" dirty="0" err="1" smtClean="0"/>
              <a:t>Jarlochova</a:t>
            </a:r>
            <a:r>
              <a:rPr lang="cs-CZ" sz="2400" dirty="0" smtClean="0"/>
              <a:t> zpráva – 1198 – jmenování Přemysla Otakara I. králem</a:t>
            </a:r>
          </a:p>
        </p:txBody>
      </p:sp>
    </p:spTree>
    <p:extLst>
      <p:ext uri="{BB962C8B-B14F-4D97-AF65-F5344CB8AC3E}">
        <p14:creationId xmlns:p14="http://schemas.microsoft.com/office/powerpoint/2010/main" val="4294055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277" y="945938"/>
            <a:ext cx="9189998" cy="4595053"/>
          </a:xfrm>
        </p:spPr>
        <p:txBody>
          <a:bodyPr>
            <a:normAutofit/>
          </a:bodyPr>
          <a:lstStyle/>
          <a:p>
            <a:r>
              <a:rPr lang="cs-CZ" sz="2400" dirty="0"/>
              <a:t>Soustředí se především na církevní osobnosti a dějiny</a:t>
            </a:r>
          </a:p>
          <a:p>
            <a:pPr lvl="1"/>
            <a:r>
              <a:rPr lang="cs-CZ" sz="2200" dirty="0"/>
              <a:t>Biskup Daniel </a:t>
            </a:r>
            <a:endParaRPr lang="cs-CZ" sz="2200" dirty="0"/>
          </a:p>
          <a:p>
            <a:pPr lvl="1"/>
            <a:r>
              <a:rPr lang="cs-CZ" sz="2200" dirty="0" smtClean="0"/>
              <a:t>Jindřich </a:t>
            </a:r>
            <a:r>
              <a:rPr lang="cs-CZ" sz="2200" dirty="0"/>
              <a:t>Zdík</a:t>
            </a:r>
          </a:p>
          <a:p>
            <a:r>
              <a:rPr lang="cs-CZ" sz="2400" dirty="0" smtClean="0"/>
              <a:t>Premonstráti – jejich uvedení do země </a:t>
            </a:r>
          </a:p>
          <a:p>
            <a:r>
              <a:rPr lang="cs-CZ" sz="2400" dirty="0" smtClean="0"/>
              <a:t>Jindřich Zdík – první klášter na Strahově</a:t>
            </a:r>
            <a:endParaRPr lang="cs-CZ" sz="2400" dirty="0"/>
          </a:p>
          <a:p>
            <a:r>
              <a:rPr lang="cs-CZ" sz="2400" dirty="0"/>
              <a:t>Želivský premonstrátský opat </a:t>
            </a:r>
            <a:r>
              <a:rPr lang="cs-CZ" sz="2400" dirty="0" err="1"/>
              <a:t>Gotšalk</a:t>
            </a:r>
            <a:r>
              <a:rPr lang="cs-CZ" sz="2400" dirty="0"/>
              <a:t> – legenda </a:t>
            </a:r>
          </a:p>
          <a:p>
            <a:r>
              <a:rPr lang="cs-CZ" sz="2400" dirty="0"/>
              <a:t>Z knížat se nejvíce věnuje Soběslavovi II. – selský kníže</a:t>
            </a:r>
          </a:p>
          <a:p>
            <a:r>
              <a:rPr lang="cs-CZ" sz="2400" dirty="0"/>
              <a:t> krátce o rozbrojích mezi Přemyslovci a jejich vyvrcholení ve smíru </a:t>
            </a:r>
            <a:r>
              <a:rPr lang="cs-CZ" sz="2400" dirty="0" smtClean="0"/>
              <a:t>mezi </a:t>
            </a:r>
            <a:r>
              <a:rPr lang="cs-CZ" sz="2400" dirty="0"/>
              <a:t>Vladislavem </a:t>
            </a:r>
            <a:r>
              <a:rPr lang="cs-CZ" sz="2400" dirty="0" smtClean="0"/>
              <a:t>Jindřichem </a:t>
            </a:r>
            <a:r>
              <a:rPr lang="cs-CZ" sz="2400" dirty="0"/>
              <a:t>a Přemyslem Otakarem I.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025423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Jarloch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Gotšalk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491848"/>
            <a:ext cx="9080815" cy="4731531"/>
          </a:xfrm>
        </p:spPr>
        <p:txBody>
          <a:bodyPr>
            <a:noAutofit/>
          </a:bodyPr>
          <a:lstStyle/>
          <a:p>
            <a:r>
              <a:rPr lang="cs-CZ" dirty="0" smtClean="0"/>
              <a:t>rok 1184 - o </a:t>
            </a:r>
            <a:r>
              <a:rPr lang="cs-CZ" dirty="0" err="1" smtClean="0"/>
              <a:t>Gotšalkově</a:t>
            </a:r>
            <a:r>
              <a:rPr lang="cs-CZ" dirty="0" smtClean="0"/>
              <a:t> životě a působení v Čechách</a:t>
            </a:r>
          </a:p>
          <a:p>
            <a:r>
              <a:rPr lang="cs-CZ" dirty="0" smtClean="0"/>
              <a:t>dětství – rodina</a:t>
            </a:r>
          </a:p>
          <a:p>
            <a:r>
              <a:rPr lang="cs-CZ" dirty="0" smtClean="0"/>
              <a:t>vzdělání</a:t>
            </a:r>
          </a:p>
          <a:p>
            <a:r>
              <a:rPr lang="cs-CZ" dirty="0" smtClean="0"/>
              <a:t>obrácení na víru a cesta do řádu premonstrátů</a:t>
            </a:r>
          </a:p>
          <a:p>
            <a:r>
              <a:rPr lang="cs-CZ" dirty="0" smtClean="0"/>
              <a:t>příhod do Čech – příprava pro konvent na Strahově</a:t>
            </a:r>
          </a:p>
          <a:p>
            <a:r>
              <a:rPr lang="cs-CZ" dirty="0" smtClean="0"/>
              <a:t>zde první opat </a:t>
            </a:r>
            <a:r>
              <a:rPr lang="cs-CZ" dirty="0" err="1" smtClean="0"/>
              <a:t>Gezo</a:t>
            </a:r>
            <a:endParaRPr lang="cs-CZ" dirty="0" smtClean="0"/>
          </a:p>
          <a:p>
            <a:r>
              <a:rPr lang="cs-CZ" dirty="0" smtClean="0"/>
              <a:t>vložen </a:t>
            </a:r>
            <a:r>
              <a:rPr lang="cs-CZ" dirty="0" smtClean="0"/>
              <a:t>příběh o životě </a:t>
            </a:r>
            <a:r>
              <a:rPr lang="cs-CZ" dirty="0" err="1" smtClean="0"/>
              <a:t>Geza</a:t>
            </a:r>
            <a:endParaRPr lang="cs-CZ" dirty="0" smtClean="0"/>
          </a:p>
          <a:p>
            <a:r>
              <a:rPr lang="cs-CZ" dirty="0" err="1"/>
              <a:t>Gotšalk</a:t>
            </a:r>
            <a:r>
              <a:rPr lang="cs-CZ" dirty="0"/>
              <a:t> zpět do domovského </a:t>
            </a:r>
            <a:r>
              <a:rPr lang="cs-CZ" dirty="0" err="1" smtClean="0"/>
              <a:t>Steinfeldu</a:t>
            </a:r>
            <a:endParaRPr lang="cs-CZ" dirty="0" smtClean="0"/>
          </a:p>
          <a:p>
            <a:r>
              <a:rPr lang="cs-CZ" dirty="0" smtClean="0"/>
              <a:t>uvedení </a:t>
            </a:r>
            <a:r>
              <a:rPr lang="cs-CZ" dirty="0" err="1" smtClean="0"/>
              <a:t>Gotšalka</a:t>
            </a:r>
            <a:r>
              <a:rPr lang="cs-CZ" dirty="0" smtClean="0"/>
              <a:t> na post opata v Želivi</a:t>
            </a:r>
          </a:p>
          <a:p>
            <a:r>
              <a:rPr lang="cs-CZ" dirty="0" smtClean="0"/>
              <a:t>život a činy </a:t>
            </a:r>
            <a:r>
              <a:rPr lang="cs-CZ" dirty="0" err="1" smtClean="0"/>
              <a:t>Gotšalka</a:t>
            </a:r>
            <a:r>
              <a:rPr lang="cs-CZ" dirty="0" smtClean="0"/>
              <a:t> opata od narození až do smrti</a:t>
            </a:r>
          </a:p>
          <a:p>
            <a:r>
              <a:rPr lang="cs-CZ" dirty="0" smtClean="0"/>
              <a:t>rysy legendy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165130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8403" y="1218893"/>
            <a:ext cx="8596668" cy="3880773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Gotšalk</a:t>
            </a:r>
            <a:endParaRPr lang="cs-CZ" sz="2400" dirty="0" smtClean="0"/>
          </a:p>
          <a:p>
            <a:r>
              <a:rPr lang="cs-CZ" sz="2400" dirty="0" smtClean="0"/>
              <a:t>zbožnost</a:t>
            </a:r>
          </a:p>
          <a:p>
            <a:r>
              <a:rPr lang="cs-CZ" sz="2400" dirty="0" smtClean="0"/>
              <a:t>askeze – zvlášť silná – podrobně popsaná</a:t>
            </a:r>
          </a:p>
          <a:p>
            <a:r>
              <a:rPr lang="cs-CZ" sz="2400" dirty="0" smtClean="0"/>
              <a:t>kázeň</a:t>
            </a:r>
          </a:p>
          <a:p>
            <a:r>
              <a:rPr lang="cs-CZ" sz="2400" dirty="0" smtClean="0"/>
              <a:t>fyzická </a:t>
            </a:r>
            <a:r>
              <a:rPr lang="cs-CZ" sz="2400" dirty="0" err="1" smtClean="0"/>
              <a:t>paráce</a:t>
            </a:r>
            <a:endParaRPr lang="cs-CZ" sz="2400" dirty="0" smtClean="0"/>
          </a:p>
          <a:p>
            <a:r>
              <a:rPr lang="cs-CZ" sz="2400" dirty="0" smtClean="0"/>
              <a:t>četba knih – </a:t>
            </a:r>
            <a:r>
              <a:rPr lang="cs-CZ" sz="2400" dirty="0" smtClean="0"/>
              <a:t>neobyčejná </a:t>
            </a:r>
            <a:r>
              <a:rPr lang="cs-CZ" sz="2400" dirty="0" smtClean="0"/>
              <a:t>moudrost a znalost </a:t>
            </a:r>
            <a:r>
              <a:rPr lang="cs-CZ" sz="2400" dirty="0" err="1" smtClean="0"/>
              <a:t>náb</a:t>
            </a:r>
            <a:r>
              <a:rPr lang="cs-CZ" sz="2400" dirty="0" smtClean="0"/>
              <a:t>. knih</a:t>
            </a:r>
          </a:p>
          <a:p>
            <a:pPr lvl="1"/>
            <a:r>
              <a:rPr lang="cs-CZ" sz="2000" dirty="0" smtClean="0"/>
              <a:t>četba knih Bernarda z </a:t>
            </a:r>
            <a:r>
              <a:rPr lang="cs-CZ" sz="2000" dirty="0" err="1" smtClean="0"/>
              <a:t>Claivaux</a:t>
            </a:r>
            <a:endParaRPr lang="cs-CZ" sz="2000" dirty="0" smtClean="0"/>
          </a:p>
          <a:p>
            <a:r>
              <a:rPr lang="cs-CZ" sz="2400" dirty="0" smtClean="0"/>
              <a:t>kázání slova Božího – v domovském klášteře i jinde</a:t>
            </a:r>
          </a:p>
          <a:p>
            <a:pPr marL="0" indent="0">
              <a:buNone/>
            </a:pP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08310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Jarlochova</a:t>
            </a:r>
            <a:r>
              <a:rPr lang="cs-CZ" dirty="0" smtClean="0"/>
              <a:t> kronika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cíl:</a:t>
            </a:r>
          </a:p>
          <a:p>
            <a:r>
              <a:rPr lang="cs-CZ" dirty="0" smtClean="0"/>
              <a:t>dějiny řádu premonstrátů v českém prostředí</a:t>
            </a:r>
          </a:p>
          <a:p>
            <a:r>
              <a:rPr lang="cs-CZ" dirty="0" smtClean="0"/>
              <a:t>oslava řádu</a:t>
            </a:r>
          </a:p>
          <a:p>
            <a:r>
              <a:rPr lang="cs-CZ" dirty="0" smtClean="0"/>
              <a:t>oslava opata </a:t>
            </a:r>
            <a:r>
              <a:rPr lang="cs-CZ" dirty="0" err="1" smtClean="0"/>
              <a:t>Gotšalka</a:t>
            </a:r>
            <a:r>
              <a:rPr lang="cs-CZ" dirty="0" smtClean="0"/>
              <a:t> s tím souvisí</a:t>
            </a:r>
          </a:p>
          <a:p>
            <a:r>
              <a:rPr lang="cs-CZ" dirty="0" smtClean="0"/>
              <a:t>Vita </a:t>
            </a:r>
            <a:r>
              <a:rPr lang="cs-CZ" dirty="0" err="1" smtClean="0"/>
              <a:t>Godescalci</a:t>
            </a:r>
            <a:r>
              <a:rPr lang="cs-CZ" dirty="0" smtClean="0"/>
              <a:t> o </a:t>
            </a:r>
            <a:r>
              <a:rPr lang="cs-CZ" dirty="0" err="1" smtClean="0"/>
              <a:t>Gotšalkovi</a:t>
            </a:r>
            <a:r>
              <a:rPr lang="cs-CZ" dirty="0" smtClean="0"/>
              <a:t> – hl. pro zdůraznění kvalit a důležitosti řádu premonstrátů = narativní strategie autora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515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okračovatelé Kosmovi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Kanovník Vyšehradský</a:t>
            </a:r>
          </a:p>
          <a:p>
            <a:r>
              <a:rPr lang="cs-CZ" dirty="0" smtClean="0"/>
              <a:t>Mnich sázavský</a:t>
            </a:r>
          </a:p>
          <a:p>
            <a:r>
              <a:rPr lang="cs-CZ" dirty="0" smtClean="0"/>
              <a:t>Druhé pokračování Kosmovo</a:t>
            </a:r>
          </a:p>
          <a:p>
            <a:endParaRPr lang="cs-CZ" dirty="0"/>
          </a:p>
          <a:p>
            <a:r>
              <a:rPr lang="cs-CZ" dirty="0" smtClean="0"/>
              <a:t>mezi těmito Pokračovateli * nezávislá historická díla</a:t>
            </a:r>
          </a:p>
          <a:p>
            <a:r>
              <a:rPr lang="cs-CZ" dirty="0" err="1" smtClean="0"/>
              <a:t>Vincenciova</a:t>
            </a:r>
            <a:r>
              <a:rPr lang="cs-CZ" dirty="0" smtClean="0"/>
              <a:t> kronika</a:t>
            </a:r>
          </a:p>
          <a:p>
            <a:r>
              <a:rPr lang="cs-CZ" dirty="0" err="1" smtClean="0"/>
              <a:t>Jarlochova</a:t>
            </a:r>
            <a:r>
              <a:rPr lang="cs-CZ" dirty="0" smtClean="0"/>
              <a:t> kronika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30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Druhé pokračování Kosmovo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Kosmas – do r. 1125</a:t>
            </a:r>
          </a:p>
          <a:p>
            <a:r>
              <a:rPr lang="cs-CZ" sz="2400" dirty="0" smtClean="0"/>
              <a:t>Kanovník Vyšehradský – do r. 1142</a:t>
            </a:r>
          </a:p>
          <a:p>
            <a:r>
              <a:rPr lang="cs-CZ" sz="2400" dirty="0" smtClean="0"/>
              <a:t>Mnich Sázavský – do r. 1162</a:t>
            </a:r>
          </a:p>
          <a:p>
            <a:r>
              <a:rPr lang="cs-CZ" sz="2400" dirty="0" err="1" smtClean="0"/>
              <a:t>Vincencius</a:t>
            </a:r>
            <a:r>
              <a:rPr lang="cs-CZ" sz="2400" dirty="0" smtClean="0"/>
              <a:t> – do r. 1167</a:t>
            </a:r>
          </a:p>
          <a:p>
            <a:r>
              <a:rPr lang="cs-CZ" sz="2400" dirty="0" err="1" smtClean="0"/>
              <a:t>Jarloch</a:t>
            </a:r>
            <a:r>
              <a:rPr lang="cs-CZ" sz="2400" dirty="0" smtClean="0"/>
              <a:t> – do r. 1198</a:t>
            </a:r>
          </a:p>
          <a:p>
            <a:r>
              <a:rPr lang="cs-CZ" sz="2400" dirty="0" smtClean="0"/>
              <a:t>Druhé pokračování Kosmovo – do r. 1283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12825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Druhé pokračování Kosmovo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6516" y="1487606"/>
            <a:ext cx="9326475" cy="473577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soupis pořízený na základě letopisných záznamů pořízených v pražské kapitule ve 12. a 13. století</a:t>
            </a:r>
          </a:p>
          <a:p>
            <a:r>
              <a:rPr lang="cs-CZ" sz="2000" dirty="0" smtClean="0"/>
              <a:t>na k. 13. či na poč. 14. st. – neznámý autor sebral tyto roztoužené záznamy</a:t>
            </a:r>
          </a:p>
          <a:p>
            <a:r>
              <a:rPr lang="cs-CZ" sz="2000" dirty="0" smtClean="0"/>
              <a:t>vytvořil souvislý chronologicky řazený text – až do r. 1283 </a:t>
            </a:r>
          </a:p>
          <a:p>
            <a:r>
              <a:rPr lang="cs-CZ" sz="2000" dirty="0" smtClean="0"/>
              <a:t>snaha o jednotnou formu</a:t>
            </a:r>
          </a:p>
          <a:p>
            <a:r>
              <a:rPr lang="cs-CZ" sz="2000" dirty="0" smtClean="0"/>
              <a:t>oddíly </a:t>
            </a:r>
          </a:p>
          <a:p>
            <a:pPr lvl="1"/>
            <a:r>
              <a:rPr lang="cs-CZ" dirty="0" smtClean="0"/>
              <a:t>Výpisky z </a:t>
            </a:r>
            <a:r>
              <a:rPr lang="cs-CZ" dirty="0" err="1" smtClean="0"/>
              <a:t>Vincencia</a:t>
            </a:r>
            <a:r>
              <a:rPr lang="cs-CZ" dirty="0" smtClean="0"/>
              <a:t> a </a:t>
            </a:r>
            <a:r>
              <a:rPr lang="cs-CZ" dirty="0" err="1" smtClean="0"/>
              <a:t>Jarlocha</a:t>
            </a:r>
            <a:endParaRPr lang="cs-CZ" dirty="0" smtClean="0"/>
          </a:p>
          <a:p>
            <a:pPr lvl="1"/>
            <a:r>
              <a:rPr lang="cs-CZ" dirty="0" smtClean="0"/>
              <a:t>Příběhy krále Václava I.</a:t>
            </a:r>
          </a:p>
          <a:p>
            <a:pPr lvl="1"/>
            <a:r>
              <a:rPr lang="cs-CZ" dirty="0" smtClean="0"/>
              <a:t>Příběhy krále Přemysla Otakara II.</a:t>
            </a:r>
          </a:p>
          <a:p>
            <a:pPr lvl="1"/>
            <a:r>
              <a:rPr lang="cs-CZ" dirty="0" smtClean="0"/>
              <a:t>Vyprávění o zlých letech po smrti krále Přemysla Otakara II.</a:t>
            </a:r>
          </a:p>
          <a:p>
            <a:pPr lvl="1"/>
            <a:r>
              <a:rPr lang="cs-CZ" dirty="0" smtClean="0"/>
              <a:t>Letopisy české (= zbývající stručné zápisy)</a:t>
            </a:r>
          </a:p>
        </p:txBody>
      </p:sp>
    </p:spTree>
    <p:extLst>
      <p:ext uri="{BB962C8B-B14F-4D97-AF65-F5344CB8AC3E}">
        <p14:creationId xmlns:p14="http://schemas.microsoft.com/office/powerpoint/2010/main" val="1665621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448" y="1300780"/>
            <a:ext cx="8596668" cy="3880773"/>
          </a:xfrm>
        </p:spPr>
        <p:txBody>
          <a:bodyPr/>
          <a:lstStyle/>
          <a:p>
            <a:r>
              <a:rPr lang="cs-CZ" sz="2000" dirty="0"/>
              <a:t>jednotné dílo z hlediska </a:t>
            </a:r>
            <a:r>
              <a:rPr lang="cs-CZ" sz="2000" dirty="0" smtClean="0"/>
              <a:t>kodikologie</a:t>
            </a:r>
          </a:p>
          <a:p>
            <a:r>
              <a:rPr lang="cs-CZ" sz="2000" dirty="0" smtClean="0"/>
              <a:t> </a:t>
            </a:r>
            <a:r>
              <a:rPr lang="cs-CZ" sz="2000" dirty="0"/>
              <a:t>z hlediska lit. historie </a:t>
            </a:r>
            <a:r>
              <a:rPr lang="cs-CZ" sz="2000" dirty="0" smtClean="0"/>
              <a:t>- kompilace</a:t>
            </a:r>
            <a:endParaRPr lang="cs-CZ" sz="2000" dirty="0"/>
          </a:p>
          <a:p>
            <a:pPr lvl="1"/>
            <a:r>
              <a:rPr lang="cs-CZ" dirty="0"/>
              <a:t>rozčlenění do dílů – každý jiná stylistická kvalita </a:t>
            </a:r>
          </a:p>
          <a:p>
            <a:r>
              <a:rPr lang="cs-CZ" sz="2000" dirty="0"/>
              <a:t>dochováno v Dražickém rukopise </a:t>
            </a:r>
          </a:p>
          <a:p>
            <a:pPr lvl="1"/>
            <a:r>
              <a:rPr lang="cs-CZ" sz="1800" dirty="0"/>
              <a:t>Metropolitní kapitula pražská (sign. G5)</a:t>
            </a:r>
          </a:p>
          <a:p>
            <a:pPr lvl="1"/>
            <a:r>
              <a:rPr lang="cs-CZ" sz="1800" dirty="0"/>
              <a:t>od r. 1329-1343 vepsány ještě nejstarší legendy o českých světcích</a:t>
            </a:r>
          </a:p>
          <a:p>
            <a:pPr lvl="1"/>
            <a:r>
              <a:rPr lang="cs-CZ" sz="1800" dirty="0"/>
              <a:t>rovněž i </a:t>
            </a:r>
            <a:r>
              <a:rPr lang="cs-CZ" sz="1800" dirty="0" smtClean="0"/>
              <a:t>Kosmova </a:t>
            </a:r>
            <a:r>
              <a:rPr lang="cs-CZ" sz="1800" dirty="0"/>
              <a:t>kronika a Kanovník Vyšehradský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59394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Příběhy krále Přemysla Otakara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87383"/>
            <a:ext cx="9585782" cy="4895304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Annales</a:t>
            </a:r>
            <a:r>
              <a:rPr lang="cs-CZ" sz="2000" dirty="0" smtClean="0"/>
              <a:t> </a:t>
            </a:r>
            <a:r>
              <a:rPr lang="cs-CZ" sz="2000" dirty="0" err="1" smtClean="0"/>
              <a:t>Ottakariani</a:t>
            </a:r>
            <a:endParaRPr lang="cs-CZ" sz="2000" dirty="0" smtClean="0"/>
          </a:p>
          <a:p>
            <a:r>
              <a:rPr lang="cs-CZ" sz="2000" dirty="0" smtClean="0"/>
              <a:t>první pasáž – do 1254/1255 – Přemyslova výprava do Pruska</a:t>
            </a:r>
          </a:p>
          <a:p>
            <a:r>
              <a:rPr lang="cs-CZ" sz="2000" dirty="0" smtClean="0"/>
              <a:t>spor Přemysla s Bélou IV. – 1260</a:t>
            </a:r>
          </a:p>
          <a:p>
            <a:pPr lvl="1"/>
            <a:r>
              <a:rPr lang="cs-CZ" sz="1800" dirty="0" smtClean="0"/>
              <a:t>bitva u </a:t>
            </a:r>
            <a:r>
              <a:rPr lang="cs-CZ" sz="1800" dirty="0" err="1" smtClean="0"/>
              <a:t>Kressenbrunu</a:t>
            </a:r>
            <a:endParaRPr lang="cs-CZ" sz="1800" dirty="0" smtClean="0"/>
          </a:p>
          <a:p>
            <a:pPr lvl="1"/>
            <a:r>
              <a:rPr lang="cs-CZ" sz="1800" dirty="0" smtClean="0"/>
              <a:t>stylisticky vynikající líčení</a:t>
            </a:r>
          </a:p>
          <a:p>
            <a:pPr lvl="1"/>
            <a:r>
              <a:rPr lang="cs-CZ" sz="1800" dirty="0" smtClean="0"/>
              <a:t>vložen i list Přemysla papeži Alexandrovi IV.</a:t>
            </a:r>
          </a:p>
          <a:p>
            <a:r>
              <a:rPr lang="cs-CZ" sz="2000" dirty="0" smtClean="0"/>
              <a:t>panegyrik na pražského děkana </a:t>
            </a:r>
            <a:r>
              <a:rPr lang="cs-CZ" sz="2000" dirty="0"/>
              <a:t>V</a:t>
            </a:r>
            <a:r>
              <a:rPr lang="cs-CZ" sz="2000" dirty="0" smtClean="0"/>
              <a:t>íta – 1271</a:t>
            </a:r>
          </a:p>
          <a:p>
            <a:r>
              <a:rPr lang="cs-CZ" sz="2000" dirty="0" smtClean="0"/>
              <a:t>spory Přemysla s Rudolfem Habsburským</a:t>
            </a:r>
          </a:p>
          <a:p>
            <a:r>
              <a:rPr lang="cs-CZ" sz="2000" dirty="0" smtClean="0"/>
              <a:t>Přemyslova smrt na Moravském poli</a:t>
            </a:r>
          </a:p>
          <a:p>
            <a:r>
              <a:rPr lang="cs-CZ" sz="2000" dirty="0" smtClean="0"/>
              <a:t>oslavná pasáž nad padlým </a:t>
            </a:r>
            <a:r>
              <a:rPr lang="cs-CZ" sz="2000" dirty="0" smtClean="0"/>
              <a:t>králem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5272004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9346" y="932290"/>
            <a:ext cx="9026224" cy="5059077"/>
          </a:xfrm>
        </p:spPr>
        <p:txBody>
          <a:bodyPr>
            <a:normAutofit/>
          </a:bodyPr>
          <a:lstStyle/>
          <a:p>
            <a:r>
              <a:rPr lang="cs-CZ" sz="2000" dirty="0" smtClean="0"/>
              <a:t>autor – neznámý</a:t>
            </a:r>
          </a:p>
          <a:p>
            <a:r>
              <a:rPr lang="cs-CZ" sz="2000" dirty="0" smtClean="0"/>
              <a:t>patrně jediný</a:t>
            </a:r>
          </a:p>
          <a:p>
            <a:r>
              <a:rPr lang="cs-CZ" sz="2000" dirty="0" smtClean="0"/>
              <a:t>stylistická </a:t>
            </a:r>
            <a:r>
              <a:rPr lang="cs-CZ" sz="2000" dirty="0"/>
              <a:t>o</a:t>
            </a:r>
            <a:r>
              <a:rPr lang="cs-CZ" sz="2000" dirty="0" smtClean="0"/>
              <a:t>bratnost – vzor – Kosmas</a:t>
            </a:r>
          </a:p>
          <a:p>
            <a:r>
              <a:rPr lang="cs-CZ" sz="2000" dirty="0" smtClean="0"/>
              <a:t>záliba v etymologických hříčkách</a:t>
            </a:r>
          </a:p>
          <a:p>
            <a:r>
              <a:rPr lang="cs-CZ" sz="2000" dirty="0" smtClean="0"/>
              <a:t>znalost Bible</a:t>
            </a:r>
          </a:p>
          <a:p>
            <a:r>
              <a:rPr lang="cs-CZ" sz="2000" dirty="0" smtClean="0"/>
              <a:t>sečtělost v antické i tradiční křesťanské literatuře</a:t>
            </a:r>
          </a:p>
          <a:p>
            <a:r>
              <a:rPr lang="cs-CZ" sz="2000" dirty="0" smtClean="0"/>
              <a:t>kvalitní latina</a:t>
            </a:r>
          </a:p>
          <a:p>
            <a:r>
              <a:rPr lang="cs-CZ" sz="2000" dirty="0" smtClean="0"/>
              <a:t>evidentně chtěl být pokračovatelem Kosmy – znal dobře jeho styl – učil se od něj</a:t>
            </a:r>
          </a:p>
          <a:p>
            <a:r>
              <a:rPr lang="cs-CZ" sz="2000" dirty="0" smtClean="0"/>
              <a:t>děj do r. 1278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719428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 a děkan Vít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1271 – zemřel</a:t>
            </a:r>
          </a:p>
          <a:p>
            <a:r>
              <a:rPr lang="cs-CZ" dirty="0" smtClean="0"/>
              <a:t>dlouhá pasáž oslavující jeh </a:t>
            </a:r>
            <a:r>
              <a:rPr lang="cs-CZ" dirty="0" err="1" smtClean="0"/>
              <a:t>oživot</a:t>
            </a:r>
            <a:r>
              <a:rPr lang="cs-CZ" dirty="0" smtClean="0"/>
              <a:t> a činy</a:t>
            </a:r>
          </a:p>
          <a:p>
            <a:r>
              <a:rPr lang="cs-CZ" dirty="0" smtClean="0"/>
              <a:t>kazatelská </a:t>
            </a:r>
            <a:r>
              <a:rPr lang="cs-CZ" dirty="0" err="1" smtClean="0"/>
              <a:t>činnostvýmluvnost</a:t>
            </a:r>
            <a:endParaRPr lang="cs-CZ" dirty="0" smtClean="0"/>
          </a:p>
          <a:p>
            <a:r>
              <a:rPr lang="cs-CZ" dirty="0" smtClean="0"/>
              <a:t>moudrost</a:t>
            </a:r>
          </a:p>
          <a:p>
            <a:r>
              <a:rPr lang="cs-CZ" dirty="0" smtClean="0"/>
              <a:t>vzdělanost – sestavil lekcionář – pro potřeby liturgie během roku</a:t>
            </a:r>
          </a:p>
          <a:p>
            <a:r>
              <a:rPr lang="cs-CZ" dirty="0" smtClean="0"/>
              <a:t>podpora sepisování knih – na jeho náklad</a:t>
            </a:r>
          </a:p>
          <a:p>
            <a:r>
              <a:rPr lang="cs-CZ" dirty="0" smtClean="0"/>
              <a:t>donace oltářů po pražský kostel</a:t>
            </a:r>
          </a:p>
          <a:p>
            <a:r>
              <a:rPr lang="cs-CZ" dirty="0" smtClean="0"/>
              <a:t>péče o  zakládání kostelů a kalí po království</a:t>
            </a:r>
          </a:p>
          <a:p>
            <a:r>
              <a:rPr lang="cs-CZ" dirty="0" smtClean="0"/>
              <a:t>štědrost – almužny</a:t>
            </a:r>
          </a:p>
          <a:p>
            <a:r>
              <a:rPr lang="cs-CZ" dirty="0" smtClean="0"/>
              <a:t>zbožnost</a:t>
            </a:r>
          </a:p>
          <a:p>
            <a:r>
              <a:rPr lang="cs-CZ" dirty="0" smtClean="0"/>
              <a:t>střídmost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7319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 a Přemysl Otakar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560087"/>
            <a:ext cx="9080815" cy="455411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1278 – smrt Přemysla Otakara II.</a:t>
            </a:r>
          </a:p>
          <a:p>
            <a:r>
              <a:rPr lang="cs-CZ" sz="2000" dirty="0" smtClean="0"/>
              <a:t>oslava jeho osobnosti</a:t>
            </a:r>
          </a:p>
          <a:p>
            <a:r>
              <a:rPr lang="cs-CZ" sz="2000" dirty="0" smtClean="0"/>
              <a:t>ctnosti ideálního vladaře</a:t>
            </a:r>
          </a:p>
          <a:p>
            <a:pPr lvl="1"/>
            <a:r>
              <a:rPr lang="cs-CZ" sz="1800" dirty="0" smtClean="0"/>
              <a:t>statečnost</a:t>
            </a:r>
          </a:p>
          <a:p>
            <a:pPr lvl="1"/>
            <a:r>
              <a:rPr lang="cs-CZ" sz="1800" dirty="0" smtClean="0"/>
              <a:t>důraz na to, že nebyl přemožen a na vůdcovské </a:t>
            </a:r>
            <a:r>
              <a:rPr lang="cs-CZ" sz="1800" dirty="0" err="1" smtClean="0"/>
              <a:t>schopnosti¨vojensk</a:t>
            </a:r>
            <a:r>
              <a:rPr lang="cs-CZ" sz="1800" dirty="0" smtClean="0"/>
              <a:t> zdatnost ve vedení vojska a i v bitvě</a:t>
            </a:r>
          </a:p>
          <a:p>
            <a:pPr lvl="1"/>
            <a:r>
              <a:rPr lang="cs-CZ" sz="1800" dirty="0" smtClean="0"/>
              <a:t>král vítězící</a:t>
            </a:r>
          </a:p>
          <a:p>
            <a:pPr lvl="1"/>
            <a:r>
              <a:rPr lang="cs-CZ" sz="1800" dirty="0" smtClean="0"/>
              <a:t>zbožnost – hluboká a upřímná</a:t>
            </a:r>
          </a:p>
          <a:p>
            <a:pPr lvl="1"/>
            <a:r>
              <a:rPr lang="cs-CZ" sz="1800" dirty="0" smtClean="0"/>
              <a:t>dobročinnost –dary církvi a chudým</a:t>
            </a:r>
          </a:p>
          <a:p>
            <a:pPr lvl="1"/>
            <a:r>
              <a:rPr lang="cs-CZ" sz="1800" dirty="0" smtClean="0"/>
              <a:t>štědrost</a:t>
            </a:r>
          </a:p>
          <a:p>
            <a:pPr lvl="1"/>
            <a:r>
              <a:rPr lang="cs-CZ" sz="1800" dirty="0" smtClean="0"/>
              <a:t>ušlechtilost</a:t>
            </a:r>
          </a:p>
        </p:txBody>
      </p:sp>
    </p:spTree>
    <p:extLst>
      <p:ext uri="{BB962C8B-B14F-4D97-AF65-F5344CB8AC3E}">
        <p14:creationId xmlns:p14="http://schemas.microsoft.com/office/powerpoint/2010/main" val="16306837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3" y="254759"/>
            <a:ext cx="9804147" cy="76882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Vyprávění o zlých letech po smrti krále Přemysla Otakara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396313"/>
            <a:ext cx="9490249" cy="4854361"/>
          </a:xfrm>
        </p:spPr>
        <p:txBody>
          <a:bodyPr>
            <a:normAutofit/>
          </a:bodyPr>
          <a:lstStyle/>
          <a:p>
            <a:r>
              <a:rPr lang="cs-CZ" sz="2400" dirty="0" smtClean="0"/>
              <a:t>navazuje na Příběhy krále P. O. II.</a:t>
            </a:r>
          </a:p>
          <a:p>
            <a:r>
              <a:rPr lang="cs-CZ" sz="2400" dirty="0" smtClean="0"/>
              <a:t>od r. 1278</a:t>
            </a:r>
          </a:p>
          <a:p>
            <a:r>
              <a:rPr lang="cs-CZ" sz="2400" dirty="0" smtClean="0"/>
              <a:t>úvodní děj – podrobné líčení úředních a právních kroků, které provázely zvolení Tobiáše z Bechyně na biskupský stolec</a:t>
            </a:r>
            <a:endParaRPr lang="cs-CZ" sz="2400" dirty="0"/>
          </a:p>
          <a:p>
            <a:pPr lvl="1"/>
            <a:r>
              <a:rPr lang="cs-CZ" sz="2000" dirty="0" smtClean="0"/>
              <a:t>legitimizační prvek</a:t>
            </a:r>
          </a:p>
          <a:p>
            <a:r>
              <a:rPr lang="cs-CZ" sz="2400" dirty="0" smtClean="0"/>
              <a:t>líčení správcovské vlády Oty Braniborského po smrti P. O. II.</a:t>
            </a:r>
          </a:p>
          <a:p>
            <a:pPr lvl="1"/>
            <a:r>
              <a:rPr lang="cs-CZ" sz="2000" dirty="0" smtClean="0"/>
              <a:t>věznění královny Kunhuty a Václava</a:t>
            </a:r>
          </a:p>
          <a:p>
            <a:pPr lvl="1"/>
            <a:r>
              <a:rPr lang="cs-CZ" sz="2000" dirty="0" smtClean="0"/>
              <a:t>útlak kněžstva církve</a:t>
            </a:r>
          </a:p>
          <a:p>
            <a:pPr lvl="1"/>
            <a:r>
              <a:rPr lang="cs-CZ" sz="2000" dirty="0" smtClean="0"/>
              <a:t>utrpení lidu</a:t>
            </a:r>
            <a:endParaRPr lang="cs-CZ" sz="2000" dirty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9559798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5573" y="632039"/>
            <a:ext cx="8596668" cy="3880773"/>
          </a:xfrm>
        </p:spPr>
        <p:txBody>
          <a:bodyPr/>
          <a:lstStyle/>
          <a:p>
            <a:r>
              <a:rPr lang="cs-CZ" dirty="0"/>
              <a:t>starozákonní citáty </a:t>
            </a:r>
          </a:p>
          <a:p>
            <a:r>
              <a:rPr lang="cs-CZ" dirty="0" smtClean="0"/>
              <a:t>parafráze a výpůjčky z antických klasiků</a:t>
            </a:r>
          </a:p>
          <a:p>
            <a:pPr lvl="1"/>
            <a:r>
              <a:rPr lang="cs-CZ" dirty="0" smtClean="0"/>
              <a:t>Seneka</a:t>
            </a:r>
          </a:p>
          <a:p>
            <a:pPr lvl="1"/>
            <a:r>
              <a:rPr lang="cs-CZ" dirty="0" err="1" smtClean="0"/>
              <a:t>Makroboius</a:t>
            </a:r>
            <a:r>
              <a:rPr lang="cs-CZ" dirty="0" smtClean="0"/>
              <a:t> – </a:t>
            </a:r>
            <a:r>
              <a:rPr lang="cs-CZ" dirty="0" err="1" smtClean="0"/>
              <a:t>Saturnalia</a:t>
            </a:r>
            <a:endParaRPr lang="cs-CZ" dirty="0" smtClean="0"/>
          </a:p>
          <a:p>
            <a:pPr lvl="1"/>
            <a:r>
              <a:rPr lang="cs-CZ" dirty="0" err="1" smtClean="0"/>
              <a:t>Martianus</a:t>
            </a:r>
            <a:r>
              <a:rPr lang="cs-CZ" dirty="0" smtClean="0"/>
              <a:t> Capella – De </a:t>
            </a:r>
            <a:r>
              <a:rPr lang="cs-CZ" dirty="0" err="1" smtClean="0"/>
              <a:t>nuptiis</a:t>
            </a:r>
            <a:r>
              <a:rPr lang="cs-CZ" dirty="0" smtClean="0"/>
              <a:t> </a:t>
            </a:r>
            <a:r>
              <a:rPr lang="cs-CZ" dirty="0" err="1" smtClean="0"/>
              <a:t>Mercurii</a:t>
            </a:r>
            <a:r>
              <a:rPr lang="cs-CZ" dirty="0" smtClean="0"/>
              <a:t> et </a:t>
            </a:r>
            <a:r>
              <a:rPr lang="cs-CZ" dirty="0" err="1" smtClean="0"/>
              <a:t>Philologiae</a:t>
            </a:r>
            <a:endParaRPr lang="cs-CZ" dirty="0" smtClean="0"/>
          </a:p>
          <a:p>
            <a:r>
              <a:rPr lang="cs-CZ" dirty="0" smtClean="0"/>
              <a:t>formulace shodné s Kristiánovou legendou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953453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6516" y="331790"/>
            <a:ext cx="9271884" cy="5823350"/>
          </a:xfrm>
        </p:spPr>
        <p:txBody>
          <a:bodyPr>
            <a:noAutofit/>
          </a:bodyPr>
          <a:lstStyle/>
          <a:p>
            <a:r>
              <a:rPr lang="cs-CZ" sz="2400" dirty="0" smtClean="0"/>
              <a:t>dějová linka pokračuje ve vyprávění utrpení církve a lidu pod braniborskou správou</a:t>
            </a:r>
          </a:p>
          <a:p>
            <a:r>
              <a:rPr lang="cs-CZ" sz="2400" dirty="0" smtClean="0"/>
              <a:t>1282 – ustanovení zemské vlády – v čele Tobiáš s Bechyně – pražský biskup a skupina kolem něj</a:t>
            </a:r>
          </a:p>
          <a:p>
            <a:pPr lvl="1"/>
            <a:r>
              <a:rPr lang="cs-CZ" sz="1800" dirty="0" smtClean="0"/>
              <a:t>autor to kvituje s povděkem</a:t>
            </a:r>
          </a:p>
          <a:p>
            <a:r>
              <a:rPr lang="cs-CZ" sz="2400" dirty="0" smtClean="0"/>
              <a:t>1282 – líčení hladomoru</a:t>
            </a:r>
          </a:p>
          <a:p>
            <a:pPr lvl="1"/>
            <a:r>
              <a:rPr lang="cs-CZ" sz="1800" dirty="0" smtClean="0"/>
              <a:t>dramatická pasáž, vysoce stylisticky kvalitní</a:t>
            </a:r>
          </a:p>
          <a:p>
            <a:pPr lvl="1"/>
            <a:r>
              <a:rPr lang="cs-CZ" sz="1800" dirty="0" smtClean="0"/>
              <a:t>nejlepší kus české gotické prózy</a:t>
            </a:r>
          </a:p>
          <a:p>
            <a:r>
              <a:rPr lang="cs-CZ" sz="2400" dirty="0" smtClean="0"/>
              <a:t>nenávist k  Němcům – Braniborům – vložena kapitola o Sasech, z nichž Braniboři vzešli</a:t>
            </a:r>
          </a:p>
          <a:p>
            <a:pPr lvl="1"/>
            <a:r>
              <a:rPr lang="cs-CZ" sz="1800" dirty="0" err="1" smtClean="0"/>
              <a:t>origo</a:t>
            </a:r>
            <a:r>
              <a:rPr lang="cs-CZ" sz="1800" dirty="0" smtClean="0"/>
              <a:t> </a:t>
            </a:r>
            <a:r>
              <a:rPr lang="cs-CZ" sz="1800" dirty="0" err="1" smtClean="0"/>
              <a:t>gentis</a:t>
            </a:r>
            <a:r>
              <a:rPr lang="cs-CZ" sz="1800" dirty="0" smtClean="0"/>
              <a:t> – převzata ze Světové kroniky </a:t>
            </a:r>
            <a:r>
              <a:rPr lang="cs-CZ" sz="1800" dirty="0" err="1" smtClean="0"/>
              <a:t>Frutolfa</a:t>
            </a:r>
            <a:r>
              <a:rPr lang="cs-CZ" sz="1800" dirty="0" smtClean="0"/>
              <a:t> z </a:t>
            </a:r>
            <a:r>
              <a:rPr lang="cs-CZ" sz="1800" dirty="0" err="1" smtClean="0"/>
              <a:t>Michelsbergu</a:t>
            </a:r>
            <a:r>
              <a:rPr lang="cs-CZ" sz="1800" dirty="0" smtClean="0"/>
              <a:t> († 1103)</a:t>
            </a:r>
          </a:p>
          <a:p>
            <a:r>
              <a:rPr lang="cs-CZ" sz="2400" dirty="0" smtClean="0"/>
              <a:t>1283 – návrat dědice trůnu do Prahy – Václav II.</a:t>
            </a:r>
          </a:p>
          <a:p>
            <a:pPr lvl="1"/>
            <a:r>
              <a:rPr lang="cs-CZ" sz="1800" dirty="0" smtClean="0"/>
              <a:t>konec díla</a:t>
            </a:r>
          </a:p>
        </p:txBody>
      </p:sp>
    </p:spTree>
    <p:extLst>
      <p:ext uri="{BB962C8B-B14F-4D97-AF65-F5344CB8AC3E}">
        <p14:creationId xmlns:p14="http://schemas.microsoft.com/office/powerpoint/2010/main" val="1610985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Kanovník Vyšehradský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60088"/>
            <a:ext cx="9708612" cy="4881655"/>
          </a:xfrm>
        </p:spPr>
        <p:txBody>
          <a:bodyPr>
            <a:normAutofit/>
          </a:bodyPr>
          <a:lstStyle/>
          <a:p>
            <a:r>
              <a:rPr lang="cs-CZ" sz="2000" dirty="0" smtClean="0"/>
              <a:t>nejstarší pokračování Kosmovy kroniky</a:t>
            </a:r>
          </a:p>
          <a:p>
            <a:r>
              <a:rPr lang="cs-CZ" sz="2000" dirty="0" smtClean="0"/>
              <a:t>navazuje bezprostředně – r. 1126 </a:t>
            </a:r>
          </a:p>
          <a:p>
            <a:r>
              <a:rPr lang="cs-CZ" sz="2000" dirty="0" smtClean="0"/>
              <a:t>dovedena do r. 1142</a:t>
            </a:r>
          </a:p>
          <a:p>
            <a:r>
              <a:rPr lang="cs-CZ" sz="2000" dirty="0" smtClean="0"/>
              <a:t>přímý odkaz na předchůdce – </a:t>
            </a:r>
            <a:r>
              <a:rPr lang="cs-CZ" sz="2000" dirty="0" err="1" smtClean="0"/>
              <a:t>Sibieslaus</a:t>
            </a:r>
            <a:r>
              <a:rPr lang="cs-CZ" sz="2000" dirty="0" smtClean="0"/>
              <a:t> </a:t>
            </a:r>
            <a:r>
              <a:rPr lang="cs-CZ" sz="2000" dirty="0" err="1" smtClean="0"/>
              <a:t>dictus</a:t>
            </a:r>
            <a:r>
              <a:rPr lang="cs-CZ" sz="2000" dirty="0" smtClean="0"/>
              <a:t> (řečený, již zmíněný </a:t>
            </a:r>
            <a:r>
              <a:rPr lang="cs-CZ" sz="2000" dirty="0" err="1" smtClean="0"/>
              <a:t>Sobělav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dílo jednoho autora</a:t>
            </a:r>
          </a:p>
          <a:p>
            <a:r>
              <a:rPr lang="cs-CZ" sz="2000" dirty="0" smtClean="0"/>
              <a:t>patrně psáno ve dvou fázích </a:t>
            </a:r>
          </a:p>
          <a:p>
            <a:pPr lvl="1"/>
            <a:r>
              <a:rPr lang="cs-CZ" sz="1800" dirty="0" smtClean="0"/>
              <a:t>první do r. 1130</a:t>
            </a:r>
          </a:p>
          <a:p>
            <a:pPr lvl="1"/>
            <a:r>
              <a:rPr lang="cs-CZ" sz="1800" dirty="0" smtClean="0"/>
              <a:t>poté přerušení návrat k práci v r. 1141 – zpětně dopsány informace</a:t>
            </a:r>
          </a:p>
          <a:p>
            <a:pPr lvl="1"/>
            <a:r>
              <a:rPr lang="cs-CZ" sz="1800" dirty="0" smtClean="0"/>
              <a:t>dílo končí nástupem vlády Vladislava II. a panegyrikem na Soběslava († 1140)</a:t>
            </a:r>
          </a:p>
          <a:p>
            <a:pPr marL="457200" lvl="1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50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1926" y="727574"/>
            <a:ext cx="9217292" cy="5441214"/>
          </a:xfrm>
        </p:spPr>
        <p:txBody>
          <a:bodyPr>
            <a:normAutofit/>
          </a:bodyPr>
          <a:lstStyle/>
          <a:p>
            <a:r>
              <a:rPr lang="cs-CZ" dirty="0" smtClean="0"/>
              <a:t>autor – neznámý</a:t>
            </a:r>
          </a:p>
          <a:p>
            <a:r>
              <a:rPr lang="cs-CZ" dirty="0" smtClean="0"/>
              <a:t>domněnky</a:t>
            </a:r>
            <a:r>
              <a:rPr lang="cs-CZ" dirty="0"/>
              <a:t> </a:t>
            </a:r>
            <a:r>
              <a:rPr lang="cs-CZ" dirty="0" smtClean="0"/>
              <a:t>o Řehoři z </a:t>
            </a:r>
            <a:r>
              <a:rPr lang="cs-CZ" dirty="0" err="1" smtClean="0"/>
              <a:t>Valdeka</a:t>
            </a:r>
            <a:r>
              <a:rPr lang="cs-CZ" dirty="0" smtClean="0"/>
              <a:t> – nejprve pražský děkan, poté biskup</a:t>
            </a:r>
          </a:p>
          <a:p>
            <a:pPr lvl="1"/>
            <a:r>
              <a:rPr lang="cs-CZ" dirty="0" smtClean="0"/>
              <a:t> nelze jasně určit</a:t>
            </a:r>
          </a:p>
          <a:p>
            <a:r>
              <a:rPr lang="cs-CZ" dirty="0" smtClean="0"/>
              <a:t>patrně pražský kanovník – ne totožný s autorem Příběhů</a:t>
            </a:r>
          </a:p>
          <a:p>
            <a:r>
              <a:rPr lang="cs-CZ" dirty="0" smtClean="0"/>
              <a:t>znalec římského i kanonického práva</a:t>
            </a:r>
          </a:p>
          <a:p>
            <a:r>
              <a:rPr lang="cs-CZ" dirty="0" smtClean="0"/>
              <a:t>ohlasy Kosmova stylu</a:t>
            </a:r>
          </a:p>
          <a:p>
            <a:r>
              <a:rPr lang="cs-CZ" dirty="0" smtClean="0"/>
              <a:t>znalost Bible</a:t>
            </a:r>
          </a:p>
          <a:p>
            <a:r>
              <a:rPr lang="cs-CZ" dirty="0" smtClean="0"/>
              <a:t>znalost antických autorit</a:t>
            </a:r>
          </a:p>
          <a:p>
            <a:pPr lvl="1"/>
            <a:r>
              <a:rPr lang="cs-CZ" dirty="0" smtClean="0"/>
              <a:t>Ovidius</a:t>
            </a:r>
          </a:p>
          <a:p>
            <a:pPr lvl="1"/>
            <a:r>
              <a:rPr lang="cs-CZ" dirty="0" smtClean="0"/>
              <a:t>Horatius</a:t>
            </a:r>
          </a:p>
          <a:p>
            <a:pPr lvl="1"/>
            <a:r>
              <a:rPr lang="cs-CZ" dirty="0" err="1" smtClean="0"/>
              <a:t>Martialis</a:t>
            </a:r>
            <a:endParaRPr lang="cs-CZ" dirty="0" smtClean="0"/>
          </a:p>
          <a:p>
            <a:pPr lvl="1"/>
            <a:r>
              <a:rPr lang="cs-CZ" dirty="0" smtClean="0"/>
              <a:t>Seneka</a:t>
            </a:r>
          </a:p>
          <a:p>
            <a:r>
              <a:rPr lang="cs-CZ" dirty="0" smtClean="0"/>
              <a:t>doba vzniku – snad již 1283, možná ale na k. 13. či na poč. 14. st.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5259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2993" y="491319"/>
            <a:ext cx="9271884" cy="900752"/>
          </a:xfrm>
        </p:spPr>
        <p:txBody>
          <a:bodyPr/>
          <a:lstStyle/>
          <a:p>
            <a:r>
              <a:rPr lang="cs-CZ" dirty="0" smtClean="0"/>
              <a:t>Klíč k interpretaci?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19144"/>
            <a:ext cx="8807860" cy="45404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znalost charakteru středověké lit. tvorby a daného žánru</a:t>
            </a:r>
          </a:p>
          <a:p>
            <a:pPr lvl="1"/>
            <a:r>
              <a:rPr lang="cs-CZ" sz="2200" dirty="0" smtClean="0"/>
              <a:t>historiografie</a:t>
            </a:r>
          </a:p>
          <a:p>
            <a:pPr lvl="1"/>
            <a:r>
              <a:rPr lang="cs-CZ" sz="2200" dirty="0" smtClean="0"/>
              <a:t>poučení</a:t>
            </a:r>
          </a:p>
          <a:p>
            <a:pPr lvl="1"/>
            <a:r>
              <a:rPr lang="cs-CZ" sz="2200" dirty="0" smtClean="0"/>
              <a:t>pobavení</a:t>
            </a:r>
          </a:p>
          <a:p>
            <a:pPr lvl="1"/>
            <a:r>
              <a:rPr lang="cs-CZ" sz="2200" dirty="0" smtClean="0"/>
              <a:t>propaganda</a:t>
            </a:r>
            <a:endParaRPr lang="cs-CZ" sz="2200" dirty="0"/>
          </a:p>
          <a:p>
            <a:r>
              <a:rPr lang="cs-CZ" sz="2400" dirty="0" smtClean="0"/>
              <a:t>znalost sociokulturního kontextu </a:t>
            </a:r>
          </a:p>
          <a:p>
            <a:pPr lvl="1"/>
            <a:r>
              <a:rPr lang="cs-CZ" sz="2200" dirty="0" smtClean="0"/>
              <a:t>doba vzniku díla</a:t>
            </a:r>
          </a:p>
          <a:p>
            <a:pPr lvl="1"/>
            <a:r>
              <a:rPr lang="cs-CZ" sz="2200" dirty="0" smtClean="0"/>
              <a:t>původu autora</a:t>
            </a:r>
          </a:p>
          <a:p>
            <a:pPr lvl="1"/>
            <a:r>
              <a:rPr lang="cs-CZ" sz="2200" dirty="0" smtClean="0"/>
              <a:t>cílového publika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111409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9221" y="795813"/>
            <a:ext cx="9121758" cy="5072724"/>
          </a:xfrm>
        </p:spPr>
        <p:txBody>
          <a:bodyPr/>
          <a:lstStyle/>
          <a:p>
            <a:r>
              <a:rPr lang="cs-CZ" sz="2400" dirty="0"/>
              <a:t>otázka publika – tj. komu bylo dílo </a:t>
            </a:r>
            <a:r>
              <a:rPr lang="cs-CZ" sz="2400" dirty="0" err="1"/>
              <a:t>apriori</a:t>
            </a:r>
            <a:r>
              <a:rPr lang="cs-CZ" sz="2400" dirty="0"/>
              <a:t> určeno</a:t>
            </a:r>
          </a:p>
          <a:p>
            <a:pPr lvl="1"/>
            <a:r>
              <a:rPr lang="cs-CZ" sz="2000" dirty="0"/>
              <a:t>v době svého vzniku</a:t>
            </a:r>
          </a:p>
          <a:p>
            <a:r>
              <a:rPr lang="cs-CZ" sz="2400" dirty="0"/>
              <a:t>Bez recipientů je jakékoli dílo, literární i výtvarné i jakákoli reprezentace zbytečné</a:t>
            </a:r>
          </a:p>
          <a:p>
            <a:r>
              <a:rPr lang="cs-CZ" sz="2400" dirty="0"/>
              <a:t>všechno je vytvářeno pro toto PUBLIKUM – s ohledem na něj</a:t>
            </a:r>
          </a:p>
          <a:p>
            <a:r>
              <a:rPr lang="cs-CZ" sz="2400" dirty="0" smtClean="0"/>
              <a:t>stře. literární díla - společenská funkce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3191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Publikum – recepční prostředí -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prvotní recipienti literárních textů (kronik)</a:t>
            </a:r>
          </a:p>
          <a:p>
            <a:pPr lvl="1"/>
            <a:r>
              <a:rPr lang="cs-CZ" sz="1800" dirty="0" smtClean="0"/>
              <a:t>spojeni s</a:t>
            </a:r>
            <a:r>
              <a:rPr lang="cs-CZ" sz="1800" dirty="0"/>
              <a:t> </a:t>
            </a:r>
            <a:r>
              <a:rPr lang="cs-CZ" sz="1800" dirty="0" smtClean="0"/>
              <a:t>knížetem, </a:t>
            </a:r>
            <a:r>
              <a:rPr lang="cs-CZ" sz="1800" dirty="0"/>
              <a:t>jeho družinou a </a:t>
            </a:r>
            <a:r>
              <a:rPr lang="cs-CZ" sz="1800" dirty="0" smtClean="0"/>
              <a:t>dvorem</a:t>
            </a:r>
          </a:p>
          <a:p>
            <a:pPr lvl="1"/>
            <a:r>
              <a:rPr lang="cs-CZ" sz="1800" dirty="0" smtClean="0"/>
              <a:t>prostředí </a:t>
            </a:r>
            <a:r>
              <a:rPr lang="cs-CZ" sz="1800" dirty="0"/>
              <a:t>kapituly, kde texty vznikaly a kde byly </a:t>
            </a:r>
            <a:r>
              <a:rPr lang="cs-CZ" sz="1800" dirty="0" smtClean="0"/>
              <a:t>opisovány</a:t>
            </a:r>
          </a:p>
          <a:p>
            <a:pPr lvl="1"/>
            <a:r>
              <a:rPr lang="cs-CZ" sz="1800" dirty="0" smtClean="0"/>
              <a:t>kláštery</a:t>
            </a:r>
          </a:p>
          <a:p>
            <a:r>
              <a:rPr lang="cs-CZ" sz="2000" dirty="0" smtClean="0"/>
              <a:t>tehdejší společenská </a:t>
            </a:r>
            <a:r>
              <a:rPr lang="cs-CZ" sz="2000" dirty="0"/>
              <a:t>elita - kníže, jeho rod, šlechta, církevní </a:t>
            </a:r>
            <a:r>
              <a:rPr lang="cs-CZ" sz="2000" dirty="0" smtClean="0"/>
              <a:t>hodnostáři</a:t>
            </a:r>
          </a:p>
          <a:p>
            <a:r>
              <a:rPr lang="cs-CZ" sz="2000" b="1" i="1" dirty="0" smtClean="0"/>
              <a:t>„Elitou </a:t>
            </a:r>
            <a:r>
              <a:rPr lang="cs-CZ" sz="2000" b="1" i="1" dirty="0"/>
              <a:t>v obecné rovině rozumíme ty, kteří v jakékoli oblasti sociálního jednání, tedy nikoli pouze v oblasti politické moci, dovedou obsadit špičkové pozice v rámci společenské stratifikace</a:t>
            </a:r>
            <a:r>
              <a:rPr lang="cs-CZ" sz="2000" dirty="0"/>
              <a:t>.“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853559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96565"/>
            <a:ext cx="8596668" cy="3880773"/>
          </a:xfrm>
        </p:spPr>
        <p:txBody>
          <a:bodyPr>
            <a:normAutofit/>
          </a:bodyPr>
          <a:lstStyle/>
          <a:p>
            <a:r>
              <a:rPr lang="cs-CZ" sz="2000" dirty="0"/>
              <a:t>šlechta – vyčleněna sociální rolí - boj</a:t>
            </a:r>
          </a:p>
          <a:p>
            <a:pPr lvl="1"/>
            <a:r>
              <a:rPr lang="cs-CZ" sz="1800" dirty="0"/>
              <a:t>obranou křesťanského pozemského světa a jeho obyvatel</a:t>
            </a:r>
          </a:p>
          <a:p>
            <a:pPr lvl="1"/>
            <a:r>
              <a:rPr lang="cs-CZ" sz="1800" dirty="0"/>
              <a:t>urozenost</a:t>
            </a:r>
          </a:p>
          <a:p>
            <a:pPr lvl="1"/>
            <a:r>
              <a:rPr lang="cs-CZ" sz="1800" dirty="0"/>
              <a:t>držba majetků a úřadů</a:t>
            </a:r>
          </a:p>
          <a:p>
            <a:r>
              <a:rPr lang="cs-CZ" sz="2000" dirty="0"/>
              <a:t>církev – vyčleněna sociální rolí – modlitba </a:t>
            </a:r>
          </a:p>
          <a:p>
            <a:pPr lvl="1"/>
            <a:r>
              <a:rPr lang="cs-CZ" sz="1800" dirty="0"/>
              <a:t>zajištění spásy a života věčného</a:t>
            </a:r>
          </a:p>
          <a:p>
            <a:pPr lvl="1"/>
            <a:r>
              <a:rPr lang="cs-CZ" sz="1800" dirty="0"/>
              <a:t>vzdělanost</a:t>
            </a:r>
          </a:p>
          <a:p>
            <a:pPr lvl="1"/>
            <a:r>
              <a:rPr lang="cs-CZ" sz="1800" dirty="0"/>
              <a:t>držba majetků a úřadů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989693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669701"/>
            <a:ext cx="8634091" cy="5371661"/>
          </a:xfrm>
        </p:spPr>
        <p:txBody>
          <a:bodyPr/>
          <a:lstStyle/>
          <a:p>
            <a:r>
              <a:rPr lang="cs-CZ" dirty="0" smtClean="0"/>
              <a:t>další odlišnost od většinové společnosti:</a:t>
            </a:r>
          </a:p>
          <a:p>
            <a:r>
              <a:rPr lang="cs-CZ" dirty="0" smtClean="0"/>
              <a:t> </a:t>
            </a:r>
            <a:r>
              <a:rPr lang="cs-CZ" sz="2000" b="1" dirty="0" smtClean="0"/>
              <a:t>MOBILITA</a:t>
            </a:r>
          </a:p>
          <a:p>
            <a:pPr lvl="1"/>
            <a:r>
              <a:rPr lang="cs-CZ" dirty="0" smtClean="0"/>
              <a:t>uvnitř knížectví i za hranice – kníže, šlechta i církevní hodnostáři</a:t>
            </a:r>
          </a:p>
          <a:p>
            <a:pPr lvl="1"/>
            <a:r>
              <a:rPr lang="cs-CZ" dirty="0" smtClean="0"/>
              <a:t>seznamování se s cizím prostředím – s novými kulturními vzorci – společenskými vztahy a módními trendy</a:t>
            </a:r>
            <a:endParaRPr lang="cs-CZ" dirty="0"/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Kontakty </a:t>
            </a:r>
            <a:r>
              <a:rPr lang="cs-CZ" dirty="0"/>
              <a:t>s evropským a blízkovýchodním </a:t>
            </a:r>
            <a:r>
              <a:rPr lang="cs-CZ" dirty="0" smtClean="0"/>
              <a:t>prostorem:</a:t>
            </a:r>
          </a:p>
          <a:p>
            <a:pPr lvl="1"/>
            <a:r>
              <a:rPr lang="cs-CZ" dirty="0"/>
              <a:t>Vojenská tažení </a:t>
            </a:r>
            <a:r>
              <a:rPr lang="cs-CZ" dirty="0" smtClean="0"/>
              <a:t>– říše, Itálie, Polsko, Uhry</a:t>
            </a:r>
            <a:endParaRPr lang="cs-CZ" dirty="0"/>
          </a:p>
          <a:p>
            <a:pPr lvl="1"/>
            <a:r>
              <a:rPr lang="cs-CZ" dirty="0"/>
              <a:t>Diplomatické </a:t>
            </a:r>
            <a:r>
              <a:rPr lang="cs-CZ" dirty="0" smtClean="0"/>
              <a:t>cesty – Itálie, říše</a:t>
            </a:r>
            <a:endParaRPr lang="cs-CZ" dirty="0"/>
          </a:p>
          <a:p>
            <a:pPr lvl="1"/>
            <a:r>
              <a:rPr lang="cs-CZ" dirty="0"/>
              <a:t>Říšské </a:t>
            </a:r>
            <a:r>
              <a:rPr lang="cs-CZ" dirty="0" smtClean="0"/>
              <a:t>sjezdy – Norimberk, Frankfurt, Řezno</a:t>
            </a:r>
            <a:endParaRPr lang="cs-CZ" dirty="0"/>
          </a:p>
          <a:p>
            <a:pPr lvl="1"/>
            <a:r>
              <a:rPr lang="cs-CZ" dirty="0"/>
              <a:t>Křížové </a:t>
            </a:r>
            <a:r>
              <a:rPr lang="cs-CZ" dirty="0" smtClean="0"/>
              <a:t>výpravy – Svatá země, Litva, Prusko</a:t>
            </a:r>
            <a:endParaRPr lang="cs-CZ" dirty="0"/>
          </a:p>
          <a:p>
            <a:pPr lvl="1"/>
            <a:r>
              <a:rPr lang="cs-CZ" dirty="0"/>
              <a:t>Poutní </a:t>
            </a:r>
            <a:r>
              <a:rPr lang="cs-CZ" dirty="0" smtClean="0"/>
              <a:t>cesty – Svaté země, Santiago de </a:t>
            </a:r>
            <a:r>
              <a:rPr lang="cs-CZ" dirty="0" err="1" smtClean="0"/>
              <a:t>Compostella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51768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8402" y="877700"/>
            <a:ext cx="9940625" cy="5441213"/>
          </a:xfrm>
        </p:spPr>
        <p:txBody>
          <a:bodyPr>
            <a:normAutofit/>
          </a:bodyPr>
          <a:lstStyle/>
          <a:p>
            <a:r>
              <a:rPr lang="cs-CZ" dirty="0"/>
              <a:t>prostorová mobilita </a:t>
            </a:r>
            <a:r>
              <a:rPr lang="cs-CZ" dirty="0" smtClean="0"/>
              <a:t>zasahovala </a:t>
            </a:r>
            <a:r>
              <a:rPr lang="cs-CZ" dirty="0"/>
              <a:t>mnohem širší spektrum společnosti, než se původně </a:t>
            </a:r>
            <a:r>
              <a:rPr lang="cs-CZ" dirty="0" smtClean="0"/>
              <a:t>myslelo</a:t>
            </a:r>
          </a:p>
          <a:p>
            <a:r>
              <a:rPr lang="cs-CZ" dirty="0" smtClean="0"/>
              <a:t>kníže, šlechta – doprovázeni – služebná šlechta, rytířstvo, vojsko, služebný personál</a:t>
            </a:r>
          </a:p>
          <a:p>
            <a:r>
              <a:rPr lang="cs-CZ" dirty="0" smtClean="0"/>
              <a:t>církevní hodnostáři – doprovod – kanovníci, kaplani, mniši, notáři a písaři, služebný personál</a:t>
            </a:r>
          </a:p>
          <a:p>
            <a:r>
              <a:rPr lang="cs-CZ" dirty="0"/>
              <a:t>nové kulturní a společenské proměny a </a:t>
            </a:r>
            <a:r>
              <a:rPr lang="cs-CZ" dirty="0" smtClean="0"/>
              <a:t>trendy recipovalo </a:t>
            </a:r>
            <a:r>
              <a:rPr lang="cs-CZ" dirty="0"/>
              <a:t>mnohem širší společenské spektrum, než se původně </a:t>
            </a:r>
            <a:r>
              <a:rPr lang="cs-CZ" dirty="0" smtClean="0"/>
              <a:t>zdálo</a:t>
            </a:r>
          </a:p>
          <a:p>
            <a:r>
              <a:rPr lang="cs-CZ" dirty="0"/>
              <a:t>nové kulturní vzorce pak </a:t>
            </a:r>
            <a:r>
              <a:rPr lang="cs-CZ" dirty="0" smtClean="0"/>
              <a:t>přinášeli </a:t>
            </a:r>
            <a:r>
              <a:rPr lang="cs-CZ" dirty="0"/>
              <a:t>zpět do svých domovů </a:t>
            </a:r>
          </a:p>
          <a:p>
            <a:r>
              <a:rPr lang="cs-CZ" dirty="0" smtClean="0"/>
              <a:t>ve </a:t>
            </a:r>
            <a:r>
              <a:rPr lang="cs-CZ" dirty="0"/>
              <a:t>své domovině </a:t>
            </a:r>
            <a:r>
              <a:rPr lang="cs-CZ" dirty="0" smtClean="0"/>
              <a:t>vytvářeli prostředí </a:t>
            </a:r>
            <a:r>
              <a:rPr lang="cs-CZ" dirty="0"/>
              <a:t>pro přejímání řady </a:t>
            </a:r>
            <a:r>
              <a:rPr lang="cs-CZ" dirty="0" smtClean="0"/>
              <a:t>nových kulturních vzorců</a:t>
            </a:r>
          </a:p>
          <a:p>
            <a:pPr lvl="1"/>
            <a:r>
              <a:rPr lang="cs-CZ" dirty="0"/>
              <a:t>např. dvorská rytířská </a:t>
            </a:r>
            <a:r>
              <a:rPr lang="cs-CZ" dirty="0" smtClean="0"/>
              <a:t>kultura</a:t>
            </a:r>
          </a:p>
          <a:p>
            <a:pPr lvl="1"/>
            <a:r>
              <a:rPr lang="cs-CZ" dirty="0" smtClean="0"/>
              <a:t>ideál panovníka a pojetí královské moci</a:t>
            </a:r>
            <a:endParaRPr lang="cs-CZ" dirty="0"/>
          </a:p>
          <a:p>
            <a:pPr lvl="1"/>
            <a:r>
              <a:rPr lang="cs-CZ" dirty="0" err="1"/>
              <a:t>devotio</a:t>
            </a:r>
            <a:r>
              <a:rPr lang="cs-CZ" dirty="0"/>
              <a:t> moderna</a:t>
            </a:r>
          </a:p>
          <a:p>
            <a:pPr lvl="1"/>
            <a:r>
              <a:rPr lang="cs-CZ" dirty="0"/>
              <a:t>ženská </a:t>
            </a:r>
            <a:r>
              <a:rPr lang="cs-CZ" dirty="0" smtClean="0"/>
              <a:t>zbožnost</a:t>
            </a:r>
          </a:p>
          <a:p>
            <a:r>
              <a:rPr lang="cs-CZ" dirty="0" smtClean="0"/>
              <a:t>souvztažnost literatury se sociokulturním kontextem, ve kterém vzniká a působí</a:t>
            </a:r>
          </a:p>
          <a:p>
            <a:r>
              <a:rPr lang="cs-CZ" dirty="0" smtClean="0"/>
              <a:t>důležité znát tento kontext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36271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>
            <a:normAutofit/>
          </a:bodyPr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16677"/>
            <a:ext cx="8878790" cy="4624686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Marc</a:t>
            </a:r>
            <a:r>
              <a:rPr lang="cs-CZ" sz="2000" dirty="0" smtClean="0"/>
              <a:t> BLOCH, </a:t>
            </a:r>
            <a:r>
              <a:rPr lang="cs-CZ" sz="2000" i="1" dirty="0" smtClean="0"/>
              <a:t>Králové divotvůrci. Studie o nadpřirozené moci přisuzované královské moci, zejména ve Francii a Anglii</a:t>
            </a:r>
            <a:r>
              <a:rPr lang="cs-CZ" sz="2000" dirty="0" smtClean="0"/>
              <a:t>, Praha 2004.</a:t>
            </a:r>
          </a:p>
          <a:p>
            <a:r>
              <a:rPr lang="cs-CZ" sz="2000" dirty="0" smtClean="0"/>
              <a:t>Ernst H. KANTOROWICZ, </a:t>
            </a:r>
            <a:r>
              <a:rPr lang="cs-CZ" sz="2000" i="1" dirty="0" smtClean="0"/>
              <a:t>Dvě těla krále. Studie středověké politické teologie</a:t>
            </a:r>
            <a:r>
              <a:rPr lang="cs-CZ" sz="2000" dirty="0" smtClean="0"/>
              <a:t>, Praha 2014.</a:t>
            </a:r>
          </a:p>
          <a:p>
            <a:r>
              <a:rPr lang="cs-CZ" sz="2000" dirty="0" smtClean="0"/>
              <a:t>Jean P. ROUX, </a:t>
            </a:r>
            <a:r>
              <a:rPr lang="cs-CZ" sz="2000" i="1" dirty="0" smtClean="0"/>
              <a:t>Král. Mýty a symboly</a:t>
            </a:r>
            <a:r>
              <a:rPr lang="cs-CZ" sz="2000" dirty="0" smtClean="0"/>
              <a:t>, Praha 2009.</a:t>
            </a:r>
          </a:p>
          <a:p>
            <a:r>
              <a:rPr lang="cs-CZ" sz="2000" dirty="0" smtClean="0"/>
              <a:t>Dušan TŘEŠTÍK, </a:t>
            </a:r>
            <a:r>
              <a:rPr lang="cs-CZ" sz="2000" i="1" dirty="0" smtClean="0"/>
              <a:t>Mýty kmene Čechů (7. – 10. století). Tři studie ke starým pověstem českým</a:t>
            </a:r>
            <a:r>
              <a:rPr lang="cs-CZ" sz="2000" dirty="0" smtClean="0"/>
              <a:t>, Praha 2003.</a:t>
            </a:r>
          </a:p>
          <a:p>
            <a:r>
              <a:rPr lang="cs-CZ" sz="2000" dirty="0"/>
              <a:t>Anna KERNBACH, </a:t>
            </a:r>
            <a:r>
              <a:rPr lang="cs-CZ" sz="2000" i="1" dirty="0" err="1"/>
              <a:t>Vincenciova</a:t>
            </a:r>
            <a:r>
              <a:rPr lang="cs-CZ" sz="2000" i="1" dirty="0"/>
              <a:t> a </a:t>
            </a:r>
            <a:r>
              <a:rPr lang="cs-CZ" sz="2000" i="1" dirty="0" err="1"/>
              <a:t>Jarlochova</a:t>
            </a:r>
            <a:r>
              <a:rPr lang="cs-CZ" sz="2000" i="1" dirty="0"/>
              <a:t> kronika v kontextu svého vzniku. K dějepisectví Přemyslovského období</a:t>
            </a:r>
            <a:r>
              <a:rPr lang="cs-CZ" sz="2000" dirty="0"/>
              <a:t>, Brno 2010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Robert ANTONÍN, </a:t>
            </a:r>
            <a:r>
              <a:rPr lang="cs-CZ" sz="2000" i="1" dirty="0"/>
              <a:t>Mentální horizonty českých světských a církevních elit druhé poloviny 12. a počátku 13. století</a:t>
            </a:r>
            <a:r>
              <a:rPr lang="cs-CZ" sz="2000" dirty="0"/>
              <a:t>, in: Acta </a:t>
            </a:r>
            <a:r>
              <a:rPr lang="cs-CZ" sz="2000" dirty="0" err="1"/>
              <a:t>Historica</a:t>
            </a:r>
            <a:r>
              <a:rPr lang="cs-CZ" sz="2000" dirty="0"/>
              <a:t> </a:t>
            </a:r>
            <a:r>
              <a:rPr lang="cs-CZ" sz="2000" dirty="0" err="1" smtClean="0"/>
              <a:t>Universitatis</a:t>
            </a:r>
            <a:r>
              <a:rPr lang="cs-CZ" sz="2000" dirty="0" smtClean="0"/>
              <a:t> </a:t>
            </a:r>
            <a:r>
              <a:rPr lang="cs-CZ" sz="2000" dirty="0" err="1"/>
              <a:t>Silesianae</a:t>
            </a:r>
            <a:r>
              <a:rPr lang="cs-CZ" sz="2000" dirty="0"/>
              <a:t> </a:t>
            </a:r>
            <a:r>
              <a:rPr lang="cs-CZ" sz="2000" dirty="0" err="1"/>
              <a:t>Opaviensis</a:t>
            </a:r>
            <a:r>
              <a:rPr lang="cs-CZ" sz="2000" dirty="0"/>
              <a:t> 7/2014, str. 35 – 47.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228855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Jan KLÁPŠTĚ, </a:t>
            </a:r>
            <a:r>
              <a:rPr lang="cs-CZ" i="1" dirty="0" smtClean="0"/>
              <a:t>Proměna českých zemí ve středověku</a:t>
            </a:r>
            <a:r>
              <a:rPr lang="cs-CZ" dirty="0" smtClean="0"/>
              <a:t>, Praha 2012.</a:t>
            </a:r>
          </a:p>
          <a:p>
            <a:r>
              <a:rPr lang="cs-CZ" dirty="0" smtClean="0"/>
              <a:t>Jiří SLÁMA, </a:t>
            </a:r>
            <a:r>
              <a:rPr lang="cs-CZ" i="1" dirty="0" smtClean="0"/>
              <a:t>Střední Čechy v raném středověku III. Archeologie o počátcích přemyslovského státu</a:t>
            </a:r>
            <a:r>
              <a:rPr lang="cs-CZ" dirty="0" smtClean="0"/>
              <a:t>, Praha 1989.</a:t>
            </a:r>
          </a:p>
          <a:p>
            <a:r>
              <a:rPr lang="cs-CZ" dirty="0" smtClean="0"/>
              <a:t>Dušan TŘEŠTÍK, </a:t>
            </a:r>
            <a:r>
              <a:rPr lang="cs-CZ" i="1" dirty="0" smtClean="0"/>
              <a:t>Počátky Přemyslovců. Vstup Čechů do dějin (530 – 935)</a:t>
            </a:r>
            <a:r>
              <a:rPr lang="cs-CZ" dirty="0" smtClean="0"/>
              <a:t>, Praha 1997.</a:t>
            </a:r>
          </a:p>
          <a:p>
            <a:r>
              <a:rPr lang="cs-CZ" dirty="0" smtClean="0"/>
              <a:t>Josef ŽEMLIČKA, </a:t>
            </a:r>
            <a:r>
              <a:rPr lang="cs-CZ" i="1" dirty="0" smtClean="0"/>
              <a:t>Čechy v době knížecí (1034 – 1198)</a:t>
            </a:r>
            <a:r>
              <a:rPr lang="cs-CZ" dirty="0" smtClean="0"/>
              <a:t>,</a:t>
            </a:r>
            <a:r>
              <a:rPr lang="cs-CZ" i="1" dirty="0" smtClean="0"/>
              <a:t> </a:t>
            </a:r>
            <a:r>
              <a:rPr lang="cs-CZ" dirty="0" smtClean="0"/>
              <a:t>Praha 2007.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3963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František KUTNAR- Jaroslav MAREK, </a:t>
            </a:r>
            <a:r>
              <a:rPr lang="cs-CZ" i="1" dirty="0">
                <a:effectLst/>
              </a:rPr>
              <a:t>Přehledné dějiny českého a slovenského dějepisectví, </a:t>
            </a:r>
            <a:r>
              <a:rPr lang="cs-CZ" dirty="0">
                <a:effectLst/>
              </a:rPr>
              <a:t>NLN, Praha 1997.</a:t>
            </a:r>
          </a:p>
          <a:p>
            <a:r>
              <a:rPr lang="cs-CZ" dirty="0">
                <a:effectLst/>
              </a:rPr>
              <a:t>Marie BLÁHOVÁ</a:t>
            </a:r>
            <a:r>
              <a:rPr lang="cs-CZ" i="1" dirty="0">
                <a:effectLst/>
              </a:rPr>
              <a:t>, Staročeská kronika tak řečeného Dalimila (3) v kontextu středověké historiografie latinského kulturního okruhu a její pramenná hodnota, </a:t>
            </a:r>
            <a:r>
              <a:rPr lang="cs-CZ" dirty="0">
                <a:effectLst/>
              </a:rPr>
              <a:t>Academia, Praha 1995.</a:t>
            </a:r>
          </a:p>
          <a:p>
            <a:r>
              <a:rPr lang="cs-CZ" dirty="0" smtClean="0">
                <a:effectLst/>
              </a:rPr>
              <a:t>Jana NECHUTOVÁ, </a:t>
            </a:r>
            <a:r>
              <a:rPr lang="cs-CZ" i="1" dirty="0" smtClean="0">
                <a:effectLst/>
              </a:rPr>
              <a:t>Latinská literatura českého středověku do roku 1400</a:t>
            </a:r>
            <a:r>
              <a:rPr lang="cs-CZ" dirty="0" smtClean="0">
                <a:effectLst/>
              </a:rPr>
              <a:t>, Vyšehrad, Praha 2000.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15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kronika obsahuje i události r. 1142</a:t>
            </a:r>
          </a:p>
          <a:p>
            <a:r>
              <a:rPr lang="cs-CZ" dirty="0" smtClean="0"/>
              <a:t>odboj znojemského knížete Konráda proti Vladislavovi</a:t>
            </a:r>
          </a:p>
          <a:p>
            <a:r>
              <a:rPr lang="cs-CZ" dirty="0" smtClean="0"/>
              <a:t>tato událost ale již zapsána jiným autorem – patrně až 10 let po smrti původního autora</a:t>
            </a:r>
          </a:p>
        </p:txBody>
      </p:sp>
    </p:spTree>
    <p:extLst>
      <p:ext uri="{BB962C8B-B14F-4D97-AF65-F5344CB8AC3E}">
        <p14:creationId xmlns:p14="http://schemas.microsoft.com/office/powerpoint/2010/main" val="345678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Mgr. Petra Michalová</a:t>
            </a:r>
          </a:p>
          <a:p>
            <a:r>
              <a:rPr lang="cs-CZ" dirty="0" smtClean="0"/>
              <a:t>petra.rajterova@pedf.cuni.cz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26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Kanovník Vyšehradský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28325"/>
            <a:ext cx="9271884" cy="4390338"/>
          </a:xfrm>
        </p:spPr>
        <p:txBody>
          <a:bodyPr>
            <a:normAutofit/>
          </a:bodyPr>
          <a:lstStyle/>
          <a:p>
            <a:r>
              <a:rPr lang="cs-CZ" dirty="0" smtClean="0"/>
              <a:t>v podstatě kronika vlády Soběslava II. (1125 – 1140)</a:t>
            </a:r>
          </a:p>
          <a:p>
            <a:r>
              <a:rPr lang="cs-CZ" dirty="0" smtClean="0"/>
              <a:t>zahrnuje celou jeho vládu</a:t>
            </a:r>
          </a:p>
          <a:p>
            <a:r>
              <a:rPr lang="cs-CZ" dirty="0" smtClean="0"/>
              <a:t>v závěru oslavná pasáž nad zemřelým knížetem</a:t>
            </a:r>
          </a:p>
          <a:p>
            <a:r>
              <a:rPr lang="cs-CZ" dirty="0" smtClean="0"/>
              <a:t>autor – neznámý</a:t>
            </a:r>
          </a:p>
          <a:p>
            <a:r>
              <a:rPr lang="cs-CZ" dirty="0" smtClean="0"/>
              <a:t>dobrá informovanost – patrně kontakty u dvora či tam dokonce působil</a:t>
            </a:r>
          </a:p>
          <a:p>
            <a:r>
              <a:rPr lang="cs-CZ" dirty="0" smtClean="0"/>
              <a:t>záliba v pozorování a popisu astronomických jevů – napomohlo dataci spisu</a:t>
            </a:r>
          </a:p>
          <a:p>
            <a:r>
              <a:rPr lang="cs-CZ" dirty="0" smtClean="0"/>
              <a:t>českého původu</a:t>
            </a:r>
          </a:p>
          <a:p>
            <a:pPr lvl="1"/>
            <a:r>
              <a:rPr lang="cs-CZ" dirty="0" smtClean="0"/>
              <a:t>způsob uvádění českých místních jmen</a:t>
            </a:r>
          </a:p>
          <a:p>
            <a:pPr lvl="1"/>
            <a:r>
              <a:rPr lang="cs-CZ" dirty="0" smtClean="0"/>
              <a:t>úcta k českým světcům</a:t>
            </a:r>
          </a:p>
          <a:p>
            <a:pPr lvl="1"/>
            <a:r>
              <a:rPr lang="cs-CZ" dirty="0" smtClean="0"/>
              <a:t>české místní zvyky</a:t>
            </a:r>
          </a:p>
          <a:p>
            <a:pPr lvl="1"/>
            <a:r>
              <a:rPr lang="cs-CZ" dirty="0" smtClean="0"/>
              <a:t>radost nad vítězstvími Čechů nad cizími vojsky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216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8699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Kanovník a Soběslav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6515" y="1601031"/>
            <a:ext cx="9886033" cy="4772473"/>
          </a:xfrm>
        </p:spPr>
        <p:txBody>
          <a:bodyPr>
            <a:normAutofit/>
          </a:bodyPr>
          <a:lstStyle/>
          <a:p>
            <a:r>
              <a:rPr lang="cs-CZ" dirty="0" smtClean="0"/>
              <a:t>Soběslav – hlavní hrdina – kladně hodnocen</a:t>
            </a:r>
          </a:p>
          <a:p>
            <a:r>
              <a:rPr lang="cs-CZ" dirty="0" smtClean="0"/>
              <a:t>14. 2. 1140 – o smrti Soběslava</a:t>
            </a:r>
          </a:p>
          <a:p>
            <a:r>
              <a:rPr lang="cs-CZ" dirty="0" smtClean="0"/>
              <a:t>oslavná pasáž</a:t>
            </a:r>
          </a:p>
          <a:p>
            <a:r>
              <a:rPr lang="cs-CZ" dirty="0" smtClean="0"/>
              <a:t>ctnosti panovníka:</a:t>
            </a:r>
          </a:p>
          <a:p>
            <a:pPr lvl="1"/>
            <a:r>
              <a:rPr lang="cs-CZ" dirty="0" smtClean="0"/>
              <a:t>péče o poddané</a:t>
            </a:r>
          </a:p>
          <a:p>
            <a:pPr lvl="1"/>
            <a:r>
              <a:rPr lang="cs-CZ" dirty="0" smtClean="0"/>
              <a:t>střídmost</a:t>
            </a:r>
          </a:p>
          <a:p>
            <a:pPr lvl="1"/>
            <a:r>
              <a:rPr lang="cs-CZ" dirty="0" smtClean="0"/>
              <a:t>v hovoru příjemný</a:t>
            </a:r>
          </a:p>
          <a:p>
            <a:pPr lvl="1"/>
            <a:r>
              <a:rPr lang="cs-CZ" dirty="0" smtClean="0"/>
              <a:t>ve válce udatný</a:t>
            </a:r>
          </a:p>
          <a:p>
            <a:pPr lvl="1"/>
            <a:r>
              <a:rPr lang="cs-CZ" dirty="0" smtClean="0"/>
              <a:t>moudrý</a:t>
            </a:r>
          </a:p>
          <a:p>
            <a:pPr lvl="1"/>
            <a:r>
              <a:rPr lang="cs-CZ" dirty="0" smtClean="0"/>
              <a:t>štědrý</a:t>
            </a:r>
          </a:p>
          <a:p>
            <a:pPr lvl="1"/>
            <a:r>
              <a:rPr lang="cs-CZ" dirty="0" smtClean="0"/>
              <a:t>péče o chudé</a:t>
            </a:r>
          </a:p>
          <a:p>
            <a:pPr lvl="1"/>
            <a:r>
              <a:rPr lang="cs-CZ" dirty="0" smtClean="0"/>
              <a:t>zbožný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97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 dochování:</a:t>
            </a:r>
          </a:p>
          <a:p>
            <a:pPr lvl="1"/>
            <a:r>
              <a:rPr lang="cs-CZ" dirty="0" smtClean="0"/>
              <a:t>5 rukopisů</a:t>
            </a:r>
          </a:p>
          <a:p>
            <a:pPr lvl="1"/>
            <a:r>
              <a:rPr lang="cs-CZ" dirty="0" smtClean="0"/>
              <a:t>nejstarší – Dražický – vznik před r. 1343 (uložen v knihovně Kapituly pražské (sign. G 5)</a:t>
            </a:r>
          </a:p>
          <a:p>
            <a:pPr lvl="1"/>
            <a:r>
              <a:rPr lang="cs-CZ" dirty="0" smtClean="0"/>
              <a:t>vznik na objednávku Jana IV. z Dražic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260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Mnich Sázavský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812" y="1560087"/>
            <a:ext cx="9149054" cy="479977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využívá Kosmovu kroniku</a:t>
            </a:r>
          </a:p>
          <a:p>
            <a:r>
              <a:rPr lang="cs-CZ" sz="2000" dirty="0" smtClean="0"/>
              <a:t>vrací se k období, které Kosmas popsal</a:t>
            </a:r>
          </a:p>
          <a:p>
            <a:r>
              <a:rPr lang="cs-CZ" sz="2000" dirty="0" smtClean="0"/>
              <a:t>záměr napsat kroniku svého kláštera = Sázavského kláštera</a:t>
            </a:r>
          </a:p>
          <a:p>
            <a:r>
              <a:rPr lang="cs-CZ" sz="2000" dirty="0" smtClean="0"/>
              <a:t>první klášterní kronika</a:t>
            </a:r>
          </a:p>
          <a:p>
            <a:r>
              <a:rPr lang="cs-CZ" sz="2000" dirty="0" smtClean="0"/>
              <a:t>proto do Kosmova konceptu doplňuje události spojené se Sázavským klášterem </a:t>
            </a:r>
          </a:p>
          <a:p>
            <a:r>
              <a:rPr lang="cs-CZ" sz="2400" dirty="0" smtClean="0"/>
              <a:t>Kosmas </a:t>
            </a:r>
            <a:r>
              <a:rPr lang="cs-CZ" sz="2400" dirty="0"/>
              <a:t>– odpůrce slovanské liturgie – o sázavském klášteře a slovanské liturgii úplně pomlčel </a:t>
            </a:r>
          </a:p>
          <a:p>
            <a:r>
              <a:rPr lang="cs-CZ" sz="2400" dirty="0"/>
              <a:t>Mnich Sázavský tak musel doplnit události od r. 1030</a:t>
            </a:r>
          </a:p>
          <a:p>
            <a:pPr lvl="1"/>
            <a:r>
              <a:rPr lang="cs-CZ" sz="2000" dirty="0"/>
              <a:t>vláda knížete Oldřicha, který založil kl.</a:t>
            </a:r>
          </a:p>
          <a:p>
            <a:endParaRPr lang="cs-CZ" dirty="0"/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7679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569</TotalTime>
  <Words>2661</Words>
  <Application>Microsoft Office PowerPoint</Application>
  <PresentationFormat>Širokoúhlá obrazovka</PresentationFormat>
  <Paragraphs>416</Paragraphs>
  <Slides>50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5" baseType="lpstr">
      <vt:lpstr>Arial</vt:lpstr>
      <vt:lpstr>Trebuchet MS</vt:lpstr>
      <vt:lpstr>Wingdings</vt:lpstr>
      <vt:lpstr>Wingdings 3</vt:lpstr>
      <vt:lpstr>Faseta</vt:lpstr>
      <vt:lpstr>Středověká historiografie II</vt:lpstr>
      <vt:lpstr>Kosmova kronika</vt:lpstr>
      <vt:lpstr>Pokračovatelé Kosmovi</vt:lpstr>
      <vt:lpstr>Kanovník Vyšehradský</vt:lpstr>
      <vt:lpstr>Prezentace aplikace PowerPoint</vt:lpstr>
      <vt:lpstr>Kanovník Vyšehradský</vt:lpstr>
      <vt:lpstr>Kanovník a Soběslav </vt:lpstr>
      <vt:lpstr>Prezentace aplikace PowerPoint</vt:lpstr>
      <vt:lpstr>Mnich Sázavský</vt:lpstr>
      <vt:lpstr>Prezentace aplikace PowerPoint</vt:lpstr>
      <vt:lpstr>Mnich sázavský – klášterní kronika</vt:lpstr>
      <vt:lpstr>Prezentace aplikace PowerPoint</vt:lpstr>
      <vt:lpstr>Prezentace aplikace PowerPoint</vt:lpstr>
      <vt:lpstr>Mnich a Prokop</vt:lpstr>
      <vt:lpstr>Vincenciova kronika</vt:lpstr>
      <vt:lpstr>Prezentace aplikace PowerPoint</vt:lpstr>
      <vt:lpstr>Vincenciova kronika</vt:lpstr>
      <vt:lpstr>Prezentace aplikace PowerPoint</vt:lpstr>
      <vt:lpstr>Prezentace aplikace PowerPoint</vt:lpstr>
      <vt:lpstr>Vincencius o Vladislavovi – rok 1158</vt:lpstr>
      <vt:lpstr>Prezentace aplikace PowerPoint</vt:lpstr>
      <vt:lpstr>Prezentace aplikace PowerPoint</vt:lpstr>
      <vt:lpstr>Prezentace aplikace PowerPoint</vt:lpstr>
      <vt:lpstr>Jarlochova kronika</vt:lpstr>
      <vt:lpstr>Jarlochova kronika</vt:lpstr>
      <vt:lpstr>Prezentace aplikace PowerPoint</vt:lpstr>
      <vt:lpstr>Jarloch a Gotšalk</vt:lpstr>
      <vt:lpstr>Prezentace aplikace PowerPoint</vt:lpstr>
      <vt:lpstr>Jarlochova kronika</vt:lpstr>
      <vt:lpstr>Druhé pokračování Kosmovo</vt:lpstr>
      <vt:lpstr>Druhé pokračování Kosmovo</vt:lpstr>
      <vt:lpstr>Prezentace aplikace PowerPoint</vt:lpstr>
      <vt:lpstr>Příběhy krále Přemysla Otakara II.</vt:lpstr>
      <vt:lpstr>Prezentace aplikace PowerPoint</vt:lpstr>
      <vt:lpstr>Autor a děkan Vít</vt:lpstr>
      <vt:lpstr>Autor a Přemysl Otakar II.</vt:lpstr>
      <vt:lpstr>Vyprávění o zlých letech po smrti krále Přemysla Otakara II.</vt:lpstr>
      <vt:lpstr>Prezentace aplikace PowerPoint</vt:lpstr>
      <vt:lpstr>Prezentace aplikace PowerPoint</vt:lpstr>
      <vt:lpstr>Prezentace aplikace PowerPoint</vt:lpstr>
      <vt:lpstr>Klíč k interpretaci?</vt:lpstr>
      <vt:lpstr>Prezentace aplikace PowerPoint</vt:lpstr>
      <vt:lpstr>Publikum – recepční prostředí - společnost</vt:lpstr>
      <vt:lpstr>Elita</vt:lpstr>
      <vt:lpstr>Prezentace aplikace PowerPoint</vt:lpstr>
      <vt:lpstr>Prezentace aplikace PowerPoint</vt:lpstr>
      <vt:lpstr>Literatura</vt:lpstr>
      <vt:lpstr>Prezentace aplikace PowerPoint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středověká historiografie po Kosmovi</dc:title>
  <dc:creator>Petra</dc:creator>
  <cp:lastModifiedBy>Petra</cp:lastModifiedBy>
  <cp:revision>39</cp:revision>
  <dcterms:created xsi:type="dcterms:W3CDTF">2017-01-22T19:10:49Z</dcterms:created>
  <dcterms:modified xsi:type="dcterms:W3CDTF">2017-03-20T11:29:31Z</dcterms:modified>
</cp:coreProperties>
</file>