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99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A5B6-D115-4910-9AC3-9AB7805AC129}" type="datetimeFigureOut">
              <a:rPr lang="cs-CZ" smtClean="0"/>
              <a:t>16.02.2020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0EC3E-3F45-454A-BE4A-75A3A57BDC9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A5B6-D115-4910-9AC3-9AB7805AC129}" type="datetimeFigureOut">
              <a:rPr lang="cs-CZ" smtClean="0"/>
              <a:t>16.02.2020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0EC3E-3F45-454A-BE4A-75A3A57BDC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A5B6-D115-4910-9AC3-9AB7805AC129}" type="datetimeFigureOut">
              <a:rPr lang="cs-CZ" smtClean="0"/>
              <a:t>16.02.2020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0EC3E-3F45-454A-BE4A-75A3A57BDC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A5B6-D115-4910-9AC3-9AB7805AC129}" type="datetimeFigureOut">
              <a:rPr lang="cs-CZ" smtClean="0"/>
              <a:t>16.02.2020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0EC3E-3F45-454A-BE4A-75A3A57BDC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A5B6-D115-4910-9AC3-9AB7805AC129}" type="datetimeFigureOut">
              <a:rPr lang="cs-CZ" smtClean="0"/>
              <a:t>16.02.2020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0EC3E-3F45-454A-BE4A-75A3A57BDC98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A5B6-D115-4910-9AC3-9AB7805AC129}" type="datetimeFigureOut">
              <a:rPr lang="cs-CZ" smtClean="0"/>
              <a:t>16.02.2020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0EC3E-3F45-454A-BE4A-75A3A57BDC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A5B6-D115-4910-9AC3-9AB7805AC129}" type="datetimeFigureOut">
              <a:rPr lang="cs-CZ" smtClean="0"/>
              <a:t>16.02.2020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0EC3E-3F45-454A-BE4A-75A3A57BDC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A5B6-D115-4910-9AC3-9AB7805AC129}" type="datetimeFigureOut">
              <a:rPr lang="cs-CZ" smtClean="0"/>
              <a:t>16.02.2020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0EC3E-3F45-454A-BE4A-75A3A57BDC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A5B6-D115-4910-9AC3-9AB7805AC129}" type="datetimeFigureOut">
              <a:rPr lang="cs-CZ" smtClean="0"/>
              <a:t>16.02.2020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0EC3E-3F45-454A-BE4A-75A3A57BDC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A5B6-D115-4910-9AC3-9AB7805AC129}" type="datetimeFigureOut">
              <a:rPr lang="cs-CZ" smtClean="0"/>
              <a:t>16.02.2020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20EC3E-3F45-454A-BE4A-75A3A57BDC98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3A5B6-D115-4910-9AC3-9AB7805AC129}" type="datetimeFigureOut">
              <a:rPr lang="cs-CZ" smtClean="0"/>
              <a:t>16.02.2020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820EC3E-3F45-454A-BE4A-75A3A57BDC98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93A5B6-D115-4910-9AC3-9AB7805AC129}" type="datetimeFigureOut">
              <a:rPr lang="cs-CZ" smtClean="0"/>
              <a:t>16.02.2020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820EC3E-3F45-454A-BE4A-75A3A57BDC98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ВВЕДЕНИЕ В СИНТАКСИС СОВРЕМЕННОГО РУССКОГО ЯЗЫКА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35613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03648" y="2420888"/>
            <a:ext cx="633670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effectLst/>
                <a:latin typeface="Times New Roman"/>
                <a:ea typeface="Times New Roman"/>
              </a:rPr>
              <a:t>Понятие синтагмы часто используется для описания типов грамматических отношений. </a:t>
            </a:r>
          </a:p>
          <a:p>
            <a:pPr>
              <a:spcAft>
                <a:spcPts val="0"/>
              </a:spcAft>
            </a:pP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sz="2000" b="1" dirty="0">
                <a:effectLst/>
                <a:latin typeface="Times New Roman"/>
                <a:ea typeface="Times New Roman"/>
              </a:rPr>
              <a:t>синтагма Х парадигма</a:t>
            </a:r>
          </a:p>
          <a:p>
            <a:pPr>
              <a:spcAft>
                <a:spcPts val="0"/>
              </a:spcAft>
            </a:pP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effectLst/>
                <a:latin typeface="Times New Roman"/>
                <a:ea typeface="Times New Roman"/>
              </a:rPr>
              <a:t>Парадигма – вертикальный тип синтаксических отношений, синтагма – горизонтальный тип.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296238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980728"/>
            <a:ext cx="835292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Высказывание</a:t>
            </a:r>
            <a:r>
              <a:rPr lang="ru-RU" dirty="0"/>
              <a:t> - минимальная относительно целостная единица речевого общения (речевой отрезок, относительно законченный по интонации и по смыслу). Высказывание это речевой знак, то есть конкретный экземпляр предложения в речевой цепи.</a:t>
            </a:r>
          </a:p>
          <a:p>
            <a:endParaRPr lang="ru-RU" dirty="0"/>
          </a:p>
          <a:p>
            <a:r>
              <a:rPr lang="ru-RU" dirty="0"/>
              <a:t>Высказывание целиком относится к сфере речи, оно:</a:t>
            </a:r>
          </a:p>
          <a:p>
            <a:r>
              <a:rPr lang="ru-RU" dirty="0"/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принадлежит определённому отправителю (автору, говорящему, пишущему),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нацелено на определённого получателя (адресата, слушателя, читателя),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произведено (произнесено или написано) в определённый момент времени,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совершено с определённой целью,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соотносится с определённым фрагментом действительности (ситуацией),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выполняет определённую коммуникативную функцию (то есть несёт сообщение об этой ситуации),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оказывается осмысленным именно в данной речевой обстановке (в данной речевой ситуации, при данных условиях общения, в данном контексте).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71989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4" y="980728"/>
            <a:ext cx="8496944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Основной синтаксической единицей является </a:t>
            </a:r>
            <a:r>
              <a:rPr lang="ru-RU" sz="2000" b="1" dirty="0"/>
              <a:t>предложение</a:t>
            </a:r>
            <a:r>
              <a:rPr lang="ru-RU" dirty="0"/>
              <a:t>. Предложение - это минимальная единица человеческой речи (единица </a:t>
            </a:r>
            <a:r>
              <a:rPr lang="ru-RU" u="sng" dirty="0"/>
              <a:t>языка и речи</a:t>
            </a:r>
            <a:r>
              <a:rPr lang="ru-RU" dirty="0"/>
              <a:t>), представляющая собой грамматически организованное соединение слов (или слово), обладающее известной смысловой и интонационной законченностью.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Предложение соответствует законченному высказыванию и способно выступать в качестве отдельного сообщения (текста минимальной длины). Предложение состоит из слов, выступающих в морфологических формах и в линейном порядке, которые предусмотрены грамматикой языка.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/>
              <a:t>Основное свойство предложения — предикативность</a:t>
            </a:r>
            <a:r>
              <a:rPr lang="ru-RU" dirty="0"/>
              <a:t>, то есть способность функционировать в качестве единицы, пригодной для сообщения и выражающей временную и модальную актуализацию сообщаемого. </a:t>
            </a:r>
            <a:r>
              <a:rPr lang="ru-RU" b="1" u="sng" dirty="0"/>
              <a:t>Предикативность это раскрытие содержания логического субъекта логическим предикатом, отнесенность содержания предложения к объективной действительности</a:t>
            </a:r>
            <a:r>
              <a:rPr lang="ru-RU" u="sng" dirty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Предложение как носитель признака предикативности противопоставлено словосочетанию, образованному на основе соединения знаменательных слов с помощью отношения синтаксического подчинения.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3725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1052736"/>
            <a:ext cx="705678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На базе высказывания строятся </a:t>
            </a:r>
            <a:r>
              <a:rPr lang="ru-RU" sz="2000" b="1" dirty="0"/>
              <a:t>сверхфразовые единства </a:t>
            </a:r>
            <a:r>
              <a:rPr lang="ru-RU" dirty="0"/>
              <a:t>(или сложные синтаксические целые). 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Это семантико-синтаксическая единица текста, представляющая собой </a:t>
            </a:r>
            <a:r>
              <a:rPr lang="ru-RU" dirty="0" err="1"/>
              <a:t>объединенность</a:t>
            </a:r>
            <a:r>
              <a:rPr lang="ru-RU" dirty="0"/>
              <a:t> двух и более высказываний - </a:t>
            </a:r>
            <a:r>
              <a:rPr lang="ru-RU" dirty="0" err="1"/>
              <a:t>объединенность</a:t>
            </a:r>
            <a:r>
              <a:rPr lang="ru-RU" dirty="0"/>
              <a:t> тематическую и структурную.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Сверхфразовое единство организуется через тема-</a:t>
            </a:r>
            <a:r>
              <a:rPr lang="ru-RU" dirty="0" err="1"/>
              <a:t>рематическую</a:t>
            </a:r>
            <a:r>
              <a:rPr lang="ru-RU" dirty="0"/>
              <a:t> последовательность.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ССЦ обычно ограничивается рамками одной </a:t>
            </a:r>
            <a:r>
              <a:rPr lang="ru-RU" dirty="0" err="1"/>
              <a:t>микротемы</a:t>
            </a:r>
            <a:r>
              <a:rPr lang="ru-RU" dirty="0"/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Абзац отличается от сложного синтаксического целого тем, что он не является единицей синтаксического уровня. Абзац - это средство членения связного текста на основе композиционно-стилистической. </a:t>
            </a:r>
          </a:p>
          <a:p>
            <a:r>
              <a:rPr lang="ru-RU" dirty="0"/>
              <a:t>Однако эти единицы перекрещиваются, функционально соприкасаются. </a:t>
            </a:r>
            <a:r>
              <a:rPr lang="ru-RU" dirty="0">
                <a:latin typeface="Times New Roman"/>
                <a:cs typeface="Times New Roman"/>
              </a:rPr>
              <a:t>→ А</a:t>
            </a:r>
            <a:r>
              <a:rPr lang="ru-RU" dirty="0"/>
              <a:t>бзац и сложное синтаксическое целое могут в своих частных проявлениях совпадать, соответствовать друг другу.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2118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39306" y="1052736"/>
            <a:ext cx="842493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Текст</a:t>
            </a:r>
            <a:r>
              <a:rPr lang="ru-RU" dirty="0"/>
              <a:t> представляет собой объединенную по смыслу последовательность знаковых единиц, основными свойствами которой являются </a:t>
            </a:r>
            <a:r>
              <a:rPr lang="ru-RU" u="sng" dirty="0"/>
              <a:t>связность и цельность</a:t>
            </a:r>
            <a:r>
              <a:rPr lang="ru-RU" dirty="0"/>
              <a:t>.</a:t>
            </a:r>
          </a:p>
          <a:p>
            <a:r>
              <a:rPr lang="ru-RU" dirty="0"/>
              <a:t>Такая последовательность знаков признается </a:t>
            </a:r>
            <a:r>
              <a:rPr lang="ru-RU" u="sng" dirty="0"/>
              <a:t>коммуникативной единицей высшего уровня</a:t>
            </a:r>
            <a:r>
              <a:rPr lang="ru-RU" dirty="0"/>
              <a:t>, поскольку она обладает качеством смысловой завершенности как цельное литературное произведение, т.е. </a:t>
            </a:r>
            <a:r>
              <a:rPr lang="ru-RU" u="sng" dirty="0"/>
              <a:t>законченное информационное и структурное целое</a:t>
            </a:r>
            <a:r>
              <a:rPr lang="ru-RU" dirty="0"/>
              <a:t>. Целое - это нечто другое, нежели сумма частей, целое всегда имеет функциональную структуру, а части целого выполняют свои роли в этой структуре.</a:t>
            </a:r>
          </a:p>
          <a:p>
            <a:endParaRPr lang="ru-RU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/>
              <a:t>Текст может быть письменным и устным по форме своего воспроизведения (с точки зрения семиотики под текстом понимается осмысленная последовательность любых знаков, любая форма коммуникации, в том числе обряд, танец, ритуал и т.п. Вся область культуры или его часть может пониматься как гипертекст. )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97751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331640" y="1166843"/>
            <a:ext cx="633670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dirty="0">
                <a:solidFill>
                  <a:prstClr val="black"/>
                </a:solidFill>
              </a:rPr>
              <a:t>Текст часто понимается как арена одновременной реализации двух систем. </a:t>
            </a:r>
            <a:endParaRPr lang="cs-CZ" dirty="0">
              <a:solidFill>
                <a:prstClr val="black"/>
              </a:solidFill>
            </a:endParaRP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prstClr val="black"/>
                </a:solidFill>
              </a:rPr>
              <a:t>Первая из них - это многоярусная система тех единиц, из которых строится текст (с различением внутри нее единиц плана выражения и плана содержания). </a:t>
            </a:r>
            <a:endParaRPr lang="cs-CZ" dirty="0">
              <a:solidFill>
                <a:prstClr val="black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prstClr val="black"/>
              </a:solidFill>
            </a:endParaRP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prstClr val="black"/>
                </a:solidFill>
              </a:rPr>
              <a:t>Вторая система - это общепонятная для данного социума совокупность тех установок, которые реализуются при создании текста. </a:t>
            </a:r>
            <a:endParaRPr lang="cs-CZ" dirty="0">
              <a:solidFill>
                <a:prstClr val="black"/>
              </a:solidFill>
            </a:endParaRPr>
          </a:p>
          <a:p>
            <a:pPr lvl="0"/>
            <a:r>
              <a:rPr lang="ru-RU" dirty="0">
                <a:solidFill>
                  <a:prstClr val="black"/>
                </a:solidFill>
              </a:rPr>
              <a:t>Она обладает собственными единицами плана выражения и собственными единицами плана содержания; единицы плана выражения иногда сложным образом накладываются на единицы первой системы.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99810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09450" y="1484784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Это значит, что </a:t>
            </a:r>
            <a:r>
              <a:rPr lang="ru-RU" dirty="0" err="1"/>
              <a:t>гиперсинтаксис</a:t>
            </a:r>
            <a:r>
              <a:rPr lang="ru-RU" dirty="0"/>
              <a:t> (синтаксис текста) изучает: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с одной стороны, как морфемы образуют словоформы, словоформы - словосочетания, слова и словосочетания – предложения, предложения – СФЕ, а совокупность СФЕ образует целое текста. Сюда же относится </a:t>
            </a:r>
            <a:r>
              <a:rPr lang="ru-RU" dirty="0" err="1"/>
              <a:t>когезия</a:t>
            </a:r>
            <a:r>
              <a:rPr lang="ru-RU" dirty="0"/>
              <a:t> и когерентность текста,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ru-RU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/>
              <a:t>с другой стороны синтаксис текста изучает </a:t>
            </a:r>
            <a:r>
              <a:rPr lang="ru-RU" dirty="0" err="1"/>
              <a:t>пресуппозиции</a:t>
            </a:r>
            <a:r>
              <a:rPr lang="ru-RU" dirty="0"/>
              <a:t> (компонент смысла текста, который не выражен словесно, это предварительное знание, дающее возможность адекватно воспринять текст), т.е. фоновые знания.</a:t>
            </a:r>
          </a:p>
        </p:txBody>
      </p:sp>
    </p:spTree>
    <p:extLst>
      <p:ext uri="{BB962C8B-B14F-4D97-AF65-F5344CB8AC3E}">
        <p14:creationId xmlns:p14="http://schemas.microsoft.com/office/powerpoint/2010/main" val="42497721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1052736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u="sng" dirty="0">
                <a:effectLst/>
                <a:latin typeface="Times New Roman"/>
                <a:ea typeface="Times New Roman"/>
              </a:rPr>
              <a:t>3. Синтаксические связи и отношения. 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Синтаксическая связь это формально выраженная смысловая связь между компонентами словосочетания и предложения, которая отражает отношения между фактами объективного мира.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Синтаксическая связь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1.служит для выражения синтаксических отношений между словами,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2. создает синтаксическую структуру предложения и словосочетания,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3. создает условия для реализации лексического значения слова.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Основным следует признать деление синтаксических отношений на </a:t>
            </a:r>
            <a:r>
              <a:rPr lang="ru-RU" b="1" u="sng" dirty="0">
                <a:effectLst/>
                <a:latin typeface="Times New Roman"/>
                <a:ea typeface="Times New Roman"/>
              </a:rPr>
              <a:t>предикативные и непредикативные</a:t>
            </a:r>
            <a:r>
              <a:rPr lang="ru-RU" b="1" dirty="0">
                <a:effectLst/>
                <a:latin typeface="Times New Roman"/>
                <a:ea typeface="Times New Roman"/>
              </a:rPr>
              <a:t>. </a:t>
            </a:r>
            <a:endParaRPr lang="cs-CZ" b="1" dirty="0">
              <a:effectLst/>
              <a:latin typeface="Times New Roman"/>
              <a:ea typeface="Times New Roman"/>
            </a:endParaRPr>
          </a:p>
          <a:p>
            <a:pPr algn="just"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Предикативные синтаксические отношения характерны для грамматической основы предложения: подлежащего и сказуемого. Непредикативные синтаксические отношения делятся на сочинительные и подчинительные.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003428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/>
          <p:cNvSpPr/>
          <p:nvPr/>
        </p:nvSpPr>
        <p:spPr>
          <a:xfrm>
            <a:off x="0" y="764704"/>
            <a:ext cx="9144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Основные виды </a:t>
            </a:r>
            <a:r>
              <a:rPr lang="ru-RU" b="1" u="sng" dirty="0">
                <a:effectLst/>
                <a:latin typeface="Times New Roman"/>
                <a:ea typeface="Times New Roman"/>
              </a:rPr>
              <a:t>(типы) непредикативной синтаксической связи</a:t>
            </a:r>
            <a:r>
              <a:rPr lang="ru-RU" b="1" dirty="0">
                <a:effectLst/>
                <a:latin typeface="Times New Roman"/>
                <a:ea typeface="Times New Roman"/>
              </a:rPr>
              <a:t> - сочинение и подчинение. </a:t>
            </a:r>
            <a:r>
              <a:rPr lang="ru-RU" dirty="0">
                <a:effectLst/>
                <a:latin typeface="Times New Roman"/>
                <a:ea typeface="Times New Roman"/>
              </a:rPr>
              <a:t>Это структурные, собственно языковые отношения.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u="sng" dirty="0">
                <a:effectLst/>
                <a:latin typeface="Times New Roman"/>
                <a:ea typeface="Times New Roman"/>
              </a:rPr>
              <a:t>Сочинение</a:t>
            </a:r>
            <a:r>
              <a:rPr lang="ru-RU" dirty="0">
                <a:effectLst/>
                <a:latin typeface="Times New Roman"/>
                <a:ea typeface="Times New Roman"/>
              </a:rPr>
              <a:t> это </a:t>
            </a:r>
            <a:r>
              <a:rPr lang="ru-RU" u="sng" dirty="0">
                <a:effectLst/>
                <a:latin typeface="Times New Roman"/>
                <a:ea typeface="Times New Roman"/>
              </a:rPr>
              <a:t>паратактическая связь</a:t>
            </a:r>
            <a:r>
              <a:rPr lang="ru-RU" dirty="0">
                <a:effectLst/>
                <a:latin typeface="Times New Roman"/>
                <a:ea typeface="Times New Roman"/>
              </a:rPr>
              <a:t>, т.е. связь основанная на равноправности элементов.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Например, сочетание слов, в котором все слова выступают как равноправные по отношению друг к другу. </a:t>
            </a:r>
            <a:r>
              <a:rPr lang="ru-RU" i="1" dirty="0">
                <a:effectLst/>
                <a:latin typeface="Times New Roman"/>
                <a:ea typeface="Times New Roman"/>
              </a:rPr>
              <a:t>Синие, зеленые, красные шарики.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Если </a:t>
            </a:r>
            <a:r>
              <a:rPr lang="ru-RU" u="sng" dirty="0">
                <a:effectLst/>
                <a:latin typeface="Times New Roman"/>
                <a:ea typeface="Times New Roman"/>
              </a:rPr>
              <a:t>объединены слова</a:t>
            </a:r>
            <a:r>
              <a:rPr lang="ru-RU" dirty="0">
                <a:effectLst/>
                <a:latin typeface="Times New Roman"/>
                <a:ea typeface="Times New Roman"/>
              </a:rPr>
              <a:t> – они выступают в качестве однородных членов предложения.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Если </a:t>
            </a:r>
            <a:r>
              <a:rPr lang="ru-RU" u="sng" dirty="0">
                <a:effectLst/>
                <a:latin typeface="Times New Roman"/>
                <a:ea typeface="Times New Roman"/>
              </a:rPr>
              <a:t>объединены предикативные части сложного предложения</a:t>
            </a:r>
            <a:r>
              <a:rPr lang="ru-RU" dirty="0">
                <a:effectLst/>
                <a:latin typeface="Times New Roman"/>
                <a:ea typeface="Times New Roman"/>
              </a:rPr>
              <a:t>  - это части сложносочиненного предложения.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u="sng" dirty="0">
                <a:effectLst/>
                <a:latin typeface="Times New Roman"/>
                <a:ea typeface="Times New Roman"/>
              </a:rPr>
              <a:t>Способы выражения: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 err="1"/>
              <a:t>бессоюзно</a:t>
            </a:r>
            <a:endParaRPr lang="cs-CZ" dirty="0"/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/>
              <a:t>с </a:t>
            </a:r>
            <a:r>
              <a:rPr lang="ru-RU" dirty="0">
                <a:effectLst/>
                <a:latin typeface="Times New Roman"/>
                <a:ea typeface="Times New Roman"/>
              </a:rPr>
              <a:t>помощью сочинительных союзов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 </a:t>
            </a:r>
          </a:p>
          <a:p>
            <a:pPr>
              <a:spcAft>
                <a:spcPts val="0"/>
              </a:spcAft>
            </a:pPr>
            <a:r>
              <a:rPr lang="ru-RU" b="1" u="sng" dirty="0">
                <a:effectLst/>
                <a:latin typeface="Times New Roman"/>
                <a:ea typeface="Times New Roman"/>
              </a:rPr>
              <a:t>Разновидности сочинительной связи</a:t>
            </a:r>
            <a:r>
              <a:rPr lang="ru-RU" b="1" dirty="0">
                <a:effectLst/>
                <a:latin typeface="Times New Roman"/>
                <a:ea typeface="Times New Roman"/>
              </a:rPr>
              <a:t>: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Соединительная связь (</a:t>
            </a:r>
            <a:r>
              <a:rPr lang="cs-CZ" b="1" dirty="0">
                <a:effectLst/>
                <a:latin typeface="Times New Roman"/>
                <a:ea typeface="Times New Roman"/>
              </a:rPr>
              <a:t>vztah slučovací</a:t>
            </a:r>
            <a:r>
              <a:rPr lang="ru-RU" b="1" dirty="0">
                <a:effectLst/>
                <a:latin typeface="Times New Roman"/>
                <a:ea typeface="Times New Roman"/>
              </a:rPr>
              <a:t>) </a:t>
            </a:r>
            <a:r>
              <a:rPr lang="ru-RU" i="1" dirty="0">
                <a:effectLst/>
                <a:latin typeface="Times New Roman"/>
                <a:ea typeface="Times New Roman"/>
              </a:rPr>
              <a:t>Я знаю как Москву, так и Санкт-Петербург.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Противительная связь (</a:t>
            </a:r>
            <a:r>
              <a:rPr lang="cs-CZ" b="1" dirty="0">
                <a:effectLst/>
                <a:latin typeface="Times New Roman"/>
                <a:ea typeface="Times New Roman"/>
              </a:rPr>
              <a:t>vztah odporovací</a:t>
            </a:r>
            <a:r>
              <a:rPr lang="ru-RU" b="1" dirty="0">
                <a:effectLst/>
                <a:latin typeface="Times New Roman"/>
                <a:ea typeface="Times New Roman"/>
              </a:rPr>
              <a:t>) </a:t>
            </a:r>
            <a:r>
              <a:rPr lang="ru-RU" i="1" dirty="0">
                <a:effectLst/>
                <a:latin typeface="Times New Roman"/>
                <a:ea typeface="Times New Roman"/>
              </a:rPr>
              <a:t>Проект был заманчивый, однако трудноосуществимый.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Градационная связь (</a:t>
            </a:r>
            <a:r>
              <a:rPr lang="cs-CZ" b="1" dirty="0">
                <a:effectLst/>
                <a:latin typeface="Times New Roman"/>
                <a:ea typeface="Times New Roman"/>
              </a:rPr>
              <a:t>vztah stupňovací</a:t>
            </a:r>
            <a:r>
              <a:rPr lang="ru-RU" b="1" dirty="0">
                <a:effectLst/>
                <a:latin typeface="Times New Roman"/>
                <a:ea typeface="Times New Roman"/>
              </a:rPr>
              <a:t>) </a:t>
            </a:r>
            <a:r>
              <a:rPr lang="ru-RU" i="1" dirty="0">
                <a:effectLst/>
                <a:latin typeface="Times New Roman"/>
                <a:ea typeface="Times New Roman"/>
              </a:rPr>
              <a:t>Сосед играет не только на трубе, но и на тромбоне.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Разделительная связь (</a:t>
            </a:r>
            <a:r>
              <a:rPr lang="cs-CZ" b="1" dirty="0">
                <a:effectLst/>
                <a:latin typeface="Times New Roman"/>
                <a:ea typeface="Times New Roman"/>
              </a:rPr>
              <a:t>vztah vylučovací</a:t>
            </a:r>
            <a:r>
              <a:rPr lang="ru-RU" b="1" dirty="0">
                <a:effectLst/>
                <a:latin typeface="Times New Roman"/>
                <a:ea typeface="Times New Roman"/>
              </a:rPr>
              <a:t>) </a:t>
            </a:r>
            <a:r>
              <a:rPr lang="ru-RU" i="1" dirty="0">
                <a:effectLst/>
                <a:latin typeface="Times New Roman"/>
                <a:ea typeface="Times New Roman"/>
              </a:rPr>
              <a:t>То снег, то дождь идет.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36601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55576" y="1028343"/>
            <a:ext cx="756084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u="sng" dirty="0">
                <a:latin typeface="Times New Roman"/>
                <a:ea typeface="Times New Roman"/>
              </a:rPr>
              <a:t>Подчинение</a:t>
            </a:r>
            <a:r>
              <a:rPr lang="ru-RU" b="1" dirty="0">
                <a:latin typeface="Times New Roman"/>
                <a:ea typeface="Times New Roman"/>
              </a:rPr>
              <a:t> </a:t>
            </a:r>
            <a:r>
              <a:rPr lang="ru-RU" b="1" dirty="0">
                <a:effectLst/>
                <a:latin typeface="Times New Roman"/>
                <a:ea typeface="Times New Roman"/>
              </a:rPr>
              <a:t>это детерминация</a:t>
            </a:r>
            <a:r>
              <a:rPr lang="ru-RU" dirty="0">
                <a:effectLst/>
                <a:latin typeface="Times New Roman"/>
                <a:ea typeface="Times New Roman"/>
              </a:rPr>
              <a:t>, гипотактическая связь, т.е. синтаксическая связь, основанная на зависимости.</a:t>
            </a:r>
          </a:p>
          <a:p>
            <a:pPr>
              <a:spcAft>
                <a:spcPts val="0"/>
              </a:spcAft>
            </a:pPr>
            <a:endParaRPr lang="cs-CZ" dirty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dirty="0">
                <a:effectLst/>
                <a:latin typeface="Times New Roman"/>
                <a:ea typeface="Times New Roman"/>
              </a:rPr>
              <a:t>сочетание двух слов, в котором одно выступает как главное, второе - как зависимое.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dirty="0">
                <a:latin typeface="Times New Roman"/>
                <a:ea typeface="Times New Roman"/>
              </a:rPr>
              <a:t>с</a:t>
            </a:r>
            <a:r>
              <a:rPr lang="ru-RU" dirty="0">
                <a:effectLst/>
                <a:latin typeface="Times New Roman"/>
                <a:ea typeface="Times New Roman"/>
              </a:rPr>
              <a:t>очетание двух частей сложноподчиненного предложения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u="sng" dirty="0">
                <a:effectLst/>
                <a:latin typeface="Times New Roman"/>
                <a:ea typeface="Times New Roman"/>
              </a:rPr>
              <a:t>Способы выражения: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dirty="0">
                <a:effectLst/>
                <a:latin typeface="Times New Roman"/>
                <a:ea typeface="Times New Roman"/>
              </a:rPr>
              <a:t>с помощью флексий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dirty="0">
                <a:effectLst/>
                <a:latin typeface="Times New Roman"/>
                <a:ea typeface="Times New Roman"/>
              </a:rPr>
              <a:t>с помощью  флексий с предлогами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r>
              <a:rPr lang="ru-RU" dirty="0">
                <a:effectLst/>
                <a:latin typeface="Times New Roman"/>
                <a:ea typeface="Times New Roman"/>
              </a:rPr>
              <a:t>с помощью  подчинительных союзов и относительных местоимений (в сложных предложениях)</a:t>
            </a:r>
          </a:p>
          <a:p>
            <a:pPr marL="342900" lvl="0" indent="-342900">
              <a:spcAft>
                <a:spcPts val="0"/>
              </a:spcAft>
              <a:buFont typeface="Symbol"/>
              <a:buChar char=""/>
            </a:pP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u="sng" dirty="0">
                <a:effectLst/>
                <a:latin typeface="Times New Roman"/>
                <a:ea typeface="Times New Roman"/>
              </a:rPr>
              <a:t>НО бывают и исключения</a:t>
            </a:r>
            <a:r>
              <a:rPr lang="ru-RU" dirty="0">
                <a:effectLst/>
                <a:latin typeface="Times New Roman"/>
                <a:ea typeface="Times New Roman"/>
              </a:rPr>
              <a:t>: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Мать с дочерью </a:t>
            </a:r>
            <a:r>
              <a:rPr lang="ru-RU" dirty="0">
                <a:effectLst/>
                <a:latin typeface="Times New Roman"/>
                <a:ea typeface="Times New Roman"/>
              </a:rPr>
              <a:t>(сочинит.)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r>
              <a:rPr lang="ru-RU" i="1" dirty="0">
                <a:effectLst/>
                <a:latin typeface="Times New Roman"/>
                <a:ea typeface="Times New Roman"/>
              </a:rPr>
              <a:t>Будешь хорошо учиться</a:t>
            </a:r>
            <a:r>
              <a:rPr lang="cs-CZ" i="1" dirty="0">
                <a:latin typeface="Times New Roman"/>
                <a:ea typeface="Times New Roman"/>
              </a:rPr>
              <a:t>,</a:t>
            </a:r>
            <a:r>
              <a:rPr lang="ru-RU" i="1" dirty="0">
                <a:effectLst/>
                <a:latin typeface="Times New Roman"/>
                <a:ea typeface="Times New Roman"/>
              </a:rPr>
              <a:t> куплю мороженое</a:t>
            </a:r>
            <a:r>
              <a:rPr lang="ru-RU" dirty="0">
                <a:effectLst/>
                <a:latin typeface="Times New Roman"/>
                <a:ea typeface="Times New Roman"/>
              </a:rPr>
              <a:t>. (подразумевается </a:t>
            </a:r>
            <a:r>
              <a:rPr lang="ru-RU" i="1" dirty="0">
                <a:effectLst/>
                <a:latin typeface="Times New Roman"/>
                <a:ea typeface="Times New Roman"/>
              </a:rPr>
              <a:t>если</a:t>
            </a:r>
            <a:r>
              <a:rPr lang="ru-RU" dirty="0">
                <a:effectLst/>
                <a:latin typeface="Times New Roman"/>
                <a:ea typeface="Times New Roman"/>
              </a:rPr>
              <a:t>, подчинительная связь)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8882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835696" y="1484784"/>
            <a:ext cx="61206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ru-RU" b="1" dirty="0">
                <a:effectLst/>
                <a:latin typeface="Times New Roman"/>
                <a:ea typeface="Times New Roman"/>
              </a:rPr>
              <a:t>Предмет синтаксиса. Связь синтаксиса как раздела грамматики с другими разделами языкознания.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endParaRPr lang="cs-CZ" dirty="0">
              <a:effectLst/>
              <a:latin typeface="Times New Roman"/>
              <a:ea typeface="Times New Roman"/>
            </a:endParaRP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ru-RU" b="1" dirty="0">
                <a:effectLst/>
                <a:latin typeface="Times New Roman"/>
                <a:ea typeface="Times New Roman"/>
              </a:rPr>
              <a:t>Система синтаксических единиц.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endParaRPr lang="cs-CZ" dirty="0">
              <a:effectLst/>
              <a:latin typeface="Times New Roman"/>
              <a:ea typeface="Times New Roman"/>
            </a:endParaRP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ru-RU" b="1" dirty="0">
                <a:effectLst/>
                <a:latin typeface="Times New Roman"/>
                <a:ea typeface="Times New Roman"/>
              </a:rPr>
              <a:t>Синтаксические связи и отношения.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endParaRPr lang="cs-CZ" dirty="0">
              <a:effectLst/>
              <a:latin typeface="Times New Roman"/>
              <a:ea typeface="Times New Roman"/>
            </a:endParaRP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ru-RU" b="1" dirty="0">
                <a:effectLst/>
                <a:latin typeface="Times New Roman"/>
                <a:ea typeface="Times New Roman"/>
              </a:rPr>
              <a:t>Средства синтаксической связи и построения синтаксических единиц.</a:t>
            </a: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endParaRPr lang="cs-CZ" dirty="0">
              <a:effectLst/>
              <a:latin typeface="Times New Roman"/>
              <a:ea typeface="Times New Roman"/>
            </a:endParaRPr>
          </a:p>
          <a:p>
            <a:pPr marL="342900" indent="-342900">
              <a:spcAft>
                <a:spcPts val="0"/>
              </a:spcAft>
              <a:buFont typeface="+mj-lt"/>
              <a:buAutoNum type="arabicPeriod"/>
            </a:pPr>
            <a:r>
              <a:rPr lang="ru-RU" b="1" dirty="0">
                <a:effectLst/>
                <a:latin typeface="Times New Roman"/>
                <a:ea typeface="Times New Roman"/>
              </a:rPr>
              <a:t>Грамматическое значение синтаксических единиц.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497482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8072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u="sng" dirty="0">
                <a:effectLst/>
                <a:latin typeface="Times New Roman"/>
                <a:ea typeface="Times New Roman"/>
              </a:rPr>
              <a:t>Разновидности подчинительной связи: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b="1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1. Атрибутивная детерминация выражается </a:t>
            </a:r>
            <a:r>
              <a:rPr lang="ru-RU" b="1" u="sng" dirty="0">
                <a:effectLst/>
                <a:latin typeface="Times New Roman"/>
                <a:ea typeface="Times New Roman"/>
              </a:rPr>
              <a:t>СОГЛАСОВАНИЕМ</a:t>
            </a:r>
            <a:r>
              <a:rPr lang="ru-RU" dirty="0">
                <a:effectLst/>
                <a:latin typeface="Times New Roman"/>
                <a:ea typeface="Times New Roman"/>
              </a:rPr>
              <a:t> = KONGRUENCE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>
                <a:effectLst/>
                <a:latin typeface="Times New Roman"/>
                <a:ea typeface="Times New Roman"/>
              </a:rPr>
              <a:t>полное:</a:t>
            </a:r>
            <a:r>
              <a:rPr lang="ru-RU" i="1" dirty="0">
                <a:effectLst/>
                <a:latin typeface="Times New Roman"/>
                <a:ea typeface="Times New Roman"/>
              </a:rPr>
              <a:t> без свежих газет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>
                <a:effectLst/>
                <a:latin typeface="Times New Roman"/>
                <a:ea typeface="Times New Roman"/>
              </a:rPr>
              <a:t>скрытое:</a:t>
            </a:r>
            <a:r>
              <a:rPr lang="ru-RU" i="1" dirty="0">
                <a:effectLst/>
                <a:latin typeface="Times New Roman"/>
                <a:ea typeface="Times New Roman"/>
              </a:rPr>
              <a:t> без черного кофе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>
                <a:effectLst/>
                <a:latin typeface="Times New Roman"/>
                <a:ea typeface="Times New Roman"/>
              </a:rPr>
              <a:t>ассоциативное:</a:t>
            </a:r>
            <a:r>
              <a:rPr lang="ru-RU" i="1" dirty="0">
                <a:effectLst/>
                <a:latin typeface="Times New Roman"/>
                <a:ea typeface="Times New Roman"/>
              </a:rPr>
              <a:t> вечерний Брно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>
                <a:effectLst/>
                <a:latin typeface="Times New Roman"/>
                <a:ea typeface="Times New Roman"/>
              </a:rPr>
              <a:t>по смыслу:</a:t>
            </a:r>
            <a:r>
              <a:rPr lang="ru-RU" i="1" dirty="0">
                <a:effectLst/>
                <a:latin typeface="Times New Roman"/>
                <a:ea typeface="Times New Roman"/>
              </a:rPr>
              <a:t> вы храбрый/храбрая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>
                <a:effectLst/>
                <a:latin typeface="Times New Roman"/>
                <a:ea typeface="Times New Roman"/>
              </a:rPr>
              <a:t>неполное:</a:t>
            </a:r>
            <a:r>
              <a:rPr lang="ru-RU" i="1" dirty="0">
                <a:effectLst/>
                <a:latin typeface="Times New Roman"/>
                <a:ea typeface="Times New Roman"/>
              </a:rPr>
              <a:t> наша секретарь </a:t>
            </a:r>
            <a:r>
              <a:rPr lang="ru-RU" dirty="0">
                <a:effectLst/>
                <a:latin typeface="Times New Roman"/>
                <a:ea typeface="Times New Roman"/>
              </a:rPr>
              <a:t>(не все категории, отсутствует согласование в роде)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dirty="0">
                <a:effectLst/>
                <a:latin typeface="Times New Roman"/>
                <a:ea typeface="Times New Roman"/>
              </a:rPr>
              <a:t>с количественным числительным (предметно-счетные конструкции)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2. Объектная детерминация  выражается </a:t>
            </a:r>
            <a:r>
              <a:rPr lang="ru-RU" b="1" u="sng" dirty="0">
                <a:effectLst/>
                <a:latin typeface="Times New Roman"/>
                <a:ea typeface="Times New Roman"/>
              </a:rPr>
              <a:t>УПРАВЛЕНИЕМ</a:t>
            </a:r>
            <a:r>
              <a:rPr lang="ru-RU" dirty="0">
                <a:effectLst/>
                <a:latin typeface="Times New Roman"/>
                <a:ea typeface="Times New Roman"/>
              </a:rPr>
              <a:t> = REKCE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Заниматься спортом, занятия спортом, занятый спортом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Сильное</a:t>
            </a:r>
            <a:r>
              <a:rPr lang="ru-RU" dirty="0">
                <a:effectLst/>
                <a:latin typeface="Times New Roman"/>
                <a:ea typeface="Times New Roman"/>
              </a:rPr>
              <a:t> управление требует единственно возможной формы слова. </a:t>
            </a:r>
            <a:r>
              <a:rPr lang="ru-RU" i="1" dirty="0">
                <a:effectLst/>
                <a:latin typeface="Times New Roman"/>
                <a:ea typeface="Times New Roman"/>
              </a:rPr>
              <a:t>Отказаться от чего.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Слабое</a:t>
            </a:r>
            <a:r>
              <a:rPr lang="ru-RU" dirty="0">
                <a:effectLst/>
                <a:latin typeface="Times New Roman"/>
                <a:ea typeface="Times New Roman"/>
              </a:rPr>
              <a:t> допускает различные формы по смыслу. </a:t>
            </a:r>
            <a:r>
              <a:rPr lang="ru-RU" i="1" dirty="0">
                <a:effectLst/>
                <a:latin typeface="Times New Roman"/>
                <a:ea typeface="Times New Roman"/>
              </a:rPr>
              <a:t>Жить ...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3. Обстоятельственная, адвербиальная</a:t>
            </a:r>
            <a:r>
              <a:rPr lang="ru-RU" dirty="0">
                <a:effectLst/>
                <a:latin typeface="Times New Roman"/>
                <a:ea typeface="Times New Roman"/>
              </a:rPr>
              <a:t> </a:t>
            </a:r>
            <a:r>
              <a:rPr lang="ru-RU" b="1" dirty="0">
                <a:effectLst/>
                <a:latin typeface="Times New Roman"/>
                <a:ea typeface="Times New Roman"/>
              </a:rPr>
              <a:t>выражается </a:t>
            </a:r>
            <a:r>
              <a:rPr lang="ru-RU" b="1" u="sng" dirty="0">
                <a:effectLst/>
                <a:latin typeface="Times New Roman"/>
                <a:ea typeface="Times New Roman"/>
              </a:rPr>
              <a:t>ПРИМЫКАНИЕМ</a:t>
            </a:r>
            <a:r>
              <a:rPr lang="ru-RU" dirty="0">
                <a:effectLst/>
                <a:latin typeface="Times New Roman"/>
                <a:ea typeface="Times New Roman"/>
              </a:rPr>
              <a:t> = ADJUNKCE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Быстро писать, надо ехать, говорить не умолкая, быть умнее других, стиль модерн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r>
              <a:rPr lang="ru-RU" b="1" dirty="0">
                <a:effectLst/>
                <a:latin typeface="Times New Roman"/>
                <a:ea typeface="Times New Roman"/>
              </a:rPr>
              <a:t>4. Комбинация предикативного и </a:t>
            </a:r>
            <a:r>
              <a:rPr lang="ru-RU" b="1" dirty="0" err="1">
                <a:effectLst/>
                <a:latin typeface="Times New Roman"/>
                <a:ea typeface="Times New Roman"/>
              </a:rPr>
              <a:t>детерминативного</a:t>
            </a:r>
            <a:r>
              <a:rPr lang="ru-RU" b="1" dirty="0">
                <a:effectLst/>
                <a:latin typeface="Times New Roman"/>
                <a:ea typeface="Times New Roman"/>
              </a:rPr>
              <a:t> отношений создает конструкции с </a:t>
            </a:r>
            <a:r>
              <a:rPr lang="ru-RU" b="1" dirty="0" err="1">
                <a:effectLst/>
                <a:latin typeface="Times New Roman"/>
                <a:ea typeface="Times New Roman"/>
              </a:rPr>
              <a:t>дуплексивом</a:t>
            </a:r>
            <a:r>
              <a:rPr lang="ru-RU" b="1" dirty="0">
                <a:effectLst/>
                <a:latin typeface="Times New Roman"/>
                <a:ea typeface="Times New Roman"/>
              </a:rPr>
              <a:t> (</a:t>
            </a:r>
            <a:r>
              <a:rPr lang="ru-RU" b="1" dirty="0" err="1">
                <a:effectLst/>
                <a:latin typeface="Times New Roman"/>
                <a:ea typeface="Times New Roman"/>
              </a:rPr>
              <a:t>doplněk</a:t>
            </a:r>
            <a:r>
              <a:rPr lang="ru-RU" b="1" i="1" dirty="0">
                <a:effectLst/>
                <a:latin typeface="Times New Roman"/>
                <a:ea typeface="Times New Roman"/>
              </a:rPr>
              <a:t>).</a:t>
            </a:r>
            <a:r>
              <a:rPr lang="ru-RU" i="1" dirty="0">
                <a:effectLst/>
                <a:latin typeface="Times New Roman"/>
                <a:ea typeface="Times New Roman"/>
              </a:rPr>
              <a:t> Брат вернулся усталым.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82350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00705" y="1196752"/>
            <a:ext cx="7704856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u="sng" dirty="0">
                <a:effectLst/>
                <a:latin typeface="Times New Roman"/>
                <a:ea typeface="Times New Roman"/>
              </a:rPr>
              <a:t>4. Средства синтаксической связи и построения синтаксических единиц. 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Для построения синтаксических единиц, оформления синтаксических связей и выражения синтаксических отношений употребляются: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b="1" dirty="0">
                <a:effectLst/>
                <a:latin typeface="Times New Roman"/>
                <a:ea typeface="Times New Roman"/>
              </a:rPr>
              <a:t>словоформы,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b="1" dirty="0">
                <a:effectLst/>
                <a:latin typeface="Times New Roman"/>
                <a:ea typeface="Times New Roman"/>
              </a:rPr>
              <a:t>служебные слова,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b="1" dirty="0">
                <a:effectLst/>
                <a:latin typeface="Times New Roman"/>
                <a:ea typeface="Times New Roman"/>
              </a:rPr>
              <a:t>типизированные лексические элементы,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ru-RU" b="1" dirty="0">
                <a:effectLst/>
                <a:latin typeface="Times New Roman"/>
                <a:ea typeface="Times New Roman"/>
              </a:rPr>
              <a:t>интонация, порядок слов и др.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r>
              <a:rPr lang="ru-RU" sz="2000" b="1" dirty="0">
                <a:effectLst/>
                <a:latin typeface="Times New Roman"/>
                <a:ea typeface="Times New Roman"/>
              </a:rPr>
              <a:t>Словоформы</a:t>
            </a:r>
            <a:r>
              <a:rPr lang="ru-RU" dirty="0">
                <a:effectLst/>
                <a:latin typeface="Times New Roman"/>
                <a:ea typeface="Times New Roman"/>
              </a:rPr>
              <a:t> - минимальные синтаксические построения, обслуживающие смысловую сторону синтагм. </a:t>
            </a:r>
            <a:r>
              <a:rPr lang="ru-RU" u="sng" dirty="0">
                <a:effectLst/>
                <a:latin typeface="Times New Roman"/>
                <a:ea typeface="Times New Roman"/>
              </a:rPr>
              <a:t>Элементами словоформ являются окончания и предлоги. </a:t>
            </a:r>
          </a:p>
          <a:p>
            <a:r>
              <a:rPr lang="ru-RU" i="1" dirty="0">
                <a:effectLst/>
                <a:latin typeface="Times New Roman"/>
                <a:ea typeface="Times New Roman"/>
              </a:rPr>
              <a:t>Смотрел на капитана.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39012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836712"/>
            <a:ext cx="8352928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2000" b="1" dirty="0">
                <a:effectLst/>
                <a:latin typeface="Times New Roman"/>
                <a:ea typeface="Times New Roman"/>
              </a:rPr>
              <a:t>Служебные слова</a:t>
            </a:r>
          </a:p>
          <a:p>
            <a:pPr>
              <a:spcAft>
                <a:spcPts val="0"/>
              </a:spcAft>
            </a:pP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Союзы</a:t>
            </a:r>
            <a:r>
              <a:rPr lang="ru-RU" dirty="0">
                <a:effectLst/>
                <a:latin typeface="Times New Roman"/>
                <a:ea typeface="Times New Roman"/>
              </a:rPr>
              <a:t> связывают между собой однородные члены предложения, части сложного предложения и компоненты сложного синтаксического целого, выражают их грамматические значения.</a:t>
            </a:r>
            <a:endParaRPr lang="ru-RU" dirty="0"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effectLst/>
                <a:latin typeface="Times New Roman"/>
                <a:ea typeface="Times New Roman"/>
              </a:rPr>
              <a:t>Менее яркими сигнализаторами грамматических значений являются сочинительные союзы, но и они раскрывают смысловые отношения между сочиняемыми компонентами. </a:t>
            </a: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Ее лицо было не красиво, а прекрасно.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Частицы и их сочетания</a:t>
            </a:r>
            <a:r>
              <a:rPr lang="ru-RU" dirty="0">
                <a:effectLst/>
                <a:latin typeface="Times New Roman"/>
                <a:ea typeface="Times New Roman"/>
              </a:rPr>
              <a:t> могут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effectLst/>
                <a:latin typeface="Times New Roman"/>
                <a:ea typeface="Times New Roman"/>
              </a:rPr>
              <a:t>образовывать </a:t>
            </a:r>
            <a:r>
              <a:rPr lang="ru-RU" dirty="0" err="1">
                <a:effectLst/>
                <a:latin typeface="Times New Roman"/>
                <a:ea typeface="Times New Roman"/>
              </a:rPr>
              <a:t>нечленимые</a:t>
            </a:r>
            <a:r>
              <a:rPr lang="ru-RU" dirty="0">
                <a:effectLst/>
                <a:latin typeface="Times New Roman"/>
                <a:ea typeface="Times New Roman"/>
              </a:rPr>
              <a:t> предложения,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effectLst/>
                <a:latin typeface="Times New Roman"/>
                <a:ea typeface="Times New Roman"/>
              </a:rPr>
              <a:t>оформлять синтаксические значения предложений, членов предложения,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выделять смысловой центр высказывания и т.д.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Частицы не включаются в состав членов предложения, если оформляют грамматическое значение всего предложения: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Неужели при тысячеградусных температурах в кабине останутся комнатные условия?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В остальных случаях частицы, как и предлоги, входят в состав членов предложения.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093176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739788" y="1628800"/>
            <a:ext cx="72008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Важную роль в построении синтаксических конструкций играют </a:t>
            </a:r>
            <a:r>
              <a:rPr lang="ru-RU" b="1" dirty="0">
                <a:effectLst/>
                <a:latin typeface="Times New Roman"/>
                <a:ea typeface="Times New Roman"/>
              </a:rPr>
              <a:t>типизированные лексические элементы.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К ним относятся напр. </a:t>
            </a:r>
            <a:r>
              <a:rPr lang="ru-RU" b="1" u="sng" dirty="0">
                <a:effectLst/>
                <a:latin typeface="Times New Roman"/>
                <a:ea typeface="Times New Roman"/>
              </a:rPr>
              <a:t>местоименные слова</a:t>
            </a:r>
            <a:r>
              <a:rPr lang="ru-RU" dirty="0">
                <a:effectLst/>
                <a:latin typeface="Times New Roman"/>
                <a:ea typeface="Times New Roman"/>
              </a:rPr>
              <a:t> (вопросительные, относительные, указательные - </a:t>
            </a:r>
            <a:r>
              <a:rPr lang="ru-RU" i="1" dirty="0">
                <a:effectLst/>
                <a:latin typeface="Times New Roman"/>
                <a:ea typeface="Times New Roman"/>
              </a:rPr>
              <a:t>кто, что, который, где, куда, этот, тот, такой, там, туда, поэтому</a:t>
            </a:r>
            <a:r>
              <a:rPr lang="ru-RU" dirty="0">
                <a:effectLst/>
                <a:latin typeface="Times New Roman"/>
                <a:ea typeface="Times New Roman"/>
              </a:rPr>
              <a:t> и т.п.)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u="sng" dirty="0">
                <a:effectLst/>
                <a:latin typeface="Times New Roman"/>
                <a:ea typeface="Times New Roman"/>
              </a:rPr>
              <a:t>Порядок слов</a:t>
            </a:r>
            <a:r>
              <a:rPr lang="ru-RU" u="sng" dirty="0">
                <a:effectLst/>
                <a:latin typeface="Times New Roman"/>
                <a:ea typeface="Times New Roman"/>
              </a:rPr>
              <a:t> определяется семантическими и структурными факторами</a:t>
            </a:r>
            <a:r>
              <a:rPr lang="ru-RU" dirty="0">
                <a:effectLst/>
                <a:latin typeface="Times New Roman"/>
                <a:ea typeface="Times New Roman"/>
              </a:rPr>
              <a:t>. В русском языке порядок слов бывает двух типов: прямой (фиксированный) и инверсионный (свободный).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560376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56931" y="1196752"/>
            <a:ext cx="763284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5.</a:t>
            </a:r>
            <a:r>
              <a:rPr lang="ru-RU" dirty="0">
                <a:effectLst/>
                <a:latin typeface="Times New Roman"/>
                <a:ea typeface="Times New Roman"/>
              </a:rPr>
              <a:t> Одним из средств выражения синтаксических значений и эмоционально-экспрессивной окраски синтаксических единиц является </a:t>
            </a:r>
            <a:r>
              <a:rPr lang="ru-RU" b="1" dirty="0">
                <a:effectLst/>
                <a:latin typeface="Times New Roman"/>
                <a:ea typeface="Times New Roman"/>
              </a:rPr>
              <a:t>интонация</a:t>
            </a:r>
            <a:r>
              <a:rPr lang="ru-RU" dirty="0">
                <a:effectLst/>
                <a:latin typeface="Times New Roman"/>
                <a:ea typeface="Times New Roman"/>
              </a:rPr>
              <a:t>. Составными элементами интонации является </a:t>
            </a:r>
            <a:r>
              <a:rPr lang="ru-RU" b="1" u="sng" dirty="0">
                <a:effectLst/>
                <a:latin typeface="Times New Roman"/>
                <a:ea typeface="Times New Roman"/>
              </a:rPr>
              <a:t>мелодика речи, ритм, темп, логическое ударение</a:t>
            </a:r>
            <a:r>
              <a:rPr lang="ru-RU" b="1" dirty="0">
                <a:effectLst/>
                <a:latin typeface="Times New Roman"/>
                <a:ea typeface="Times New Roman"/>
              </a:rPr>
              <a:t>, </a:t>
            </a:r>
            <a:r>
              <a:rPr lang="ru-RU" dirty="0">
                <a:effectLst/>
                <a:latin typeface="Times New Roman"/>
                <a:ea typeface="Times New Roman"/>
              </a:rPr>
              <a:t>которое выделяет в предложении информативный центр. 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indent="449580"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Кроме того, интонация - существенный признак предложения, так как она является </a:t>
            </a:r>
            <a:r>
              <a:rPr lang="ru-RU" u="sng" dirty="0">
                <a:effectLst/>
                <a:latin typeface="Times New Roman"/>
                <a:ea typeface="Times New Roman"/>
              </a:rPr>
              <a:t>одним из показателей завершенности, целостности предложений</a:t>
            </a:r>
            <a:r>
              <a:rPr lang="ru-RU" dirty="0">
                <a:effectLst/>
                <a:latin typeface="Times New Roman"/>
                <a:ea typeface="Times New Roman"/>
              </a:rPr>
              <a:t> в устной речи.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indent="449580"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</a:rPr>
              <a:t>И</a:t>
            </a:r>
            <a:r>
              <a:rPr lang="ru-RU" dirty="0">
                <a:effectLst/>
                <a:latin typeface="Times New Roman"/>
                <a:ea typeface="Times New Roman"/>
              </a:rPr>
              <a:t>нтонация оформляет типы простых предложений, выделяемых по цели высказывания, придает им эмоциональную окраску, выражает синтаксические связи и отношения между членами предложения, между частями сложного предложения и т.д.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В построении синтаксических конструкций обычно участвует одновременно несколько средств!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69489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5496" y="98072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5. Грамматическое значение синтаксических единиц.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В морфологии у частей речи разграничиваются </a:t>
            </a:r>
            <a:r>
              <a:rPr lang="ru-RU" b="1" dirty="0">
                <a:effectLst/>
                <a:latin typeface="Times New Roman"/>
                <a:ea typeface="Times New Roman"/>
              </a:rPr>
              <a:t>лексические и грамматические (категориальные) значения</a:t>
            </a:r>
            <a:r>
              <a:rPr lang="ru-RU" dirty="0">
                <a:effectLst/>
                <a:latin typeface="Times New Roman"/>
                <a:ea typeface="Times New Roman"/>
              </a:rPr>
              <a:t>. </a:t>
            </a:r>
            <a:r>
              <a:rPr lang="ru-RU" u="sng" dirty="0">
                <a:effectLst/>
                <a:latin typeface="Times New Roman"/>
                <a:ea typeface="Times New Roman"/>
              </a:rPr>
              <a:t>Так же и в синтаксисе. Все синтаксические единицы имеют лексические (речевые, индивидуальные) и грамматические (языковые, синтаксические, категориальные и т.д.) значения.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Лексическое значение </a:t>
            </a:r>
            <a:r>
              <a:rPr lang="ru-RU" dirty="0">
                <a:effectLst/>
                <a:latin typeface="Times New Roman"/>
                <a:ea typeface="Times New Roman"/>
              </a:rPr>
              <a:t>словосочетаний обусловлено лексическими значениями слов, входящих в эти словосочетания. Это </a:t>
            </a:r>
            <a:r>
              <a:rPr lang="ru-RU" u="sng" dirty="0">
                <a:effectLst/>
                <a:latin typeface="Times New Roman"/>
                <a:ea typeface="Times New Roman"/>
              </a:rPr>
              <a:t>речевое, конкретное, индивидуальное значение </a:t>
            </a:r>
            <a:r>
              <a:rPr lang="ru-RU" dirty="0">
                <a:effectLst/>
                <a:latin typeface="Times New Roman"/>
                <a:ea typeface="Times New Roman"/>
              </a:rPr>
              <a:t>той или иной синтаксической единицы, связанное с лексическим значением слов и словоформ.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Грамматическое, языковое, </a:t>
            </a:r>
            <a:r>
              <a:rPr lang="ru-RU" b="1" dirty="0">
                <a:effectLst/>
                <a:latin typeface="Times New Roman"/>
                <a:ea typeface="Times New Roman"/>
              </a:rPr>
              <a:t>синтаксическое значение </a:t>
            </a:r>
            <a:r>
              <a:rPr lang="ru-RU" dirty="0">
                <a:effectLst/>
                <a:latin typeface="Times New Roman"/>
                <a:ea typeface="Times New Roman"/>
              </a:rPr>
              <a:t>- </a:t>
            </a:r>
            <a:r>
              <a:rPr lang="ru-RU" u="sng" dirty="0">
                <a:effectLst/>
                <a:latin typeface="Times New Roman"/>
                <a:ea typeface="Times New Roman"/>
              </a:rPr>
              <a:t>более общее, абстрактное значение</a:t>
            </a:r>
            <a:r>
              <a:rPr lang="ru-RU" dirty="0">
                <a:effectLst/>
                <a:latin typeface="Times New Roman"/>
                <a:ea typeface="Times New Roman"/>
              </a:rPr>
              <a:t>, значение синтаксических отношений. Это общее значение синтаксических единиц одинаковой структуры.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algn="ctr"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																ЛЗ + ГЗ 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	</a:t>
            </a:r>
            <a:r>
              <a:rPr lang="ru-RU" i="1" dirty="0">
                <a:effectLst/>
                <a:latin typeface="Times New Roman"/>
                <a:ea typeface="Times New Roman"/>
              </a:rPr>
              <a:t>Раннее утро			-		"предмет и его признак" -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	Красивый цветок 					определительные СО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 	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	Петь песни			-		"действие и предмет"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	Учить уроки					объектные СО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18327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59274" y="1268760"/>
            <a:ext cx="777686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Синтаксическая и лексическая семантики синтаксических единиц и их компонентов отличаются друг от друга разной степенью абстракции</a:t>
            </a:r>
            <a:r>
              <a:rPr lang="cs-CZ" dirty="0">
                <a:latin typeface="Times New Roman"/>
                <a:ea typeface="Times New Roman"/>
              </a:rPr>
              <a:t>.</a:t>
            </a:r>
            <a:endParaRPr lang="ru-RU" dirty="0">
              <a:effectLst/>
              <a:latin typeface="Times New Roman"/>
              <a:ea typeface="Times New Roman"/>
            </a:endParaRPr>
          </a:p>
          <a:p>
            <a:pPr indent="449580">
              <a:spcAft>
                <a:spcPts val="0"/>
              </a:spcAft>
            </a:pPr>
            <a:endParaRPr lang="ru-RU" dirty="0">
              <a:latin typeface="Times New Roman"/>
              <a:ea typeface="Times New Roman"/>
            </a:endParaRPr>
          </a:p>
          <a:p>
            <a:pPr indent="449580"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Синтаксическая семантика - высшая ступень обобщения лексической семантики</a:t>
            </a:r>
            <a:r>
              <a:rPr lang="ru-RU" dirty="0">
                <a:effectLst/>
                <a:latin typeface="Times New Roman"/>
                <a:ea typeface="Times New Roman"/>
              </a:rPr>
              <a:t>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indent="449580"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Синтаксическую и лексическую семантики можно представить </a:t>
            </a:r>
            <a:r>
              <a:rPr lang="ru-RU" b="1" dirty="0">
                <a:effectLst/>
                <a:latin typeface="Times New Roman"/>
                <a:ea typeface="Times New Roman"/>
              </a:rPr>
              <a:t>как разные полюса, между которыми лежит зона переходных явлений</a:t>
            </a:r>
            <a:r>
              <a:rPr lang="ru-RU" dirty="0">
                <a:effectLst/>
                <a:latin typeface="Times New Roman"/>
                <a:ea typeface="Times New Roman"/>
              </a:rPr>
              <a:t>, которые отражают разные ступени абстракции.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indent="449580">
              <a:spcAft>
                <a:spcPts val="0"/>
              </a:spcAft>
            </a:pPr>
            <a:endParaRPr lang="ru-RU" dirty="0">
              <a:effectLst/>
              <a:latin typeface="Times New Roman"/>
              <a:ea typeface="Times New Roman"/>
            </a:endParaRPr>
          </a:p>
          <a:p>
            <a:pPr indent="449580"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В этой зоне взаимодействия грамматики и лексики формируются структурно-семантические типы предложений, словосочетаний и т.д.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В комнате холодно</a:t>
            </a:r>
            <a:r>
              <a:rPr lang="cs-CZ" i="1" dirty="0">
                <a:effectLst/>
                <a:latin typeface="Times New Roman"/>
                <a:ea typeface="Times New Roman"/>
              </a:rPr>
              <a:t>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r>
              <a:rPr lang="ru-RU" dirty="0">
                <a:effectLst/>
                <a:latin typeface="Times New Roman"/>
                <a:ea typeface="Times New Roman"/>
              </a:rPr>
              <a:t>Общим грамматическим значением безличного предложения является сообщение, а его типовым значением - состояние среды.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0430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99592" y="908720"/>
            <a:ext cx="734481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u="sng" dirty="0">
                <a:effectLst/>
                <a:latin typeface="Times New Roman"/>
                <a:ea typeface="Times New Roman"/>
              </a:rPr>
              <a:t>1. Предмет и определение синтаксиса.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effectLst/>
                <a:latin typeface="Times New Roman"/>
                <a:ea typeface="Times New Roman"/>
              </a:rPr>
              <a:t>Синтаксис языка - его синтаксический строй, это совокупность действующих в языке закономерностей, регулирующих построение синтаксических единиц. </a:t>
            </a: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endParaRPr lang="ru-RU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ru-RU" dirty="0">
                <a:effectLst/>
                <a:latin typeface="Times New Roman"/>
                <a:ea typeface="Times New Roman"/>
              </a:rPr>
              <a:t>Синтаксис как наука - это раздел грамматики, описывающий синтаксический строй языка, строение и значение синтаксических единиц. 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endParaRPr lang="ru-RU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Т.е. </a:t>
            </a:r>
            <a:r>
              <a:rPr lang="ru-RU" dirty="0">
                <a:latin typeface="Times New Roman"/>
                <a:ea typeface="Times New Roman"/>
              </a:rPr>
              <a:t>о</a:t>
            </a:r>
            <a:r>
              <a:rPr lang="ru-RU" dirty="0">
                <a:effectLst/>
                <a:latin typeface="Times New Roman"/>
                <a:ea typeface="Times New Roman"/>
              </a:rPr>
              <a:t>н изучает: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- способы соединения слов и словоформ в словосочетания и предложения,</a:t>
            </a:r>
            <a:endParaRPr lang="cs-CZ" b="1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- способы соединения простых предложений в сложные,</a:t>
            </a:r>
            <a:endParaRPr lang="cs-CZ" b="1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- сами предложения и словосочетания: их типы, значения, функции, структуру и условия употребления</a:t>
            </a:r>
            <a:r>
              <a:rPr lang="ru-RU" dirty="0">
                <a:effectLst/>
                <a:latin typeface="Times New Roman"/>
                <a:ea typeface="Times New Roman"/>
              </a:rPr>
              <a:t>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Другими словами синтаксис изучает правила сочетания словоформ в единицы высшего порядка.</a:t>
            </a: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20606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37688" y="1268760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Деление грамматики на морфологию и синтаксис определено самой сущностью изучаемых объектов.</a:t>
            </a:r>
          </a:p>
          <a:p>
            <a:endParaRPr lang="ru-RU" dirty="0"/>
          </a:p>
          <a:p>
            <a:r>
              <a:rPr lang="ru-RU" b="1" dirty="0"/>
              <a:t>Морфология изучает значения и формы слов как элементы внутрисловного противопоставления.</a:t>
            </a:r>
          </a:p>
          <a:p>
            <a:r>
              <a:rPr lang="ru-RU" b="1" dirty="0"/>
              <a:t>Х</a:t>
            </a:r>
          </a:p>
          <a:p>
            <a:r>
              <a:rPr lang="ru-RU" b="1" dirty="0"/>
              <a:t>Предметом синтаксиса являются значения словесных форм, возникающие в сочетании с другими словесными формами, значения, определяемые законами сочетаемости слов и построения предложений.</a:t>
            </a:r>
          </a:p>
          <a:p>
            <a:endParaRPr lang="ru-RU" dirty="0"/>
          </a:p>
          <a:p>
            <a:r>
              <a:rPr lang="ru-RU" dirty="0"/>
              <a:t>Синтаксис как наука о синтаксическом строе языка позволяет построить и показать систему синтаксических единиц, связи и отношения между ними, из чего и как они составляются, какими средствами соединяются компоненты (элементы) в синтаксические единицы.</a:t>
            </a:r>
          </a:p>
        </p:txBody>
      </p:sp>
    </p:spTree>
    <p:extLst>
      <p:ext uri="{BB962C8B-B14F-4D97-AF65-F5344CB8AC3E}">
        <p14:creationId xmlns:p14="http://schemas.microsoft.com/office/powerpoint/2010/main" val="1005349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115616" y="1268760"/>
            <a:ext cx="698477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u="sng" dirty="0">
                <a:effectLst/>
                <a:latin typeface="Times New Roman"/>
                <a:ea typeface="Times New Roman"/>
              </a:rPr>
              <a:t>Фундаментальные понятия</a:t>
            </a:r>
            <a:r>
              <a:rPr lang="ru-RU" b="1" dirty="0">
                <a:effectLst/>
                <a:latin typeface="Times New Roman"/>
                <a:ea typeface="Times New Roman"/>
              </a:rPr>
              <a:t> синтаксиса</a:t>
            </a:r>
            <a:r>
              <a:rPr lang="ru-RU" dirty="0">
                <a:effectLst/>
                <a:latin typeface="Times New Roman"/>
                <a:ea typeface="Times New Roman"/>
              </a:rPr>
              <a:t> 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u="sng" dirty="0">
                <a:effectLst/>
                <a:latin typeface="Times New Roman"/>
                <a:ea typeface="Times New Roman"/>
              </a:rPr>
              <a:t>синтаксические единицы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u="sng" dirty="0">
                <a:effectLst/>
                <a:latin typeface="Times New Roman"/>
                <a:ea typeface="Times New Roman"/>
              </a:rPr>
              <a:t>синтаксические отношения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u="sng" dirty="0">
                <a:effectLst/>
                <a:latin typeface="Times New Roman"/>
                <a:ea typeface="Times New Roman"/>
              </a:rPr>
              <a:t>синтаксические связи (и средства связи)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u="sng" dirty="0">
                <a:effectLst/>
                <a:latin typeface="Times New Roman"/>
                <a:ea typeface="Times New Roman"/>
              </a:rPr>
              <a:t>грамматическая (синтаксическая) семантика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Синтаксис практически связан со всеми разделами языкознания, однако, характер этой связи различный. </a:t>
            </a:r>
          </a:p>
          <a:p>
            <a:pPr>
              <a:spcAft>
                <a:spcPts val="0"/>
              </a:spcAft>
            </a:pPr>
            <a:endParaRPr lang="ru-RU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u="sng" dirty="0">
                <a:effectLst/>
                <a:latin typeface="Times New Roman"/>
                <a:ea typeface="Times New Roman"/>
              </a:rPr>
              <a:t>Синтаксис непосредственно связан с морфологией и лексикой</a:t>
            </a:r>
            <a:r>
              <a:rPr lang="ru-RU" dirty="0">
                <a:effectLst/>
                <a:latin typeface="Times New Roman"/>
                <a:ea typeface="Times New Roman"/>
              </a:rPr>
              <a:t>.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effectLst/>
                <a:latin typeface="Times New Roman"/>
                <a:ea typeface="Times New Roman"/>
              </a:rPr>
              <a:t>Синтаксис предложения - </a:t>
            </a:r>
            <a:r>
              <a:rPr lang="ru-RU" u="sng" dirty="0">
                <a:effectLst/>
                <a:latin typeface="Times New Roman"/>
                <a:ea typeface="Times New Roman"/>
              </a:rPr>
              <a:t>с фонетикой</a:t>
            </a:r>
            <a:r>
              <a:rPr lang="ru-RU" dirty="0">
                <a:effectLst/>
                <a:latin typeface="Times New Roman"/>
                <a:ea typeface="Times New Roman"/>
              </a:rPr>
              <a:t>, изучающей интонацию.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u="sng" dirty="0">
                <a:effectLst/>
                <a:latin typeface="Times New Roman"/>
                <a:ea typeface="Times New Roman"/>
              </a:rPr>
              <a:t>Тесная связь с семантикой.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Ветер унес лодку. – Лодку унесло ветром.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Вася сломал ветку. – 0</a:t>
            </a:r>
            <a:br>
              <a:rPr lang="ru-RU" dirty="0">
                <a:effectLst/>
                <a:latin typeface="Times New Roman"/>
                <a:ea typeface="Times New Roman"/>
              </a:rPr>
            </a:br>
            <a:endParaRPr lang="cs-CZ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280808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475656" y="1582341"/>
            <a:ext cx="61926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b="1" u="sng" dirty="0">
                <a:effectLst/>
                <a:latin typeface="Times New Roman"/>
                <a:ea typeface="Times New Roman"/>
              </a:rPr>
              <a:t>2. Система синтаксических единиц.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Синтаксические единицы</a:t>
            </a:r>
            <a:r>
              <a:rPr lang="ru-RU" dirty="0">
                <a:effectLst/>
                <a:latin typeface="Times New Roman"/>
                <a:ea typeface="Times New Roman"/>
              </a:rPr>
              <a:t> - </a:t>
            </a:r>
            <a:r>
              <a:rPr lang="ru-RU" u="sng" dirty="0">
                <a:effectLst/>
                <a:latin typeface="Times New Roman"/>
                <a:ea typeface="Times New Roman"/>
              </a:rPr>
              <a:t>это конструкции, в которых их элементарные компоненты объединены посредством того или иного типа </a:t>
            </a:r>
            <a:r>
              <a:rPr lang="ru-RU" u="sng" dirty="0" err="1">
                <a:effectLst/>
                <a:latin typeface="Times New Roman"/>
                <a:ea typeface="Times New Roman"/>
              </a:rPr>
              <a:t>синт</a:t>
            </a:r>
            <a:r>
              <a:rPr lang="ru-RU" u="sng" dirty="0">
                <a:effectLst/>
                <a:latin typeface="Times New Roman"/>
                <a:ea typeface="Times New Roman"/>
              </a:rPr>
              <a:t>. связей</a:t>
            </a:r>
            <a:r>
              <a:rPr lang="ru-RU" dirty="0">
                <a:effectLst/>
                <a:latin typeface="Times New Roman"/>
                <a:ea typeface="Times New Roman"/>
              </a:rPr>
              <a:t>. </a:t>
            </a: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В составе синтаксических единиц изменяемые слова используются в одной из своих словоформ, но количество </a:t>
            </a:r>
            <a:r>
              <a:rPr lang="ru-RU" u="sng" dirty="0">
                <a:effectLst/>
                <a:latin typeface="Times New Roman"/>
                <a:ea typeface="Times New Roman"/>
              </a:rPr>
              <a:t>слов</a:t>
            </a:r>
            <a:r>
              <a:rPr lang="ru-RU" dirty="0">
                <a:effectLst/>
                <a:latin typeface="Times New Roman"/>
                <a:ea typeface="Times New Roman"/>
              </a:rPr>
              <a:t>, </a:t>
            </a:r>
            <a:r>
              <a:rPr lang="ru-RU" u="sng" dirty="0">
                <a:effectLst/>
                <a:latin typeface="Times New Roman"/>
                <a:ea typeface="Times New Roman"/>
              </a:rPr>
              <a:t>словоформ</a:t>
            </a:r>
            <a:r>
              <a:rPr lang="ru-RU" dirty="0">
                <a:effectLst/>
                <a:latin typeface="Times New Roman"/>
                <a:ea typeface="Times New Roman"/>
              </a:rPr>
              <a:t> и </a:t>
            </a:r>
            <a:r>
              <a:rPr lang="ru-RU" u="sng" dirty="0">
                <a:effectLst/>
                <a:latin typeface="Times New Roman"/>
                <a:ea typeface="Times New Roman"/>
              </a:rPr>
              <a:t>членов предложения</a:t>
            </a:r>
            <a:r>
              <a:rPr lang="ru-RU" dirty="0">
                <a:effectLst/>
                <a:latin typeface="Times New Roman"/>
                <a:ea typeface="Times New Roman"/>
              </a:rPr>
              <a:t> не должно совпадать.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r>
              <a:rPr lang="ru-RU" i="1" dirty="0">
                <a:effectLst/>
                <a:latin typeface="Times New Roman"/>
                <a:ea typeface="Times New Roman"/>
              </a:rPr>
              <a:t>Сильная вечерняя роса должна была лечь на траву. (</a:t>
            </a:r>
            <a:r>
              <a:rPr lang="ru-RU" i="1" dirty="0" err="1">
                <a:effectLst/>
                <a:latin typeface="Times New Roman"/>
                <a:ea typeface="Times New Roman"/>
              </a:rPr>
              <a:t>А.Толстой</a:t>
            </a:r>
            <a:r>
              <a:rPr lang="ru-RU" i="1" dirty="0">
                <a:effectLst/>
                <a:latin typeface="Times New Roman"/>
                <a:ea typeface="Times New Roman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07495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043608" y="1772816"/>
            <a:ext cx="70567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Вопрос о составе синтаксических единиц (</a:t>
            </a:r>
            <a:r>
              <a:rPr lang="ru-RU" u="sng" dirty="0">
                <a:effectLst/>
                <a:latin typeface="Times New Roman"/>
                <a:ea typeface="Times New Roman"/>
              </a:rPr>
              <a:t>сколько их и какие они</a:t>
            </a:r>
            <a:r>
              <a:rPr lang="ru-RU" dirty="0">
                <a:effectLst/>
                <a:latin typeface="Times New Roman"/>
                <a:ea typeface="Times New Roman"/>
              </a:rPr>
              <a:t>) до сих пор однозначно не решен в лингвистике, однако в большинстве научных публикаций </a:t>
            </a:r>
            <a:r>
              <a:rPr lang="ru-RU" b="1" dirty="0">
                <a:effectLst/>
                <a:latin typeface="Times New Roman"/>
                <a:ea typeface="Times New Roman"/>
              </a:rPr>
              <a:t>принято рассматривать следующие синтаксические единицы</a:t>
            </a:r>
            <a:r>
              <a:rPr lang="ru-RU" dirty="0">
                <a:latin typeface="Times New Roman"/>
                <a:ea typeface="Times New Roman"/>
              </a:rPr>
              <a:t>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>
                <a:latin typeface="Times New Roman"/>
                <a:ea typeface="Times New Roman"/>
              </a:rPr>
              <a:t>С</a:t>
            </a:r>
            <a:r>
              <a:rPr lang="ru-RU" b="1" dirty="0">
                <a:effectLst/>
                <a:latin typeface="Times New Roman"/>
                <a:ea typeface="Times New Roman"/>
              </a:rPr>
              <a:t>ловосочетание (</a:t>
            </a:r>
            <a:r>
              <a:rPr lang="cs-CZ" b="1" dirty="0">
                <a:effectLst/>
                <a:latin typeface="Times New Roman"/>
                <a:ea typeface="Times New Roman"/>
              </a:rPr>
              <a:t>slovní spojení</a:t>
            </a:r>
            <a:r>
              <a:rPr lang="ru-RU" b="1" dirty="0">
                <a:effectLst/>
                <a:latin typeface="Times New Roman"/>
                <a:ea typeface="Times New Roman"/>
              </a:rPr>
              <a:t>)</a:t>
            </a:r>
            <a:endParaRPr lang="cs-CZ" b="1" dirty="0">
              <a:effectLst/>
              <a:latin typeface="Times New Roman"/>
              <a:ea typeface="Times New Roman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>
                <a:latin typeface="Times New Roman"/>
                <a:ea typeface="Times New Roman"/>
              </a:rPr>
              <a:t>Синтагма </a:t>
            </a:r>
            <a:r>
              <a:rPr lang="cs-CZ" b="1" dirty="0">
                <a:latin typeface="Times New Roman"/>
                <a:ea typeface="Times New Roman"/>
              </a:rPr>
              <a:t>(syntagma)</a:t>
            </a:r>
            <a:endParaRPr lang="ru-RU" b="1" dirty="0">
              <a:effectLst/>
              <a:latin typeface="Times New Roman"/>
              <a:ea typeface="Times New Roman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>
                <a:effectLst/>
                <a:latin typeface="Times New Roman"/>
                <a:ea typeface="Times New Roman"/>
              </a:rPr>
              <a:t>Предложение (</a:t>
            </a:r>
            <a:r>
              <a:rPr lang="cs-CZ" b="1" dirty="0">
                <a:effectLst/>
                <a:latin typeface="Times New Roman"/>
                <a:ea typeface="Times New Roman"/>
              </a:rPr>
              <a:t>věta</a:t>
            </a:r>
            <a:r>
              <a:rPr lang="ru-RU" b="1" dirty="0">
                <a:effectLst/>
                <a:latin typeface="Times New Roman"/>
                <a:ea typeface="Times New Roman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>
                <a:latin typeface="Times New Roman"/>
                <a:ea typeface="Times New Roman"/>
              </a:rPr>
              <a:t>В</a:t>
            </a:r>
            <a:r>
              <a:rPr lang="ru-RU" b="1" dirty="0">
                <a:effectLst/>
                <a:latin typeface="Times New Roman"/>
                <a:ea typeface="Times New Roman"/>
              </a:rPr>
              <a:t>ысказывание (</a:t>
            </a:r>
            <a:r>
              <a:rPr lang="cs-CZ" b="1" dirty="0">
                <a:effectLst/>
                <a:latin typeface="Times New Roman"/>
                <a:ea typeface="Times New Roman"/>
              </a:rPr>
              <a:t>výpověď)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>
                <a:latin typeface="Times New Roman"/>
                <a:ea typeface="Times New Roman"/>
              </a:rPr>
              <a:t>С</a:t>
            </a:r>
            <a:r>
              <a:rPr lang="ru-RU" b="1" dirty="0">
                <a:effectLst/>
                <a:latin typeface="Times New Roman"/>
                <a:ea typeface="Times New Roman"/>
              </a:rPr>
              <a:t>ложное синтаксическое целое / сверхфразовое единство</a:t>
            </a:r>
            <a:r>
              <a:rPr lang="cs-CZ" b="1" dirty="0">
                <a:effectLst/>
                <a:latin typeface="Times New Roman"/>
                <a:ea typeface="Times New Roman"/>
              </a:rPr>
              <a:t> (složitý syntaktický celek)</a:t>
            </a:r>
            <a:endParaRPr lang="ru-RU" b="1" dirty="0">
              <a:effectLst/>
              <a:latin typeface="Times New Roman"/>
              <a:ea typeface="Times New Roman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>
                <a:latin typeface="Times New Roman"/>
                <a:ea typeface="Times New Roman"/>
              </a:rPr>
              <a:t>Текст</a:t>
            </a:r>
            <a:r>
              <a:rPr lang="cs-CZ" b="1" dirty="0">
                <a:latin typeface="Times New Roman"/>
                <a:ea typeface="Times New Roman"/>
              </a:rPr>
              <a:t> (text)</a:t>
            </a:r>
            <a:endParaRPr lang="ru-RU" b="1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994830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395536" y="836712"/>
            <a:ext cx="8496944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2000" b="1" dirty="0">
                <a:latin typeface="Times New Roman"/>
                <a:ea typeface="Times New Roman"/>
              </a:rPr>
              <a:t>C</a:t>
            </a:r>
            <a:r>
              <a:rPr lang="ru-RU" sz="2000" b="1" dirty="0" err="1">
                <a:effectLst/>
                <a:latin typeface="Times New Roman"/>
                <a:ea typeface="Times New Roman"/>
              </a:rPr>
              <a:t>ловосочетание</a:t>
            </a:r>
            <a:r>
              <a:rPr lang="ru-RU" sz="2000" b="1" dirty="0">
                <a:effectLst/>
                <a:latin typeface="Times New Roman"/>
                <a:ea typeface="Times New Roman"/>
              </a:rPr>
              <a:t> </a:t>
            </a:r>
            <a:r>
              <a:rPr lang="cs-CZ" b="1" dirty="0">
                <a:effectLst/>
                <a:latin typeface="Times New Roman"/>
                <a:ea typeface="Times New Roman"/>
              </a:rPr>
              <a:t>-</a:t>
            </a:r>
            <a:r>
              <a:rPr lang="ru-RU" dirty="0">
                <a:effectLst/>
                <a:latin typeface="Times New Roman"/>
                <a:ea typeface="Times New Roman"/>
              </a:rPr>
              <a:t> номинативная единица, служащая </a:t>
            </a:r>
            <a:r>
              <a:rPr lang="ru-RU" u="sng" dirty="0">
                <a:effectLst/>
                <a:latin typeface="Times New Roman"/>
                <a:ea typeface="Times New Roman"/>
              </a:rPr>
              <a:t>для выражения отношений между понятиями</a:t>
            </a:r>
            <a:r>
              <a:rPr lang="ru-RU" dirty="0">
                <a:effectLst/>
                <a:latin typeface="Times New Roman"/>
                <a:ea typeface="Times New Roman"/>
              </a:rPr>
              <a:t>, представленными словами и </a:t>
            </a:r>
            <a:r>
              <a:rPr lang="ru-RU" u="sng" dirty="0">
                <a:effectLst/>
                <a:latin typeface="Times New Roman"/>
                <a:ea typeface="Times New Roman"/>
              </a:rPr>
              <a:t>для выражения единого понятия</a:t>
            </a:r>
            <a:r>
              <a:rPr lang="ru-RU" dirty="0">
                <a:effectLst/>
                <a:latin typeface="Times New Roman"/>
                <a:ea typeface="Times New Roman"/>
              </a:rPr>
              <a:t>. </a:t>
            </a:r>
          </a:p>
          <a:p>
            <a:pPr marL="342900" indent="-3429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effectLst/>
                <a:latin typeface="Times New Roman"/>
                <a:ea typeface="Times New Roman"/>
              </a:rPr>
              <a:t>Образуется двумя или более полнозначными словами на основе подчинительной синт</a:t>
            </a:r>
            <a:r>
              <a:rPr lang="ru-RU" dirty="0">
                <a:latin typeface="Times New Roman"/>
                <a:ea typeface="Times New Roman"/>
              </a:rPr>
              <a:t>аксической</a:t>
            </a:r>
            <a:r>
              <a:rPr lang="ru-RU" dirty="0">
                <a:effectLst/>
                <a:latin typeface="Times New Roman"/>
                <a:ea typeface="Times New Roman"/>
              </a:rPr>
              <a:t> связи.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dirty="0">
                <a:effectLst/>
                <a:latin typeface="Times New Roman"/>
                <a:ea typeface="Times New Roman"/>
              </a:rPr>
              <a:t>Состоит из: главного, стержневого слова + формы зависимого слова (подчиненный компонент)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b="1" dirty="0">
                <a:effectLst/>
                <a:latin typeface="Times New Roman"/>
                <a:ea typeface="Times New Roman"/>
              </a:rPr>
              <a:t>Типы словосочетаний</a:t>
            </a:r>
            <a:r>
              <a:rPr lang="ru-RU" dirty="0">
                <a:effectLst/>
                <a:latin typeface="Times New Roman"/>
                <a:ea typeface="Times New Roman"/>
              </a:rPr>
              <a:t>: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u="sng" dirty="0">
                <a:effectLst/>
                <a:latin typeface="Times New Roman"/>
                <a:ea typeface="Times New Roman"/>
              </a:rPr>
              <a:t>Свободные</a:t>
            </a:r>
            <a:r>
              <a:rPr lang="ru-RU" dirty="0">
                <a:effectLst/>
                <a:latin typeface="Times New Roman"/>
                <a:ea typeface="Times New Roman"/>
              </a:rPr>
              <a:t> (зависимое слово легко заменяется) </a:t>
            </a:r>
            <a:r>
              <a:rPr lang="ru-RU" i="1" dirty="0">
                <a:effectLst/>
                <a:latin typeface="Times New Roman"/>
                <a:ea typeface="Times New Roman"/>
              </a:rPr>
              <a:t>промокли насквозь, очень промокли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u="sng" dirty="0">
                <a:effectLst/>
                <a:latin typeface="Times New Roman"/>
                <a:ea typeface="Times New Roman"/>
              </a:rPr>
              <a:t>Несвободные </a:t>
            </a:r>
            <a:r>
              <a:rPr lang="ru-RU" dirty="0">
                <a:effectLst/>
                <a:latin typeface="Times New Roman"/>
                <a:ea typeface="Times New Roman"/>
              </a:rPr>
              <a:t>(лексически связанные, </a:t>
            </a:r>
            <a:r>
              <a:rPr lang="ru-RU" dirty="0" err="1">
                <a:effectLst/>
                <a:latin typeface="Times New Roman"/>
                <a:ea typeface="Times New Roman"/>
              </a:rPr>
              <a:t>нечленимые</a:t>
            </a:r>
            <a:r>
              <a:rPr lang="ru-RU" dirty="0">
                <a:effectLst/>
                <a:latin typeface="Times New Roman"/>
                <a:ea typeface="Times New Roman"/>
              </a:rPr>
              <a:t> конструкции</a:t>
            </a:r>
            <a:r>
              <a:rPr lang="ru-RU" i="1" dirty="0">
                <a:effectLst/>
                <a:latin typeface="Times New Roman"/>
                <a:ea typeface="Times New Roman"/>
              </a:rPr>
              <a:t>) мужчина лет сорока, перчатки ручной вязки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u="sng" dirty="0">
                <a:effectLst/>
                <a:latin typeface="Times New Roman"/>
                <a:ea typeface="Times New Roman"/>
              </a:rPr>
              <a:t>Простые </a:t>
            </a:r>
            <a:r>
              <a:rPr lang="ru-RU" dirty="0">
                <a:effectLst/>
                <a:latin typeface="Times New Roman"/>
                <a:ea typeface="Times New Roman"/>
              </a:rPr>
              <a:t>состоят из двух знаменательных слов </a:t>
            </a:r>
            <a:r>
              <a:rPr lang="ru-RU" i="1" dirty="0">
                <a:effectLst/>
                <a:latin typeface="Times New Roman"/>
                <a:ea typeface="Times New Roman"/>
              </a:rPr>
              <a:t>хорошая погода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u="sng" dirty="0">
                <a:effectLst/>
                <a:latin typeface="Times New Roman"/>
                <a:ea typeface="Times New Roman"/>
              </a:rPr>
              <a:t>Сложные</a:t>
            </a:r>
            <a:r>
              <a:rPr lang="ru-RU" dirty="0">
                <a:effectLst/>
                <a:latin typeface="Times New Roman"/>
                <a:ea typeface="Times New Roman"/>
              </a:rPr>
              <a:t> состоят из большего количества слов </a:t>
            </a:r>
            <a:r>
              <a:rPr lang="ru-RU" i="1" dirty="0">
                <a:effectLst/>
                <a:latin typeface="Times New Roman"/>
                <a:ea typeface="Times New Roman"/>
              </a:rPr>
              <a:t>работа над кандидатской диссертацией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i="1" dirty="0">
                <a:effectLst/>
                <a:latin typeface="Times New Roman"/>
                <a:ea typeface="Times New Roman"/>
              </a:rPr>
              <a:t> 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u="sng" dirty="0">
                <a:effectLst/>
                <a:latin typeface="Times New Roman"/>
                <a:ea typeface="Times New Roman"/>
              </a:rPr>
              <a:t>Грамматические значения словосочетания</a:t>
            </a:r>
            <a:r>
              <a:rPr lang="ru-RU" dirty="0">
                <a:effectLst/>
                <a:latin typeface="Times New Roman"/>
                <a:ea typeface="Times New Roman"/>
              </a:rPr>
              <a:t>: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А) </a:t>
            </a:r>
            <a:r>
              <a:rPr lang="ru-RU" u="sng" dirty="0">
                <a:effectLst/>
                <a:latin typeface="Times New Roman"/>
                <a:ea typeface="Times New Roman"/>
              </a:rPr>
              <a:t>Атрибутивное</a:t>
            </a:r>
            <a:r>
              <a:rPr lang="ru-RU" dirty="0">
                <a:effectLst/>
                <a:latin typeface="Times New Roman"/>
                <a:ea typeface="Times New Roman"/>
              </a:rPr>
              <a:t> = определительное, </a:t>
            </a:r>
            <a:r>
              <a:rPr lang="ru-RU" i="1" dirty="0">
                <a:effectLst/>
                <a:latin typeface="Times New Roman"/>
                <a:ea typeface="Times New Roman"/>
              </a:rPr>
              <a:t>университетская библиотека, библиотека</a:t>
            </a:r>
            <a:r>
              <a:rPr lang="ru-RU" dirty="0">
                <a:effectLst/>
                <a:latin typeface="Times New Roman"/>
                <a:ea typeface="Times New Roman"/>
              </a:rPr>
              <a:t> </a:t>
            </a:r>
            <a:r>
              <a:rPr lang="ru-RU" i="1" dirty="0">
                <a:effectLst/>
                <a:latin typeface="Times New Roman"/>
                <a:ea typeface="Times New Roman"/>
              </a:rPr>
              <a:t>университета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pPr>
              <a:spcAft>
                <a:spcPts val="0"/>
              </a:spcAft>
            </a:pPr>
            <a:r>
              <a:rPr lang="ru-RU" dirty="0">
                <a:effectLst/>
                <a:latin typeface="Times New Roman"/>
                <a:ea typeface="Times New Roman"/>
              </a:rPr>
              <a:t>Б) </a:t>
            </a:r>
            <a:r>
              <a:rPr lang="ru-RU" u="sng" dirty="0">
                <a:effectLst/>
                <a:latin typeface="Times New Roman"/>
                <a:ea typeface="Times New Roman"/>
              </a:rPr>
              <a:t>Объектное</a:t>
            </a:r>
            <a:r>
              <a:rPr lang="ru-RU" dirty="0">
                <a:effectLst/>
                <a:latin typeface="Times New Roman"/>
                <a:ea typeface="Times New Roman"/>
              </a:rPr>
              <a:t> = дополнительное, </a:t>
            </a:r>
            <a:r>
              <a:rPr lang="ru-RU" i="1" dirty="0">
                <a:effectLst/>
                <a:latin typeface="Times New Roman"/>
                <a:ea typeface="Times New Roman"/>
              </a:rPr>
              <a:t>решать задачу, мешать соседям, гордится успехом</a:t>
            </a:r>
            <a:endParaRPr lang="cs-CZ" dirty="0">
              <a:effectLst/>
              <a:latin typeface="Times New Roman"/>
              <a:ea typeface="Times New Roman"/>
            </a:endParaRPr>
          </a:p>
          <a:p>
            <a:r>
              <a:rPr lang="ru-RU" dirty="0">
                <a:effectLst/>
                <a:latin typeface="Times New Roman"/>
                <a:ea typeface="Times New Roman"/>
              </a:rPr>
              <a:t>В) </a:t>
            </a:r>
            <a:r>
              <a:rPr lang="ru-RU" u="sng" dirty="0">
                <a:effectLst/>
                <a:latin typeface="Times New Roman"/>
                <a:ea typeface="Times New Roman"/>
              </a:rPr>
              <a:t>Обстоятельственное</a:t>
            </a:r>
            <a:r>
              <a:rPr lang="ru-RU" dirty="0">
                <a:effectLst/>
                <a:latin typeface="Times New Roman"/>
                <a:ea typeface="Times New Roman"/>
              </a:rPr>
              <a:t>, </a:t>
            </a:r>
            <a:r>
              <a:rPr lang="ru-RU" i="1" dirty="0">
                <a:effectLst/>
                <a:latin typeface="Times New Roman"/>
                <a:ea typeface="Times New Roman"/>
              </a:rPr>
              <a:t>лежать на столе, рано утром, заниматься по вечерам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213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-3955" y="671691"/>
            <a:ext cx="9144000" cy="62170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/>
              <a:t>Синтагма</a:t>
            </a:r>
            <a:r>
              <a:rPr lang="ru-RU" dirty="0"/>
              <a:t> - сочетание двух членов, связанных тем или иным отношением с неравноправной направленностью членов (один член является определяемым, а другой – определяющим). Членами синтагмы могут быть: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effectLst/>
              </a:rPr>
              <a:t>слова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effectLst/>
              </a:rPr>
              <a:t>морфологические части слов - морфемы и сочетания морфем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effectLst/>
              </a:rPr>
              <a:t>словосочетания, выступающие как один член </a:t>
            </a:r>
          </a:p>
          <a:p>
            <a:r>
              <a:rPr lang="ru-RU" b="1" dirty="0"/>
              <a:t>Разновидности членов синтагмы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>
                <a:effectLst/>
              </a:rPr>
              <a:t>производное слово</a:t>
            </a:r>
            <a:r>
              <a:rPr lang="ru-RU" dirty="0">
                <a:effectLst/>
              </a:rPr>
              <a:t>, например </a:t>
            </a:r>
            <a:r>
              <a:rPr lang="ru-RU" i="1" dirty="0">
                <a:effectLst/>
              </a:rPr>
              <a:t>домик</a:t>
            </a:r>
            <a:r>
              <a:rPr lang="ru-RU" dirty="0">
                <a:effectLst/>
              </a:rPr>
              <a:t>, где </a:t>
            </a:r>
            <a:r>
              <a:rPr lang="ru-RU" i="1" dirty="0">
                <a:effectLst/>
              </a:rPr>
              <a:t>дом-</a:t>
            </a:r>
            <a:r>
              <a:rPr lang="ru-RU" dirty="0">
                <a:effectLst/>
              </a:rPr>
              <a:t> - определяемое, а </a:t>
            </a:r>
            <a:r>
              <a:rPr lang="ru-RU" i="1" dirty="0">
                <a:effectLst/>
              </a:rPr>
              <a:t>-</a:t>
            </a:r>
            <a:r>
              <a:rPr lang="ru-RU" i="1" dirty="0" err="1">
                <a:effectLst/>
              </a:rPr>
              <a:t>ик</a:t>
            </a:r>
            <a:r>
              <a:rPr lang="ru-RU" dirty="0">
                <a:effectLst/>
              </a:rPr>
              <a:t> - определяющее. Это </a:t>
            </a:r>
            <a:r>
              <a:rPr lang="ru-RU" u="sng" dirty="0">
                <a:effectLst/>
              </a:rPr>
              <a:t>внутренняя синтагма</a:t>
            </a:r>
            <a:r>
              <a:rPr lang="ru-RU" b="1" dirty="0">
                <a:effectLst/>
              </a:rPr>
              <a:t> </a:t>
            </a:r>
            <a:r>
              <a:rPr lang="ru-RU" dirty="0">
                <a:effectLst/>
              </a:rPr>
              <a:t>(</a:t>
            </a:r>
            <a:r>
              <a:rPr lang="ru-RU" sz="1400" dirty="0">
                <a:effectLst/>
              </a:rPr>
              <a:t>не представляет интереса для синтаксиса</a:t>
            </a:r>
            <a:r>
              <a:rPr lang="ru-RU" dirty="0">
                <a:effectLst/>
              </a:rPr>
              <a:t>).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>
                <a:effectLst/>
              </a:rPr>
              <a:t>сложное слово</a:t>
            </a:r>
            <a:r>
              <a:rPr lang="ru-RU" dirty="0">
                <a:effectLst/>
              </a:rPr>
              <a:t>, например </a:t>
            </a:r>
            <a:r>
              <a:rPr lang="ru-RU" i="1" dirty="0">
                <a:effectLst/>
              </a:rPr>
              <a:t>эсминец (эскадренный миноносец)</a:t>
            </a:r>
            <a:r>
              <a:rPr lang="ru-RU" dirty="0">
                <a:effectLst/>
              </a:rPr>
              <a:t>. </a:t>
            </a:r>
            <a:r>
              <a:rPr lang="ru-RU" sz="1400" dirty="0">
                <a:effectLst/>
              </a:rPr>
              <a:t>Также внутренняя синтагма.</a:t>
            </a:r>
            <a:r>
              <a:rPr lang="ru-RU" dirty="0">
                <a:effectLst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>
                <a:effectLst/>
              </a:rPr>
              <a:t>скрытые синтагмы</a:t>
            </a:r>
            <a:r>
              <a:rPr lang="ru-RU" dirty="0">
                <a:effectLst/>
              </a:rPr>
              <a:t>, например </a:t>
            </a:r>
            <a:r>
              <a:rPr lang="ru-RU" i="1" dirty="0">
                <a:effectLst/>
              </a:rPr>
              <a:t>Морозит. Мороз.</a:t>
            </a:r>
            <a:r>
              <a:rPr lang="ru-RU" dirty="0">
                <a:effectLst/>
              </a:rPr>
              <a:t> Здесь выражается модальность и наклонение (окончание </a:t>
            </a:r>
            <a:r>
              <a:rPr lang="ru-RU" i="1" dirty="0">
                <a:effectLst/>
              </a:rPr>
              <a:t>"-</a:t>
            </a:r>
            <a:r>
              <a:rPr lang="ru-RU" i="1" dirty="0" err="1">
                <a:effectLst/>
              </a:rPr>
              <a:t>ит</a:t>
            </a:r>
            <a:r>
              <a:rPr lang="ru-RU" i="1" dirty="0">
                <a:effectLst/>
              </a:rPr>
              <a:t>"</a:t>
            </a:r>
            <a:r>
              <a:rPr lang="ru-RU" dirty="0">
                <a:effectLst/>
              </a:rPr>
              <a:t> в первом случае и нулевая связка во втором).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b="1" dirty="0">
                <a:effectLst/>
              </a:rPr>
              <a:t>внешние синтагмы</a:t>
            </a:r>
            <a:r>
              <a:rPr lang="ru-RU" dirty="0">
                <a:effectLst/>
              </a:rPr>
              <a:t> - пары слов, из которых одно определяет другое, например </a:t>
            </a:r>
            <a:r>
              <a:rPr lang="ru-RU" i="1" dirty="0">
                <a:effectLst/>
              </a:rPr>
              <a:t>жадно ест</a:t>
            </a:r>
            <a:r>
              <a:rPr lang="ru-RU" dirty="0">
                <a:effectLst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dirty="0">
                <a:effectLst/>
              </a:rPr>
              <a:t>бывают случаи, когда в качестве членов синтагмы выступают целые словосочетания: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знаменательное слово сопровождается служебным: </a:t>
            </a:r>
            <a:r>
              <a:rPr lang="ru-RU" i="1" dirty="0">
                <a:effectLst/>
              </a:rPr>
              <a:t>отец был намерен лечь спать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в состав предложения входят </a:t>
            </a:r>
            <a:r>
              <a:rPr lang="ru-RU" dirty="0" err="1">
                <a:effectLst/>
              </a:rPr>
              <a:t>лексикализованные</a:t>
            </a:r>
            <a:r>
              <a:rPr lang="ru-RU" dirty="0">
                <a:effectLst/>
              </a:rPr>
              <a:t> сочетания: </a:t>
            </a:r>
            <a:r>
              <a:rPr lang="ru-RU" i="1" dirty="0">
                <a:effectLst/>
              </a:rPr>
              <a:t>работает спустя рукава</a:t>
            </a:r>
            <a:r>
              <a:rPr lang="ru-RU" dirty="0">
                <a:effectLst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в составе предложения есть распространенные обороты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>
                <a:effectLst/>
              </a:rPr>
              <a:t>в качестве члена синтагмы выступают целые предложения </a:t>
            </a:r>
          </a:p>
        </p:txBody>
      </p:sp>
    </p:spTree>
    <p:extLst>
      <p:ext uri="{BB962C8B-B14F-4D97-AF65-F5344CB8AC3E}">
        <p14:creationId xmlns:p14="http://schemas.microsoft.com/office/powerpoint/2010/main" val="321261287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ložený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765</TotalTime>
  <Words>2537</Words>
  <Application>Microsoft Office PowerPoint</Application>
  <PresentationFormat>Předvádění na obrazovce (4:3)</PresentationFormat>
  <Paragraphs>241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4" baseType="lpstr">
      <vt:lpstr>Arial</vt:lpstr>
      <vt:lpstr>Calibri</vt:lpstr>
      <vt:lpstr>Constantia</vt:lpstr>
      <vt:lpstr>Symbol</vt:lpstr>
      <vt:lpstr>Times New Roman</vt:lpstr>
      <vt:lpstr>Wingdings</vt:lpstr>
      <vt:lpstr>Wingdings 2</vt:lpstr>
      <vt:lpstr>Tok</vt:lpstr>
      <vt:lpstr>СИНТАКСИС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Übersetzer René Stranz-Nikitin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</dc:title>
  <dc:creator>René Stranz-Nikitin</dc:creator>
  <cp:lastModifiedBy>Veronika</cp:lastModifiedBy>
  <cp:revision>36</cp:revision>
  <dcterms:created xsi:type="dcterms:W3CDTF">2016-05-08T08:44:24Z</dcterms:created>
  <dcterms:modified xsi:type="dcterms:W3CDTF">2020-02-16T12:10:42Z</dcterms:modified>
</cp:coreProperties>
</file>