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72" r:id="rId15"/>
    <p:sldId id="273" r:id="rId16"/>
    <p:sldId id="274" r:id="rId17"/>
    <p:sldId id="276" r:id="rId18"/>
    <p:sldId id="282" r:id="rId19"/>
    <p:sldId id="275" r:id="rId20"/>
    <p:sldId id="269" r:id="rId21"/>
    <p:sldId id="270" r:id="rId22"/>
    <p:sldId id="277" r:id="rId23"/>
    <p:sldId id="278" r:id="rId24"/>
    <p:sldId id="279" r:id="rId25"/>
    <p:sldId id="280" r:id="rId26"/>
    <p:sldId id="281" r:id="rId27"/>
    <p:sldId id="271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183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30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65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91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87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9475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830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9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40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50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62CF3-0B8A-49A7-8F0E-2A42059A4A0F}" type="datetimeFigureOut">
              <a:rPr lang="cs-CZ" smtClean="0"/>
              <a:t>9.12.2014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AB20-EDEF-47F3-A2D4-1E6510DC8D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21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Velká Británie a její impérium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1815-1881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017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5/51/Lord_Castlereagh_Marquess_of_Londonder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565092"/>
            <a:ext cx="4276725" cy="513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d/df/George_Canning_by_Richard_Evans_-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31" y="708788"/>
            <a:ext cx="3614810" cy="48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chef.bbci.co.uk/arts/yourpaintings/images/paintings/gmag/large/ci_gmag_gmag_4809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49" y="565092"/>
            <a:ext cx="3928364" cy="516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Období </a:t>
            </a:r>
            <a:r>
              <a:rPr lang="cs-CZ" b="1" dirty="0" smtClean="0"/>
              <a:t>lorda </a:t>
            </a:r>
            <a:r>
              <a:rPr lang="cs-CZ" b="1" dirty="0" err="1"/>
              <a:t>Palmerstona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Sám sebe považoval </a:t>
            </a:r>
            <a:r>
              <a:rPr lang="cs-CZ" dirty="0" err="1"/>
              <a:t>Palmerston</a:t>
            </a:r>
            <a:r>
              <a:rPr lang="cs-CZ" dirty="0"/>
              <a:t> za důsledného obránce britských zájmů a snažil se, aby každý Brit věděl, jaké zájmy Velká Británie má</a:t>
            </a:r>
            <a:r>
              <a:rPr lang="cs-CZ" dirty="0" smtClean="0"/>
              <a:t>.</a:t>
            </a:r>
          </a:p>
          <a:p>
            <a:r>
              <a:rPr lang="cs-CZ" dirty="0"/>
              <a:t>Základním kamenem </a:t>
            </a:r>
            <a:r>
              <a:rPr lang="cs-CZ" dirty="0" err="1"/>
              <a:t>Palmerstonovy</a:t>
            </a:r>
            <a:r>
              <a:rPr lang="cs-CZ" dirty="0"/>
              <a:t> zahraniční politiky byl národní zájem. Zdůrazňoval: </a:t>
            </a:r>
            <a:r>
              <a:rPr lang="cs-CZ" i="1" dirty="0"/>
              <a:t>„Velká Británie nemá stálé spojence ani trvalé nepřátele. Stálé jsou pouze naše zájmy a naší povinností je tyto zájmy sledovat.“</a:t>
            </a:r>
            <a:r>
              <a:rPr lang="cs-CZ" dirty="0"/>
              <a:t> </a:t>
            </a:r>
          </a:p>
          <a:p>
            <a:r>
              <a:rPr lang="cs-CZ" dirty="0" smtClean="0"/>
              <a:t>1850 – aféra dona </a:t>
            </a:r>
            <a:r>
              <a:rPr lang="cs-CZ" dirty="0" err="1" smtClean="0"/>
              <a:t>Pacifica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0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2/22/Lord_Palmerston_1855.jpg/245px-Lord_Palmerston_1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533400"/>
            <a:ext cx="3524353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1.bp.blogspot.com/-fUDWkMgFiEU/UGXV1OYuvYI/AAAAAAAADOA/7RXQPZPp9dA/s1600/1850+-+Don+Pacif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4" y="533400"/>
            <a:ext cx="6746107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Disraeli</a:t>
            </a:r>
            <a:r>
              <a:rPr lang="cs-CZ" b="1" dirty="0"/>
              <a:t> a </a:t>
            </a:r>
            <a:r>
              <a:rPr lang="cs-CZ" b="1" dirty="0" err="1"/>
              <a:t>Gladstone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Benjamin </a:t>
            </a:r>
            <a:r>
              <a:rPr lang="cs-CZ" b="1" dirty="0" err="1" smtClean="0"/>
              <a:t>Disraeli</a:t>
            </a:r>
            <a:r>
              <a:rPr lang="cs-CZ" dirty="0" smtClean="0"/>
              <a:t> - vyznával </a:t>
            </a:r>
            <a:r>
              <a:rPr lang="cs-CZ" dirty="0"/>
              <a:t>směr, který nastolil </a:t>
            </a:r>
            <a:r>
              <a:rPr lang="cs-CZ" dirty="0" err="1"/>
              <a:t>Palmerston</a:t>
            </a:r>
            <a:r>
              <a:rPr lang="cs-CZ" dirty="0"/>
              <a:t>. Považoval za nezbytné posilovat vliv Velké Británie zejména v Evropě. Používal například příměru: boj o Indii bude vybojován v Evropě. Proto je třeba omezovat moc a vliv evropských konkurentů Velké Británie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William E. </a:t>
            </a:r>
            <a:r>
              <a:rPr lang="cs-CZ" b="1" dirty="0" err="1" smtClean="0"/>
              <a:t>Gladstone</a:t>
            </a:r>
            <a:r>
              <a:rPr lang="cs-CZ" dirty="0" smtClean="0"/>
              <a:t> - </a:t>
            </a:r>
            <a:r>
              <a:rPr lang="cs-CZ" dirty="0"/>
              <a:t>chtěl především reformovat Velkou Británii </a:t>
            </a:r>
            <a:r>
              <a:rPr lang="cs-CZ" dirty="0" smtClean="0"/>
              <a:t>V</a:t>
            </a:r>
            <a:r>
              <a:rPr lang="cs-CZ" dirty="0"/>
              <a:t> </a:t>
            </a:r>
            <a:r>
              <a:rPr lang="cs-CZ" dirty="0" smtClean="0"/>
              <a:t>zahraniční a koloniální </a:t>
            </a:r>
            <a:r>
              <a:rPr lang="cs-CZ" dirty="0"/>
              <a:t>politice byla jeho bilance už méně imponující. </a:t>
            </a:r>
            <a:r>
              <a:rPr lang="cs-CZ" dirty="0" err="1"/>
              <a:t>Gladstone</a:t>
            </a:r>
            <a:r>
              <a:rPr lang="cs-CZ" dirty="0"/>
              <a:t> se totiž nechtěl příliš výrazně angažovat za hranicemi své země. </a:t>
            </a:r>
          </a:p>
        </p:txBody>
      </p:sp>
    </p:spTree>
    <p:extLst>
      <p:ext uri="{BB962C8B-B14F-4D97-AF65-F5344CB8AC3E}">
        <p14:creationId xmlns:p14="http://schemas.microsoft.com/office/powerpoint/2010/main" val="256782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Ztráta prestiže – případ lodi Alabamy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Velká Británie utrpěla také v roce 1872 v případu </a:t>
            </a:r>
            <a:r>
              <a:rPr lang="cs-CZ" i="1" dirty="0"/>
              <a:t>Alabamy</a:t>
            </a:r>
            <a:r>
              <a:rPr lang="cs-CZ" dirty="0"/>
              <a:t>, což byla loď, kterou v době občanské války ve Spojených státech vybavili a vyzbrojili ve Velké Británii. </a:t>
            </a:r>
            <a:endParaRPr lang="cs-CZ" dirty="0" smtClean="0"/>
          </a:p>
          <a:p>
            <a:r>
              <a:rPr lang="cs-CZ" dirty="0" smtClean="0"/>
              <a:t>Loď </a:t>
            </a:r>
            <a:r>
              <a:rPr lang="cs-CZ" dirty="0"/>
              <a:t>patřila ke Konfederaci a způsobila lodím ze Severu obrovské ztráty, dokonce se hovořilo o tom, že tato loď prodloužila válku. </a:t>
            </a:r>
            <a:endParaRPr lang="cs-CZ" dirty="0" smtClean="0"/>
          </a:p>
          <a:p>
            <a:r>
              <a:rPr lang="cs-CZ" dirty="0" smtClean="0"/>
              <a:t>Americká </a:t>
            </a:r>
            <a:r>
              <a:rPr lang="cs-CZ" dirty="0"/>
              <a:t>vláda žádala od britské vlády kompenzaci</a:t>
            </a:r>
            <a:r>
              <a:rPr lang="cs-CZ" dirty="0" smtClean="0"/>
              <a:t>.</a:t>
            </a:r>
          </a:p>
          <a:p>
            <a:r>
              <a:rPr lang="cs-CZ" dirty="0" err="1"/>
              <a:t>Gladstone</a:t>
            </a:r>
            <a:r>
              <a:rPr lang="cs-CZ" dirty="0"/>
              <a:t> se </a:t>
            </a:r>
            <a:r>
              <a:rPr lang="cs-CZ" dirty="0" smtClean="0"/>
              <a:t>nechal </a:t>
            </a:r>
            <a:r>
              <a:rPr lang="cs-CZ" dirty="0"/>
              <a:t>vmanévrovat do nepříjemné situace, kdy USA chtěly dokonce uplatňovat nárok na náhradu i nepřímých škod, které jim loď způsobila</a:t>
            </a:r>
            <a:r>
              <a:rPr lang="cs-CZ" dirty="0" smtClean="0"/>
              <a:t>.</a:t>
            </a:r>
          </a:p>
          <a:p>
            <a:r>
              <a:rPr lang="cs-CZ" dirty="0"/>
              <a:t>Američané </a:t>
            </a:r>
            <a:r>
              <a:rPr lang="cs-CZ" dirty="0" smtClean="0"/>
              <a:t>nakonec žádali </a:t>
            </a:r>
            <a:r>
              <a:rPr lang="cs-CZ" dirty="0"/>
              <a:t>9,5 milionu liber </a:t>
            </a:r>
            <a:r>
              <a:rPr lang="cs-CZ" dirty="0" smtClean="0"/>
              <a:t>pouze za </a:t>
            </a:r>
            <a:r>
              <a:rPr lang="cs-CZ" dirty="0"/>
              <a:t>„přímé“ škody. Mezinárodní arbitráž jim přiznala náhradu ve výši 3,25 milionu liber.</a:t>
            </a:r>
          </a:p>
        </p:txBody>
      </p:sp>
    </p:spTree>
    <p:extLst>
      <p:ext uri="{BB962C8B-B14F-4D97-AF65-F5344CB8AC3E}">
        <p14:creationId xmlns:p14="http://schemas.microsoft.com/office/powerpoint/2010/main" val="21238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Německo a Francie, </a:t>
            </a:r>
            <a:r>
              <a:rPr lang="cs-CZ" b="1" dirty="0" err="1"/>
              <a:t>Gladstone</a:t>
            </a:r>
            <a:r>
              <a:rPr lang="cs-CZ" b="1" dirty="0"/>
              <a:t> a </a:t>
            </a:r>
            <a:r>
              <a:rPr lang="cs-CZ" b="1" dirty="0" err="1"/>
              <a:t>Disraeli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Dne 19. července 1870 vypukla prusko-francouzská válka. Britové se v té době začali silně přiklánět na stranu Prusů</a:t>
            </a:r>
            <a:r>
              <a:rPr lang="cs-CZ" dirty="0" smtClean="0"/>
              <a:t>.</a:t>
            </a:r>
          </a:p>
          <a:p>
            <a:r>
              <a:rPr lang="cs-CZ" dirty="0" err="1"/>
              <a:t>Gladstone</a:t>
            </a:r>
            <a:r>
              <a:rPr lang="cs-CZ" dirty="0"/>
              <a:t> </a:t>
            </a:r>
            <a:r>
              <a:rPr lang="cs-CZ" dirty="0" smtClean="0"/>
              <a:t>si nepřál zapojit do války </a:t>
            </a:r>
            <a:r>
              <a:rPr lang="cs-CZ" dirty="0"/>
              <a:t>Británii (v té době panovaly velké obavy z toho, že Británie bude tak či onak do války </a:t>
            </a:r>
            <a:r>
              <a:rPr lang="cs-CZ" dirty="0" smtClean="0"/>
              <a:t>vtažena).</a:t>
            </a:r>
          </a:p>
          <a:p>
            <a:r>
              <a:rPr lang="cs-CZ" dirty="0"/>
              <a:t>Když Francie prohrála válku (a veřejné mínění se z velké části přiklonilo zpět na její stranu), </a:t>
            </a:r>
            <a:r>
              <a:rPr lang="cs-CZ" dirty="0" err="1"/>
              <a:t>Gladstone</a:t>
            </a:r>
            <a:r>
              <a:rPr lang="cs-CZ" dirty="0"/>
              <a:t> chtěl shromáždit neutrální síly v Evropě k odporu proti německé anexi Alsaska a poloviny území Lotrinska s odůvodněním, že je nepřípustné, aby se taková změna udála bez souhlasu místních obyvatel. </a:t>
            </a:r>
          </a:p>
          <a:p>
            <a:r>
              <a:rPr lang="cs-CZ" dirty="0"/>
              <a:t>Když se v roce 1874 stal premiérem </a:t>
            </a:r>
            <a:r>
              <a:rPr lang="cs-CZ" dirty="0" err="1"/>
              <a:t>Disraeli</a:t>
            </a:r>
            <a:r>
              <a:rPr lang="cs-CZ" dirty="0"/>
              <a:t>, snažil se obnovit rovnováhu a vůdčí postavení Velké Británie.</a:t>
            </a:r>
          </a:p>
        </p:txBody>
      </p:sp>
    </p:spTree>
    <p:extLst>
      <p:ext uri="{BB962C8B-B14F-4D97-AF65-F5344CB8AC3E}">
        <p14:creationId xmlns:p14="http://schemas.microsoft.com/office/powerpoint/2010/main" val="3015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Suezský průplav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 prosinci 1869 byl dokončen suezský průplav a došlo k jeho oficiálnímu otevření. </a:t>
            </a:r>
            <a:endParaRPr lang="cs-CZ" dirty="0" smtClean="0"/>
          </a:p>
          <a:p>
            <a:r>
              <a:rPr lang="cs-CZ" dirty="0"/>
              <a:t>Iniciativy ve věci prokopání průplavu Suezskou šíjí se v roce 1854 chopil francouzský inženýr Ferdinand de </a:t>
            </a:r>
            <a:r>
              <a:rPr lang="cs-CZ" dirty="0" err="1" smtClean="0"/>
              <a:t>Lesseps</a:t>
            </a:r>
            <a:r>
              <a:rPr lang="cs-CZ" dirty="0" smtClean="0"/>
              <a:t>.</a:t>
            </a:r>
          </a:p>
          <a:p>
            <a:r>
              <a:rPr lang="cs-CZ" dirty="0"/>
              <a:t>Když byl průplav budován, odmítl </a:t>
            </a:r>
            <a:r>
              <a:rPr lang="cs-CZ" dirty="0" err="1"/>
              <a:t>Palmerston</a:t>
            </a:r>
            <a:r>
              <a:rPr lang="cs-CZ" dirty="0"/>
              <a:t> britskou účast, protože nechtěl podporovat budování cesty do Indie, která by nebyla plně pod britskou kontrolou</a:t>
            </a:r>
            <a:r>
              <a:rPr lang="cs-CZ" dirty="0" smtClean="0"/>
              <a:t>.</a:t>
            </a:r>
          </a:p>
          <a:p>
            <a:r>
              <a:rPr lang="cs-CZ" dirty="0" err="1"/>
              <a:t>Disraeli</a:t>
            </a:r>
            <a:r>
              <a:rPr lang="cs-CZ" dirty="0"/>
              <a:t> odmítal projekt proto, že se domníval, že narazí na nepřeklenutelné technické a ekonomické potíže. </a:t>
            </a:r>
            <a:r>
              <a:rPr lang="cs-CZ" dirty="0" err="1"/>
              <a:t>Gladstone</a:t>
            </a:r>
            <a:r>
              <a:rPr lang="cs-CZ" dirty="0"/>
              <a:t> byl pro britskou spoluúčast, protože chápal průplav jako obecný pokrok lidstva</a:t>
            </a:r>
            <a:r>
              <a:rPr lang="cs-CZ" dirty="0" smtClean="0"/>
              <a:t>.</a:t>
            </a:r>
          </a:p>
          <a:p>
            <a:r>
              <a:rPr lang="cs-CZ" dirty="0" smtClean="0"/>
              <a:t>1875 – Británie získává podíl ve Společnosti Suezského průplavu.</a:t>
            </a:r>
          </a:p>
          <a:p>
            <a:r>
              <a:rPr lang="cs-CZ" dirty="0" smtClean="0"/>
              <a:t>1882 – Britská okupace Egypta – skrytý protektorát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2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603250"/>
            <a:ext cx="4876800" cy="46863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325" y="3741737"/>
            <a:ext cx="4876800" cy="30956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125" y="708025"/>
            <a:ext cx="36480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960" y="323192"/>
            <a:ext cx="8232770" cy="628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82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Východní otázka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Již v červenci 1875 došlo k protitureckému povstání v Bosně a později v Hercegovině. </a:t>
            </a:r>
            <a:endParaRPr lang="cs-CZ" dirty="0" smtClean="0"/>
          </a:p>
          <a:p>
            <a:r>
              <a:rPr lang="cs-CZ" dirty="0"/>
              <a:t>Koncem dubna 1876 se v některých oblastech vzbouřili Bulhaři a pobili místní turecké činitele. Osmanská říše tvrdě zasáhla</a:t>
            </a:r>
            <a:r>
              <a:rPr lang="cs-CZ" dirty="0" smtClean="0"/>
              <a:t>.</a:t>
            </a:r>
          </a:p>
          <a:p>
            <a:r>
              <a:rPr lang="cs-CZ" dirty="0"/>
              <a:t>Při masakrech v Bulharsku – jak se později ukázalo – bylo zabito asi 12 000 lidí. Byly zničeny celé vesnice a došlo k hromadným útěkům</a:t>
            </a:r>
            <a:r>
              <a:rPr lang="cs-CZ" dirty="0" smtClean="0"/>
              <a:t>.</a:t>
            </a:r>
          </a:p>
          <a:p>
            <a:r>
              <a:rPr lang="cs-CZ" dirty="0"/>
              <a:t>Události v Bulharsku byly příležitostí pro </a:t>
            </a:r>
            <a:r>
              <a:rPr lang="cs-CZ" dirty="0" err="1"/>
              <a:t>Gladstona</a:t>
            </a:r>
            <a:r>
              <a:rPr lang="cs-CZ" dirty="0"/>
              <a:t>. Narychlo sepsal pamflet Bulharské hrůzy a východní otázka.</a:t>
            </a:r>
          </a:p>
        </p:txBody>
      </p:sp>
    </p:spTree>
    <p:extLst>
      <p:ext uri="{BB962C8B-B14F-4D97-AF65-F5344CB8AC3E}">
        <p14:creationId xmlns:p14="http://schemas.microsoft.com/office/powerpoint/2010/main" val="372448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Moc a velikost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Tři </a:t>
            </a:r>
            <a:r>
              <a:rPr lang="cs-CZ" dirty="0"/>
              <a:t>pilíře britské </a:t>
            </a:r>
            <a:r>
              <a:rPr lang="cs-CZ" dirty="0" smtClean="0"/>
              <a:t>moci: tvořivost </a:t>
            </a:r>
            <a:r>
              <a:rPr lang="cs-CZ" dirty="0"/>
              <a:t>a píle obyvatel, růst britského průmyslu a námořní převaha, která dovolovala Britům pronikat na nové trhy. </a:t>
            </a:r>
            <a:endParaRPr lang="cs-CZ" dirty="0" smtClean="0"/>
          </a:p>
          <a:p>
            <a:r>
              <a:rPr lang="cs-CZ" dirty="0"/>
              <a:t>Hospodářská recese, která se pravidelně objevovala od roku 1815 do poloviny čtyřicátých let 19. století, zapříčinila kromě propouštění z práce vzrůst politického radikalismu a veřejných nepokojů.</a:t>
            </a:r>
          </a:p>
          <a:p>
            <a:r>
              <a:rPr lang="cs-CZ" dirty="0"/>
              <a:t>Přívrženci volného obchodu věděli, jak se zbavit těchto problémů. Argumentovali tím, že zrušení cel zlevní dovezené suroviny a tím fakticky také zlevní britské výrobky určené pro vývoz</a:t>
            </a:r>
            <a:r>
              <a:rPr lang="cs-CZ" dirty="0" smtClean="0"/>
              <a:t>.</a:t>
            </a:r>
          </a:p>
          <a:p>
            <a:r>
              <a:rPr lang="cs-CZ" dirty="0"/>
              <a:t>První kroky k volnému obchodu podnikl toryovský kabinet již ve dvacátých letech 19. století, když zrušil navigační zákony a snížil cla.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808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ictorianweb.org/graphics/portraits/disrael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447675"/>
            <a:ext cx="4579443" cy="57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22.postimg.org/spdf82rmp/William_Ewart_Gladst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598487"/>
            <a:ext cx="3966928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64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Impérium a veřejné mínění (</a:t>
            </a:r>
            <a:r>
              <a:rPr lang="cs-CZ" b="1" dirty="0" smtClean="0"/>
              <a:t>1815-1881)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Na tom, co si obyvatelé Ostrovů myslí o impériu, záviselo v tomto období čím dál více, zejména z toho důvodu, že se jednotlivými volebními zákony (1832, 1867, 1884-85) zvětšovala volební základna</a:t>
            </a:r>
            <a:r>
              <a:rPr lang="cs-CZ" dirty="0" smtClean="0"/>
              <a:t>.</a:t>
            </a:r>
          </a:p>
          <a:p>
            <a:r>
              <a:rPr lang="cs-CZ" dirty="0"/>
              <a:t>Existoval poměrně jednotný názor na to, že impérium je mocnou zbraní pro šíření civilizace skrze obchod a učení domorodců „lepšímu“ chování</a:t>
            </a:r>
            <a:r>
              <a:rPr lang="cs-CZ" dirty="0" smtClean="0"/>
              <a:t>.</a:t>
            </a:r>
          </a:p>
          <a:p>
            <a:r>
              <a:rPr lang="cs-CZ" dirty="0"/>
              <a:t>Na začátku 19. století bylo velkou otázkou problematika otroctví</a:t>
            </a:r>
            <a:r>
              <a:rPr lang="cs-CZ" dirty="0" smtClean="0"/>
              <a:t>.</a:t>
            </a:r>
          </a:p>
          <a:p>
            <a:r>
              <a:rPr lang="cs-CZ" dirty="0"/>
              <a:t>Abolicionistické hnutí vděčilo mnohé energii dvou mužů – Williama </a:t>
            </a:r>
            <a:r>
              <a:rPr lang="cs-CZ" dirty="0" err="1"/>
              <a:t>Wilberforceho</a:t>
            </a:r>
            <a:r>
              <a:rPr lang="cs-CZ" dirty="0"/>
              <a:t> a Thomase </a:t>
            </a:r>
            <a:r>
              <a:rPr lang="cs-CZ" dirty="0" err="1"/>
              <a:t>Clarksona</a:t>
            </a:r>
            <a:r>
              <a:rPr lang="cs-CZ" dirty="0"/>
              <a:t>. Ti, aby ukázali schopnosti černochů, zapojili se do založení experimentální kolonie, Sierry Leone, založené v roce 1787. </a:t>
            </a:r>
            <a:endParaRPr lang="cs-CZ" dirty="0" smtClean="0"/>
          </a:p>
          <a:p>
            <a:r>
              <a:rPr lang="cs-CZ" dirty="0"/>
              <a:t>Kampaň za zrušení otroctví se časově kryla s růstem počtu křesťanských organizací, které zasvětily svoji činnost misijní činnosti.</a:t>
            </a:r>
          </a:p>
        </p:txBody>
      </p:sp>
    </p:spTree>
    <p:extLst>
      <p:ext uri="{BB962C8B-B14F-4D97-AF65-F5344CB8AC3E}">
        <p14:creationId xmlns:p14="http://schemas.microsoft.com/office/powerpoint/2010/main" val="2301556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Salisbury</a:t>
            </a:r>
            <a:r>
              <a:rPr lang="cs-CZ" b="1" dirty="0"/>
              <a:t> a britská politika </a:t>
            </a:r>
            <a:r>
              <a:rPr lang="cs-CZ" b="1" i="1" dirty="0"/>
              <a:t>„</a:t>
            </a:r>
            <a:r>
              <a:rPr lang="cs-CZ" b="1" i="1" dirty="0" err="1"/>
              <a:t>splendid</a:t>
            </a:r>
            <a:r>
              <a:rPr lang="cs-CZ" b="1" i="1" dirty="0"/>
              <a:t> </a:t>
            </a:r>
            <a:r>
              <a:rPr lang="cs-CZ" b="1" i="1" dirty="0" err="1"/>
              <a:t>isolation</a:t>
            </a:r>
            <a:r>
              <a:rPr lang="cs-CZ" b="1" i="1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Salisbury</a:t>
            </a:r>
            <a:r>
              <a:rPr lang="cs-CZ" dirty="0"/>
              <a:t> zastával v zahraniční politice tzv. </a:t>
            </a:r>
            <a:r>
              <a:rPr lang="cs-CZ" i="1" dirty="0" err="1"/>
              <a:t>splendid</a:t>
            </a:r>
            <a:r>
              <a:rPr lang="cs-CZ" i="1" dirty="0"/>
              <a:t> </a:t>
            </a:r>
            <a:r>
              <a:rPr lang="cs-CZ" i="1" dirty="0" err="1"/>
              <a:t>isolation</a:t>
            </a:r>
            <a:r>
              <a:rPr lang="cs-CZ" dirty="0"/>
              <a:t> Velké Británie. Soudil, že VB může vždy využívat konfliktů koloniálních mocností, a tak v klidu zařizovat své koloniální záležitosti ve všech částech světa</a:t>
            </a:r>
            <a:r>
              <a:rPr lang="cs-CZ" dirty="0" smtClean="0"/>
              <a:t>.</a:t>
            </a:r>
          </a:p>
          <a:p>
            <a:r>
              <a:rPr lang="cs-CZ" dirty="0"/>
              <a:t>Pozornost britské diplomacie byla upjata na problémy koloniální expanze. Jedna z jejích hlavních starostí bylo udržet a rozšířit britskou nadvládu nebo vliv v zemích sousedících s Britskou Indií, nebo tvořící přístupové cesty k ní, v Persii, Afghánistánu, osmanské říši, v Barmě, </a:t>
            </a:r>
            <a:r>
              <a:rPr lang="cs-CZ" dirty="0" smtClean="0"/>
              <a:t>Siamu.</a:t>
            </a:r>
          </a:p>
          <a:p>
            <a:r>
              <a:rPr lang="cs-CZ" dirty="0"/>
              <a:t>Liberálové by byli raději dosahovali těchto cílů dohodou s Ruskem, svým hlavním soupeřem v Asii. Konzervativci, a mezi nimi </a:t>
            </a:r>
            <a:r>
              <a:rPr lang="cs-CZ" dirty="0" err="1"/>
              <a:t>Salisbury</a:t>
            </a:r>
            <a:r>
              <a:rPr lang="cs-CZ" dirty="0"/>
              <a:t>, však soudili, že dosáhnou úspěchu snadněji, zvýší-li nátlak na </a:t>
            </a:r>
            <a:r>
              <a:rPr lang="cs-CZ" dirty="0" smtClean="0"/>
              <a:t>Rusko.</a:t>
            </a:r>
          </a:p>
          <a:p>
            <a:r>
              <a:rPr lang="cs-CZ" dirty="0"/>
              <a:t>Na konci 19. století se dá hovořit o krizi politiky „skvělé izolace“.</a:t>
            </a:r>
          </a:p>
        </p:txBody>
      </p:sp>
    </p:spTree>
    <p:extLst>
      <p:ext uri="{BB962C8B-B14F-4D97-AF65-F5344CB8AC3E}">
        <p14:creationId xmlns:p14="http://schemas.microsoft.com/office/powerpoint/2010/main" val="3856911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První pokus o </a:t>
            </a:r>
            <a:r>
              <a:rPr lang="cs-CZ" b="1" dirty="0" err="1"/>
              <a:t>anglo</a:t>
            </a:r>
            <a:r>
              <a:rPr lang="cs-CZ" b="1" dirty="0"/>
              <a:t>-německý blok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Tento pokus souvisel s ruským nástupem v Číně na přelomu 1897/98</a:t>
            </a:r>
            <a:r>
              <a:rPr lang="cs-CZ" dirty="0" smtClean="0"/>
              <a:t>.</a:t>
            </a:r>
          </a:p>
          <a:p>
            <a:r>
              <a:rPr lang="cs-CZ" dirty="0"/>
              <a:t>Dne 25. 3. 1898 kabinet v premiérově nepřítomnosti pověřil Chamberlaina a ministra financí </a:t>
            </a:r>
            <a:r>
              <a:rPr lang="cs-CZ" dirty="0" err="1"/>
              <a:t>Balfoura</a:t>
            </a:r>
            <a:r>
              <a:rPr lang="cs-CZ" dirty="0"/>
              <a:t>, aby přes velvyslance hraběte </a:t>
            </a:r>
            <a:r>
              <a:rPr lang="cs-CZ" dirty="0" err="1"/>
              <a:t>Hatzfeldta</a:t>
            </a:r>
            <a:r>
              <a:rPr lang="cs-CZ" dirty="0"/>
              <a:t> sondovali, do jaké míry je Berlín ochoten spolupracovat.</a:t>
            </a:r>
          </a:p>
          <a:p>
            <a:r>
              <a:rPr lang="cs-CZ" dirty="0"/>
              <a:t>Berlín nehodlal riskovat nepřátelství Ruska bez toho, že by Velká Británie zaplatila dohodu maximálními ústupky</a:t>
            </a:r>
            <a:r>
              <a:rPr lang="cs-CZ" dirty="0" smtClean="0"/>
              <a:t>.</a:t>
            </a:r>
          </a:p>
          <a:p>
            <a:r>
              <a:rPr lang="cs-CZ" dirty="0"/>
              <a:t>Jediným plodem </a:t>
            </a:r>
            <a:r>
              <a:rPr lang="cs-CZ" dirty="0" err="1"/>
              <a:t>anglo</a:t>
            </a:r>
            <a:r>
              <a:rPr lang="cs-CZ" dirty="0"/>
              <a:t>-německých kontaktů se stala smlouva o rozdělení portugalských kolonií z 30. srpna 1898: Angola a Mosambik byly rozděleny na sféry vlivu a Timor ve Východoindickém souostroví připadl Němcům. Tímto výsledkem však nebyla spokojena ani jedna strana.</a:t>
            </a:r>
          </a:p>
        </p:txBody>
      </p:sp>
    </p:spTree>
    <p:extLst>
      <p:ext uri="{BB962C8B-B14F-4D97-AF65-F5344CB8AC3E}">
        <p14:creationId xmlns:p14="http://schemas.microsoft.com/office/powerpoint/2010/main" val="263067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Nový pokus o </a:t>
            </a:r>
            <a:r>
              <a:rPr lang="cs-CZ" b="1" dirty="0" err="1"/>
              <a:t>anglo</a:t>
            </a:r>
            <a:r>
              <a:rPr lang="cs-CZ" b="1" dirty="0"/>
              <a:t>-německou dohodu a</a:t>
            </a:r>
            <a:r>
              <a:rPr lang="cs-CZ" dirty="0"/>
              <a:t> </a:t>
            </a:r>
            <a:r>
              <a:rPr lang="cs-CZ" b="1" dirty="0"/>
              <a:t>konec </a:t>
            </a:r>
            <a:r>
              <a:rPr lang="cs-CZ" b="1" i="1" dirty="0"/>
              <a:t>„skvělé izolace“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Britské volby v roce 1900 se konaly v atmosféře vyvolané búrskou </a:t>
            </a:r>
            <a:r>
              <a:rPr lang="cs-CZ" dirty="0" smtClean="0"/>
              <a:t>válkou.</a:t>
            </a:r>
          </a:p>
          <a:p>
            <a:r>
              <a:rPr lang="cs-CZ" dirty="0"/>
              <a:t>Byl to mimo jiné důsledek nespokojenosti se </a:t>
            </a:r>
            <a:r>
              <a:rPr lang="cs-CZ" dirty="0" err="1"/>
              <a:t>Salisburyho</a:t>
            </a:r>
            <a:r>
              <a:rPr lang="cs-CZ" dirty="0"/>
              <a:t> zahraniční politikou. Silná opozice se vytvořila i ve vládě. V čele stál první lord admirality </a:t>
            </a:r>
            <a:r>
              <a:rPr lang="cs-CZ" dirty="0" err="1"/>
              <a:t>Goschen</a:t>
            </a:r>
            <a:r>
              <a:rPr lang="cs-CZ" dirty="0"/>
              <a:t>, lord </a:t>
            </a:r>
            <a:r>
              <a:rPr lang="cs-CZ" dirty="0" err="1"/>
              <a:t>Hamilton</a:t>
            </a:r>
            <a:r>
              <a:rPr lang="cs-CZ" dirty="0"/>
              <a:t> a markýz z </a:t>
            </a:r>
            <a:r>
              <a:rPr lang="cs-CZ" dirty="0" err="1"/>
              <a:t>Lansdowne</a:t>
            </a:r>
            <a:r>
              <a:rPr lang="cs-CZ" dirty="0" smtClean="0"/>
              <a:t>.</a:t>
            </a:r>
          </a:p>
          <a:p>
            <a:r>
              <a:rPr lang="cs-CZ" dirty="0"/>
              <a:t>Novým ministrem zahraničí se stal markýz z </a:t>
            </a:r>
            <a:r>
              <a:rPr lang="cs-CZ" dirty="0" err="1"/>
              <a:t>Landsdowne</a:t>
            </a:r>
            <a:r>
              <a:rPr lang="cs-CZ" dirty="0"/>
              <a:t>. Ten musel čelit ruské výzvě v Číně a došel k rozhodnutí, že zájmy impéria by nejlépe zajišťoval pevný, smluvně zajištěný blok s Německem</a:t>
            </a:r>
            <a:r>
              <a:rPr lang="cs-CZ" dirty="0" smtClean="0"/>
              <a:t>.</a:t>
            </a:r>
          </a:p>
          <a:p>
            <a:r>
              <a:rPr lang="cs-CZ" dirty="0"/>
              <a:t>Dne 12. března 1901 předložil </a:t>
            </a:r>
            <a:r>
              <a:rPr lang="cs-CZ" dirty="0" err="1"/>
              <a:t>Lansdowne</a:t>
            </a:r>
            <a:r>
              <a:rPr lang="cs-CZ" dirty="0"/>
              <a:t> vládě oficiální návrh na uzavření </a:t>
            </a:r>
            <a:r>
              <a:rPr lang="cs-CZ" dirty="0" err="1"/>
              <a:t>anglo</a:t>
            </a:r>
            <a:r>
              <a:rPr lang="cs-CZ" dirty="0"/>
              <a:t>-německé dohody.</a:t>
            </a:r>
          </a:p>
        </p:txBody>
      </p:sp>
    </p:spTree>
    <p:extLst>
      <p:ext uri="{BB962C8B-B14F-4D97-AF65-F5344CB8AC3E}">
        <p14:creationId xmlns:p14="http://schemas.microsoft.com/office/powerpoint/2010/main" val="483350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Konec skvělé izolace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VB a Japonsko se sblížily ze společného strachu před Ruskem</a:t>
            </a:r>
            <a:r>
              <a:rPr lang="cs-CZ" dirty="0" smtClean="0"/>
              <a:t>.</a:t>
            </a:r>
          </a:p>
          <a:p>
            <a:r>
              <a:rPr lang="cs-CZ" dirty="0"/>
              <a:t>Počátkem října 1901 zahájil japonský velvyslanec v Londýně </a:t>
            </a:r>
            <a:r>
              <a:rPr lang="cs-CZ" dirty="0" err="1"/>
              <a:t>Hajaši</a:t>
            </a:r>
            <a:r>
              <a:rPr lang="cs-CZ" dirty="0"/>
              <a:t> jednání o možném podpisu </a:t>
            </a:r>
            <a:r>
              <a:rPr lang="cs-CZ" dirty="0" err="1"/>
              <a:t>anglo</a:t>
            </a:r>
            <a:r>
              <a:rPr lang="cs-CZ" dirty="0"/>
              <a:t>-japonské dohody a v polovině října předložil </a:t>
            </a:r>
            <a:r>
              <a:rPr lang="cs-CZ" dirty="0" err="1"/>
              <a:t>Salisburymu</a:t>
            </a:r>
            <a:r>
              <a:rPr lang="cs-CZ" dirty="0"/>
              <a:t> a </a:t>
            </a:r>
            <a:r>
              <a:rPr lang="cs-CZ" dirty="0" err="1"/>
              <a:t>Lansdownovi</a:t>
            </a:r>
            <a:r>
              <a:rPr lang="cs-CZ" dirty="0"/>
              <a:t> konkrétní návrh na uzavření spojeneckého svazku, který by „zúčastněným stranám zaručoval vzájemnou vojenskou pomoc, kdyby došlo kvůli jejich zájmům na Dálném východě k válce s více než jedním protivníkem</a:t>
            </a:r>
            <a:r>
              <a:rPr lang="cs-CZ" dirty="0" smtClean="0"/>
              <a:t>.“</a:t>
            </a:r>
          </a:p>
          <a:p>
            <a:r>
              <a:rPr lang="cs-CZ" dirty="0"/>
              <a:t>Po dvoustranných jednáních byla nakonec smlouva </a:t>
            </a:r>
            <a:r>
              <a:rPr lang="cs-CZ" dirty="0" err="1"/>
              <a:t>Hajaši-Lansdowne</a:t>
            </a:r>
            <a:r>
              <a:rPr lang="cs-CZ" dirty="0"/>
              <a:t> podepsána 30. ledna 1902. </a:t>
            </a:r>
          </a:p>
          <a:p>
            <a:r>
              <a:rPr lang="cs-CZ" dirty="0" err="1"/>
              <a:t>Anglo</a:t>
            </a:r>
            <a:r>
              <a:rPr lang="cs-CZ" dirty="0"/>
              <a:t>-japonskou spojeneckou smlouvou skončila dosavadní britská politika „skvělé izolace“.</a:t>
            </a:r>
          </a:p>
        </p:txBody>
      </p:sp>
    </p:spTree>
    <p:extLst>
      <p:ext uri="{BB962C8B-B14F-4D97-AF65-F5344CB8AC3E}">
        <p14:creationId xmlns:p14="http://schemas.microsoft.com/office/powerpoint/2010/main" val="439623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Anglo</a:t>
            </a:r>
            <a:r>
              <a:rPr lang="cs-CZ" b="1" dirty="0"/>
              <a:t>-francouzská „srdečná dohoda</a:t>
            </a:r>
            <a:r>
              <a:rPr lang="cs-CZ" b="1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Postupně se prohloubily </a:t>
            </a:r>
            <a:r>
              <a:rPr lang="cs-CZ" dirty="0" err="1"/>
              <a:t>anglo</a:t>
            </a:r>
            <a:r>
              <a:rPr lang="cs-CZ" dirty="0"/>
              <a:t>-německé spory, zvláště když Berlín odmítl britskou účast na stavbě posledního úseku Bagdádské dráhy k pobřeží Perského </a:t>
            </a:r>
            <a:r>
              <a:rPr lang="cs-CZ" dirty="0" smtClean="0"/>
              <a:t>zálivu.</a:t>
            </a:r>
          </a:p>
          <a:p>
            <a:r>
              <a:rPr lang="cs-CZ" dirty="0"/>
              <a:t>Na druhé straně se vytvořilo příznivé klima pro </a:t>
            </a:r>
            <a:r>
              <a:rPr lang="cs-CZ" dirty="0" err="1"/>
              <a:t>anglo</a:t>
            </a:r>
            <a:r>
              <a:rPr lang="cs-CZ" dirty="0"/>
              <a:t>-francouzské sblížení</a:t>
            </a:r>
            <a:r>
              <a:rPr lang="cs-CZ" dirty="0" smtClean="0"/>
              <a:t>.</a:t>
            </a:r>
          </a:p>
          <a:p>
            <a:r>
              <a:rPr lang="cs-CZ" dirty="0"/>
              <a:t>Velkou roli v překonávání vzájemného napětí sehrál král Eduard VII. </a:t>
            </a:r>
            <a:endParaRPr lang="cs-CZ" dirty="0" smtClean="0"/>
          </a:p>
          <a:p>
            <a:r>
              <a:rPr lang="cs-CZ" dirty="0" smtClean="0"/>
              <a:t>Velkou </a:t>
            </a:r>
            <a:r>
              <a:rPr lang="cs-CZ" dirty="0"/>
              <a:t>roli ve sblížení obou zemí sehrál i francouzský velvyslanec v Londýně Paul </a:t>
            </a:r>
            <a:r>
              <a:rPr lang="cs-CZ" dirty="0" err="1"/>
              <a:t>Cambon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1903 – návštěva krále Eduarda VII. v Paříži</a:t>
            </a:r>
          </a:p>
          <a:p>
            <a:r>
              <a:rPr lang="cs-CZ" dirty="0" smtClean="0"/>
              <a:t>1904 – uzavření „srdečné dohody“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0802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Dokument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http://www.youtube.com/watch?v=XMrM-dOm2YE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853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Obilní zákony a cesta k volnému obchodu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Daleko větší problém ale představovaly obilní zákony. </a:t>
            </a:r>
            <a:endParaRPr lang="cs-CZ" dirty="0" smtClean="0"/>
          </a:p>
          <a:p>
            <a:r>
              <a:rPr lang="cs-CZ" dirty="0" smtClean="0"/>
              <a:t>Obilní </a:t>
            </a:r>
            <a:r>
              <a:rPr lang="cs-CZ" dirty="0"/>
              <a:t>zákony byly prakticky přežitkem středověku; uvalovaly vysoká cla na dovážené obilí a chránily tak britské statkáře. </a:t>
            </a:r>
            <a:endParaRPr lang="cs-CZ" dirty="0" smtClean="0"/>
          </a:p>
          <a:p>
            <a:r>
              <a:rPr lang="cs-CZ" dirty="0" smtClean="0"/>
              <a:t>Jejich </a:t>
            </a:r>
            <a:r>
              <a:rPr lang="cs-CZ" dirty="0"/>
              <a:t>zrušení v roce 1846 mělo obrovský dopad. Z hospodářského hlediska se otevřel trh levnějšímu obilí z Ameriky a z Ruska. </a:t>
            </a:r>
            <a:endParaRPr lang="cs-CZ" dirty="0" smtClean="0"/>
          </a:p>
          <a:p>
            <a:r>
              <a:rPr lang="cs-CZ" dirty="0" smtClean="0"/>
              <a:t>Bezprostředním </a:t>
            </a:r>
            <a:r>
              <a:rPr lang="cs-CZ" dirty="0"/>
              <a:t>cílem tohoto opatření bylo zajištění dostatečné a celkem nenákladné výživy pro rychle rostoucí počet anglického obyvatelstva. </a:t>
            </a:r>
            <a:endParaRPr lang="cs-CZ" dirty="0" smtClean="0"/>
          </a:p>
          <a:p>
            <a:r>
              <a:rPr lang="cs-CZ" dirty="0" smtClean="0"/>
              <a:t>Reforma </a:t>
            </a:r>
            <a:r>
              <a:rPr lang="cs-CZ" dirty="0"/>
              <a:t>je rovněž spojována s odstraněním ekonomického ochranářství a se zavedením volného obchodu. </a:t>
            </a:r>
            <a:endParaRPr lang="cs-CZ" dirty="0" smtClean="0"/>
          </a:p>
          <a:p>
            <a:r>
              <a:rPr lang="cs-CZ" dirty="0" smtClean="0"/>
              <a:t>Počítalo </a:t>
            </a:r>
            <a:r>
              <a:rPr lang="cs-CZ" dirty="0"/>
              <a:t>se s tím, že bude rozmach rychle se rozvíjející průmyslové ekonomiky Británie podpořen tím, že bude mít k dispozici levné potraviny a pracovní sílu poměrně zdatných a zdravých dělníků.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758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Změna politické scény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Reforma z roku 1846 však rovněž zásadně změnila politickou scénu. </a:t>
            </a:r>
            <a:endParaRPr lang="cs-CZ" dirty="0" smtClean="0"/>
          </a:p>
          <a:p>
            <a:r>
              <a:rPr lang="cs-CZ" dirty="0" smtClean="0"/>
              <a:t>Strana </a:t>
            </a:r>
            <a:r>
              <a:rPr lang="cs-CZ" dirty="0" err="1"/>
              <a:t>toryů</a:t>
            </a:r>
            <a:r>
              <a:rPr lang="cs-CZ" dirty="0"/>
              <a:t> se vnitřně rozdělila. Četní majitelé pozemků byli dotčeni zrušením obilních zákonů. </a:t>
            </a:r>
            <a:endParaRPr lang="cs-CZ" dirty="0" smtClean="0"/>
          </a:p>
          <a:p>
            <a:r>
              <a:rPr lang="cs-CZ" dirty="0" smtClean="0"/>
              <a:t>Někteří </a:t>
            </a:r>
            <a:r>
              <a:rPr lang="cs-CZ" dirty="0" err="1"/>
              <a:t>toryové</a:t>
            </a:r>
            <a:r>
              <a:rPr lang="cs-CZ" dirty="0"/>
              <a:t> spojení se světem financí obchodu a tovární výroby naproti tomu pochopili výhody nového uspořádání a podpořili reformu, kterou prosazoval jejich premiér Robert </a:t>
            </a:r>
            <a:r>
              <a:rPr lang="cs-CZ" dirty="0" err="1"/>
              <a:t>Peel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Nové </a:t>
            </a:r>
            <a:r>
              <a:rPr lang="cs-CZ" dirty="0"/>
              <a:t>politické seskupení, tzv. </a:t>
            </a:r>
            <a:r>
              <a:rPr lang="cs-CZ" dirty="0" err="1"/>
              <a:t>peelité</a:t>
            </a:r>
            <a:r>
              <a:rPr lang="cs-CZ" dirty="0"/>
              <a:t>, mezi nimiž byl beze sporu nejvýznamnější osobností mladý </a:t>
            </a:r>
            <a:r>
              <a:rPr lang="cs-CZ" dirty="0" err="1"/>
              <a:t>Gladstone</a:t>
            </a:r>
            <a:r>
              <a:rPr lang="cs-CZ" dirty="0"/>
              <a:t>, opustili řady </a:t>
            </a:r>
            <a:r>
              <a:rPr lang="cs-CZ" dirty="0" err="1"/>
              <a:t>toryů</a:t>
            </a:r>
            <a:r>
              <a:rPr lang="cs-CZ" dirty="0"/>
              <a:t> a nakonec se většinou stali pevnou součástí Liberální strany. </a:t>
            </a:r>
          </a:p>
        </p:txBody>
      </p:sp>
    </p:spTree>
    <p:extLst>
      <p:ext uri="{BB962C8B-B14F-4D97-AF65-F5344CB8AC3E}">
        <p14:creationId xmlns:p14="http://schemas.microsoft.com/office/powerpoint/2010/main" val="384539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Volný obchod, nové trhy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Přechod k volnému obchodu ve čtyřicátých letech se shodoval s odhodláním získávat nové trhy. </a:t>
            </a:r>
            <a:endParaRPr lang="cs-CZ" dirty="0" smtClean="0"/>
          </a:p>
          <a:p>
            <a:r>
              <a:rPr lang="cs-CZ" dirty="0" smtClean="0"/>
              <a:t>Objem </a:t>
            </a:r>
            <a:r>
              <a:rPr lang="cs-CZ" dirty="0"/>
              <a:t>zahraničního obchodu Velké Británie se ale rapidně rozvíjel již po roce 1815. </a:t>
            </a:r>
            <a:endParaRPr lang="cs-CZ" dirty="0" smtClean="0"/>
          </a:p>
          <a:p>
            <a:r>
              <a:rPr lang="cs-CZ" dirty="0" smtClean="0"/>
              <a:t>Největšími </a:t>
            </a:r>
            <a:r>
              <a:rPr lang="cs-CZ" dirty="0"/>
              <a:t>odbytišti byly evropské země a Spojené státy americké, do nichž směřovaly v roce 1827 dvě třetiny britského vývozu (celkem VB vydělala na vývozu 50 milionů liber). </a:t>
            </a:r>
            <a:endParaRPr lang="cs-CZ" dirty="0" smtClean="0"/>
          </a:p>
          <a:p>
            <a:r>
              <a:rPr lang="cs-CZ" dirty="0" smtClean="0"/>
              <a:t>Tento </a:t>
            </a:r>
            <a:r>
              <a:rPr lang="cs-CZ" dirty="0"/>
              <a:t>model vydržel dalších čtyřicet let. V roce 1867, kdy Británie vydělala vývozem zboží 181 milionů liber, směřovalo 131 milionů mimo její impérium. </a:t>
            </a:r>
            <a:endParaRPr lang="cs-CZ" dirty="0" smtClean="0"/>
          </a:p>
          <a:p>
            <a:r>
              <a:rPr lang="cs-CZ" dirty="0" smtClean="0"/>
              <a:t>Nové </a:t>
            </a:r>
            <a:r>
              <a:rPr lang="cs-CZ" dirty="0"/>
              <a:t>trhy Velká Británie získala především v Jižní Americe (Argentina, Brazílie, Chile a Peru – sem šlo zboží za 12 milionů liber).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0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Volný obchod a ztráty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druhé straně se ale ukázalo, že volný obchod zničí ekonomiky těch kolonií, které spoléhaly na preferenční cla na své suroviny. </a:t>
            </a:r>
            <a:endParaRPr lang="cs-CZ" dirty="0" smtClean="0"/>
          </a:p>
          <a:p>
            <a:r>
              <a:rPr lang="cs-CZ" dirty="0" smtClean="0"/>
              <a:t>Nejvíce </a:t>
            </a:r>
            <a:r>
              <a:rPr lang="cs-CZ" dirty="0"/>
              <a:t>utrpěli pěstitelé cukrové třtiny na ostrovech v Karibském moři. Již v roce 1833 museli dál svobodu všem svým otrokům a zákonem o clu na cukr z roku 1846 museli na volném trhu soupeřit s mnohem levnějším cukrem pocházejícím z Kuby a Brazílie, kde se majitelé plantáží mohli stále spoléhat na otrockou práci. </a:t>
            </a:r>
            <a:endParaRPr lang="cs-CZ" dirty="0" smtClean="0"/>
          </a:p>
          <a:p>
            <a:r>
              <a:rPr lang="cs-CZ" dirty="0" smtClean="0"/>
              <a:t>Hospodářství </a:t>
            </a:r>
            <a:r>
              <a:rPr lang="cs-CZ" dirty="0"/>
              <a:t>britských cukerních ostrovů zkolabovalo. Důsledkem této politiky bylo pak povstání na Jamajce v roce </a:t>
            </a:r>
            <a:r>
              <a:rPr lang="cs-CZ" dirty="0" smtClean="0"/>
              <a:t>1865.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19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Velká Británie a vývoz kapitálu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Británie také vyváželi kapitál. Nahromaděné finanční prostředky investovali do zahraničních podniků. </a:t>
            </a:r>
            <a:endParaRPr lang="cs-CZ" dirty="0" smtClean="0"/>
          </a:p>
          <a:p>
            <a:r>
              <a:rPr lang="cs-CZ" dirty="0" smtClean="0"/>
              <a:t>Ve </a:t>
            </a:r>
            <a:r>
              <a:rPr lang="cs-CZ" dirty="0"/>
              <a:t>třicátých letech 19. století činil výnos z dividend ze zahraničí 5 milionů liber ročně. V sedmdesátých letech to již bylo 50 milionů. </a:t>
            </a:r>
            <a:endParaRPr lang="cs-CZ" dirty="0" smtClean="0"/>
          </a:p>
          <a:p>
            <a:r>
              <a:rPr lang="cs-CZ" dirty="0" smtClean="0"/>
              <a:t>Finančním </a:t>
            </a:r>
            <a:r>
              <a:rPr lang="cs-CZ" dirty="0"/>
              <a:t>střediskem byl pochopitelně Londýn (City </a:t>
            </a:r>
            <a:r>
              <a:rPr lang="cs-CZ" dirty="0" err="1"/>
              <a:t>of</a:t>
            </a:r>
            <a:r>
              <a:rPr lang="cs-CZ" dirty="0"/>
              <a:t> London). </a:t>
            </a:r>
            <a:endParaRPr lang="cs-CZ" dirty="0" smtClean="0"/>
          </a:p>
          <a:p>
            <a:r>
              <a:rPr lang="cs-CZ" dirty="0" smtClean="0"/>
              <a:t>Finanční </a:t>
            </a:r>
            <a:r>
              <a:rPr lang="cs-CZ" dirty="0"/>
              <a:t>injekce do zaostalých a rozvíjejících se zemí měly následně stimulovat poptávku po britském zboží. </a:t>
            </a:r>
            <a:endParaRPr lang="cs-CZ" dirty="0" smtClean="0"/>
          </a:p>
          <a:p>
            <a:r>
              <a:rPr lang="cs-CZ" dirty="0" smtClean="0"/>
              <a:t>Britští </a:t>
            </a:r>
            <a:r>
              <a:rPr lang="cs-CZ" dirty="0"/>
              <a:t>investoři pomáhali zakládat dobytčí ranče v Uruguay, budovat železnice v Americe nebo bavlníkové plantáže v Indii</a:t>
            </a:r>
            <a:r>
              <a:rPr lang="cs-CZ" dirty="0" smtClean="0"/>
              <a:t>.</a:t>
            </a:r>
          </a:p>
          <a:p>
            <a:r>
              <a:rPr lang="cs-CZ" dirty="0"/>
              <a:t>Na druhou stranu museli Britové také své investice chránit.</a:t>
            </a:r>
          </a:p>
        </p:txBody>
      </p:sp>
    </p:spTree>
    <p:extLst>
      <p:ext uri="{BB962C8B-B14F-4D97-AF65-F5344CB8AC3E}">
        <p14:creationId xmlns:p14="http://schemas.microsoft.com/office/powerpoint/2010/main" val="42598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Pax </a:t>
            </a:r>
            <a:r>
              <a:rPr lang="cs-CZ" b="1" dirty="0" err="1" smtClean="0"/>
              <a:t>Britannica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Británie tak fakticky přijala roli celosvětového policisty. Později se tento stav začne označovat jako </a:t>
            </a:r>
            <a:r>
              <a:rPr lang="cs-CZ" i="1" dirty="0"/>
              <a:t>Pax </a:t>
            </a:r>
            <a:r>
              <a:rPr lang="cs-CZ" i="1" dirty="0" err="1"/>
              <a:t>Britannica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Stejně </a:t>
            </a:r>
            <a:r>
              <a:rPr lang="cs-CZ" dirty="0"/>
              <a:t>tak v zahraniční politice mohla provozovat politiku skvělé izolace. </a:t>
            </a:r>
            <a:endParaRPr lang="cs-CZ" dirty="0" smtClean="0"/>
          </a:p>
          <a:p>
            <a:r>
              <a:rPr lang="cs-CZ" dirty="0" smtClean="0"/>
              <a:t>Kromě </a:t>
            </a:r>
            <a:r>
              <a:rPr lang="cs-CZ" dirty="0"/>
              <a:t>kontroly svých kolonií, britská dominantní pozice ve světovém obchodu znamenala, že Londýn měl pod kontrolou hospodářství řady fakticky nezávislých zemí, jako byly Čína nebo Argentina – toto někteří historici označují jako „neformální impérium“ (</a:t>
            </a:r>
            <a:r>
              <a:rPr lang="cs-CZ" i="1" dirty="0" err="1"/>
              <a:t>informal</a:t>
            </a:r>
            <a:r>
              <a:rPr lang="cs-CZ" i="1" dirty="0"/>
              <a:t> empire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 smtClean="0"/>
              <a:t>Udržování </a:t>
            </a:r>
            <a:r>
              <a:rPr lang="cs-CZ" dirty="0"/>
              <a:t>tohoto „neformálního </a:t>
            </a:r>
            <a:r>
              <a:rPr lang="cs-CZ" dirty="0" smtClean="0"/>
              <a:t>impéria“ mělo </a:t>
            </a:r>
            <a:r>
              <a:rPr lang="cs-CZ" dirty="0"/>
              <a:t>všeobecnou podporu mezi britskou obchodní komunitou. Například </a:t>
            </a:r>
            <a:r>
              <a:rPr lang="cs-CZ" dirty="0" err="1"/>
              <a:t>Palmerstonova</a:t>
            </a:r>
            <a:r>
              <a:rPr lang="cs-CZ" dirty="0"/>
              <a:t> politika byla známa jako diplomacie dělového člunu (</a:t>
            </a:r>
            <a:r>
              <a:rPr lang="cs-CZ" i="1" dirty="0" err="1"/>
              <a:t>gunboat</a:t>
            </a:r>
            <a:r>
              <a:rPr lang="cs-CZ" i="1" dirty="0"/>
              <a:t> </a:t>
            </a:r>
            <a:r>
              <a:rPr lang="cs-CZ" i="1" dirty="0" err="1"/>
              <a:t>diplomacy</a:t>
            </a:r>
            <a:r>
              <a:rPr lang="cs-CZ" dirty="0"/>
              <a:t>). </a:t>
            </a:r>
            <a:endParaRPr lang="cs-CZ" dirty="0" smtClean="0"/>
          </a:p>
          <a:p>
            <a:r>
              <a:rPr lang="cs-CZ" dirty="0"/>
              <a:t>Do roku 1870 se toto „neformální impérium“ rozprostíralo po celém světě. </a:t>
            </a:r>
          </a:p>
        </p:txBody>
      </p:sp>
    </p:spTree>
    <p:extLst>
      <p:ext uri="{BB962C8B-B14F-4D97-AF65-F5344CB8AC3E}">
        <p14:creationId xmlns:p14="http://schemas.microsoft.com/office/powerpoint/2010/main" val="30495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Období let 1815-1830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Castlereagh</a:t>
            </a:r>
            <a:r>
              <a:rPr lang="cs-CZ" dirty="0" smtClean="0"/>
              <a:t> - </a:t>
            </a:r>
            <a:r>
              <a:rPr lang="cs-CZ" dirty="0"/>
              <a:t>vytváření nového mezinárodního </a:t>
            </a:r>
            <a:r>
              <a:rPr lang="cs-CZ" dirty="0" smtClean="0"/>
              <a:t>systému. </a:t>
            </a:r>
            <a:r>
              <a:rPr lang="cs-CZ" dirty="0"/>
              <a:t>Nástrojem k tomu měly být mezinárodní velmocenské kongresy, setkání na nejvyšší úrovni. Pravidelné konferování velmocí mělo vytvořit instituci, která bude mír udržovat trvale. rovnováha v Evropě bude nejlépe zachována, když se státy nebudou vměšovat do svých vnitřních záležitostí</a:t>
            </a:r>
            <a:r>
              <a:rPr lang="cs-CZ" dirty="0" smtClean="0"/>
              <a:t>.</a:t>
            </a:r>
          </a:p>
          <a:p>
            <a:r>
              <a:rPr lang="cs-CZ" b="1" dirty="0"/>
              <a:t>George </a:t>
            </a:r>
            <a:r>
              <a:rPr lang="cs-CZ" b="1" dirty="0" err="1" smtClean="0"/>
              <a:t>Canning</a:t>
            </a:r>
            <a:r>
              <a:rPr lang="cs-CZ" dirty="0" smtClean="0"/>
              <a:t> – chtěl zasahovat </a:t>
            </a:r>
            <a:r>
              <a:rPr lang="cs-CZ" dirty="0"/>
              <a:t>do evropských záležitostí jen v konkrétních, specifických případech, nehodlal však být součástí pevného </a:t>
            </a:r>
            <a:r>
              <a:rPr lang="cs-CZ" dirty="0" smtClean="0"/>
              <a:t>uspořádání. </a:t>
            </a:r>
            <a:r>
              <a:rPr lang="cs-CZ" dirty="0"/>
              <a:t>Británie opouštěla svůj krátkodobý internacionalismus a vracela se k politice jednostranných kroků</a:t>
            </a:r>
            <a:r>
              <a:rPr lang="cs-CZ" dirty="0" smtClean="0"/>
              <a:t>.</a:t>
            </a:r>
          </a:p>
          <a:p>
            <a:r>
              <a:rPr lang="cs-CZ" b="1" dirty="0"/>
              <a:t>Arthur </a:t>
            </a:r>
            <a:r>
              <a:rPr lang="cs-CZ" b="1" dirty="0" err="1"/>
              <a:t>Wellesley</a:t>
            </a:r>
            <a:r>
              <a:rPr lang="cs-CZ" b="1" dirty="0"/>
              <a:t>, první vévoda z </a:t>
            </a:r>
            <a:r>
              <a:rPr lang="cs-CZ" b="1" dirty="0" smtClean="0"/>
              <a:t>Wellingtonu</a:t>
            </a:r>
            <a:r>
              <a:rPr lang="cs-CZ" dirty="0" smtClean="0"/>
              <a:t> - </a:t>
            </a:r>
            <a:r>
              <a:rPr lang="cs-CZ" dirty="0"/>
              <a:t>Podle </a:t>
            </a:r>
            <a:r>
              <a:rPr lang="cs-CZ" dirty="0" err="1"/>
              <a:t>Wellingtona</a:t>
            </a:r>
            <a:r>
              <a:rPr lang="cs-CZ" dirty="0"/>
              <a:t> měla hrát Velká Británie v Evropě pouze podřízenou roli; podporoval přerušit zde britské závazky</a:t>
            </a:r>
            <a:r>
              <a:rPr lang="cs-CZ" dirty="0" smtClean="0"/>
              <a:t>. Důraz na impérium.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252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431</Words>
  <Application>Microsoft Office PowerPoint</Application>
  <PresentationFormat>Širokoúhlá obrazovka</PresentationFormat>
  <Paragraphs>111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Motiv Office</vt:lpstr>
      <vt:lpstr>Velká Británie a její impérium</vt:lpstr>
      <vt:lpstr>Moc a velikost</vt:lpstr>
      <vt:lpstr>Obilní zákony a cesta k volnému obchodu</vt:lpstr>
      <vt:lpstr>Změna politické scény</vt:lpstr>
      <vt:lpstr>Volný obchod, nové trhy</vt:lpstr>
      <vt:lpstr>Volný obchod a ztráty</vt:lpstr>
      <vt:lpstr>Velká Británie a vývoz kapitálu</vt:lpstr>
      <vt:lpstr>Pax Britannica</vt:lpstr>
      <vt:lpstr>Období let 1815-1830</vt:lpstr>
      <vt:lpstr>Prezentace aplikace PowerPoint</vt:lpstr>
      <vt:lpstr>Období lorda Palmerstona</vt:lpstr>
      <vt:lpstr>Prezentace aplikace PowerPoint</vt:lpstr>
      <vt:lpstr>Disraeli a Gladstone</vt:lpstr>
      <vt:lpstr>Ztráta prestiže – případ lodi Alabamy</vt:lpstr>
      <vt:lpstr>Německo a Francie, Gladstone a Disraeli</vt:lpstr>
      <vt:lpstr>Suezský průplav</vt:lpstr>
      <vt:lpstr>Prezentace aplikace PowerPoint</vt:lpstr>
      <vt:lpstr>Prezentace aplikace PowerPoint</vt:lpstr>
      <vt:lpstr>Východní otázka </vt:lpstr>
      <vt:lpstr>Prezentace aplikace PowerPoint</vt:lpstr>
      <vt:lpstr>Impérium a veřejné mínění (1815-1881)</vt:lpstr>
      <vt:lpstr>Salisbury a britská politika „splendid isolation“</vt:lpstr>
      <vt:lpstr>První pokus o anglo-německý blok </vt:lpstr>
      <vt:lpstr>Nový pokus o anglo-německou dohodu a konec „skvělé izolace“</vt:lpstr>
      <vt:lpstr>Konec skvělé izolace</vt:lpstr>
      <vt:lpstr>Anglo-francouzská „srdečná dohoda“</vt:lpstr>
      <vt:lpstr>Dokument</vt:lpstr>
    </vt:vector>
  </TitlesOfParts>
  <Company>VŠE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Velká Británie a její impérium</dc:title>
  <dc:creator>Jaromír Soukup</dc:creator>
  <cp:lastModifiedBy>Jaromír Soukup</cp:lastModifiedBy>
  <cp:revision>30</cp:revision>
  <dcterms:created xsi:type="dcterms:W3CDTF">2014-11-11T09:44:35Z</dcterms:created>
  <dcterms:modified xsi:type="dcterms:W3CDTF">2014-12-09T12:35:10Z</dcterms:modified>
</cp:coreProperties>
</file>