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custDataLst>
    <p:tags r:id="rId15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5CBC-5B66-4C73-953B-EE595274AA36}" type="datetimeFigureOut">
              <a:rPr lang="cs-CZ" smtClean="0"/>
              <a:t>1. 12. 2017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286E7D6-2551-4527-9D54-228BA3B825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259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5CBC-5B66-4C73-953B-EE595274AA36}" type="datetimeFigureOut">
              <a:rPr lang="cs-CZ" smtClean="0"/>
              <a:t>1. 12. 2017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86E7D6-2551-4527-9D54-228BA3B825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400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5CBC-5B66-4C73-953B-EE595274AA36}" type="datetimeFigureOut">
              <a:rPr lang="cs-CZ" smtClean="0"/>
              <a:t>1. 12. 2017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86E7D6-2551-4527-9D54-228BA3B825BC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5316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5CBC-5B66-4C73-953B-EE595274AA36}" type="datetimeFigureOut">
              <a:rPr lang="cs-CZ" smtClean="0"/>
              <a:t>1. 12. 2017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86E7D6-2551-4527-9D54-228BA3B825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1842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5CBC-5B66-4C73-953B-EE595274AA36}" type="datetimeFigureOut">
              <a:rPr lang="cs-CZ" smtClean="0"/>
              <a:t>1. 12. 2017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86E7D6-2551-4527-9D54-228BA3B825BC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8852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5CBC-5B66-4C73-953B-EE595274AA36}" type="datetimeFigureOut">
              <a:rPr lang="cs-CZ" smtClean="0"/>
              <a:t>1. 12. 2017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86E7D6-2551-4527-9D54-228BA3B825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5465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5CBC-5B66-4C73-953B-EE595274AA36}" type="datetimeFigureOut">
              <a:rPr lang="cs-CZ" smtClean="0"/>
              <a:t>1. 12. 2017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E7D6-2551-4527-9D54-228BA3B825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0778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5CBC-5B66-4C73-953B-EE595274AA36}" type="datetimeFigureOut">
              <a:rPr lang="cs-CZ" smtClean="0"/>
              <a:t>1. 12. 2017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E7D6-2551-4527-9D54-228BA3B825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386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5CBC-5B66-4C73-953B-EE595274AA36}" type="datetimeFigureOut">
              <a:rPr lang="cs-CZ" smtClean="0"/>
              <a:t>1. 12. 2017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E7D6-2551-4527-9D54-228BA3B825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462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5CBC-5B66-4C73-953B-EE595274AA36}" type="datetimeFigureOut">
              <a:rPr lang="cs-CZ" smtClean="0"/>
              <a:t>1. 12. 2017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86E7D6-2551-4527-9D54-228BA3B825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83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5CBC-5B66-4C73-953B-EE595274AA36}" type="datetimeFigureOut">
              <a:rPr lang="cs-CZ" smtClean="0"/>
              <a:t>1. 12. 2017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286E7D6-2551-4527-9D54-228BA3B825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96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5CBC-5B66-4C73-953B-EE595274AA36}" type="datetimeFigureOut">
              <a:rPr lang="cs-CZ" smtClean="0"/>
              <a:t>1. 12. 2017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286E7D6-2551-4527-9D54-228BA3B825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569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5CBC-5B66-4C73-953B-EE595274AA36}" type="datetimeFigureOut">
              <a:rPr lang="cs-CZ" smtClean="0"/>
              <a:t>1. 12. 2017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E7D6-2551-4527-9D54-228BA3B825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945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5CBC-5B66-4C73-953B-EE595274AA36}" type="datetimeFigureOut">
              <a:rPr lang="cs-CZ" smtClean="0"/>
              <a:t>1. 12. 2017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E7D6-2551-4527-9D54-228BA3B825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644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5CBC-5B66-4C73-953B-EE595274AA36}" type="datetimeFigureOut">
              <a:rPr lang="cs-CZ" smtClean="0"/>
              <a:t>1. 12. 2017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E7D6-2551-4527-9D54-228BA3B825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034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5CBC-5B66-4C73-953B-EE595274AA36}" type="datetimeFigureOut">
              <a:rPr lang="cs-CZ" smtClean="0"/>
              <a:t>1. 12. 2017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86E7D6-2551-4527-9D54-228BA3B825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66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15CBC-5B66-4C73-953B-EE595274AA36}" type="datetimeFigureOut">
              <a:rPr lang="cs-CZ" smtClean="0"/>
              <a:t>1. 12. 2017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286E7D6-2551-4527-9D54-228BA3B825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791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8000" b="1" dirty="0"/>
              <a:t>Citlivý / citlivost</a:t>
            </a:r>
            <a:br>
              <a:rPr lang="cs-CZ" sz="6600" dirty="0"/>
            </a:br>
            <a:r>
              <a:rPr lang="cs-CZ" dirty="0"/>
              <a:t>NA něco / K / VŮČI něčemu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Pavlína Průšová</a:t>
            </a:r>
          </a:p>
        </p:txBody>
      </p:sp>
    </p:spTree>
    <p:extLst>
      <p:ext uri="{BB962C8B-B14F-4D97-AF65-F5344CB8AC3E}">
        <p14:creationId xmlns:p14="http://schemas.microsoft.com/office/powerpoint/2010/main" val="3989074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7331" y="688769"/>
            <a:ext cx="8915400" cy="5985163"/>
          </a:xfrm>
        </p:spPr>
        <p:txBody>
          <a:bodyPr>
            <a:normAutofit lnSpcReduction="10000"/>
          </a:bodyPr>
          <a:lstStyle/>
          <a:p>
            <a:pPr lvl="0"/>
            <a:r>
              <a:rPr lang="cs-CZ" sz="2000" dirty="0"/>
              <a:t>V rámci vzorku se objevilo více významů:</a:t>
            </a:r>
          </a:p>
          <a:p>
            <a:pPr lvl="1"/>
            <a:r>
              <a:rPr lang="cs-CZ" sz="1800" dirty="0"/>
              <a:t>44 % citlivost ve smyslu „vnímavost“ (žádné negativní dopady této citlivosti)</a:t>
            </a:r>
          </a:p>
          <a:p>
            <a:pPr lvl="2"/>
            <a:r>
              <a:rPr lang="cs-CZ" sz="1600" i="1" dirty="0"/>
              <a:t>„...že už za života jsem musel být velmi citlivý k myšlenkám lidí kolem sebe.“</a:t>
            </a:r>
            <a:endParaRPr lang="cs-CZ" sz="1600" dirty="0"/>
          </a:p>
          <a:p>
            <a:pPr lvl="1"/>
            <a:r>
              <a:rPr lang="cs-CZ" sz="1800" dirty="0"/>
              <a:t>41 % citlivost ve smyslu „soucitnost“ či „ohleduplnost“ (pozitivní podtext)</a:t>
            </a:r>
          </a:p>
          <a:p>
            <a:pPr lvl="2"/>
            <a:r>
              <a:rPr lang="cs-CZ" sz="1600" i="1" dirty="0"/>
              <a:t>„...Bille – tím chci pochopitelně říct, že jsi citlivý k druhým lidem a velice ohleduplně se snažíš, abys...“</a:t>
            </a:r>
            <a:endParaRPr lang="cs-CZ" sz="1600" dirty="0"/>
          </a:p>
          <a:p>
            <a:pPr lvl="1"/>
            <a:r>
              <a:rPr lang="cs-CZ" sz="1800" dirty="0"/>
              <a:t>8 % citlivost ve smyslu „cit pro něco“ (pozitivní podtext)</a:t>
            </a:r>
          </a:p>
          <a:p>
            <a:pPr lvl="2"/>
            <a:r>
              <a:rPr lang="cs-CZ" sz="1600" i="1" dirty="0"/>
              <a:t>„V posledních dnech jsem si potvrdil, že například lidé citliví k hudbě mají složité pochody v mozku.“</a:t>
            </a:r>
            <a:endParaRPr lang="cs-CZ" sz="1600" dirty="0"/>
          </a:p>
          <a:p>
            <a:pPr lvl="1"/>
            <a:r>
              <a:rPr lang="cs-CZ" sz="1800" dirty="0"/>
              <a:t>5 % předložka vůbec nepatří k citlivosti</a:t>
            </a:r>
          </a:p>
          <a:p>
            <a:pPr lvl="2"/>
            <a:r>
              <a:rPr lang="cs-CZ" sz="1600" i="1" dirty="0"/>
              <a:t>„Básníci odedávna užívají své inteligence a citlivosti k tomu, aby popsali nebo naznačili...“</a:t>
            </a:r>
            <a:endParaRPr lang="cs-CZ" sz="1600" dirty="0"/>
          </a:p>
          <a:p>
            <a:pPr lvl="1"/>
            <a:r>
              <a:rPr lang="cs-CZ" sz="1800" dirty="0"/>
              <a:t>2 % citlivost ve smyslu „problém s něčím“ (vymezení vůči něčemu)</a:t>
            </a:r>
          </a:p>
          <a:p>
            <a:pPr lvl="2"/>
            <a:r>
              <a:rPr lang="cs-CZ" sz="1600" i="1" dirty="0"/>
              <a:t>„...schopný měnit své názory pod vlivem argumentů, je však citlivý k autoritativnímu vnucování názorů.“</a:t>
            </a:r>
            <a:endParaRPr lang="cs-CZ" sz="1600" dirty="0"/>
          </a:p>
          <a:p>
            <a:pPr lvl="0"/>
            <a:r>
              <a:rPr lang="cs-CZ" sz="2000" dirty="0"/>
              <a:t>11 % výskytů bylo v negativní podobě, tedy „necitlivý“ (či „necitlivost“, ta se objevila jednou)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5708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Citlivost VŮČI něčemu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/>
              <a:t>109 výskytů (vybrán náhodný vzorek 100 výskytů)</a:t>
            </a:r>
          </a:p>
          <a:p>
            <a:pPr lvl="0"/>
            <a:r>
              <a:rPr lang="cs-CZ" sz="2800" dirty="0"/>
              <a:t>Ve vzorku:</a:t>
            </a:r>
          </a:p>
          <a:p>
            <a:pPr lvl="1"/>
            <a:r>
              <a:rPr lang="cs-CZ" sz="2400" dirty="0"/>
              <a:t>74 % oborová literatura</a:t>
            </a:r>
          </a:p>
          <a:p>
            <a:pPr lvl="1"/>
            <a:r>
              <a:rPr lang="cs-CZ" sz="2400" dirty="0"/>
              <a:t>16 % publicistika</a:t>
            </a:r>
          </a:p>
          <a:p>
            <a:pPr lvl="1"/>
            <a:r>
              <a:rPr lang="cs-CZ" sz="2400" dirty="0"/>
              <a:t>10 % beletrie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846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665018"/>
            <a:ext cx="8915400" cy="553121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V rámci vzorku se objevilo mnoho významů:</a:t>
            </a:r>
          </a:p>
          <a:p>
            <a:pPr lvl="1"/>
            <a:r>
              <a:rPr lang="cs-CZ" dirty="0"/>
              <a:t>43 % citlivost ve smyslu „vnímavost“ (žádné negativní dopady této citlivosti)</a:t>
            </a:r>
          </a:p>
          <a:p>
            <a:pPr lvl="2"/>
            <a:r>
              <a:rPr lang="cs-CZ" i="1" dirty="0"/>
              <a:t>„Vypravěči Taylorových děl jsou velmi citliví vůči jemným vztahům, které spojují přítomnost...“</a:t>
            </a:r>
            <a:endParaRPr lang="cs-CZ" dirty="0"/>
          </a:p>
          <a:p>
            <a:pPr lvl="1"/>
            <a:r>
              <a:rPr lang="cs-CZ" dirty="0"/>
              <a:t>21 % citlivost ve smyslu „přecitlivělost“ (negativní účinky, ale žádné vymezení dotyčného proti nim)</a:t>
            </a:r>
          </a:p>
          <a:p>
            <a:pPr lvl="2"/>
            <a:r>
              <a:rPr lang="cs-CZ" i="1" dirty="0"/>
              <a:t>„Vzhledem k pacientově extrémní citlivosti vůči světlu bych rád přesunul cvičení na soumrak.“</a:t>
            </a:r>
            <a:endParaRPr lang="cs-CZ" dirty="0"/>
          </a:p>
          <a:p>
            <a:pPr lvl="1"/>
            <a:r>
              <a:rPr lang="cs-CZ" dirty="0"/>
              <a:t>16 % citlivost ve smyslu „soucitnost“ či „ohleduplnost“ (pozitivní podtext)</a:t>
            </a:r>
          </a:p>
          <a:p>
            <a:pPr lvl="2"/>
            <a:r>
              <a:rPr lang="cs-CZ" i="1" dirty="0"/>
              <a:t>„...že mám výborný vnímání a že jsem citlivej vůči svejm bližním.“</a:t>
            </a:r>
            <a:endParaRPr lang="cs-CZ" dirty="0"/>
          </a:p>
          <a:p>
            <a:pPr lvl="1"/>
            <a:r>
              <a:rPr lang="cs-CZ" dirty="0"/>
              <a:t>11 % citlivost ve smyslu „problém s něčím“ (vymezení vůči něčemu)</a:t>
            </a:r>
          </a:p>
          <a:p>
            <a:pPr lvl="2"/>
            <a:r>
              <a:rPr lang="cs-CZ" i="1" dirty="0"/>
              <a:t>„V prepubertě začíná citlivost vůči nespravedlnosti a vůči kritice, která přichází od vychovatelů.“</a:t>
            </a:r>
            <a:endParaRPr lang="cs-CZ" dirty="0"/>
          </a:p>
          <a:p>
            <a:pPr lvl="1"/>
            <a:r>
              <a:rPr lang="cs-CZ" dirty="0"/>
              <a:t>6 % citlivost ve smyslu „cit pro něco“ (pozitivní podtext)</a:t>
            </a:r>
          </a:p>
          <a:p>
            <a:pPr lvl="2"/>
            <a:r>
              <a:rPr lang="cs-CZ" i="1" dirty="0"/>
              <a:t>„Jugendstil v tobě vyšlechtil citlivost vůči životním tvarům, silám a přírodním rytmům.“</a:t>
            </a:r>
            <a:endParaRPr lang="cs-CZ" dirty="0"/>
          </a:p>
          <a:p>
            <a:pPr lvl="1"/>
            <a:r>
              <a:rPr lang="cs-CZ" dirty="0"/>
              <a:t>3 % jsou nezařaditelná do vytyčeného systému</a:t>
            </a:r>
          </a:p>
          <a:p>
            <a:pPr lvl="2"/>
            <a:r>
              <a:rPr lang="cs-CZ" i="1" dirty="0"/>
              <a:t>„Kůže aspoň tvrdá je, necitlivá vůči pěsti, zuby samy špičatí.“</a:t>
            </a:r>
            <a:endParaRPr lang="cs-CZ" dirty="0"/>
          </a:p>
          <a:p>
            <a:pPr lvl="0"/>
            <a:r>
              <a:rPr lang="cs-CZ" dirty="0"/>
              <a:t>8 % výskytů bylo v negativní podobě, tedy „necitlivý“ (či „necitlivost“, ta se objevila jednou)</a:t>
            </a:r>
          </a:p>
          <a:p>
            <a:pPr lvl="0"/>
            <a:r>
              <a:rPr lang="cs-CZ" dirty="0"/>
              <a:t>Jednou se objevil superlativ „nejcitlivější“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4192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Závěr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77537"/>
            <a:ext cx="8915400" cy="4975761"/>
          </a:xfrm>
        </p:spPr>
        <p:txBody>
          <a:bodyPr>
            <a:normAutofit fontScale="92500"/>
          </a:bodyPr>
          <a:lstStyle/>
          <a:p>
            <a:pPr lvl="0"/>
            <a:r>
              <a:rPr lang="cs-CZ" sz="2200" dirty="0"/>
              <a:t>U spojení „citlivost na“ se předpoklad nepotvrdil; předpokládala jsem totiž rozmanitější spektrum významů. Korpusová data odpovídají pouze prvním dvěma nastíněným, ostatní významy tento typ pomíjí.</a:t>
            </a:r>
          </a:p>
          <a:p>
            <a:pPr lvl="0"/>
            <a:r>
              <a:rPr lang="cs-CZ" sz="2200" dirty="0"/>
              <a:t>Spojení „citlivost k“ také nepotvrdilo předpoklad. Předpokládaný význam „soucitnosti“ nebo „ohleduplnosti“ se objevuje cca ve stejném počtu výskytů jako význam „vnímavosti“. Objevují se i další významy, což nebylo předpokládáno.</a:t>
            </a:r>
          </a:p>
          <a:p>
            <a:pPr lvl="0"/>
            <a:r>
              <a:rPr lang="cs-CZ" sz="2200" dirty="0"/>
              <a:t>Spojení „citlivost vůči“ se předpokladu vymyká nejvýce. Objevuje se mnoho různých významů, z čehož nejčastější je „vnímavost“.</a:t>
            </a:r>
          </a:p>
          <a:p>
            <a:pPr lvl="0"/>
            <a:r>
              <a:rPr lang="cs-CZ" sz="2200" dirty="0"/>
              <a:t>V případě rozsáhlejšího výzkumu by se určité tendence jinde vysledovat daly, nicméne mnou vykonstruované předpoklady nedokázaly pokrýt spektrum významů jednotlivých předložek.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2390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36555"/>
          </a:xfrm>
        </p:spPr>
        <p:txBody>
          <a:bodyPr/>
          <a:lstStyle/>
          <a:p>
            <a:r>
              <a:rPr lang="cs-CZ" b="1" dirty="0"/>
              <a:t>Předpoklad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60665"/>
            <a:ext cx="8915400" cy="4450557"/>
          </a:xfrm>
        </p:spPr>
        <p:txBody>
          <a:bodyPr>
            <a:normAutofit lnSpcReduction="10000"/>
          </a:bodyPr>
          <a:lstStyle/>
          <a:p>
            <a:pPr lvl="0"/>
            <a:r>
              <a:rPr lang="cs-CZ" sz="2800" dirty="0"/>
              <a:t>Citlivost na něco:</a:t>
            </a:r>
          </a:p>
          <a:p>
            <a:pPr lvl="1"/>
            <a:r>
              <a:rPr lang="cs-CZ" sz="2400" dirty="0"/>
              <a:t>Ve smyslu „citlivý na slunce“, „citlivý na prach“ apod.ji bude možné ve většině případů nahradit slovem „přecitlivělý“ bez výraznější úpravy smyslu.</a:t>
            </a:r>
          </a:p>
          <a:p>
            <a:pPr lvl="1"/>
            <a:r>
              <a:rPr lang="cs-CZ" sz="2400" dirty="0"/>
              <a:t>Očekávám i významy mluvící o subjektu jako o vysoce vnímavém vzhledem k určité věci, ne však ve smyslu odporu, např. „citlivý na hluk“.</a:t>
            </a:r>
          </a:p>
          <a:p>
            <a:pPr lvl="1"/>
            <a:r>
              <a:rPr lang="cs-CZ" sz="2400" dirty="0"/>
              <a:t>Očekávám také částečné překrytí se sémantikou „být citlivý vůči něčemu“ (vysvětleno níže) a „být citlivý pro něco“ (což se, jak předpokládám, bude dát nahradit frází „mít cit pro něco“)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6911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Předpoklad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26919"/>
            <a:ext cx="8915400" cy="4284303"/>
          </a:xfrm>
        </p:spPr>
        <p:txBody>
          <a:bodyPr/>
          <a:lstStyle/>
          <a:p>
            <a:pPr lvl="0"/>
            <a:r>
              <a:rPr lang="cs-CZ" sz="2800" dirty="0"/>
              <a:t>Citlivost k něčemu:</a:t>
            </a:r>
          </a:p>
          <a:p>
            <a:pPr lvl="1"/>
            <a:r>
              <a:rPr lang="cs-CZ" sz="2400" dirty="0"/>
              <a:t>Bude mít pozitivní podtext ve smyslu „citlivý k někomu smutnému“, „citlivý k přírodě“.</a:t>
            </a:r>
          </a:p>
          <a:p>
            <a:pPr lvl="1"/>
            <a:r>
              <a:rPr lang="cs-CZ" sz="2400" dirty="0"/>
              <a:t>Bude možné ji ve většině případů nahradit slovem „soucitný“ či „ohleduplný“ beze ztráty smyslu.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2043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Předpoklad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93174"/>
            <a:ext cx="8915400" cy="4118048"/>
          </a:xfrm>
        </p:spPr>
        <p:txBody>
          <a:bodyPr/>
          <a:lstStyle/>
          <a:p>
            <a:pPr lvl="0"/>
            <a:r>
              <a:rPr lang="cs-CZ" sz="2800" dirty="0"/>
              <a:t>Citlivost vůči něčemu:</a:t>
            </a:r>
          </a:p>
          <a:p>
            <a:pPr lvl="1"/>
            <a:r>
              <a:rPr lang="cs-CZ" sz="2400" dirty="0"/>
              <a:t>Bude mít negativní podtext ve smyslu, že dotyčný člověk se proti dané věci nějakým způsobem vymezuje, např. „citlivý vůči šikaně“.</a:t>
            </a:r>
          </a:p>
          <a:p>
            <a:pPr lvl="1"/>
            <a:r>
              <a:rPr lang="cs-CZ" sz="2400" dirty="0"/>
              <a:t>Částečně se bude překrývat s významy „citlivý na“, u předložky „vůči“ však očekávám více „kontra“ postoj. Význam fráze „být citlivý vůči něčemu“ bych volně přiřadila k frázi „mít problém s něčím“.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1388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Výzkum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905000"/>
            <a:ext cx="8915400" cy="3777622"/>
          </a:xfrm>
        </p:spPr>
        <p:txBody>
          <a:bodyPr>
            <a:normAutofit/>
          </a:bodyPr>
          <a:lstStyle/>
          <a:p>
            <a:r>
              <a:rPr lang="cs-CZ" sz="2800" dirty="0"/>
              <a:t>Korpus syn2015</a:t>
            </a:r>
          </a:p>
          <a:p>
            <a:r>
              <a:rPr lang="cs-CZ" sz="2800" dirty="0"/>
              <a:t>Dotaz:</a:t>
            </a:r>
          </a:p>
          <a:p>
            <a:pPr lvl="1"/>
            <a:r>
              <a:rPr lang="cs-CZ" sz="2600" i="1" dirty="0"/>
              <a:t>[lemma="citliv(ý|ost)"]</a:t>
            </a:r>
            <a:endParaRPr lang="cs-CZ" sz="2600" dirty="0"/>
          </a:p>
          <a:p>
            <a:pPr lvl="1"/>
            <a:r>
              <a:rPr lang="cs-CZ" sz="2600" dirty="0"/>
              <a:t>dále </a:t>
            </a:r>
            <a:r>
              <a:rPr lang="cs-CZ" sz="2600" i="1" dirty="0"/>
              <a:t>1 1 1 [tag="R.*"] </a:t>
            </a:r>
            <a:r>
              <a:rPr lang="cs-CZ" sz="2600" dirty="0"/>
              <a:t>-&gt; ukazuje takové případy, kdy je v kontextu na první pozici vpravo předložka.</a:t>
            </a:r>
          </a:p>
          <a:p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73574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Výzkum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9517" y="654454"/>
            <a:ext cx="6734263" cy="5808853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Tabulka:</a:t>
            </a:r>
          </a:p>
        </p:txBody>
      </p:sp>
    </p:spTree>
    <p:extLst>
      <p:ext uri="{BB962C8B-B14F-4D97-AF65-F5344CB8AC3E}">
        <p14:creationId xmlns:p14="http://schemas.microsoft.com/office/powerpoint/2010/main" val="2484922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Citlivost NA něco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/>
              <a:t>731 výskytů (vybrán náhodný vzorek 100 výskytů)</a:t>
            </a:r>
          </a:p>
          <a:p>
            <a:pPr lvl="0"/>
            <a:r>
              <a:rPr lang="cs-CZ" sz="2800" dirty="0"/>
              <a:t>Ve vzorku:</a:t>
            </a:r>
          </a:p>
          <a:p>
            <a:pPr lvl="1"/>
            <a:r>
              <a:rPr lang="cs-CZ" sz="2400" dirty="0"/>
              <a:t>60 % oborová literatura (zejm. biologie, chemie, fyzika, zemědělství...)</a:t>
            </a:r>
          </a:p>
          <a:p>
            <a:pPr lvl="1"/>
            <a:r>
              <a:rPr lang="cs-CZ" sz="2400" dirty="0"/>
              <a:t>31 % publicistika</a:t>
            </a:r>
          </a:p>
          <a:p>
            <a:pPr lvl="1"/>
            <a:r>
              <a:rPr lang="cs-CZ" sz="2400" dirty="0"/>
              <a:t>9 % beletrie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5030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9836" y="641267"/>
            <a:ext cx="8915400" cy="5581402"/>
          </a:xfrm>
        </p:spPr>
        <p:txBody>
          <a:bodyPr>
            <a:normAutofit/>
          </a:bodyPr>
          <a:lstStyle/>
          <a:p>
            <a:pPr lvl="0"/>
            <a:r>
              <a:rPr lang="cs-CZ" sz="2000" dirty="0"/>
              <a:t>V rámci vzorku se míchají zejm. dva navržené významy:</a:t>
            </a:r>
          </a:p>
          <a:p>
            <a:pPr lvl="1"/>
            <a:r>
              <a:rPr lang="cs-CZ" sz="1800" dirty="0"/>
              <a:t>54 % citlivost ve smyslu „vnímavost“ (žádné negativní dopady této citlivosti)</a:t>
            </a:r>
          </a:p>
          <a:p>
            <a:pPr lvl="2"/>
            <a:r>
              <a:rPr lang="cs-CZ" sz="1600" i="1" dirty="0"/>
              <a:t>„Povrch pokožky se stal smyslovým orgánem citlivým na tmu...“</a:t>
            </a:r>
            <a:endParaRPr lang="cs-CZ" sz="1600" dirty="0"/>
          </a:p>
          <a:p>
            <a:pPr lvl="1"/>
            <a:r>
              <a:rPr lang="cs-CZ" sz="1800" dirty="0"/>
              <a:t>38 % citlivost ve smyslu „přecitlivělost“ (negativní účinky, ale žádné vymezení dotyčného proti nim)</a:t>
            </a:r>
          </a:p>
          <a:p>
            <a:pPr lvl="2"/>
            <a:r>
              <a:rPr lang="cs-CZ" sz="1600" i="1" dirty="0"/>
              <a:t>„Vzhledem k větší citlivosti na mráz špatně snášejí zimní řez...“</a:t>
            </a:r>
            <a:endParaRPr lang="cs-CZ" sz="1600" dirty="0"/>
          </a:p>
          <a:p>
            <a:pPr lvl="1"/>
            <a:r>
              <a:rPr lang="cs-CZ" sz="1800" dirty="0"/>
              <a:t>8 % předložka vůbec nepatří k citlivosti</a:t>
            </a:r>
          </a:p>
          <a:p>
            <a:pPr lvl="2"/>
            <a:r>
              <a:rPr lang="cs-CZ" sz="1600" i="1" dirty="0"/>
              <a:t>„Její detektory jsou dostatečně citlivé na to, aby zachytily i menší planety...“</a:t>
            </a:r>
            <a:endParaRPr lang="cs-CZ" sz="1600" dirty="0"/>
          </a:p>
          <a:p>
            <a:pPr lvl="0"/>
            <a:r>
              <a:rPr lang="cs-CZ" sz="2000" dirty="0"/>
              <a:t>Předpoklad výzamů očekávaných u předložek PRO a VŮČI se nepotvrdil.</a:t>
            </a:r>
          </a:p>
          <a:p>
            <a:pPr lvl="0"/>
            <a:r>
              <a:rPr lang="cs-CZ" sz="2000" dirty="0"/>
              <a:t>Negativní tvar „necitlivý“ se objevil dvakrát, superlativ „nejcitlivější“ jednou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7636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Citlivost K něčemu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800" dirty="0"/>
              <a:t>125 výskytů + 18 výskytů „ke“ (sloučeno, vybrán náhodný vzorek 100 výskytů) -&gt; 143 výskytů</a:t>
            </a:r>
          </a:p>
          <a:p>
            <a:pPr lvl="0"/>
            <a:r>
              <a:rPr lang="cs-CZ" sz="2800" dirty="0"/>
              <a:t>Ve vzorku:</a:t>
            </a:r>
          </a:p>
          <a:p>
            <a:pPr lvl="1"/>
            <a:r>
              <a:rPr lang="cs-CZ" sz="2400" dirty="0"/>
              <a:t>67 % oborová literatura</a:t>
            </a:r>
          </a:p>
          <a:p>
            <a:pPr lvl="1"/>
            <a:r>
              <a:rPr lang="cs-CZ" sz="2400" dirty="0"/>
              <a:t>23 % publicistika</a:t>
            </a:r>
          </a:p>
          <a:p>
            <a:pPr lvl="1"/>
            <a:r>
              <a:rPr lang="cs-CZ" sz="2400" dirty="0"/>
              <a:t>10 % beletrie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93726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LINAME" val="ൟ൸്൶൫ൽൽ൳൰൳൯൮"/>
  <p:tag name="DATETIME" val="഻഻ഹഽഹ഼ഺ഻ുപപ഻഻ൄാാോൗപല൑ൗ൞വ഻ൄഺള"/>
  <p:tag name="DONEBY" val="൝൞൦ൺ൫඀൶൳൸൫പൺർൿൽ൹඀൫"/>
  <p:tag name="IPADDRESS" val="൚൜൑ഺഺഺ഼഼഼"/>
  <p:tag name="APPVER" val="ഽസഺ"/>
  <p:tag name="RANDOM" val="10"/>
  <p:tag name="CHECKSUM" val="ിഺ഻ഽ"/>
</p:tagLst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222</TotalTime>
  <Words>320</Words>
  <Application>Microsoft Office PowerPoint</Application>
  <PresentationFormat>Širokoúhlá obrazovka</PresentationFormat>
  <Paragraphs>81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Wisp</vt:lpstr>
      <vt:lpstr>Citlivý / citlivost NA něco / K / VŮČI něčemu</vt:lpstr>
      <vt:lpstr>Předpoklad</vt:lpstr>
      <vt:lpstr>Předpoklad</vt:lpstr>
      <vt:lpstr>Předpoklad</vt:lpstr>
      <vt:lpstr>Výzkum</vt:lpstr>
      <vt:lpstr>Výzkum</vt:lpstr>
      <vt:lpstr>Citlivost NA něco</vt:lpstr>
      <vt:lpstr>Prezentace aplikace PowerPoint</vt:lpstr>
      <vt:lpstr>Citlivost K něčemu</vt:lpstr>
      <vt:lpstr>Prezentace aplikace PowerPoint</vt:lpstr>
      <vt:lpstr>Citlivost VŮČI něčemu</vt:lpstr>
      <vt:lpstr>Prezentace aplikace PowerPoint</vt:lpstr>
      <vt:lpstr>Závěr</vt:lpstr>
    </vt:vector>
  </TitlesOfParts>
  <Company>STMicroelectronics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Citlivý / citlivost NA / K / PRO</dc:title>
  <dc:creator>Pavlina PRUSOVA</dc:creator>
  <cp:lastModifiedBy>pivo</cp:lastModifiedBy>
  <cp:revision>8</cp:revision>
  <dcterms:created xsi:type="dcterms:W3CDTF">2017-11-03T07:33:43Z</dcterms:created>
  <dcterms:modified xsi:type="dcterms:W3CDTF">2017-12-01T09:30:21Z</dcterms:modified>
</cp:coreProperties>
</file>