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3588" cy="6858000"/>
  <p:notesSz cx="7559675" cy="10691813"/>
  <p:embeddedFontLst>
    <p:embeddedFont>
      <p:font typeface="Roboto Black" panose="020B0604020202020204" charset="0"/>
      <p:bold r:id="rId31"/>
      <p:boldItalic r:id="rId32"/>
    </p:embeddedFont>
    <p:embeddedFont>
      <p:font typeface="Roboto Light" panose="020B0604020202020204" charset="0"/>
      <p:regular r:id="rId33"/>
      <p:bold r:id="rId34"/>
      <p:italic r:id="rId35"/>
      <p:boldItalic r:id="rId36"/>
    </p:embeddedFont>
    <p:embeddedFont>
      <p:font typeface="Roboto Medium" panose="020B0604020202020204" charset="0"/>
      <p:regular r:id="rId37"/>
      <p:bold r:id="rId38"/>
      <p:italic r:id="rId39"/>
      <p:boldItalic r:id="rId40"/>
    </p:embeddedFont>
    <p:embeddedFont>
      <p:font typeface="Roboto"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Ajy6YmGs/n9ZT+3q/YYMkmsK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sldNum" idx="12"/>
          </p:nvPr>
        </p:nvSpPr>
        <p:spPr>
          <a:xfrm>
            <a:off x="4278312" y="10156825"/>
            <a:ext cx="3279775" cy="533400"/>
          </a:xfrm>
          <a:prstGeom prst="rect">
            <a:avLst/>
          </a:prstGeom>
          <a:noFill/>
          <a:ln>
            <a:noFill/>
          </a:ln>
        </p:spPr>
        <p:txBody>
          <a:bodyPr spcFirstLastPara="1" wrap="square" lIns="0" tIns="0" rIns="0" bIns="0" anchor="b" anchorCtr="0">
            <a:noAutofit/>
          </a:bodyPr>
          <a:lstStyle/>
          <a:p>
            <a:pPr marL="0" marR="0" lvl="0" indent="0" algn="l" rtl="0">
              <a:lnSpc>
                <a:spcPct val="93000"/>
              </a:lnSpc>
              <a:spcBef>
                <a:spcPts val="0"/>
              </a:spcBef>
              <a:spcAft>
                <a:spcPts val="0"/>
              </a:spcAft>
              <a:buNone/>
            </a:pPr>
            <a:fld id="{00000000-1234-1234-1234-123412341234}" type="slidenum">
              <a:rPr lang="en-US" sz="1800" b="0" i="0" u="none" strike="noStrike" cap="none">
                <a:solidFill>
                  <a:srgbClr val="000000"/>
                </a:solidFill>
                <a:latin typeface="Arial"/>
                <a:ea typeface="Arial"/>
                <a:cs typeface="Arial"/>
                <a:sym typeface="Arial"/>
              </a:rPr>
              <a:t>‹#›</a:t>
            </a:fld>
            <a:endParaRPr/>
          </a:p>
        </p:txBody>
      </p:sp>
      <p:sp>
        <p:nvSpPr>
          <p:cNvPr id="4" name="Google Shape;4;n"/>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 name="Google Shape;5;n"/>
          <p:cNvSpPr txBox="1">
            <a:spLocks noGrp="1"/>
          </p:cNvSpPr>
          <p:nvPr>
            <p:ph type="body" idx="1"/>
          </p:nvPr>
        </p:nvSpPr>
        <p:spPr>
          <a:xfrm>
            <a:off x="755650" y="5078412"/>
            <a:ext cx="6046787" cy="481012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hdr" idx="3"/>
          </p:nvPr>
        </p:nvSpPr>
        <p:spPr>
          <a:xfrm>
            <a:off x="0" y="0"/>
            <a:ext cx="3279775" cy="533400"/>
          </a:xfrm>
          <a:prstGeom prst="rect">
            <a:avLst/>
          </a:prstGeom>
          <a:noFill/>
          <a:ln>
            <a:noFill/>
          </a:ln>
        </p:spPr>
        <p:txBody>
          <a:bodyPr spcFirstLastPara="1" wrap="square" lIns="0" tIns="0" rIns="0" bIns="0" anchor="t" anchorCtr="0">
            <a:noAutofit/>
          </a:bodyPr>
          <a:lstStyle>
            <a:lvl1pPr marR="0" lvl="0" algn="l" rtl="0">
              <a:lnSpc>
                <a:spcPct val="95000"/>
              </a:lnSpc>
              <a:spcBef>
                <a:spcPts val="0"/>
              </a:spcBef>
              <a:spcAft>
                <a:spcPts val="0"/>
              </a:spcAft>
              <a:buSzPts val="1400"/>
              <a:buNone/>
              <a:defRPr sz="1400" b="0" i="0" u="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dt" idx="10"/>
          </p:nvPr>
        </p:nvSpPr>
        <p:spPr>
          <a:xfrm>
            <a:off x="4278312" y="0"/>
            <a:ext cx="3279775" cy="533400"/>
          </a:xfrm>
          <a:prstGeom prst="rect">
            <a:avLst/>
          </a:prstGeom>
          <a:noFill/>
          <a:ln>
            <a:noFill/>
          </a:ln>
        </p:spPr>
        <p:txBody>
          <a:bodyPr spcFirstLastPara="1" wrap="square" lIns="0" tIns="0" rIns="0" bIns="0" anchor="t" anchorCtr="0">
            <a:noAutofit/>
          </a:bodyPr>
          <a:lstStyle>
            <a:lvl1pPr marR="0" lvl="0" algn="r" rtl="0">
              <a:lnSpc>
                <a:spcPct val="95000"/>
              </a:lnSpc>
              <a:spcBef>
                <a:spcPts val="0"/>
              </a:spcBef>
              <a:spcAft>
                <a:spcPts val="0"/>
              </a:spcAft>
              <a:buSzPts val="1400"/>
              <a:buNone/>
              <a:defRPr sz="1400" b="0" i="0" u="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ftr" idx="11"/>
          </p:nvPr>
        </p:nvSpPr>
        <p:spPr>
          <a:xfrm>
            <a:off x="0" y="10156825"/>
            <a:ext cx="3279775" cy="533400"/>
          </a:xfrm>
          <a:prstGeom prst="rect">
            <a:avLst/>
          </a:prstGeom>
          <a:noFill/>
          <a:ln>
            <a:noFill/>
          </a:ln>
        </p:spPr>
        <p:txBody>
          <a:bodyPr spcFirstLastPara="1" wrap="square" lIns="0" tIns="0" rIns="0" bIns="0" anchor="b" anchorCtr="0">
            <a:noAutofit/>
          </a:bodyPr>
          <a:lstStyle>
            <a:lvl1pPr marR="0" lvl="0" algn="l" rtl="0">
              <a:lnSpc>
                <a:spcPct val="95000"/>
              </a:lnSpc>
              <a:spcBef>
                <a:spcPts val="0"/>
              </a:spcBef>
              <a:spcAft>
                <a:spcPts val="0"/>
              </a:spcAft>
              <a:buSzPts val="1400"/>
              <a:buNone/>
              <a:defRPr sz="1400" b="0" i="0" u="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9" name="Google Shape;9;n"/>
          <p:cNvSpPr txBox="1">
            <a:spLocks noGrp="1"/>
          </p:cNvSpPr>
          <p:nvPr>
            <p:ph type="sldNum" idx="4"/>
          </p:nvPr>
        </p:nvSpPr>
        <p:spPr>
          <a:xfrm>
            <a:off x="4278312" y="10156825"/>
            <a:ext cx="3279775" cy="5334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5" name="Google Shape;25;p1: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c4858de256_2_66: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3" name="Google Shape;93;gc4858de256_2_66: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4858de256_2_73: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01" name="Google Shape;101;gc4858de256_2_73: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c4858de256_2_80: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09" name="Google Shape;109;gc4858de256_2_80: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4858de256_2_87: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17" name="Google Shape;117;gc4858de256_2_87: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4858de256_2_59: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25" name="Google Shape;125;gc4858de256_2_59: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4858de256_2_94: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33" name="Google Shape;133;gc4858de256_2_94: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c4858de256_2_101: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41" name="Google Shape;141;gc4858de256_2_101: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4858de256_2_52: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49" name="Google Shape;149;gc4858de256_2_52: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c4858de256_2_115: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7" name="Google Shape;157;gc4858de256_2_115: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c4858de256_2_45: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65" name="Google Shape;165;gc4858de256_2_45: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2: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0" name="Google Shape;30;p2: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c4858de256_2_108: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73" name="Google Shape;173;gc4858de256_2_108: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c4858de256_2_138: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81" name="Google Shape;181;gc4858de256_2_138: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c4858de256_2_123: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89" name="Google Shape;189;gc4858de256_2_123: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c4858de256_2_146: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7" name="Google Shape;197;gc4858de256_2_146: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c4858de256_2_130: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5" name="Google Shape;205;gc4858de256_2_130: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c4858de256_2_154: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13" name="Google Shape;213;gc4858de256_2_154: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c09c8ec8c4_0_0: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21" name="Google Shape;221;gc09c8ec8c4_0_0: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c4858de256_2_3: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29" name="Google Shape;229;gc4858de256_2_3: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dbdb9d2d2_0_14: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37" name="Google Shape;237;gbdbdb9d2d2_0_14: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bdaa690871_2_52: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7" name="Google Shape;37;gbdaa690871_2_52: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c09c8ec8c4_0_7: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5" name="Google Shape;45;gc09c8ec8c4_0_7: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c4858de256_2_31: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3" name="Google Shape;53;gc4858de256_2_31: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4858de256_2_24: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1" name="Google Shape;61;gc4858de256_2_24: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4858de256_2_38: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9" name="Google Shape;69;gc4858de256_2_38: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4858de256_2_10: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7" name="Google Shape;77;gc4858de256_2_10: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4858de256_2_17: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85" name="Google Shape;85;gc4858de256_2_17: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609600" y="273050"/>
            <a:ext cx="10971212" cy="1143000"/>
          </a:xfrm>
          <a:prstGeom prst="rect">
            <a:avLst/>
          </a:prstGeom>
          <a:noFill/>
          <a:ln>
            <a:noFill/>
          </a:ln>
        </p:spPr>
        <p:txBody>
          <a:bodyPr spcFirstLastPara="1" wrap="square" lIns="0" tIns="0" rIns="0" bIns="0" anchor="ctr" anchorCtr="0">
            <a:noAutofit/>
          </a:bodyPr>
          <a:lstStyle>
            <a:lvl1pPr lvl="0" algn="l">
              <a:lnSpc>
                <a:spcPct val="98000"/>
              </a:lnSpc>
              <a:spcBef>
                <a:spcPts val="0"/>
              </a:spcBef>
              <a:spcAft>
                <a:spcPts val="0"/>
              </a:spcAft>
              <a:buSzPts val="1400"/>
              <a:buNone/>
              <a:defRPr/>
            </a:lvl1pPr>
            <a:lvl2pPr lvl="1" algn="l">
              <a:lnSpc>
                <a:spcPct val="98000"/>
              </a:lnSpc>
              <a:spcBef>
                <a:spcPts val="0"/>
              </a:spcBef>
              <a:spcAft>
                <a:spcPts val="0"/>
              </a:spcAft>
              <a:buSzPts val="1400"/>
              <a:buNone/>
              <a:defRPr/>
            </a:lvl2pPr>
            <a:lvl3pPr lvl="2" algn="l">
              <a:lnSpc>
                <a:spcPct val="98000"/>
              </a:lnSpc>
              <a:spcBef>
                <a:spcPts val="0"/>
              </a:spcBef>
              <a:spcAft>
                <a:spcPts val="0"/>
              </a:spcAft>
              <a:buSzPts val="1400"/>
              <a:buNone/>
              <a:defRPr/>
            </a:lvl3pPr>
            <a:lvl4pPr lvl="3" algn="l">
              <a:lnSpc>
                <a:spcPct val="98000"/>
              </a:lnSpc>
              <a:spcBef>
                <a:spcPts val="0"/>
              </a:spcBef>
              <a:spcAft>
                <a:spcPts val="0"/>
              </a:spcAft>
              <a:buSzPts val="1400"/>
              <a:buNone/>
              <a:defRPr/>
            </a:lvl4pPr>
            <a:lvl5pPr lvl="4" algn="l">
              <a:lnSpc>
                <a:spcPct val="98000"/>
              </a:lnSpc>
              <a:spcBef>
                <a:spcPts val="0"/>
              </a:spcBef>
              <a:spcAft>
                <a:spcPts val="0"/>
              </a:spcAft>
              <a:buSzPts val="1400"/>
              <a:buNone/>
              <a:defRPr/>
            </a:lvl5pPr>
            <a:lvl6pPr lvl="5" algn="l">
              <a:lnSpc>
                <a:spcPct val="98000"/>
              </a:lnSpc>
              <a:spcBef>
                <a:spcPts val="0"/>
              </a:spcBef>
              <a:spcAft>
                <a:spcPts val="0"/>
              </a:spcAft>
              <a:buSzPts val="1400"/>
              <a:buNone/>
              <a:defRPr/>
            </a:lvl6pPr>
            <a:lvl7pPr lvl="6" algn="l">
              <a:lnSpc>
                <a:spcPct val="98000"/>
              </a:lnSpc>
              <a:spcBef>
                <a:spcPts val="0"/>
              </a:spcBef>
              <a:spcAft>
                <a:spcPts val="0"/>
              </a:spcAft>
              <a:buSzPts val="1400"/>
              <a:buNone/>
              <a:defRPr/>
            </a:lvl7pPr>
            <a:lvl8pPr lvl="7" algn="l">
              <a:lnSpc>
                <a:spcPct val="98000"/>
              </a:lnSpc>
              <a:spcBef>
                <a:spcPts val="0"/>
              </a:spcBef>
              <a:spcAft>
                <a:spcPts val="0"/>
              </a:spcAft>
              <a:buSzPts val="1400"/>
              <a:buNone/>
              <a:defRPr/>
            </a:lvl8pPr>
            <a:lvl9pPr lvl="8" algn="l">
              <a:lnSpc>
                <a:spcPct val="98000"/>
              </a:lnSpc>
              <a:spcBef>
                <a:spcPts val="0"/>
              </a:spcBef>
              <a:spcAft>
                <a:spcPts val="0"/>
              </a:spcAft>
              <a:buSzPts val="1400"/>
              <a:buNone/>
              <a:defRPr/>
            </a:lvl9pPr>
          </a:lstStyle>
          <a:p>
            <a:endParaRPr/>
          </a:p>
        </p:txBody>
      </p:sp>
      <p:sp>
        <p:nvSpPr>
          <p:cNvPr id="19" name="Google Shape;19;p7"/>
          <p:cNvSpPr txBox="1">
            <a:spLocks noGrp="1"/>
          </p:cNvSpPr>
          <p:nvPr>
            <p:ph type="body" idx="1"/>
          </p:nvPr>
        </p:nvSpPr>
        <p:spPr>
          <a:xfrm>
            <a:off x="609600" y="1604962"/>
            <a:ext cx="10971212" cy="452437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a:lvl1pPr>
            <a:lvl2pPr marL="914400" lvl="1" indent="-228600" algn="l">
              <a:lnSpc>
                <a:spcPct val="110000"/>
              </a:lnSpc>
              <a:spcBef>
                <a:spcPts val="1400"/>
              </a:spcBef>
              <a:spcAft>
                <a:spcPts val="0"/>
              </a:spcAft>
              <a:buSzPts val="1400"/>
              <a:buNone/>
              <a:defRPr/>
            </a:lvl2pPr>
            <a:lvl3pPr marL="1371600" lvl="2" indent="-228600" algn="l">
              <a:lnSpc>
                <a:spcPct val="110000"/>
              </a:lnSpc>
              <a:spcBef>
                <a:spcPts val="1100"/>
              </a:spcBef>
              <a:spcAft>
                <a:spcPts val="0"/>
              </a:spcAft>
              <a:buSzPts val="1400"/>
              <a:buNone/>
              <a:defRPr/>
            </a:lvl3pPr>
            <a:lvl4pPr marL="1828800" lvl="3" indent="-228600" algn="l">
              <a:lnSpc>
                <a:spcPct val="110000"/>
              </a:lnSpc>
              <a:spcBef>
                <a:spcPts val="800"/>
              </a:spcBef>
              <a:spcAft>
                <a:spcPts val="0"/>
              </a:spcAft>
              <a:buSzPts val="1400"/>
              <a:buNone/>
              <a:defRPr/>
            </a:lvl4pPr>
            <a:lvl5pPr marL="2286000" lvl="4" indent="-228600" algn="l">
              <a:lnSpc>
                <a:spcPct val="110000"/>
              </a:lnSpc>
              <a:spcBef>
                <a:spcPts val="500"/>
              </a:spcBef>
              <a:spcAft>
                <a:spcPts val="0"/>
              </a:spcAft>
              <a:buSzPts val="1400"/>
              <a:buNone/>
              <a:defRPr/>
            </a:lvl5pPr>
            <a:lvl6pPr marL="2743200" lvl="5" indent="-228600" algn="l">
              <a:lnSpc>
                <a:spcPct val="110000"/>
              </a:lnSpc>
              <a:spcBef>
                <a:spcPts val="200"/>
              </a:spcBef>
              <a:spcAft>
                <a:spcPts val="0"/>
              </a:spcAft>
              <a:buSzPts val="1400"/>
              <a:buNone/>
              <a:defRPr/>
            </a:lvl6pPr>
            <a:lvl7pPr marL="3200400" lvl="6" indent="-228600" algn="l">
              <a:lnSpc>
                <a:spcPct val="110000"/>
              </a:lnSpc>
              <a:spcBef>
                <a:spcPts val="200"/>
              </a:spcBef>
              <a:spcAft>
                <a:spcPts val="0"/>
              </a:spcAft>
              <a:buSzPts val="1400"/>
              <a:buNone/>
              <a:defRPr/>
            </a:lvl7pPr>
            <a:lvl8pPr marL="3657600" lvl="7" indent="-228600" algn="l">
              <a:lnSpc>
                <a:spcPct val="110000"/>
              </a:lnSpc>
              <a:spcBef>
                <a:spcPts val="200"/>
              </a:spcBef>
              <a:spcAft>
                <a:spcPts val="0"/>
              </a:spcAft>
              <a:buSzPts val="1400"/>
              <a:buNone/>
              <a:defRPr/>
            </a:lvl8pPr>
            <a:lvl9pPr marL="4114800" lvl="8" indent="-228600" algn="l">
              <a:lnSpc>
                <a:spcPct val="110000"/>
              </a:lnSpc>
              <a:spcBef>
                <a:spcPts val="200"/>
              </a:spcBef>
              <a:spcAft>
                <a:spcPts val="200"/>
              </a:spcAft>
              <a:buSzPts val="1400"/>
              <a:buNone/>
              <a:defRPr/>
            </a:lvl9pPr>
          </a:lstStyle>
          <a:p>
            <a:endParaRPr/>
          </a:p>
        </p:txBody>
      </p:sp>
      <p:sp>
        <p:nvSpPr>
          <p:cNvPr id="20" name="Google Shape;20;p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3000"/>
              </a:lnSpc>
              <a:spcBef>
                <a:spcPts val="0"/>
              </a:spcBef>
              <a:spcAft>
                <a:spcPts val="0"/>
              </a:spcAft>
              <a:buSzPts val="1400"/>
              <a:buNone/>
              <a:defRPr sz="1800" b="0" i="0" u="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21" name="Google Shape;21;p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3000"/>
              </a:lnSpc>
              <a:spcBef>
                <a:spcPts val="0"/>
              </a:spcBef>
              <a:spcAft>
                <a:spcPts val="0"/>
              </a:spcAft>
              <a:buSzPts val="1400"/>
              <a:buNone/>
              <a:defRPr sz="1800" b="0" i="0" u="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22" name="Google Shape;22;p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93000"/>
              </a:lnSpc>
              <a:spcBef>
                <a:spcPts val="0"/>
              </a:spcBef>
              <a:spcAft>
                <a:spcPts val="0"/>
              </a:spcAft>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
        <p:cNvGrpSpPr/>
        <p:nvPr/>
      </p:nvGrpSpPr>
      <p:grpSpPr>
        <a:xfrm>
          <a:off x="0" y="0"/>
          <a:ext cx="0" cy="0"/>
          <a:chOff x="0" y="0"/>
          <a:chExt cx="0" cy="0"/>
        </a:xfrm>
      </p:grpSpPr>
      <p:pic>
        <p:nvPicPr>
          <p:cNvPr id="11" name="Google Shape;11;p6"/>
          <p:cNvPicPr preferRelativeResize="0"/>
          <p:nvPr/>
        </p:nvPicPr>
        <p:blipFill rotWithShape="1">
          <a:blip r:embed="rId3">
            <a:alphaModFix/>
          </a:blip>
          <a:srcRect/>
          <a:stretch/>
        </p:blipFill>
        <p:spPr>
          <a:xfrm>
            <a:off x="1587" y="0"/>
            <a:ext cx="12192000" cy="6858000"/>
          </a:xfrm>
          <a:prstGeom prst="rect">
            <a:avLst/>
          </a:prstGeom>
          <a:noFill/>
          <a:ln>
            <a:noFill/>
          </a:ln>
        </p:spPr>
      </p:pic>
      <p:sp>
        <p:nvSpPr>
          <p:cNvPr id="12" name="Google Shape;12;p6"/>
          <p:cNvSpPr txBox="1">
            <a:spLocks noGrp="1"/>
          </p:cNvSpPr>
          <p:nvPr>
            <p:ph type="body" idx="1"/>
          </p:nvPr>
        </p:nvSpPr>
        <p:spPr>
          <a:xfrm>
            <a:off x="609600" y="1604962"/>
            <a:ext cx="10971212" cy="4524375"/>
          </a:xfrm>
          <a:prstGeom prst="rect">
            <a:avLst/>
          </a:prstGeom>
          <a:noFill/>
          <a:ln>
            <a:noFill/>
          </a:ln>
        </p:spPr>
        <p:txBody>
          <a:bodyPr spcFirstLastPara="1" wrap="square" lIns="0" tIns="0" rIns="0" bIns="0" anchor="t" anchorCtr="0">
            <a:noAutofit/>
          </a:bodyPr>
          <a:lstStyle>
            <a:lvl1pPr marL="457200" marR="0" lvl="0" indent="-228600" algn="l" rtl="0">
              <a:lnSpc>
                <a:spcPct val="110000"/>
              </a:lnSpc>
              <a:spcBef>
                <a:spcPts val="0"/>
              </a:spcBef>
              <a:spcAft>
                <a:spcPts val="0"/>
              </a:spcAft>
              <a:buSzPts val="1400"/>
              <a:buNone/>
              <a:defRPr sz="2800" b="0" i="0" u="none" strike="noStrike" cap="none">
                <a:solidFill>
                  <a:srgbClr val="27348B"/>
                </a:solidFill>
                <a:latin typeface="Roboto"/>
                <a:ea typeface="Roboto"/>
                <a:cs typeface="Roboto"/>
                <a:sym typeface="Roboto"/>
              </a:defRPr>
            </a:lvl1pPr>
            <a:lvl2pPr marL="914400" marR="0" lvl="1" indent="-228600" algn="l" rtl="0">
              <a:lnSpc>
                <a:spcPct val="110000"/>
              </a:lnSpc>
              <a:spcBef>
                <a:spcPts val="1400"/>
              </a:spcBef>
              <a:spcAft>
                <a:spcPts val="0"/>
              </a:spcAft>
              <a:buSzPts val="1400"/>
              <a:buNone/>
              <a:defRPr sz="2000" b="0" i="0" u="none" strike="noStrike" cap="none">
                <a:solidFill>
                  <a:srgbClr val="27348B"/>
                </a:solidFill>
                <a:latin typeface="Roboto"/>
                <a:ea typeface="Roboto"/>
                <a:cs typeface="Roboto"/>
                <a:sym typeface="Roboto"/>
              </a:defRPr>
            </a:lvl2pPr>
            <a:lvl3pPr marL="1371600" marR="0" lvl="2" indent="-228600" algn="l" rtl="0">
              <a:lnSpc>
                <a:spcPct val="110000"/>
              </a:lnSpc>
              <a:spcBef>
                <a:spcPts val="1100"/>
              </a:spcBef>
              <a:spcAft>
                <a:spcPts val="0"/>
              </a:spcAft>
              <a:buSzPts val="1400"/>
              <a:buNone/>
              <a:defRPr sz="1800" b="0" i="0" u="none" strike="noStrike" cap="none">
                <a:solidFill>
                  <a:srgbClr val="27348B"/>
                </a:solidFill>
                <a:latin typeface="Roboto"/>
                <a:ea typeface="Roboto"/>
                <a:cs typeface="Roboto"/>
                <a:sym typeface="Roboto"/>
              </a:defRPr>
            </a:lvl3pPr>
            <a:lvl4pPr marL="1828800" marR="0" lvl="3" indent="-228600" algn="l" rtl="0">
              <a:lnSpc>
                <a:spcPct val="110000"/>
              </a:lnSpc>
              <a:spcBef>
                <a:spcPts val="800"/>
              </a:spcBef>
              <a:spcAft>
                <a:spcPts val="0"/>
              </a:spcAft>
              <a:buSzPts val="1400"/>
              <a:buNone/>
              <a:defRPr sz="1800" b="0" i="0" u="none" strike="noStrike" cap="none">
                <a:solidFill>
                  <a:srgbClr val="27348B"/>
                </a:solidFill>
                <a:latin typeface="Roboto"/>
                <a:ea typeface="Roboto"/>
                <a:cs typeface="Roboto"/>
                <a:sym typeface="Roboto"/>
              </a:defRPr>
            </a:lvl4pPr>
            <a:lvl5pPr marL="2286000" marR="0" lvl="4" indent="-228600" algn="l" rtl="0">
              <a:lnSpc>
                <a:spcPct val="110000"/>
              </a:lnSpc>
              <a:spcBef>
                <a:spcPts val="500"/>
              </a:spcBef>
              <a:spcAft>
                <a:spcPts val="0"/>
              </a:spcAft>
              <a:buSzPts val="1400"/>
              <a:buNone/>
              <a:defRPr sz="2000" b="0" i="0" u="none" strike="noStrike" cap="none">
                <a:solidFill>
                  <a:srgbClr val="27348B"/>
                </a:solidFill>
                <a:latin typeface="Roboto"/>
                <a:ea typeface="Roboto"/>
                <a:cs typeface="Roboto"/>
                <a:sym typeface="Roboto"/>
              </a:defRPr>
            </a:lvl5pPr>
            <a:lvl6pPr marL="2743200" marR="0" lvl="5" indent="-228600" algn="l" rtl="0">
              <a:lnSpc>
                <a:spcPct val="110000"/>
              </a:lnSpc>
              <a:spcBef>
                <a:spcPts val="200"/>
              </a:spcBef>
              <a:spcAft>
                <a:spcPts val="0"/>
              </a:spcAft>
              <a:buSzPts val="1400"/>
              <a:buNone/>
              <a:defRPr sz="2000" b="0" i="0" u="none" strike="noStrike" cap="none">
                <a:solidFill>
                  <a:srgbClr val="27348B"/>
                </a:solidFill>
                <a:latin typeface="Roboto"/>
                <a:ea typeface="Roboto"/>
                <a:cs typeface="Roboto"/>
                <a:sym typeface="Roboto"/>
              </a:defRPr>
            </a:lvl6pPr>
            <a:lvl7pPr marL="3200400" marR="0" lvl="6" indent="-228600" algn="l" rtl="0">
              <a:lnSpc>
                <a:spcPct val="110000"/>
              </a:lnSpc>
              <a:spcBef>
                <a:spcPts val="200"/>
              </a:spcBef>
              <a:spcAft>
                <a:spcPts val="0"/>
              </a:spcAft>
              <a:buSzPts val="1400"/>
              <a:buNone/>
              <a:defRPr sz="2000" b="0" i="0" u="none" strike="noStrike" cap="none">
                <a:solidFill>
                  <a:srgbClr val="27348B"/>
                </a:solidFill>
                <a:latin typeface="Roboto"/>
                <a:ea typeface="Roboto"/>
                <a:cs typeface="Roboto"/>
                <a:sym typeface="Roboto"/>
              </a:defRPr>
            </a:lvl7pPr>
            <a:lvl8pPr marL="3657600" marR="0" lvl="7" indent="-228600" algn="l" rtl="0">
              <a:lnSpc>
                <a:spcPct val="110000"/>
              </a:lnSpc>
              <a:spcBef>
                <a:spcPts val="200"/>
              </a:spcBef>
              <a:spcAft>
                <a:spcPts val="0"/>
              </a:spcAft>
              <a:buSzPts val="1400"/>
              <a:buNone/>
              <a:defRPr sz="2000" b="0" i="0" u="none" strike="noStrike" cap="none">
                <a:solidFill>
                  <a:srgbClr val="27348B"/>
                </a:solidFill>
                <a:latin typeface="Roboto"/>
                <a:ea typeface="Roboto"/>
                <a:cs typeface="Roboto"/>
                <a:sym typeface="Roboto"/>
              </a:defRPr>
            </a:lvl8pPr>
            <a:lvl9pPr marL="4114800" marR="0" lvl="8" indent="-228600" algn="l" rtl="0">
              <a:lnSpc>
                <a:spcPct val="110000"/>
              </a:lnSpc>
              <a:spcBef>
                <a:spcPts val="200"/>
              </a:spcBef>
              <a:spcAft>
                <a:spcPts val="200"/>
              </a:spcAft>
              <a:buSzPts val="1400"/>
              <a:buNone/>
              <a:defRPr sz="2000" b="0" i="0" u="none" strike="noStrike" cap="none">
                <a:solidFill>
                  <a:srgbClr val="27348B"/>
                </a:solidFill>
                <a:latin typeface="Roboto"/>
                <a:ea typeface="Roboto"/>
                <a:cs typeface="Roboto"/>
                <a:sym typeface="Roboto"/>
              </a:defRPr>
            </a:lvl9pPr>
          </a:lstStyle>
          <a:p>
            <a:endParaRPr/>
          </a:p>
        </p:txBody>
      </p:sp>
      <p:sp>
        <p:nvSpPr>
          <p:cNvPr id="13" name="Google Shape;13;p6"/>
          <p:cNvSpPr/>
          <p:nvPr/>
        </p:nvSpPr>
        <p:spPr>
          <a:xfrm>
            <a:off x="0" y="0"/>
            <a:ext cx="12193587" cy="215900"/>
          </a:xfrm>
          <a:prstGeom prst="roundRect">
            <a:avLst>
              <a:gd name="adj" fmla="val 158"/>
            </a:avLst>
          </a:prstGeom>
          <a:solidFill>
            <a:srgbClr val="27348B"/>
          </a:solidFill>
          <a:ln w="9525" cap="flat" cmpd="sng">
            <a:solidFill>
              <a:srgbClr val="80808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 name="Google Shape;14;p6"/>
          <p:cNvSpPr/>
          <p:nvPr/>
        </p:nvSpPr>
        <p:spPr>
          <a:xfrm>
            <a:off x="0" y="269875"/>
            <a:ext cx="12193587" cy="71437"/>
          </a:xfrm>
          <a:prstGeom prst="roundRect">
            <a:avLst>
              <a:gd name="adj" fmla="val 490"/>
            </a:avLst>
          </a:prstGeom>
          <a:solidFill>
            <a:srgbClr val="E4022E"/>
          </a:solidFill>
          <a:ln w="9525" cap="flat" cmpd="sng">
            <a:solidFill>
              <a:srgbClr val="80808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pic>
        <p:nvPicPr>
          <p:cNvPr id="15" name="Google Shape;15;p6"/>
          <p:cNvPicPr preferRelativeResize="0"/>
          <p:nvPr/>
        </p:nvPicPr>
        <p:blipFill rotWithShape="1">
          <a:blip r:embed="rId4">
            <a:alphaModFix/>
          </a:blip>
          <a:srcRect/>
          <a:stretch/>
        </p:blipFill>
        <p:spPr>
          <a:xfrm>
            <a:off x="11383962" y="6149975"/>
            <a:ext cx="568325" cy="509587"/>
          </a:xfrm>
          <a:prstGeom prst="rect">
            <a:avLst/>
          </a:prstGeom>
          <a:noFill/>
          <a:ln>
            <a:noFill/>
          </a:ln>
        </p:spPr>
      </p:pic>
      <p:sp>
        <p:nvSpPr>
          <p:cNvPr id="16" name="Google Shape;16;p6"/>
          <p:cNvSpPr txBox="1">
            <a:spLocks noGrp="1"/>
          </p:cNvSpPr>
          <p:nvPr>
            <p:ph type="title"/>
          </p:nvPr>
        </p:nvSpPr>
        <p:spPr>
          <a:xfrm>
            <a:off x="609600" y="273050"/>
            <a:ext cx="10971212" cy="1143000"/>
          </a:xfrm>
          <a:prstGeom prst="rect">
            <a:avLst/>
          </a:prstGeom>
          <a:noFill/>
          <a:ln>
            <a:noFill/>
          </a:ln>
        </p:spPr>
        <p:txBody>
          <a:bodyPr spcFirstLastPara="1" wrap="square" lIns="0" tIns="0" rIns="0" bIns="0" anchor="ctr" anchorCtr="0">
            <a:noAutofit/>
          </a:bodyPr>
          <a:lstStyle>
            <a:lvl1pPr marR="0" lvl="0" algn="l" rtl="0">
              <a:lnSpc>
                <a:spcPct val="98000"/>
              </a:lnSpc>
              <a:spcBef>
                <a:spcPts val="0"/>
              </a:spcBef>
              <a:spcAft>
                <a:spcPts val="0"/>
              </a:spcAft>
              <a:buSzPts val="1400"/>
              <a:buNone/>
              <a:defRPr sz="1800" b="0" i="0" u="none" strike="noStrike" cap="none">
                <a:solidFill>
                  <a:srgbClr val="000000"/>
                </a:solidFill>
                <a:latin typeface="Avenir"/>
                <a:ea typeface="Avenir"/>
                <a:cs typeface="Avenir"/>
                <a:sym typeface="Avenir"/>
              </a:defRPr>
            </a:lvl1pPr>
            <a:lvl2pPr marR="0" lvl="1" algn="l" rtl="0">
              <a:lnSpc>
                <a:spcPct val="98000"/>
              </a:lnSpc>
              <a:spcBef>
                <a:spcPts val="0"/>
              </a:spcBef>
              <a:spcAft>
                <a:spcPts val="0"/>
              </a:spcAft>
              <a:buSzPts val="1400"/>
              <a:buNone/>
              <a:defRPr sz="1800" b="0" i="0" u="none" strike="noStrike" cap="none">
                <a:solidFill>
                  <a:srgbClr val="000000"/>
                </a:solidFill>
                <a:latin typeface="Avenir"/>
                <a:ea typeface="Avenir"/>
                <a:cs typeface="Avenir"/>
                <a:sym typeface="Avenir"/>
              </a:defRPr>
            </a:lvl2pPr>
            <a:lvl3pPr marR="0" lvl="2" algn="l" rtl="0">
              <a:lnSpc>
                <a:spcPct val="98000"/>
              </a:lnSpc>
              <a:spcBef>
                <a:spcPts val="0"/>
              </a:spcBef>
              <a:spcAft>
                <a:spcPts val="0"/>
              </a:spcAft>
              <a:buSzPts val="1400"/>
              <a:buNone/>
              <a:defRPr sz="1800" b="0" i="0" u="none" strike="noStrike" cap="none">
                <a:solidFill>
                  <a:srgbClr val="000000"/>
                </a:solidFill>
                <a:latin typeface="Avenir"/>
                <a:ea typeface="Avenir"/>
                <a:cs typeface="Avenir"/>
                <a:sym typeface="Avenir"/>
              </a:defRPr>
            </a:lvl3pPr>
            <a:lvl4pPr marR="0" lvl="3" algn="l" rtl="0">
              <a:lnSpc>
                <a:spcPct val="98000"/>
              </a:lnSpc>
              <a:spcBef>
                <a:spcPts val="0"/>
              </a:spcBef>
              <a:spcAft>
                <a:spcPts val="0"/>
              </a:spcAft>
              <a:buSzPts val="1400"/>
              <a:buNone/>
              <a:defRPr sz="1800" b="0" i="0" u="none" strike="noStrike" cap="none">
                <a:solidFill>
                  <a:srgbClr val="000000"/>
                </a:solidFill>
                <a:latin typeface="Avenir"/>
                <a:ea typeface="Avenir"/>
                <a:cs typeface="Avenir"/>
                <a:sym typeface="Avenir"/>
              </a:defRPr>
            </a:lvl4pPr>
            <a:lvl5pPr marR="0" lvl="4" algn="l" rtl="0">
              <a:lnSpc>
                <a:spcPct val="98000"/>
              </a:lnSpc>
              <a:spcBef>
                <a:spcPts val="0"/>
              </a:spcBef>
              <a:spcAft>
                <a:spcPts val="0"/>
              </a:spcAft>
              <a:buSzPts val="1400"/>
              <a:buNone/>
              <a:defRPr sz="1800" b="0" i="0" u="none" strike="noStrike" cap="none">
                <a:solidFill>
                  <a:srgbClr val="000000"/>
                </a:solidFill>
                <a:latin typeface="Avenir"/>
                <a:ea typeface="Avenir"/>
                <a:cs typeface="Avenir"/>
                <a:sym typeface="Avenir"/>
              </a:defRPr>
            </a:lvl5pPr>
            <a:lvl6pPr marR="0" lvl="5" algn="l" rtl="0">
              <a:lnSpc>
                <a:spcPct val="98000"/>
              </a:lnSpc>
              <a:spcBef>
                <a:spcPts val="0"/>
              </a:spcBef>
              <a:spcAft>
                <a:spcPts val="0"/>
              </a:spcAft>
              <a:buSzPts val="1400"/>
              <a:buNone/>
              <a:defRPr sz="1800" b="0" i="0" u="none" strike="noStrike" cap="none">
                <a:solidFill>
                  <a:srgbClr val="000000"/>
                </a:solidFill>
                <a:latin typeface="Avenir"/>
                <a:ea typeface="Avenir"/>
                <a:cs typeface="Avenir"/>
                <a:sym typeface="Avenir"/>
              </a:defRPr>
            </a:lvl6pPr>
            <a:lvl7pPr marR="0" lvl="6" algn="l" rtl="0">
              <a:lnSpc>
                <a:spcPct val="98000"/>
              </a:lnSpc>
              <a:spcBef>
                <a:spcPts val="0"/>
              </a:spcBef>
              <a:spcAft>
                <a:spcPts val="0"/>
              </a:spcAft>
              <a:buSzPts val="1400"/>
              <a:buNone/>
              <a:defRPr sz="1800" b="0" i="0" u="none" strike="noStrike" cap="none">
                <a:solidFill>
                  <a:srgbClr val="000000"/>
                </a:solidFill>
                <a:latin typeface="Avenir"/>
                <a:ea typeface="Avenir"/>
                <a:cs typeface="Avenir"/>
                <a:sym typeface="Avenir"/>
              </a:defRPr>
            </a:lvl7pPr>
            <a:lvl8pPr marR="0" lvl="7" algn="l" rtl="0">
              <a:lnSpc>
                <a:spcPct val="98000"/>
              </a:lnSpc>
              <a:spcBef>
                <a:spcPts val="0"/>
              </a:spcBef>
              <a:spcAft>
                <a:spcPts val="0"/>
              </a:spcAft>
              <a:buSzPts val="1400"/>
              <a:buNone/>
              <a:defRPr sz="1800" b="0" i="0" u="none" strike="noStrike" cap="none">
                <a:solidFill>
                  <a:srgbClr val="000000"/>
                </a:solidFill>
                <a:latin typeface="Avenir"/>
                <a:ea typeface="Avenir"/>
                <a:cs typeface="Avenir"/>
                <a:sym typeface="Avenir"/>
              </a:defRPr>
            </a:lvl8pPr>
            <a:lvl9pPr marR="0" lvl="8" algn="l" rtl="0">
              <a:lnSpc>
                <a:spcPct val="98000"/>
              </a:lnSpc>
              <a:spcBef>
                <a:spcPts val="0"/>
              </a:spcBef>
              <a:spcAft>
                <a:spcPts val="0"/>
              </a:spcAft>
              <a:buSzPts val="1400"/>
              <a:buNone/>
              <a:defRPr sz="1800" b="0" i="0" u="none" strike="noStrike" cap="none">
                <a:solidFill>
                  <a:srgbClr val="000000"/>
                </a:solidFill>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
        <p:cNvGrpSpPr/>
        <p:nvPr/>
      </p:nvGrpSpPr>
      <p:grpSpPr>
        <a:xfrm>
          <a:off x="0" y="0"/>
          <a:ext cx="0" cy="0"/>
          <a:chOff x="0" y="0"/>
          <a:chExt cx="0" cy="0"/>
        </a:xfrm>
      </p:grpSpPr>
      <p:sp>
        <p:nvSpPr>
          <p:cNvPr id="27" name="Google Shape;27;p1"/>
          <p:cNvSpPr txBox="1"/>
          <p:nvPr/>
        </p:nvSpPr>
        <p:spPr>
          <a:xfrm>
            <a:off x="1008062" y="3140075"/>
            <a:ext cx="10080625" cy="2562225"/>
          </a:xfrm>
          <a:prstGeom prst="rect">
            <a:avLst/>
          </a:prstGeom>
          <a:noFill/>
          <a:ln>
            <a:noFill/>
          </a:ln>
        </p:spPr>
        <p:txBody>
          <a:bodyPr spcFirstLastPara="1" wrap="square" lIns="90000" tIns="271800" rIns="90000" bIns="45000" anchor="t" anchorCtr="0">
            <a:noAutofit/>
          </a:bodyPr>
          <a:lstStyle/>
          <a:p>
            <a:pPr marL="0" marR="0" lvl="0" indent="0" algn="l" rtl="0">
              <a:lnSpc>
                <a:spcPct val="75000"/>
              </a:lnSpc>
              <a:spcBef>
                <a:spcPts val="0"/>
              </a:spcBef>
              <a:spcAft>
                <a:spcPts val="0"/>
              </a:spcAft>
              <a:buClr>
                <a:srgbClr val="27348B"/>
              </a:buClr>
              <a:buSzPts val="7200"/>
              <a:buFont typeface="Roboto Black"/>
              <a:buNone/>
            </a:pPr>
            <a:r>
              <a:rPr lang="en-US" sz="7200" b="1">
                <a:solidFill>
                  <a:srgbClr val="27348B"/>
                </a:solidFill>
                <a:latin typeface="Roboto Black"/>
                <a:ea typeface="Roboto Black"/>
                <a:cs typeface="Roboto Black"/>
                <a:sym typeface="Roboto Black"/>
              </a:rPr>
              <a:t>Fungování sportovní marketingové agentury</a:t>
            </a:r>
            <a:endParaRPr/>
          </a:p>
          <a:p>
            <a:pPr marL="0" marR="0" lvl="0" indent="0" algn="l" rtl="0">
              <a:lnSpc>
                <a:spcPct val="100000"/>
              </a:lnSpc>
              <a:spcBef>
                <a:spcPts val="0"/>
              </a:spcBef>
              <a:spcAft>
                <a:spcPts val="0"/>
              </a:spcAft>
              <a:buClr>
                <a:srgbClr val="000000"/>
              </a:buClr>
              <a:buSzPts val="1800"/>
              <a:buFont typeface="Arial"/>
              <a:buNone/>
            </a:pPr>
            <a:endParaRPr sz="1800" b="1" i="0" u="none">
              <a:solidFill>
                <a:srgbClr val="E4022E"/>
              </a:solidFill>
              <a:latin typeface="Roboto Black"/>
              <a:ea typeface="Roboto Black"/>
              <a:cs typeface="Roboto Black"/>
              <a:sym typeface="Roboto Black"/>
            </a:endParaRPr>
          </a:p>
          <a:p>
            <a:pPr marL="0" marR="0" lvl="0" indent="0" algn="l" rtl="0">
              <a:lnSpc>
                <a:spcPct val="100000"/>
              </a:lnSpc>
              <a:spcBef>
                <a:spcPts val="0"/>
              </a:spcBef>
              <a:spcAft>
                <a:spcPts val="0"/>
              </a:spcAft>
              <a:buClr>
                <a:srgbClr val="E4022E"/>
              </a:buClr>
              <a:buSzPts val="1800"/>
              <a:buFont typeface="Roboto Black"/>
              <a:buNone/>
            </a:pPr>
            <a:r>
              <a:rPr lang="en-US" sz="1800" b="1" i="0" u="none">
                <a:solidFill>
                  <a:srgbClr val="E4022E"/>
                </a:solidFill>
                <a:latin typeface="Roboto Black"/>
                <a:ea typeface="Roboto Black"/>
                <a:cs typeface="Roboto Black"/>
                <a:sym typeface="Roboto Black"/>
              </a:rPr>
              <a:t>Kamil Veselý, </a:t>
            </a:r>
            <a:r>
              <a:rPr lang="en-US" sz="1800" b="1">
                <a:solidFill>
                  <a:srgbClr val="E4022E"/>
                </a:solidFill>
                <a:latin typeface="Roboto Black"/>
                <a:ea typeface="Roboto Black"/>
                <a:cs typeface="Roboto Black"/>
                <a:sym typeface="Roboto Black"/>
              </a:rPr>
              <a:t>4. března 2021, 3. cvičení - Sportovní management, III. ročník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4"/>
        <p:cNvGrpSpPr/>
        <p:nvPr/>
      </p:nvGrpSpPr>
      <p:grpSpPr>
        <a:xfrm>
          <a:off x="0" y="0"/>
          <a:ext cx="0" cy="0"/>
          <a:chOff x="0" y="0"/>
          <a:chExt cx="0" cy="0"/>
        </a:xfrm>
      </p:grpSpPr>
      <p:sp>
        <p:nvSpPr>
          <p:cNvPr id="95" name="Google Shape;95;gc4858de256_2_66"/>
          <p:cNvSpPr txBox="1"/>
          <p:nvPr/>
        </p:nvSpPr>
        <p:spPr>
          <a:xfrm>
            <a:off x="792148" y="2087500"/>
            <a:ext cx="3779700" cy="4132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Klient vypisuje výběrové řízení (tendr) nebo agenturu oslovuje napřímo (když má nějakou pozitivní zkušenost či má již podepsanou dlouhodobou spolupráci za daných finančních podmínek).</a:t>
            </a:r>
            <a:endParaRPr sz="1900" b="1">
              <a:solidFill>
                <a:srgbClr val="27348B"/>
              </a:solidFill>
              <a:latin typeface="Roboto Light"/>
              <a:ea typeface="Roboto Light"/>
              <a:cs typeface="Roboto Light"/>
              <a:sym typeface="Roboto Light"/>
            </a:endParaRPr>
          </a:p>
        </p:txBody>
      </p:sp>
      <p:pic>
        <p:nvPicPr>
          <p:cNvPr id="96" name="Google Shape;96;gc4858de256_2_66"/>
          <p:cNvPicPr preferRelativeResize="0"/>
          <p:nvPr/>
        </p:nvPicPr>
        <p:blipFill rotWithShape="1">
          <a:blip r:embed="rId3">
            <a:alphaModFix/>
          </a:blip>
          <a:srcRect l="17497" r="17504"/>
          <a:stretch/>
        </p:blipFill>
        <p:spPr>
          <a:xfrm>
            <a:off x="4764087" y="0"/>
            <a:ext cx="7429502" cy="6858000"/>
          </a:xfrm>
          <a:prstGeom prst="rect">
            <a:avLst/>
          </a:prstGeom>
          <a:noFill/>
          <a:ln>
            <a:noFill/>
          </a:ln>
        </p:spPr>
      </p:pic>
      <p:pic>
        <p:nvPicPr>
          <p:cNvPr id="97" name="Google Shape;97;gc4858de256_2_66"/>
          <p:cNvPicPr preferRelativeResize="0"/>
          <p:nvPr/>
        </p:nvPicPr>
        <p:blipFill rotWithShape="1">
          <a:blip r:embed="rId4">
            <a:alphaModFix/>
          </a:blip>
          <a:srcRect/>
          <a:stretch/>
        </p:blipFill>
        <p:spPr>
          <a:xfrm>
            <a:off x="11376025" y="6119812"/>
            <a:ext cx="576262" cy="503237"/>
          </a:xfrm>
          <a:prstGeom prst="rect">
            <a:avLst/>
          </a:prstGeom>
          <a:noFill/>
          <a:ln>
            <a:noFill/>
          </a:ln>
        </p:spPr>
      </p:pic>
      <p:sp>
        <p:nvSpPr>
          <p:cNvPr id="98" name="Google Shape;98;gc4858de256_2_66"/>
          <p:cNvSpPr txBox="1"/>
          <p:nvPr/>
        </p:nvSpPr>
        <p:spPr>
          <a:xfrm>
            <a:off x="792162" y="1079500"/>
            <a:ext cx="3527400" cy="1008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2800"/>
              <a:buFont typeface="Roboto Black"/>
              <a:buNone/>
            </a:pPr>
            <a:r>
              <a:rPr lang="en-US" sz="2800" b="1">
                <a:solidFill>
                  <a:srgbClr val="27348B"/>
                </a:solidFill>
                <a:latin typeface="Roboto Black"/>
                <a:ea typeface="Roboto Black"/>
                <a:cs typeface="Roboto Black"/>
                <a:sym typeface="Roboto Black"/>
              </a:rPr>
              <a:t>Krok 2 - vypsání výběrové řízení</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2"/>
        <p:cNvGrpSpPr/>
        <p:nvPr/>
      </p:nvGrpSpPr>
      <p:grpSpPr>
        <a:xfrm>
          <a:off x="0" y="0"/>
          <a:ext cx="0" cy="0"/>
          <a:chOff x="0" y="0"/>
          <a:chExt cx="0" cy="0"/>
        </a:xfrm>
      </p:grpSpPr>
      <p:sp>
        <p:nvSpPr>
          <p:cNvPr id="103" name="Google Shape;103;gc4858de256_2_73"/>
          <p:cNvSpPr txBox="1"/>
          <p:nvPr/>
        </p:nvSpPr>
        <p:spPr>
          <a:xfrm>
            <a:off x="792148" y="2087500"/>
            <a:ext cx="3779700" cy="4132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Pokud se jde do tendru, agentura obdrží brief (zadání výběrového řízení). Pokud klient postupuje správně, je většinou možnost tzv. debriefu - tj. potkají se osobně zástupci klienta a agentury a proberou obsah briefu, aby bylo jasné, že agentura pochopila, co chce klient dostat za výsledek...</a:t>
            </a:r>
            <a:endParaRPr sz="1900" b="1">
              <a:solidFill>
                <a:srgbClr val="27348B"/>
              </a:solidFill>
              <a:latin typeface="Roboto Light"/>
              <a:ea typeface="Roboto Light"/>
              <a:cs typeface="Roboto Light"/>
              <a:sym typeface="Roboto Light"/>
            </a:endParaRPr>
          </a:p>
        </p:txBody>
      </p:sp>
      <p:pic>
        <p:nvPicPr>
          <p:cNvPr id="104" name="Google Shape;104;gc4858de256_2_73"/>
          <p:cNvPicPr preferRelativeResize="0"/>
          <p:nvPr/>
        </p:nvPicPr>
        <p:blipFill rotWithShape="1">
          <a:blip r:embed="rId3">
            <a:alphaModFix/>
          </a:blip>
          <a:srcRect t="14235" b="14228"/>
          <a:stretch/>
        </p:blipFill>
        <p:spPr>
          <a:xfrm>
            <a:off x="4764087" y="0"/>
            <a:ext cx="7429502" cy="6858000"/>
          </a:xfrm>
          <a:prstGeom prst="rect">
            <a:avLst/>
          </a:prstGeom>
          <a:noFill/>
          <a:ln>
            <a:noFill/>
          </a:ln>
        </p:spPr>
      </p:pic>
      <p:pic>
        <p:nvPicPr>
          <p:cNvPr id="105" name="Google Shape;105;gc4858de256_2_73"/>
          <p:cNvPicPr preferRelativeResize="0"/>
          <p:nvPr/>
        </p:nvPicPr>
        <p:blipFill rotWithShape="1">
          <a:blip r:embed="rId4">
            <a:alphaModFix/>
          </a:blip>
          <a:srcRect/>
          <a:stretch/>
        </p:blipFill>
        <p:spPr>
          <a:xfrm>
            <a:off x="11376025" y="6119812"/>
            <a:ext cx="576262" cy="503237"/>
          </a:xfrm>
          <a:prstGeom prst="rect">
            <a:avLst/>
          </a:prstGeom>
          <a:noFill/>
          <a:ln>
            <a:noFill/>
          </a:ln>
        </p:spPr>
      </p:pic>
      <p:sp>
        <p:nvSpPr>
          <p:cNvPr id="106" name="Google Shape;106;gc4858de256_2_73"/>
          <p:cNvSpPr txBox="1"/>
          <p:nvPr/>
        </p:nvSpPr>
        <p:spPr>
          <a:xfrm>
            <a:off x="792162" y="1079500"/>
            <a:ext cx="3527400" cy="1008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2800"/>
              <a:buFont typeface="Roboto Black"/>
              <a:buNone/>
            </a:pPr>
            <a:r>
              <a:rPr lang="en-US" sz="2800" b="1">
                <a:solidFill>
                  <a:srgbClr val="27348B"/>
                </a:solidFill>
                <a:latin typeface="Roboto Black"/>
                <a:ea typeface="Roboto Black"/>
                <a:cs typeface="Roboto Black"/>
                <a:sym typeface="Roboto Black"/>
              </a:rPr>
              <a:t>Krok 3 - brief / debrief</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0"/>
        <p:cNvGrpSpPr/>
        <p:nvPr/>
      </p:nvGrpSpPr>
      <p:grpSpPr>
        <a:xfrm>
          <a:off x="0" y="0"/>
          <a:ext cx="0" cy="0"/>
          <a:chOff x="0" y="0"/>
          <a:chExt cx="0" cy="0"/>
        </a:xfrm>
      </p:grpSpPr>
      <p:sp>
        <p:nvSpPr>
          <p:cNvPr id="111" name="Google Shape;111;gc4858de256_2_80"/>
          <p:cNvSpPr txBox="1"/>
          <p:nvPr/>
        </p:nvSpPr>
        <p:spPr>
          <a:xfrm>
            <a:off x="792148" y="2087500"/>
            <a:ext cx="3779700" cy="4132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Agentura postaví interní tým a začne vytvářet projekt, tj. začne se pracovat na celkovém konceptu, do kterého jsou zapojené všechny potřebné složky agentury dle povahy projektu (account director, strategy planner, kreativní ředitel, graphic designer, digitalní tým, media planner, research atd.).</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Vše končí přípravou prezentace pro setkání s klientem. </a:t>
            </a:r>
            <a:endParaRPr sz="1900" b="1">
              <a:solidFill>
                <a:srgbClr val="27348B"/>
              </a:solidFill>
              <a:latin typeface="Roboto Light"/>
              <a:ea typeface="Roboto Light"/>
              <a:cs typeface="Roboto Light"/>
              <a:sym typeface="Roboto Light"/>
            </a:endParaRPr>
          </a:p>
        </p:txBody>
      </p:sp>
      <p:pic>
        <p:nvPicPr>
          <p:cNvPr id="112" name="Google Shape;112;gc4858de256_2_80"/>
          <p:cNvPicPr preferRelativeResize="0"/>
          <p:nvPr/>
        </p:nvPicPr>
        <p:blipFill rotWithShape="1">
          <a:blip r:embed="rId3">
            <a:alphaModFix/>
          </a:blip>
          <a:srcRect l="10623" r="10623"/>
          <a:stretch/>
        </p:blipFill>
        <p:spPr>
          <a:xfrm>
            <a:off x="4764087" y="0"/>
            <a:ext cx="7429503" cy="6858000"/>
          </a:xfrm>
          <a:prstGeom prst="rect">
            <a:avLst/>
          </a:prstGeom>
          <a:noFill/>
          <a:ln>
            <a:noFill/>
          </a:ln>
        </p:spPr>
      </p:pic>
      <p:pic>
        <p:nvPicPr>
          <p:cNvPr id="113" name="Google Shape;113;gc4858de256_2_80"/>
          <p:cNvPicPr preferRelativeResize="0"/>
          <p:nvPr/>
        </p:nvPicPr>
        <p:blipFill rotWithShape="1">
          <a:blip r:embed="rId4">
            <a:alphaModFix/>
          </a:blip>
          <a:srcRect/>
          <a:stretch/>
        </p:blipFill>
        <p:spPr>
          <a:xfrm>
            <a:off x="11376025" y="6119812"/>
            <a:ext cx="576262" cy="503237"/>
          </a:xfrm>
          <a:prstGeom prst="rect">
            <a:avLst/>
          </a:prstGeom>
          <a:noFill/>
          <a:ln>
            <a:noFill/>
          </a:ln>
        </p:spPr>
      </p:pic>
      <p:sp>
        <p:nvSpPr>
          <p:cNvPr id="114" name="Google Shape;114;gc4858de256_2_80"/>
          <p:cNvSpPr txBox="1"/>
          <p:nvPr/>
        </p:nvSpPr>
        <p:spPr>
          <a:xfrm>
            <a:off x="792162" y="1079500"/>
            <a:ext cx="3527400" cy="1008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2800"/>
              <a:buFont typeface="Roboto Black"/>
              <a:buNone/>
            </a:pPr>
            <a:r>
              <a:rPr lang="en-US" sz="2800" b="1">
                <a:solidFill>
                  <a:srgbClr val="27348B"/>
                </a:solidFill>
                <a:latin typeface="Roboto Black"/>
                <a:ea typeface="Roboto Black"/>
                <a:cs typeface="Roboto Black"/>
                <a:sym typeface="Roboto Black"/>
              </a:rPr>
              <a:t>Krok 4 - příprava projektu</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8"/>
        <p:cNvGrpSpPr/>
        <p:nvPr/>
      </p:nvGrpSpPr>
      <p:grpSpPr>
        <a:xfrm>
          <a:off x="0" y="0"/>
          <a:ext cx="0" cy="0"/>
          <a:chOff x="0" y="0"/>
          <a:chExt cx="0" cy="0"/>
        </a:xfrm>
      </p:grpSpPr>
      <p:sp>
        <p:nvSpPr>
          <p:cNvPr id="119" name="Google Shape;119;gc4858de256_2_87"/>
          <p:cNvSpPr txBox="1"/>
          <p:nvPr/>
        </p:nvSpPr>
        <p:spPr>
          <a:xfrm>
            <a:off x="792148" y="2087500"/>
            <a:ext cx="3779700" cy="4132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Prezentace klientovi. Klíčový okamžik, který rozhodne, zda uspějete či nikoli.</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Dle velikosti agentury i důležitosti projektu se vyberou zástupci agentury, kteří se účastní prezentace - může to být CEO, kreativní ředitel, account director či kdokoli další, kdo z pohledu agentury může být přínosem..</a:t>
            </a:r>
            <a:endParaRPr sz="1900" b="1">
              <a:solidFill>
                <a:srgbClr val="27348B"/>
              </a:solidFill>
              <a:latin typeface="Roboto Light"/>
              <a:ea typeface="Roboto Light"/>
              <a:cs typeface="Roboto Light"/>
              <a:sym typeface="Roboto Light"/>
            </a:endParaRPr>
          </a:p>
        </p:txBody>
      </p:sp>
      <p:pic>
        <p:nvPicPr>
          <p:cNvPr id="120" name="Google Shape;120;gc4858de256_2_87"/>
          <p:cNvPicPr preferRelativeResize="0"/>
          <p:nvPr/>
        </p:nvPicPr>
        <p:blipFill rotWithShape="1">
          <a:blip r:embed="rId3">
            <a:alphaModFix/>
          </a:blip>
          <a:srcRect l="19530" r="19530"/>
          <a:stretch/>
        </p:blipFill>
        <p:spPr>
          <a:xfrm>
            <a:off x="4764087" y="0"/>
            <a:ext cx="7429504" cy="6858000"/>
          </a:xfrm>
          <a:prstGeom prst="rect">
            <a:avLst/>
          </a:prstGeom>
          <a:noFill/>
          <a:ln>
            <a:noFill/>
          </a:ln>
        </p:spPr>
      </p:pic>
      <p:pic>
        <p:nvPicPr>
          <p:cNvPr id="121" name="Google Shape;121;gc4858de256_2_87"/>
          <p:cNvPicPr preferRelativeResize="0"/>
          <p:nvPr/>
        </p:nvPicPr>
        <p:blipFill rotWithShape="1">
          <a:blip r:embed="rId4">
            <a:alphaModFix/>
          </a:blip>
          <a:srcRect/>
          <a:stretch/>
        </p:blipFill>
        <p:spPr>
          <a:xfrm>
            <a:off x="11376025" y="6119812"/>
            <a:ext cx="576262" cy="503237"/>
          </a:xfrm>
          <a:prstGeom prst="rect">
            <a:avLst/>
          </a:prstGeom>
          <a:noFill/>
          <a:ln>
            <a:noFill/>
          </a:ln>
        </p:spPr>
      </p:pic>
      <p:sp>
        <p:nvSpPr>
          <p:cNvPr id="122" name="Google Shape;122;gc4858de256_2_87"/>
          <p:cNvSpPr txBox="1"/>
          <p:nvPr/>
        </p:nvSpPr>
        <p:spPr>
          <a:xfrm>
            <a:off x="792162" y="1079500"/>
            <a:ext cx="3527400" cy="1008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2800"/>
              <a:buFont typeface="Roboto Black"/>
              <a:buNone/>
            </a:pPr>
            <a:r>
              <a:rPr lang="en-US" sz="2800" b="1">
                <a:solidFill>
                  <a:srgbClr val="27348B"/>
                </a:solidFill>
                <a:latin typeface="Roboto Black"/>
                <a:ea typeface="Roboto Black"/>
                <a:cs typeface="Roboto Black"/>
                <a:sym typeface="Roboto Black"/>
              </a:rPr>
              <a:t>Krok 5 - prezentace klientovi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6"/>
        <p:cNvGrpSpPr/>
        <p:nvPr/>
      </p:nvGrpSpPr>
      <p:grpSpPr>
        <a:xfrm>
          <a:off x="0" y="0"/>
          <a:ext cx="0" cy="0"/>
          <a:chOff x="0" y="0"/>
          <a:chExt cx="0" cy="0"/>
        </a:xfrm>
      </p:grpSpPr>
      <p:sp>
        <p:nvSpPr>
          <p:cNvPr id="127" name="Google Shape;127;gc4858de256_2_59"/>
          <p:cNvSpPr txBox="1"/>
          <p:nvPr/>
        </p:nvSpPr>
        <p:spPr>
          <a:xfrm>
            <a:off x="792148" y="2087500"/>
            <a:ext cx="3779700" cy="4132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Pokud uspějete a jste klientem vybráni, přichází samotná realizace projektu.</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Typicky se jedná o:</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AutoNum type="arabicParenR"/>
            </a:pPr>
            <a:r>
              <a:rPr lang="en-US" sz="1900" b="1">
                <a:solidFill>
                  <a:srgbClr val="27348B"/>
                </a:solidFill>
                <a:latin typeface="Roboto Light"/>
                <a:ea typeface="Roboto Light"/>
                <a:cs typeface="Roboto Light"/>
                <a:sym typeface="Roboto Light"/>
              </a:rPr>
              <a:t>jednorázový projekt (např. kampaň na produkt)</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AutoNum type="arabicParenR"/>
            </a:pPr>
            <a:r>
              <a:rPr lang="en-US" sz="1900" b="1">
                <a:solidFill>
                  <a:srgbClr val="27348B"/>
                </a:solidFill>
                <a:latin typeface="Roboto Light"/>
                <a:ea typeface="Roboto Light"/>
                <a:cs typeface="Roboto Light"/>
                <a:sym typeface="Roboto Light"/>
              </a:rPr>
              <a:t>dlouhodobý projekt (např. komunikace sportovní soutěže)</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Tak i tak se s klientem už řeší konkrétní nastavení projektu (strategie, média, vizuál apod.)</a:t>
            </a:r>
            <a:endParaRPr sz="1900" b="1">
              <a:solidFill>
                <a:srgbClr val="27348B"/>
              </a:solidFill>
              <a:latin typeface="Roboto Light"/>
              <a:ea typeface="Roboto Light"/>
              <a:cs typeface="Roboto Light"/>
              <a:sym typeface="Roboto Light"/>
            </a:endParaRPr>
          </a:p>
        </p:txBody>
      </p:sp>
      <p:pic>
        <p:nvPicPr>
          <p:cNvPr id="128" name="Google Shape;128;gc4858de256_2_59"/>
          <p:cNvPicPr preferRelativeResize="0"/>
          <p:nvPr/>
        </p:nvPicPr>
        <p:blipFill rotWithShape="1">
          <a:blip r:embed="rId3">
            <a:alphaModFix/>
          </a:blip>
          <a:srcRect l="21561" r="21561"/>
          <a:stretch/>
        </p:blipFill>
        <p:spPr>
          <a:xfrm>
            <a:off x="4764087" y="0"/>
            <a:ext cx="7429503" cy="6858000"/>
          </a:xfrm>
          <a:prstGeom prst="rect">
            <a:avLst/>
          </a:prstGeom>
          <a:noFill/>
          <a:ln>
            <a:noFill/>
          </a:ln>
        </p:spPr>
      </p:pic>
      <p:pic>
        <p:nvPicPr>
          <p:cNvPr id="129" name="Google Shape;129;gc4858de256_2_59"/>
          <p:cNvPicPr preferRelativeResize="0"/>
          <p:nvPr/>
        </p:nvPicPr>
        <p:blipFill rotWithShape="1">
          <a:blip r:embed="rId4">
            <a:alphaModFix/>
          </a:blip>
          <a:srcRect/>
          <a:stretch/>
        </p:blipFill>
        <p:spPr>
          <a:xfrm>
            <a:off x="11376025" y="6119812"/>
            <a:ext cx="576262" cy="503237"/>
          </a:xfrm>
          <a:prstGeom prst="rect">
            <a:avLst/>
          </a:prstGeom>
          <a:noFill/>
          <a:ln>
            <a:noFill/>
          </a:ln>
        </p:spPr>
      </p:pic>
      <p:sp>
        <p:nvSpPr>
          <p:cNvPr id="130" name="Google Shape;130;gc4858de256_2_59"/>
          <p:cNvSpPr txBox="1"/>
          <p:nvPr/>
        </p:nvSpPr>
        <p:spPr>
          <a:xfrm>
            <a:off x="792162" y="1079500"/>
            <a:ext cx="3527400" cy="1008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2800"/>
              <a:buFont typeface="Roboto Black"/>
              <a:buNone/>
            </a:pPr>
            <a:r>
              <a:rPr lang="en-US" sz="2800" b="1">
                <a:solidFill>
                  <a:srgbClr val="27348B"/>
                </a:solidFill>
                <a:latin typeface="Roboto Black"/>
                <a:ea typeface="Roboto Black"/>
                <a:cs typeface="Roboto Black"/>
                <a:sym typeface="Roboto Black"/>
              </a:rPr>
              <a:t>Krok 6 - realizace projektu</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4"/>
        <p:cNvGrpSpPr/>
        <p:nvPr/>
      </p:nvGrpSpPr>
      <p:grpSpPr>
        <a:xfrm>
          <a:off x="0" y="0"/>
          <a:ext cx="0" cy="0"/>
          <a:chOff x="0" y="0"/>
          <a:chExt cx="0" cy="0"/>
        </a:xfrm>
      </p:grpSpPr>
      <p:sp>
        <p:nvSpPr>
          <p:cNvPr id="135" name="Google Shape;135;gc4858de256_2_94"/>
          <p:cNvSpPr txBox="1"/>
          <p:nvPr/>
        </p:nvSpPr>
        <p:spPr>
          <a:xfrm>
            <a:off x="792148" y="2087500"/>
            <a:ext cx="3779700" cy="4132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Při samotné realizaci jsou pravidelné statusy se zástupci klienta, kde se probírá reporting průběhu projektu - záleží na tom, o jaký projekt jde, dle toho jsou statusy/reporty na denní, týdenní, měsíční, kvartální či sezonní bázi...</a:t>
            </a:r>
            <a:endParaRPr sz="1900" b="1">
              <a:solidFill>
                <a:srgbClr val="27348B"/>
              </a:solidFill>
              <a:latin typeface="Roboto Light"/>
              <a:ea typeface="Roboto Light"/>
              <a:cs typeface="Roboto Light"/>
              <a:sym typeface="Roboto Light"/>
            </a:endParaRPr>
          </a:p>
        </p:txBody>
      </p:sp>
      <p:pic>
        <p:nvPicPr>
          <p:cNvPr id="136" name="Google Shape;136;gc4858de256_2_94"/>
          <p:cNvPicPr preferRelativeResize="0"/>
          <p:nvPr/>
        </p:nvPicPr>
        <p:blipFill rotWithShape="1">
          <a:blip r:embed="rId3">
            <a:alphaModFix/>
          </a:blip>
          <a:srcRect l="22917" r="22917"/>
          <a:stretch/>
        </p:blipFill>
        <p:spPr>
          <a:xfrm>
            <a:off x="4764087" y="0"/>
            <a:ext cx="7429504" cy="6858001"/>
          </a:xfrm>
          <a:prstGeom prst="rect">
            <a:avLst/>
          </a:prstGeom>
          <a:noFill/>
          <a:ln>
            <a:noFill/>
          </a:ln>
        </p:spPr>
      </p:pic>
      <p:pic>
        <p:nvPicPr>
          <p:cNvPr id="137" name="Google Shape;137;gc4858de256_2_94"/>
          <p:cNvPicPr preferRelativeResize="0"/>
          <p:nvPr/>
        </p:nvPicPr>
        <p:blipFill rotWithShape="1">
          <a:blip r:embed="rId4">
            <a:alphaModFix/>
          </a:blip>
          <a:srcRect/>
          <a:stretch/>
        </p:blipFill>
        <p:spPr>
          <a:xfrm>
            <a:off x="11376025" y="6119812"/>
            <a:ext cx="576262" cy="503237"/>
          </a:xfrm>
          <a:prstGeom prst="rect">
            <a:avLst/>
          </a:prstGeom>
          <a:noFill/>
          <a:ln>
            <a:noFill/>
          </a:ln>
        </p:spPr>
      </p:pic>
      <p:sp>
        <p:nvSpPr>
          <p:cNvPr id="138" name="Google Shape;138;gc4858de256_2_94"/>
          <p:cNvSpPr txBox="1"/>
          <p:nvPr/>
        </p:nvSpPr>
        <p:spPr>
          <a:xfrm>
            <a:off x="792162" y="1079500"/>
            <a:ext cx="3527400" cy="1008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2800"/>
              <a:buFont typeface="Roboto Black"/>
              <a:buNone/>
            </a:pPr>
            <a:r>
              <a:rPr lang="en-US" sz="2800" b="1">
                <a:solidFill>
                  <a:srgbClr val="27348B"/>
                </a:solidFill>
                <a:latin typeface="Roboto Black"/>
                <a:ea typeface="Roboto Black"/>
                <a:cs typeface="Roboto Black"/>
                <a:sym typeface="Roboto Black"/>
              </a:rPr>
              <a:t>Krok 7 - pravidelný reporting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2"/>
        <p:cNvGrpSpPr/>
        <p:nvPr/>
      </p:nvGrpSpPr>
      <p:grpSpPr>
        <a:xfrm>
          <a:off x="0" y="0"/>
          <a:ext cx="0" cy="0"/>
          <a:chOff x="0" y="0"/>
          <a:chExt cx="0" cy="0"/>
        </a:xfrm>
      </p:grpSpPr>
      <p:pic>
        <p:nvPicPr>
          <p:cNvPr id="143" name="Google Shape;143;gc4858de256_2_101"/>
          <p:cNvPicPr preferRelativeResize="0"/>
          <p:nvPr/>
        </p:nvPicPr>
        <p:blipFill rotWithShape="1">
          <a:blip r:embed="rId3">
            <a:alphaModFix/>
          </a:blip>
          <a:srcRect/>
          <a:stretch/>
        </p:blipFill>
        <p:spPr>
          <a:xfrm>
            <a:off x="11376025" y="6119812"/>
            <a:ext cx="576262" cy="503237"/>
          </a:xfrm>
          <a:prstGeom prst="rect">
            <a:avLst/>
          </a:prstGeom>
          <a:noFill/>
          <a:ln>
            <a:noFill/>
          </a:ln>
        </p:spPr>
      </p:pic>
      <p:pic>
        <p:nvPicPr>
          <p:cNvPr id="144" name="Google Shape;144;gc4858de256_2_101"/>
          <p:cNvPicPr preferRelativeResize="0"/>
          <p:nvPr/>
        </p:nvPicPr>
        <p:blipFill rotWithShape="1">
          <a:blip r:embed="rId4">
            <a:alphaModFix/>
          </a:blip>
          <a:srcRect/>
          <a:stretch/>
        </p:blipFill>
        <p:spPr>
          <a:xfrm>
            <a:off x="1587" y="0"/>
            <a:ext cx="12192000" cy="6858000"/>
          </a:xfrm>
          <a:prstGeom prst="rect">
            <a:avLst/>
          </a:prstGeom>
          <a:noFill/>
          <a:ln>
            <a:noFill/>
          </a:ln>
        </p:spPr>
      </p:pic>
      <p:sp>
        <p:nvSpPr>
          <p:cNvPr id="145" name="Google Shape;145;gc4858de256_2_101"/>
          <p:cNvSpPr txBox="1"/>
          <p:nvPr/>
        </p:nvSpPr>
        <p:spPr>
          <a:xfrm>
            <a:off x="1132738" y="1758225"/>
            <a:ext cx="10080600" cy="1187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FFFFFF"/>
              </a:buClr>
              <a:buSzPts val="7200"/>
              <a:buFont typeface="Roboto Black"/>
              <a:buNone/>
            </a:pPr>
            <a:r>
              <a:rPr lang="en-US" sz="6800" b="1">
                <a:solidFill>
                  <a:srgbClr val="FFFFFF"/>
                </a:solidFill>
                <a:latin typeface="Roboto Black"/>
                <a:ea typeface="Roboto Black"/>
                <a:cs typeface="Roboto Black"/>
                <a:sym typeface="Roboto Black"/>
              </a:rPr>
              <a:t>2Score - konkrétní nastavení agentury</a:t>
            </a:r>
            <a:endParaRPr sz="6800" b="1">
              <a:solidFill>
                <a:srgbClr val="FFFFFF"/>
              </a:solidFill>
              <a:latin typeface="Roboto Black"/>
              <a:ea typeface="Roboto Black"/>
              <a:cs typeface="Roboto Black"/>
              <a:sym typeface="Roboto Black"/>
            </a:endParaRPr>
          </a:p>
          <a:p>
            <a:pPr marL="0" marR="0" lvl="0" indent="0" algn="ctr" rtl="0">
              <a:lnSpc>
                <a:spcPct val="100000"/>
              </a:lnSpc>
              <a:spcBef>
                <a:spcPts val="0"/>
              </a:spcBef>
              <a:spcAft>
                <a:spcPts val="0"/>
              </a:spcAft>
              <a:buClr>
                <a:srgbClr val="FFFFFF"/>
              </a:buClr>
              <a:buSzPts val="7200"/>
              <a:buFont typeface="Roboto Black"/>
              <a:buNone/>
            </a:pPr>
            <a:endParaRPr sz="6800" b="1">
              <a:solidFill>
                <a:srgbClr val="FFFFFF"/>
              </a:solidFill>
              <a:latin typeface="Roboto Black"/>
              <a:ea typeface="Roboto Black"/>
              <a:cs typeface="Roboto Black"/>
              <a:sym typeface="Roboto Black"/>
            </a:endParaRPr>
          </a:p>
          <a:p>
            <a:pPr marL="0" marR="0" lvl="0" indent="0" algn="ctr" rtl="0">
              <a:lnSpc>
                <a:spcPct val="100000"/>
              </a:lnSpc>
              <a:spcBef>
                <a:spcPts val="0"/>
              </a:spcBef>
              <a:spcAft>
                <a:spcPts val="0"/>
              </a:spcAft>
              <a:buClr>
                <a:srgbClr val="FFFFFF"/>
              </a:buClr>
              <a:buSzPts val="7200"/>
              <a:buFont typeface="Roboto Black"/>
              <a:buNone/>
            </a:pPr>
            <a:endParaRPr sz="3100" b="1">
              <a:solidFill>
                <a:srgbClr val="FFFFFF"/>
              </a:solidFill>
              <a:latin typeface="Roboto Black"/>
              <a:ea typeface="Roboto Black"/>
              <a:cs typeface="Roboto Black"/>
              <a:sym typeface="Roboto Black"/>
            </a:endParaRPr>
          </a:p>
          <a:p>
            <a:pPr marL="0" marR="0" lvl="0" indent="0" algn="l" rtl="0">
              <a:lnSpc>
                <a:spcPct val="100000"/>
              </a:lnSpc>
              <a:spcBef>
                <a:spcPts val="0"/>
              </a:spcBef>
              <a:spcAft>
                <a:spcPts val="0"/>
              </a:spcAft>
              <a:buClr>
                <a:srgbClr val="FFFFFF"/>
              </a:buClr>
              <a:buSzPts val="7200"/>
              <a:buFont typeface="Roboto Black"/>
              <a:buNone/>
            </a:pPr>
            <a:endParaRPr sz="7200" b="1">
              <a:solidFill>
                <a:srgbClr val="FFFFFF"/>
              </a:solidFill>
              <a:latin typeface="Roboto Black"/>
              <a:ea typeface="Roboto Black"/>
              <a:cs typeface="Roboto Black"/>
              <a:sym typeface="Roboto Black"/>
            </a:endParaRPr>
          </a:p>
        </p:txBody>
      </p:sp>
      <p:pic>
        <p:nvPicPr>
          <p:cNvPr id="146" name="Google Shape;146;gc4858de256_2_101"/>
          <p:cNvPicPr preferRelativeResize="0"/>
          <p:nvPr/>
        </p:nvPicPr>
        <p:blipFill rotWithShape="1">
          <a:blip r:embed="rId3">
            <a:alphaModFix/>
          </a:blip>
          <a:srcRect/>
          <a:stretch/>
        </p:blipFill>
        <p:spPr>
          <a:xfrm>
            <a:off x="11376025" y="6119812"/>
            <a:ext cx="576262" cy="5032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
        <p:cNvGrpSpPr/>
        <p:nvPr/>
      </p:nvGrpSpPr>
      <p:grpSpPr>
        <a:xfrm>
          <a:off x="0" y="0"/>
          <a:ext cx="0" cy="0"/>
          <a:chOff x="0" y="0"/>
          <a:chExt cx="0" cy="0"/>
        </a:xfrm>
      </p:grpSpPr>
      <p:sp>
        <p:nvSpPr>
          <p:cNvPr id="151" name="Google Shape;151;gc4858de256_2_52"/>
          <p:cNvSpPr txBox="1"/>
          <p:nvPr/>
        </p:nvSpPr>
        <p:spPr>
          <a:xfrm>
            <a:off x="792148" y="2087500"/>
            <a:ext cx="3779700" cy="4132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900" b="1">
                <a:solidFill>
                  <a:srgbClr val="27348B"/>
                </a:solidFill>
                <a:latin typeface="Roboto"/>
                <a:ea typeface="Roboto"/>
                <a:cs typeface="Roboto"/>
                <a:sym typeface="Roboto"/>
              </a:rPr>
              <a:t>motto: “Hrajeme 1. ligu ve sportovním marketingu.”</a:t>
            </a:r>
            <a:endParaRPr sz="1900" b="1">
              <a:solidFill>
                <a:srgbClr val="27348B"/>
              </a:solidFill>
              <a:latin typeface="Roboto"/>
              <a:ea typeface="Roboto"/>
              <a:cs typeface="Roboto"/>
              <a:sym typeface="Roboto"/>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r>
              <a:rPr lang="en-US" sz="1900" b="1">
                <a:solidFill>
                  <a:srgbClr val="27348B"/>
                </a:solidFill>
                <a:latin typeface="Roboto"/>
                <a:ea typeface="Roboto"/>
                <a:cs typeface="Roboto"/>
                <a:sym typeface="Roboto"/>
              </a:rPr>
              <a:t>hrajeme</a:t>
            </a:r>
            <a:r>
              <a:rPr lang="en-US" sz="1900" b="1">
                <a:solidFill>
                  <a:srgbClr val="27348B"/>
                </a:solidFill>
                <a:latin typeface="Roboto Light"/>
                <a:ea typeface="Roboto Light"/>
                <a:cs typeface="Roboto Light"/>
                <a:sym typeface="Roboto Light"/>
              </a:rPr>
              <a:t> = týmová práce</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r>
              <a:rPr lang="en-US" sz="1900" b="1">
                <a:solidFill>
                  <a:srgbClr val="27348B"/>
                </a:solidFill>
                <a:latin typeface="Roboto"/>
                <a:ea typeface="Roboto"/>
                <a:cs typeface="Roboto"/>
                <a:sym typeface="Roboto"/>
              </a:rPr>
              <a:t>1. ligu</a:t>
            </a:r>
            <a:r>
              <a:rPr lang="en-US" sz="1900" b="1">
                <a:solidFill>
                  <a:srgbClr val="27348B"/>
                </a:solidFill>
                <a:latin typeface="Roboto Light"/>
                <a:ea typeface="Roboto Light"/>
                <a:cs typeface="Roboto Light"/>
                <a:sym typeface="Roboto Light"/>
              </a:rPr>
              <a:t> = ambice posouvat práci na světovou úroveň</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r>
              <a:rPr lang="en-US" sz="1900" b="1">
                <a:solidFill>
                  <a:srgbClr val="27348B"/>
                </a:solidFill>
                <a:latin typeface="Roboto"/>
                <a:ea typeface="Roboto"/>
                <a:cs typeface="Roboto"/>
                <a:sym typeface="Roboto"/>
              </a:rPr>
              <a:t>sportovní marketing</a:t>
            </a:r>
            <a:r>
              <a:rPr lang="en-US" sz="1900" b="1">
                <a:solidFill>
                  <a:srgbClr val="27348B"/>
                </a:solidFill>
                <a:latin typeface="Roboto Light"/>
                <a:ea typeface="Roboto Light"/>
                <a:cs typeface="Roboto Light"/>
                <a:sym typeface="Roboto Light"/>
              </a:rPr>
              <a:t> = výborná znalost sportovního prostředí</a:t>
            </a:r>
            <a:endParaRPr sz="1900" b="1">
              <a:solidFill>
                <a:srgbClr val="27348B"/>
              </a:solidFill>
              <a:latin typeface="Roboto Light"/>
              <a:ea typeface="Roboto Light"/>
              <a:cs typeface="Roboto Light"/>
              <a:sym typeface="Roboto Light"/>
            </a:endParaRPr>
          </a:p>
          <a:p>
            <a:pPr marL="457200" marR="0" lvl="0" indent="0" algn="l" rtl="0">
              <a:lnSpc>
                <a:spcPct val="100000"/>
              </a:lnSpc>
              <a:spcBef>
                <a:spcPts val="0"/>
              </a:spcBef>
              <a:spcAft>
                <a:spcPts val="0"/>
              </a:spcAft>
              <a:buNone/>
            </a:pPr>
            <a:r>
              <a:rPr lang="en-US" sz="1900" b="1">
                <a:solidFill>
                  <a:srgbClr val="27348B"/>
                </a:solidFill>
                <a:latin typeface="Roboto"/>
                <a:ea typeface="Roboto"/>
                <a:cs typeface="Roboto"/>
                <a:sym typeface="Roboto"/>
              </a:rPr>
              <a:t>sport</a:t>
            </a:r>
            <a:r>
              <a:rPr lang="en-US" sz="1900" b="1">
                <a:solidFill>
                  <a:srgbClr val="27348B"/>
                </a:solidFill>
                <a:latin typeface="Roboto Light"/>
                <a:ea typeface="Roboto Light"/>
                <a:cs typeface="Roboto Light"/>
                <a:sym typeface="Roboto Light"/>
              </a:rPr>
              <a:t> = sportovní prostředí (např. práce o víkendu)</a:t>
            </a:r>
            <a:endParaRPr sz="1900" b="1">
              <a:solidFill>
                <a:srgbClr val="27348B"/>
              </a:solidFill>
              <a:latin typeface="Roboto Light"/>
              <a:ea typeface="Roboto Light"/>
              <a:cs typeface="Roboto Light"/>
              <a:sym typeface="Roboto Light"/>
            </a:endParaRPr>
          </a:p>
          <a:p>
            <a:pPr marL="457200" marR="0" lvl="0" indent="0" algn="l" rtl="0">
              <a:lnSpc>
                <a:spcPct val="100000"/>
              </a:lnSpc>
              <a:spcBef>
                <a:spcPts val="0"/>
              </a:spcBef>
              <a:spcAft>
                <a:spcPts val="0"/>
              </a:spcAft>
              <a:buNone/>
            </a:pPr>
            <a:r>
              <a:rPr lang="en-US" sz="1900" b="1">
                <a:solidFill>
                  <a:srgbClr val="27348B"/>
                </a:solidFill>
                <a:latin typeface="Roboto"/>
                <a:ea typeface="Roboto"/>
                <a:cs typeface="Roboto"/>
                <a:sym typeface="Roboto"/>
              </a:rPr>
              <a:t>marketing</a:t>
            </a:r>
            <a:r>
              <a:rPr lang="en-US" sz="1900" b="1">
                <a:solidFill>
                  <a:srgbClr val="27348B"/>
                </a:solidFill>
                <a:latin typeface="Roboto Light"/>
                <a:ea typeface="Roboto Light"/>
                <a:cs typeface="Roboto Light"/>
                <a:sym typeface="Roboto Light"/>
              </a:rPr>
              <a:t> =  všechny disciplíny marketingu, komunikace, produkce atd.</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p:txBody>
      </p:sp>
      <p:pic>
        <p:nvPicPr>
          <p:cNvPr id="152" name="Google Shape;152;gc4858de256_2_52"/>
          <p:cNvPicPr preferRelativeResize="0"/>
          <p:nvPr/>
        </p:nvPicPr>
        <p:blipFill rotWithShape="1">
          <a:blip r:embed="rId3">
            <a:alphaModFix/>
          </a:blip>
          <a:srcRect l="21652" r="21652"/>
          <a:stretch/>
        </p:blipFill>
        <p:spPr>
          <a:xfrm>
            <a:off x="4764087" y="0"/>
            <a:ext cx="7429503" cy="6858000"/>
          </a:xfrm>
          <a:prstGeom prst="rect">
            <a:avLst/>
          </a:prstGeom>
          <a:noFill/>
          <a:ln>
            <a:noFill/>
          </a:ln>
        </p:spPr>
      </p:pic>
      <p:pic>
        <p:nvPicPr>
          <p:cNvPr id="153" name="Google Shape;153;gc4858de256_2_52"/>
          <p:cNvPicPr preferRelativeResize="0"/>
          <p:nvPr/>
        </p:nvPicPr>
        <p:blipFill rotWithShape="1">
          <a:blip r:embed="rId4">
            <a:alphaModFix/>
          </a:blip>
          <a:srcRect/>
          <a:stretch/>
        </p:blipFill>
        <p:spPr>
          <a:xfrm>
            <a:off x="11376025" y="6119812"/>
            <a:ext cx="576262" cy="503237"/>
          </a:xfrm>
          <a:prstGeom prst="rect">
            <a:avLst/>
          </a:prstGeom>
          <a:noFill/>
          <a:ln>
            <a:noFill/>
          </a:ln>
        </p:spPr>
      </p:pic>
      <p:sp>
        <p:nvSpPr>
          <p:cNvPr id="154" name="Google Shape;154;gc4858de256_2_52"/>
          <p:cNvSpPr txBox="1"/>
          <p:nvPr/>
        </p:nvSpPr>
        <p:spPr>
          <a:xfrm>
            <a:off x="792162" y="1079500"/>
            <a:ext cx="3527400" cy="1008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2800"/>
              <a:buFont typeface="Roboto Black"/>
              <a:buNone/>
            </a:pPr>
            <a:r>
              <a:rPr lang="en-US" sz="2800" b="1">
                <a:solidFill>
                  <a:srgbClr val="27348B"/>
                </a:solidFill>
                <a:latin typeface="Roboto Black"/>
                <a:ea typeface="Roboto Black"/>
                <a:cs typeface="Roboto Black"/>
                <a:sym typeface="Roboto Black"/>
              </a:rPr>
              <a:t>2Score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8"/>
        <p:cNvGrpSpPr/>
        <p:nvPr/>
      </p:nvGrpSpPr>
      <p:grpSpPr>
        <a:xfrm>
          <a:off x="0" y="0"/>
          <a:ext cx="0" cy="0"/>
          <a:chOff x="0" y="0"/>
          <a:chExt cx="0" cy="0"/>
        </a:xfrm>
      </p:grpSpPr>
      <p:sp>
        <p:nvSpPr>
          <p:cNvPr id="159" name="Google Shape;159;gc4858de256_2_115"/>
          <p:cNvSpPr txBox="1"/>
          <p:nvPr/>
        </p:nvSpPr>
        <p:spPr>
          <a:xfrm>
            <a:off x="792148" y="2087500"/>
            <a:ext cx="3779700" cy="4132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Platforma sdružující komunitu odborníků v rámci sportovního marketingu.</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pomáhá </a:t>
            </a:r>
            <a:r>
              <a:rPr lang="en-US" sz="1900" b="1">
                <a:solidFill>
                  <a:srgbClr val="27348B"/>
                </a:solidFill>
                <a:latin typeface="Roboto"/>
                <a:ea typeface="Roboto"/>
                <a:cs typeface="Roboto"/>
                <a:sym typeface="Roboto"/>
              </a:rPr>
              <a:t>budovat image </a:t>
            </a:r>
            <a:r>
              <a:rPr lang="en-US" sz="1900" b="1">
                <a:solidFill>
                  <a:srgbClr val="27348B"/>
                </a:solidFill>
                <a:latin typeface="Roboto Light"/>
                <a:ea typeface="Roboto Light"/>
                <a:cs typeface="Roboto Light"/>
                <a:sym typeface="Roboto Light"/>
              </a:rPr>
              <a:t>agentury jako experta v oboru</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otevírají se tam </a:t>
            </a:r>
            <a:r>
              <a:rPr lang="en-US" sz="1900" b="1">
                <a:solidFill>
                  <a:srgbClr val="27348B"/>
                </a:solidFill>
                <a:latin typeface="Roboto"/>
                <a:ea typeface="Roboto"/>
                <a:cs typeface="Roboto"/>
                <a:sym typeface="Roboto"/>
              </a:rPr>
              <a:t>témata spojená s prací agentury</a:t>
            </a:r>
            <a:endParaRPr sz="1900" b="1">
              <a:solidFill>
                <a:srgbClr val="27348B"/>
              </a:solidFill>
              <a:latin typeface="Roboto"/>
              <a:ea typeface="Roboto"/>
              <a:cs typeface="Roboto"/>
              <a:sym typeface="Roboto"/>
            </a:endParaRPr>
          </a:p>
          <a:p>
            <a:pPr marL="457200" marR="0" lvl="0" indent="-349250" algn="l" rtl="0">
              <a:lnSpc>
                <a:spcPct val="100000"/>
              </a:lnSpc>
              <a:spcBef>
                <a:spcPts val="0"/>
              </a:spcBef>
              <a:spcAft>
                <a:spcPts val="0"/>
              </a:spcAft>
              <a:buClr>
                <a:srgbClr val="27348B"/>
              </a:buClr>
              <a:buSzPts val="1900"/>
              <a:buFont typeface="Roboto"/>
              <a:buChar char="-"/>
            </a:pPr>
            <a:r>
              <a:rPr lang="en-US" sz="1900" b="1">
                <a:solidFill>
                  <a:srgbClr val="27348B"/>
                </a:solidFill>
                <a:latin typeface="Roboto"/>
                <a:ea typeface="Roboto"/>
                <a:cs typeface="Roboto"/>
                <a:sym typeface="Roboto"/>
              </a:rPr>
              <a:t>kontakty / networking</a:t>
            </a:r>
            <a:endParaRPr sz="1900" b="1">
              <a:solidFill>
                <a:srgbClr val="27348B"/>
              </a:solidFill>
              <a:latin typeface="Roboto"/>
              <a:ea typeface="Roboto"/>
              <a:cs typeface="Roboto"/>
              <a:sym typeface="Roboto"/>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r>
              <a:rPr lang="en-US" sz="1900" b="1">
                <a:solidFill>
                  <a:srgbClr val="27348B"/>
                </a:solidFill>
                <a:latin typeface="Roboto"/>
                <a:ea typeface="Roboto"/>
                <a:cs typeface="Roboto"/>
                <a:sym typeface="Roboto"/>
              </a:rPr>
              <a:t>pilíře projektu:</a:t>
            </a:r>
            <a:r>
              <a:rPr lang="en-US" sz="1900" b="1">
                <a:solidFill>
                  <a:srgbClr val="27348B"/>
                </a:solidFill>
                <a:latin typeface="Roboto Light"/>
                <a:ea typeface="Roboto Light"/>
                <a:cs typeface="Roboto Light"/>
                <a:sym typeface="Roboto Light"/>
              </a:rPr>
              <a:t> web, sociální sítě, Sportbiz LIVE - konference, magazín Highligts, sekce jobs, podcasty (připravuje se)</a:t>
            </a:r>
            <a:endParaRPr sz="1100">
              <a:solidFill>
                <a:schemeClr val="dk1"/>
              </a:solidFill>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p:txBody>
      </p:sp>
      <p:pic>
        <p:nvPicPr>
          <p:cNvPr id="160" name="Google Shape;160;gc4858de256_2_115"/>
          <p:cNvPicPr preferRelativeResize="0"/>
          <p:nvPr/>
        </p:nvPicPr>
        <p:blipFill rotWithShape="1">
          <a:blip r:embed="rId3">
            <a:alphaModFix/>
          </a:blip>
          <a:srcRect l="13795" r="13788"/>
          <a:stretch/>
        </p:blipFill>
        <p:spPr>
          <a:xfrm>
            <a:off x="4764087" y="0"/>
            <a:ext cx="7429504" cy="6857999"/>
          </a:xfrm>
          <a:prstGeom prst="rect">
            <a:avLst/>
          </a:prstGeom>
          <a:noFill/>
          <a:ln>
            <a:noFill/>
          </a:ln>
        </p:spPr>
      </p:pic>
      <p:pic>
        <p:nvPicPr>
          <p:cNvPr id="161" name="Google Shape;161;gc4858de256_2_115"/>
          <p:cNvPicPr preferRelativeResize="0"/>
          <p:nvPr/>
        </p:nvPicPr>
        <p:blipFill rotWithShape="1">
          <a:blip r:embed="rId4">
            <a:alphaModFix/>
          </a:blip>
          <a:srcRect/>
          <a:stretch/>
        </p:blipFill>
        <p:spPr>
          <a:xfrm>
            <a:off x="11376025" y="6119812"/>
            <a:ext cx="576262" cy="503237"/>
          </a:xfrm>
          <a:prstGeom prst="rect">
            <a:avLst/>
          </a:prstGeom>
          <a:noFill/>
          <a:ln>
            <a:noFill/>
          </a:ln>
        </p:spPr>
      </p:pic>
      <p:sp>
        <p:nvSpPr>
          <p:cNvPr id="162" name="Google Shape;162;gc4858de256_2_115"/>
          <p:cNvSpPr txBox="1"/>
          <p:nvPr/>
        </p:nvSpPr>
        <p:spPr>
          <a:xfrm>
            <a:off x="792162" y="1079500"/>
            <a:ext cx="3527400" cy="1008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2800"/>
              <a:buFont typeface="Roboto Black"/>
              <a:buNone/>
            </a:pPr>
            <a:r>
              <a:rPr lang="en-US" sz="2800" b="1">
                <a:solidFill>
                  <a:srgbClr val="27348B"/>
                </a:solidFill>
                <a:latin typeface="Roboto Black"/>
                <a:ea typeface="Roboto Black"/>
                <a:cs typeface="Roboto Black"/>
                <a:sym typeface="Roboto Black"/>
              </a:rPr>
              <a:t>Sportbiz - klíčová mkt platforma </a:t>
            </a:r>
            <a:endParaRPr sz="2800" b="1">
              <a:solidFill>
                <a:srgbClr val="27348B"/>
              </a:solidFill>
              <a:latin typeface="Roboto Black"/>
              <a:ea typeface="Roboto Black"/>
              <a:cs typeface="Roboto Black"/>
              <a:sym typeface="Roboto Blac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6"/>
        <p:cNvGrpSpPr/>
        <p:nvPr/>
      </p:nvGrpSpPr>
      <p:grpSpPr>
        <a:xfrm>
          <a:off x="0" y="0"/>
          <a:ext cx="0" cy="0"/>
          <a:chOff x="0" y="0"/>
          <a:chExt cx="0" cy="0"/>
        </a:xfrm>
      </p:grpSpPr>
      <p:sp>
        <p:nvSpPr>
          <p:cNvPr id="167" name="Google Shape;167;gc4858de256_2_45"/>
          <p:cNvSpPr txBox="1"/>
          <p:nvPr/>
        </p:nvSpPr>
        <p:spPr>
          <a:xfrm>
            <a:off x="792148" y="2087500"/>
            <a:ext cx="3779700" cy="4132200"/>
          </a:xfrm>
          <a:prstGeom prst="rect">
            <a:avLst/>
          </a:prstGeom>
          <a:noFill/>
          <a:ln>
            <a:noFill/>
          </a:ln>
        </p:spPr>
        <p:txBody>
          <a:bodyPr spcFirstLastPara="1" wrap="square" lIns="90000" tIns="45000" rIns="90000" bIns="45000" anchor="t" anchorCtr="0">
            <a:noAutofit/>
          </a:bodyPr>
          <a:lstStyle/>
          <a:p>
            <a:pPr marL="457200" marR="0" lvl="0" indent="-349250" algn="l" rtl="0">
              <a:lnSpc>
                <a:spcPct val="100000"/>
              </a:lnSpc>
              <a:spcBef>
                <a:spcPts val="0"/>
              </a:spcBef>
              <a:spcAft>
                <a:spcPts val="0"/>
              </a:spcAft>
              <a:buClr>
                <a:srgbClr val="27348B"/>
              </a:buClr>
              <a:buSzPts val="1900"/>
              <a:buFont typeface="Roboto"/>
              <a:buChar char="-"/>
            </a:pPr>
            <a:r>
              <a:rPr lang="en-US" sz="1900" b="1">
                <a:solidFill>
                  <a:srgbClr val="27348B"/>
                </a:solidFill>
                <a:latin typeface="Roboto"/>
                <a:ea typeface="Roboto"/>
                <a:cs typeface="Roboto"/>
                <a:sym typeface="Roboto"/>
              </a:rPr>
              <a:t>Strategie</a:t>
            </a:r>
            <a:endParaRPr sz="1900" b="1">
              <a:solidFill>
                <a:srgbClr val="27348B"/>
              </a:solidFill>
              <a:latin typeface="Roboto"/>
              <a:ea typeface="Roboto"/>
              <a:cs typeface="Roboto"/>
              <a:sym typeface="Roboto"/>
            </a:endParaRPr>
          </a:p>
          <a:p>
            <a:pPr marL="457200" marR="0" lvl="0" indent="-349250" algn="l" rtl="0">
              <a:lnSpc>
                <a:spcPct val="100000"/>
              </a:lnSpc>
              <a:spcBef>
                <a:spcPts val="0"/>
              </a:spcBef>
              <a:spcAft>
                <a:spcPts val="0"/>
              </a:spcAft>
              <a:buClr>
                <a:srgbClr val="27348B"/>
              </a:buClr>
              <a:buSzPts val="1900"/>
              <a:buFont typeface="Roboto"/>
              <a:buChar char="-"/>
            </a:pPr>
            <a:r>
              <a:rPr lang="en-US" sz="1900" b="1">
                <a:solidFill>
                  <a:srgbClr val="27348B"/>
                </a:solidFill>
                <a:latin typeface="Roboto"/>
                <a:ea typeface="Roboto"/>
                <a:cs typeface="Roboto"/>
                <a:sym typeface="Roboto"/>
              </a:rPr>
              <a:t>Projektové řízení </a:t>
            </a:r>
            <a:endParaRPr sz="1900" b="1">
              <a:solidFill>
                <a:srgbClr val="27348B"/>
              </a:solidFill>
              <a:latin typeface="Roboto"/>
              <a:ea typeface="Roboto"/>
              <a:cs typeface="Roboto"/>
              <a:sym typeface="Roboto"/>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a:ea typeface="Roboto"/>
                <a:cs typeface="Roboto"/>
                <a:sym typeface="Roboto"/>
              </a:rPr>
              <a:t>Digitální komunikace</a:t>
            </a:r>
            <a:r>
              <a:rPr lang="en-US" sz="1900" b="1">
                <a:solidFill>
                  <a:srgbClr val="27348B"/>
                </a:solidFill>
                <a:latin typeface="Roboto Light"/>
                <a:ea typeface="Roboto Light"/>
                <a:cs typeface="Roboto Light"/>
                <a:sym typeface="Roboto Light"/>
              </a:rPr>
              <a:t> s důrazem na SoMe a tvorbu contentu</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a:ea typeface="Roboto"/>
                <a:cs typeface="Roboto"/>
                <a:sym typeface="Roboto"/>
              </a:rPr>
              <a:t>Grafický design</a:t>
            </a:r>
            <a:r>
              <a:rPr lang="en-US" sz="1900" b="1">
                <a:solidFill>
                  <a:srgbClr val="27348B"/>
                </a:solidFill>
                <a:latin typeface="Roboto Light"/>
                <a:ea typeface="Roboto Light"/>
                <a:cs typeface="Roboto Light"/>
                <a:sym typeface="Roboto Light"/>
              </a:rPr>
              <a:t> (tvorba vizuálních identit, webdesign, DTP, kampaně, animace, motion design, merchandising apod.)</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a:ea typeface="Roboto"/>
                <a:cs typeface="Roboto"/>
                <a:sym typeface="Roboto"/>
              </a:rPr>
              <a:t>Videotvorba </a:t>
            </a:r>
            <a:r>
              <a:rPr lang="en-US" sz="1900" b="1">
                <a:solidFill>
                  <a:srgbClr val="27348B"/>
                </a:solidFill>
                <a:latin typeface="Roboto Light"/>
                <a:ea typeface="Roboto Light"/>
                <a:cs typeface="Roboto Light"/>
                <a:sym typeface="Roboto Light"/>
              </a:rPr>
              <a:t>(spoty, zábavná videa, medailonky apod.)</a:t>
            </a:r>
            <a:endParaRPr sz="1900" b="1">
              <a:solidFill>
                <a:srgbClr val="27348B"/>
              </a:solidFill>
              <a:latin typeface="Roboto Light"/>
              <a:ea typeface="Roboto Light"/>
              <a:cs typeface="Roboto Light"/>
              <a:sym typeface="Roboto Light"/>
            </a:endParaRPr>
          </a:p>
        </p:txBody>
      </p:sp>
      <p:pic>
        <p:nvPicPr>
          <p:cNvPr id="168" name="Google Shape;168;gc4858de256_2_45"/>
          <p:cNvPicPr preferRelativeResize="0"/>
          <p:nvPr/>
        </p:nvPicPr>
        <p:blipFill rotWithShape="1">
          <a:blip r:embed="rId3">
            <a:alphaModFix/>
          </a:blip>
          <a:srcRect l="29950" r="29950"/>
          <a:stretch/>
        </p:blipFill>
        <p:spPr>
          <a:xfrm>
            <a:off x="4764087" y="0"/>
            <a:ext cx="7429502" cy="6858000"/>
          </a:xfrm>
          <a:prstGeom prst="rect">
            <a:avLst/>
          </a:prstGeom>
          <a:noFill/>
          <a:ln>
            <a:noFill/>
          </a:ln>
        </p:spPr>
      </p:pic>
      <p:pic>
        <p:nvPicPr>
          <p:cNvPr id="169" name="Google Shape;169;gc4858de256_2_45"/>
          <p:cNvPicPr preferRelativeResize="0"/>
          <p:nvPr/>
        </p:nvPicPr>
        <p:blipFill rotWithShape="1">
          <a:blip r:embed="rId4">
            <a:alphaModFix/>
          </a:blip>
          <a:srcRect/>
          <a:stretch/>
        </p:blipFill>
        <p:spPr>
          <a:xfrm>
            <a:off x="11376025" y="6119812"/>
            <a:ext cx="576262" cy="503237"/>
          </a:xfrm>
          <a:prstGeom prst="rect">
            <a:avLst/>
          </a:prstGeom>
          <a:noFill/>
          <a:ln>
            <a:noFill/>
          </a:ln>
        </p:spPr>
      </p:pic>
      <p:sp>
        <p:nvSpPr>
          <p:cNvPr id="170" name="Google Shape;170;gc4858de256_2_45"/>
          <p:cNvSpPr txBox="1"/>
          <p:nvPr/>
        </p:nvSpPr>
        <p:spPr>
          <a:xfrm>
            <a:off x="792162" y="1079500"/>
            <a:ext cx="3527400" cy="1008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2800"/>
              <a:buFont typeface="Roboto Black"/>
              <a:buNone/>
            </a:pPr>
            <a:r>
              <a:rPr lang="en-US" sz="2800" b="1">
                <a:solidFill>
                  <a:srgbClr val="27348B"/>
                </a:solidFill>
                <a:latin typeface="Roboto Black"/>
                <a:ea typeface="Roboto Black"/>
                <a:cs typeface="Roboto Black"/>
                <a:sym typeface="Roboto Black"/>
              </a:rPr>
              <a:t>Co 2Score konkrétně dělá?</a:t>
            </a:r>
            <a:endParaRPr sz="2800" b="1">
              <a:solidFill>
                <a:srgbClr val="27348B"/>
              </a:solidFill>
              <a:latin typeface="Roboto Black"/>
              <a:ea typeface="Roboto Black"/>
              <a:cs typeface="Roboto Black"/>
              <a:sym typeface="Roboto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
        <p:cNvGrpSpPr/>
        <p:nvPr/>
      </p:nvGrpSpPr>
      <p:grpSpPr>
        <a:xfrm>
          <a:off x="0" y="0"/>
          <a:ext cx="0" cy="0"/>
          <a:chOff x="0" y="0"/>
          <a:chExt cx="0" cy="0"/>
        </a:xfrm>
      </p:grpSpPr>
      <p:sp>
        <p:nvSpPr>
          <p:cNvPr id="32" name="Google Shape;32;p2"/>
          <p:cNvSpPr txBox="1"/>
          <p:nvPr/>
        </p:nvSpPr>
        <p:spPr>
          <a:xfrm>
            <a:off x="1152525" y="762000"/>
            <a:ext cx="10080625" cy="822325"/>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4800"/>
              <a:buFont typeface="Roboto Black"/>
              <a:buNone/>
            </a:pPr>
            <a:r>
              <a:rPr lang="en-US" sz="4800" b="1">
                <a:solidFill>
                  <a:srgbClr val="27348B"/>
                </a:solidFill>
                <a:latin typeface="Roboto Black"/>
                <a:ea typeface="Roboto Black"/>
                <a:cs typeface="Roboto Black"/>
                <a:sym typeface="Roboto Black"/>
              </a:rPr>
              <a:t>Agenda</a:t>
            </a:r>
            <a:endParaRPr/>
          </a:p>
        </p:txBody>
      </p:sp>
      <p:sp>
        <p:nvSpPr>
          <p:cNvPr id="33" name="Google Shape;33;p2"/>
          <p:cNvSpPr txBox="1"/>
          <p:nvPr/>
        </p:nvSpPr>
        <p:spPr>
          <a:xfrm>
            <a:off x="1152525" y="2160587"/>
            <a:ext cx="9647237" cy="4132262"/>
          </a:xfrm>
          <a:prstGeom prst="rect">
            <a:avLst/>
          </a:prstGeom>
          <a:noFill/>
          <a:ln>
            <a:noFill/>
          </a:ln>
        </p:spPr>
        <p:txBody>
          <a:bodyPr spcFirstLastPara="1" wrap="square" lIns="90000" tIns="45000" rIns="90000" bIns="45000" anchor="t" anchorCtr="0">
            <a:noAutofit/>
          </a:bodyPr>
          <a:lstStyle/>
          <a:p>
            <a:pPr marL="0" marR="0" lvl="0" indent="0" algn="l" rtl="0">
              <a:lnSpc>
                <a:spcPct val="150000"/>
              </a:lnSpc>
              <a:spcBef>
                <a:spcPts val="0"/>
              </a:spcBef>
              <a:spcAft>
                <a:spcPts val="0"/>
              </a:spcAft>
              <a:buClr>
                <a:srgbClr val="E4022E"/>
              </a:buClr>
              <a:buSzPts val="2600"/>
              <a:buFont typeface="Roboto Medium"/>
              <a:buNone/>
            </a:pPr>
            <a:r>
              <a:rPr lang="en-US" sz="2600" b="1" i="0" u="none">
                <a:solidFill>
                  <a:srgbClr val="E4022E"/>
                </a:solidFill>
                <a:latin typeface="Roboto Medium"/>
                <a:ea typeface="Roboto Medium"/>
                <a:cs typeface="Roboto Medium"/>
                <a:sym typeface="Roboto Medium"/>
              </a:rPr>
              <a:t>1</a:t>
            </a:r>
            <a:r>
              <a:rPr lang="en-US" sz="2600" b="1">
                <a:solidFill>
                  <a:srgbClr val="E4022E"/>
                </a:solidFill>
                <a:latin typeface="Roboto Medium"/>
                <a:ea typeface="Roboto Medium"/>
                <a:cs typeface="Roboto Medium"/>
                <a:sym typeface="Roboto Medium"/>
              </a:rPr>
              <a:t>	</a:t>
            </a:r>
            <a:r>
              <a:rPr lang="en-US" sz="2600" b="1" i="0" u="none">
                <a:solidFill>
                  <a:srgbClr val="27348B"/>
                </a:solidFill>
                <a:latin typeface="Roboto Light"/>
                <a:ea typeface="Roboto Light"/>
                <a:cs typeface="Roboto Light"/>
                <a:sym typeface="Roboto Light"/>
              </a:rPr>
              <a:t>	</a:t>
            </a:r>
            <a:r>
              <a:rPr lang="en-US" sz="2600" b="1">
                <a:solidFill>
                  <a:srgbClr val="27348B"/>
                </a:solidFill>
                <a:latin typeface="Roboto Light"/>
                <a:ea typeface="Roboto Light"/>
                <a:cs typeface="Roboto Light"/>
                <a:sym typeface="Roboto Light"/>
              </a:rPr>
              <a:t>Co je reklamní/marketingová agentura?</a:t>
            </a:r>
            <a:r>
              <a:rPr lang="en-US" sz="2600" b="1" i="0" u="none">
                <a:solidFill>
                  <a:srgbClr val="27348B"/>
                </a:solidFill>
                <a:latin typeface="Roboto Light"/>
                <a:ea typeface="Roboto Light"/>
                <a:cs typeface="Roboto Light"/>
                <a:sym typeface="Roboto Light"/>
              </a:rPr>
              <a:t/>
            </a:r>
            <a:br>
              <a:rPr lang="en-US" sz="2600" b="1" i="0" u="none">
                <a:solidFill>
                  <a:srgbClr val="27348B"/>
                </a:solidFill>
                <a:latin typeface="Roboto Light"/>
                <a:ea typeface="Roboto Light"/>
                <a:cs typeface="Roboto Light"/>
                <a:sym typeface="Roboto Light"/>
              </a:rPr>
            </a:br>
            <a:r>
              <a:rPr lang="en-US" sz="2600" b="1" i="0" u="none">
                <a:solidFill>
                  <a:srgbClr val="E4022E"/>
                </a:solidFill>
                <a:latin typeface="Roboto Medium"/>
                <a:ea typeface="Roboto Medium"/>
                <a:cs typeface="Roboto Medium"/>
                <a:sym typeface="Roboto Medium"/>
              </a:rPr>
              <a:t>2</a:t>
            </a:r>
            <a:r>
              <a:rPr lang="en-US" sz="2600" b="1" i="0" u="none">
                <a:solidFill>
                  <a:srgbClr val="27348B"/>
                </a:solidFill>
                <a:latin typeface="Roboto Light"/>
                <a:ea typeface="Roboto Light"/>
                <a:cs typeface="Roboto Light"/>
                <a:sym typeface="Roboto Light"/>
              </a:rPr>
              <a:t>		</a:t>
            </a:r>
            <a:r>
              <a:rPr lang="en-US" sz="2600" b="1">
                <a:solidFill>
                  <a:srgbClr val="27348B"/>
                </a:solidFill>
                <a:latin typeface="Roboto Light"/>
                <a:ea typeface="Roboto Light"/>
                <a:cs typeface="Roboto Light"/>
                <a:sym typeface="Roboto Light"/>
              </a:rPr>
              <a:t>Jak funguje agenturní byznys?</a:t>
            </a:r>
            <a:endParaRPr/>
          </a:p>
          <a:p>
            <a:pPr marL="0" marR="0" lvl="0" indent="0" algn="l" rtl="0">
              <a:lnSpc>
                <a:spcPct val="150000"/>
              </a:lnSpc>
              <a:spcBef>
                <a:spcPts val="0"/>
              </a:spcBef>
              <a:spcAft>
                <a:spcPts val="0"/>
              </a:spcAft>
              <a:buClr>
                <a:srgbClr val="E4022E"/>
              </a:buClr>
              <a:buSzPts val="2600"/>
              <a:buFont typeface="Roboto Medium"/>
              <a:buNone/>
            </a:pPr>
            <a:r>
              <a:rPr lang="en-US" sz="2600" b="1">
                <a:solidFill>
                  <a:srgbClr val="E4022E"/>
                </a:solidFill>
                <a:latin typeface="Roboto Medium"/>
                <a:ea typeface="Roboto Medium"/>
                <a:cs typeface="Roboto Medium"/>
                <a:sym typeface="Roboto Medium"/>
              </a:rPr>
              <a:t>3		</a:t>
            </a:r>
            <a:r>
              <a:rPr lang="en-US" sz="2600" b="1">
                <a:solidFill>
                  <a:srgbClr val="27348B"/>
                </a:solidFill>
                <a:latin typeface="Roboto Light"/>
                <a:ea typeface="Roboto Light"/>
                <a:cs typeface="Roboto Light"/>
                <a:sym typeface="Roboto Light"/>
              </a:rPr>
              <a:t>2Score - principy fungování</a:t>
            </a:r>
            <a:endParaRPr sz="2600" b="1">
              <a:solidFill>
                <a:srgbClr val="E4022E"/>
              </a:solidFill>
              <a:latin typeface="Roboto Medium"/>
              <a:ea typeface="Roboto Medium"/>
              <a:cs typeface="Roboto Medium"/>
              <a:sym typeface="Roboto Medium"/>
            </a:endParaRPr>
          </a:p>
          <a:p>
            <a:pPr marL="0" marR="0" lvl="0" indent="0" algn="l" rtl="0">
              <a:lnSpc>
                <a:spcPct val="150000"/>
              </a:lnSpc>
              <a:spcBef>
                <a:spcPts val="0"/>
              </a:spcBef>
              <a:spcAft>
                <a:spcPts val="0"/>
              </a:spcAft>
              <a:buClr>
                <a:srgbClr val="E4022E"/>
              </a:buClr>
              <a:buSzPts val="2600"/>
              <a:buFont typeface="Roboto Medium"/>
              <a:buNone/>
            </a:pPr>
            <a:r>
              <a:rPr lang="en-US" sz="2600" b="1">
                <a:solidFill>
                  <a:srgbClr val="E4022E"/>
                </a:solidFill>
                <a:latin typeface="Roboto Medium"/>
                <a:ea typeface="Roboto Medium"/>
                <a:cs typeface="Roboto Medium"/>
                <a:sym typeface="Roboto Medium"/>
              </a:rPr>
              <a:t>4		</a:t>
            </a:r>
            <a:r>
              <a:rPr lang="en-US" sz="2600" b="1">
                <a:solidFill>
                  <a:srgbClr val="27348B"/>
                </a:solidFill>
                <a:latin typeface="Roboto Light"/>
                <a:ea typeface="Roboto Light"/>
                <a:cs typeface="Roboto Light"/>
                <a:sym typeface="Roboto Light"/>
              </a:rPr>
              <a:t>Nepovinný úkol</a:t>
            </a:r>
            <a:endParaRPr sz="2600" b="1">
              <a:solidFill>
                <a:srgbClr val="27348B"/>
              </a:solidFill>
              <a:latin typeface="Roboto Light"/>
              <a:ea typeface="Roboto Light"/>
              <a:cs typeface="Roboto Light"/>
              <a:sym typeface="Roboto Light"/>
            </a:endParaRPr>
          </a:p>
          <a:p>
            <a:pPr marL="0" marR="0" lvl="0" indent="0" algn="l" rtl="0">
              <a:lnSpc>
                <a:spcPct val="150000"/>
              </a:lnSpc>
              <a:spcBef>
                <a:spcPts val="0"/>
              </a:spcBef>
              <a:spcAft>
                <a:spcPts val="0"/>
              </a:spcAft>
              <a:buClr>
                <a:srgbClr val="E4022E"/>
              </a:buClr>
              <a:buSzPts val="2600"/>
              <a:buFont typeface="Roboto Medium"/>
              <a:buNone/>
            </a:pPr>
            <a:endParaRPr sz="2600" b="1">
              <a:solidFill>
                <a:srgbClr val="27348B"/>
              </a:solidFill>
              <a:latin typeface="Roboto Light"/>
              <a:ea typeface="Roboto Light"/>
              <a:cs typeface="Roboto Light"/>
              <a:sym typeface="Roboto Light"/>
            </a:endParaRPr>
          </a:p>
          <a:p>
            <a:pPr marL="0" marR="0" lvl="0" indent="0" algn="l" rtl="0">
              <a:lnSpc>
                <a:spcPct val="150000"/>
              </a:lnSpc>
              <a:spcBef>
                <a:spcPts val="0"/>
              </a:spcBef>
              <a:spcAft>
                <a:spcPts val="0"/>
              </a:spcAft>
              <a:buClr>
                <a:srgbClr val="E4022E"/>
              </a:buClr>
              <a:buSzPts val="2600"/>
              <a:buFont typeface="Roboto Medium"/>
              <a:buNone/>
            </a:pPr>
            <a:endParaRPr sz="2600" b="1">
              <a:solidFill>
                <a:srgbClr val="27348B"/>
              </a:solidFill>
              <a:latin typeface="Roboto Light"/>
              <a:ea typeface="Roboto Light"/>
              <a:cs typeface="Roboto Light"/>
              <a:sym typeface="Roboto Light"/>
            </a:endParaRPr>
          </a:p>
        </p:txBody>
      </p:sp>
      <p:cxnSp>
        <p:nvCxnSpPr>
          <p:cNvPr id="34" name="Google Shape;34;p2"/>
          <p:cNvCxnSpPr/>
          <p:nvPr/>
        </p:nvCxnSpPr>
        <p:spPr>
          <a:xfrm>
            <a:off x="1655762" y="2232025"/>
            <a:ext cx="13800" cy="2013000"/>
          </a:xfrm>
          <a:prstGeom prst="straightConnector1">
            <a:avLst/>
          </a:prstGeom>
          <a:noFill/>
          <a:ln w="9525" cap="flat" cmpd="sng">
            <a:solidFill>
              <a:srgbClr val="27348B"/>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4"/>
        <p:cNvGrpSpPr/>
        <p:nvPr/>
      </p:nvGrpSpPr>
      <p:grpSpPr>
        <a:xfrm>
          <a:off x="0" y="0"/>
          <a:ext cx="0" cy="0"/>
          <a:chOff x="0" y="0"/>
          <a:chExt cx="0" cy="0"/>
        </a:xfrm>
      </p:grpSpPr>
      <p:sp>
        <p:nvSpPr>
          <p:cNvPr id="175" name="Google Shape;175;gc4858de256_2_108"/>
          <p:cNvSpPr txBox="1"/>
          <p:nvPr/>
        </p:nvSpPr>
        <p:spPr>
          <a:xfrm>
            <a:off x="792148" y="2087500"/>
            <a:ext cx="3779700" cy="4132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2Score není full service agentura, tj. neumí všechny disciplíny, které jsou v tomto oboru jako např.:</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a:ea typeface="Roboto"/>
                <a:cs typeface="Roboto"/>
                <a:sym typeface="Roboto"/>
              </a:rPr>
              <a:t>PR</a:t>
            </a:r>
            <a:r>
              <a:rPr lang="en-US" sz="1900" b="1">
                <a:solidFill>
                  <a:srgbClr val="27348B"/>
                </a:solidFill>
                <a:latin typeface="Roboto Light"/>
                <a:ea typeface="Roboto Light"/>
                <a:cs typeface="Roboto Light"/>
                <a:sym typeface="Roboto Light"/>
              </a:rPr>
              <a:t> (využívá služby PR agentur či externích specialistů na PR)</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a:ea typeface="Roboto"/>
                <a:cs typeface="Roboto"/>
                <a:sym typeface="Roboto"/>
              </a:rPr>
              <a:t>nákup médií</a:t>
            </a:r>
            <a:r>
              <a:rPr lang="en-US" sz="1900" b="1">
                <a:solidFill>
                  <a:srgbClr val="27348B"/>
                </a:solidFill>
                <a:latin typeface="Roboto Light"/>
                <a:ea typeface="Roboto Light"/>
                <a:cs typeface="Roboto Light"/>
                <a:sym typeface="Roboto Light"/>
              </a:rPr>
              <a:t> (mediální agentury)</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a:ea typeface="Roboto"/>
                <a:cs typeface="Roboto"/>
                <a:sym typeface="Roboto"/>
              </a:rPr>
              <a:t>tvorba digitálních platforem</a:t>
            </a:r>
            <a:r>
              <a:rPr lang="en-US" sz="1900" b="1">
                <a:solidFill>
                  <a:srgbClr val="27348B"/>
                </a:solidFill>
                <a:latin typeface="Roboto Light"/>
                <a:ea typeface="Roboto Light"/>
                <a:cs typeface="Roboto Light"/>
                <a:sym typeface="Roboto Light"/>
              </a:rPr>
              <a:t> - webů či aplikací</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a:buChar char="-"/>
            </a:pPr>
            <a:r>
              <a:rPr lang="en-US" sz="1900" b="1">
                <a:solidFill>
                  <a:srgbClr val="27348B"/>
                </a:solidFill>
                <a:latin typeface="Roboto"/>
                <a:ea typeface="Roboto"/>
                <a:cs typeface="Roboto"/>
                <a:sym typeface="Roboto"/>
              </a:rPr>
              <a:t>performance marketing</a:t>
            </a:r>
            <a:endParaRPr sz="1900" b="1">
              <a:solidFill>
                <a:srgbClr val="27348B"/>
              </a:solidFill>
              <a:latin typeface="Roboto"/>
              <a:ea typeface="Roboto"/>
              <a:cs typeface="Roboto"/>
              <a:sym typeface="Roboto"/>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a:ea typeface="Roboto"/>
                <a:cs typeface="Roboto"/>
                <a:sym typeface="Roboto"/>
              </a:rPr>
              <a:t>datový marketing či marketingové výzkumy</a:t>
            </a:r>
            <a:r>
              <a:rPr lang="en-US" sz="1900" b="1">
                <a:solidFill>
                  <a:srgbClr val="27348B"/>
                </a:solidFill>
                <a:latin typeface="Roboto Light"/>
                <a:ea typeface="Roboto Light"/>
                <a:cs typeface="Roboto Light"/>
                <a:sym typeface="Roboto Light"/>
              </a:rPr>
              <a:t>...</a:t>
            </a:r>
            <a:endParaRPr sz="1900" b="1">
              <a:solidFill>
                <a:srgbClr val="27348B"/>
              </a:solidFill>
              <a:latin typeface="Roboto Light"/>
              <a:ea typeface="Roboto Light"/>
              <a:cs typeface="Roboto Light"/>
              <a:sym typeface="Roboto Light"/>
            </a:endParaRPr>
          </a:p>
        </p:txBody>
      </p:sp>
      <p:pic>
        <p:nvPicPr>
          <p:cNvPr id="176" name="Google Shape;176;gc4858de256_2_108"/>
          <p:cNvPicPr preferRelativeResize="0"/>
          <p:nvPr/>
        </p:nvPicPr>
        <p:blipFill rotWithShape="1">
          <a:blip r:embed="rId3">
            <a:alphaModFix/>
          </a:blip>
          <a:srcRect l="14429" r="14421"/>
          <a:stretch/>
        </p:blipFill>
        <p:spPr>
          <a:xfrm>
            <a:off x="4764087" y="0"/>
            <a:ext cx="7429504" cy="6858000"/>
          </a:xfrm>
          <a:prstGeom prst="rect">
            <a:avLst/>
          </a:prstGeom>
          <a:noFill/>
          <a:ln>
            <a:noFill/>
          </a:ln>
        </p:spPr>
      </p:pic>
      <p:pic>
        <p:nvPicPr>
          <p:cNvPr id="177" name="Google Shape;177;gc4858de256_2_108"/>
          <p:cNvPicPr preferRelativeResize="0"/>
          <p:nvPr/>
        </p:nvPicPr>
        <p:blipFill rotWithShape="1">
          <a:blip r:embed="rId4">
            <a:alphaModFix/>
          </a:blip>
          <a:srcRect/>
          <a:stretch/>
        </p:blipFill>
        <p:spPr>
          <a:xfrm>
            <a:off x="11376025" y="6119812"/>
            <a:ext cx="576262" cy="503237"/>
          </a:xfrm>
          <a:prstGeom prst="rect">
            <a:avLst/>
          </a:prstGeom>
          <a:noFill/>
          <a:ln>
            <a:noFill/>
          </a:ln>
        </p:spPr>
      </p:pic>
      <p:sp>
        <p:nvSpPr>
          <p:cNvPr id="178" name="Google Shape;178;gc4858de256_2_108"/>
          <p:cNvSpPr txBox="1"/>
          <p:nvPr/>
        </p:nvSpPr>
        <p:spPr>
          <a:xfrm>
            <a:off x="792162" y="1079500"/>
            <a:ext cx="3527400" cy="1008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2800"/>
              <a:buFont typeface="Roboto Black"/>
              <a:buNone/>
            </a:pPr>
            <a:r>
              <a:rPr lang="en-US" sz="2800" b="1">
                <a:solidFill>
                  <a:srgbClr val="27348B"/>
                </a:solidFill>
                <a:latin typeface="Roboto Black"/>
                <a:ea typeface="Roboto Black"/>
                <a:cs typeface="Roboto Black"/>
                <a:sym typeface="Roboto Black"/>
              </a:rPr>
              <a:t>...co 2Score nedělá?</a:t>
            </a:r>
            <a:endParaRPr sz="2800" b="1">
              <a:solidFill>
                <a:srgbClr val="27348B"/>
              </a:solidFill>
              <a:latin typeface="Roboto Black"/>
              <a:ea typeface="Roboto Black"/>
              <a:cs typeface="Roboto Black"/>
              <a:sym typeface="Roboto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2"/>
        <p:cNvGrpSpPr/>
        <p:nvPr/>
      </p:nvGrpSpPr>
      <p:grpSpPr>
        <a:xfrm>
          <a:off x="0" y="0"/>
          <a:ext cx="0" cy="0"/>
          <a:chOff x="0" y="0"/>
          <a:chExt cx="0" cy="0"/>
        </a:xfrm>
      </p:grpSpPr>
      <p:sp>
        <p:nvSpPr>
          <p:cNvPr id="183" name="Google Shape;183;gc4858de256_2_138"/>
          <p:cNvSpPr txBox="1"/>
          <p:nvPr/>
        </p:nvSpPr>
        <p:spPr>
          <a:xfrm>
            <a:off x="792150" y="2087500"/>
            <a:ext cx="3972000" cy="41322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None/>
            </a:pPr>
            <a:r>
              <a:rPr lang="en-US" sz="1900" b="1">
                <a:solidFill>
                  <a:srgbClr val="27348B"/>
                </a:solidFill>
                <a:latin typeface="Roboto Light"/>
                <a:ea typeface="Roboto Light"/>
                <a:cs typeface="Roboto Light"/>
                <a:sym typeface="Roboto Light"/>
              </a:rPr>
              <a:t>Být spolehliví - pracujeme pod časovým tlakem (např. s deadliny do víkendových utkání)</a:t>
            </a:r>
            <a:endParaRPr sz="1900" b="1">
              <a:solidFill>
                <a:srgbClr val="27348B"/>
              </a:solidFill>
              <a:latin typeface="Roboto Light"/>
              <a:ea typeface="Roboto Light"/>
              <a:cs typeface="Roboto Light"/>
              <a:sym typeface="Roboto Light"/>
            </a:endParaRPr>
          </a:p>
          <a:p>
            <a:pPr marL="0" lvl="0" indent="0" algn="l" rtl="0">
              <a:lnSpc>
                <a:spcPct val="115000"/>
              </a:lnSpc>
              <a:spcBef>
                <a:spcPts val="1200"/>
              </a:spcBef>
              <a:spcAft>
                <a:spcPts val="0"/>
              </a:spcAft>
              <a:buNone/>
            </a:pPr>
            <a:r>
              <a:rPr lang="en-US" sz="1900" b="1">
                <a:solidFill>
                  <a:srgbClr val="27348B"/>
                </a:solidFill>
                <a:latin typeface="Roboto Light"/>
                <a:ea typeface="Roboto Light"/>
                <a:cs typeface="Roboto Light"/>
                <a:sym typeface="Roboto Light"/>
              </a:rPr>
              <a:t>Být flexibilní - dle potřeb klienta (např. přestupy a neočekávané změny)</a:t>
            </a:r>
            <a:endParaRPr sz="1900" b="1">
              <a:solidFill>
                <a:srgbClr val="27348B"/>
              </a:solidFill>
              <a:latin typeface="Roboto Light"/>
              <a:ea typeface="Roboto Light"/>
              <a:cs typeface="Roboto Light"/>
              <a:sym typeface="Roboto Light"/>
            </a:endParaRPr>
          </a:p>
          <a:p>
            <a:pPr marL="0" lvl="0" indent="0" algn="l" rtl="0">
              <a:lnSpc>
                <a:spcPct val="115000"/>
              </a:lnSpc>
              <a:spcBef>
                <a:spcPts val="1200"/>
              </a:spcBef>
              <a:spcAft>
                <a:spcPts val="0"/>
              </a:spcAft>
              <a:buNone/>
            </a:pPr>
            <a:r>
              <a:rPr lang="en-US" sz="1900" b="1">
                <a:solidFill>
                  <a:srgbClr val="27348B"/>
                </a:solidFill>
                <a:latin typeface="Roboto Light"/>
                <a:ea typeface="Roboto Light"/>
                <a:cs typeface="Roboto Light"/>
                <a:sym typeface="Roboto Light"/>
              </a:rPr>
              <a:t>Odvádět kvalitní práci - jediný způsob, jak se odlišit od konkurence (kvalita pod časovým tlakem)</a:t>
            </a:r>
            <a:endParaRPr sz="1900" b="1">
              <a:solidFill>
                <a:srgbClr val="27348B"/>
              </a:solidFill>
              <a:latin typeface="Roboto Light"/>
              <a:ea typeface="Roboto Light"/>
              <a:cs typeface="Roboto Light"/>
              <a:sym typeface="Roboto Light"/>
            </a:endParaRPr>
          </a:p>
          <a:p>
            <a:pPr marL="0" lvl="0" indent="0" algn="l" rtl="0">
              <a:lnSpc>
                <a:spcPct val="115000"/>
              </a:lnSpc>
              <a:spcBef>
                <a:spcPts val="1200"/>
              </a:spcBef>
              <a:spcAft>
                <a:spcPts val="0"/>
              </a:spcAft>
              <a:buNone/>
            </a:pPr>
            <a:r>
              <a:rPr lang="en-US" sz="1900" b="1">
                <a:solidFill>
                  <a:srgbClr val="27348B"/>
                </a:solidFill>
                <a:latin typeface="Roboto"/>
                <a:ea typeface="Roboto"/>
                <a:cs typeface="Roboto"/>
                <a:sym typeface="Roboto"/>
              </a:rPr>
              <a:t>Není to práce pro každého - je s tím spojený stres a časová náročnost…</a:t>
            </a:r>
            <a:endParaRPr sz="1900" b="1">
              <a:solidFill>
                <a:srgbClr val="27348B"/>
              </a:solidFill>
              <a:latin typeface="Roboto"/>
              <a:ea typeface="Roboto"/>
              <a:cs typeface="Roboto"/>
              <a:sym typeface="Roboto"/>
            </a:endParaRPr>
          </a:p>
          <a:p>
            <a:pPr marL="0" marR="0" lvl="0" indent="0" algn="l" rtl="0">
              <a:lnSpc>
                <a:spcPct val="100000"/>
              </a:lnSpc>
              <a:spcBef>
                <a:spcPts val="1200"/>
              </a:spcBef>
              <a:spcAft>
                <a:spcPts val="0"/>
              </a:spcAft>
              <a:buNone/>
            </a:pPr>
            <a:endParaRPr sz="1900" b="1">
              <a:solidFill>
                <a:srgbClr val="27348B"/>
              </a:solidFill>
              <a:latin typeface="Roboto Light"/>
              <a:ea typeface="Roboto Light"/>
              <a:cs typeface="Roboto Light"/>
              <a:sym typeface="Roboto Light"/>
            </a:endParaRPr>
          </a:p>
        </p:txBody>
      </p:sp>
      <p:pic>
        <p:nvPicPr>
          <p:cNvPr id="184" name="Google Shape;184;gc4858de256_2_138"/>
          <p:cNvPicPr preferRelativeResize="0"/>
          <p:nvPr/>
        </p:nvPicPr>
        <p:blipFill rotWithShape="1">
          <a:blip r:embed="rId3">
            <a:alphaModFix/>
          </a:blip>
          <a:srcRect t="3849" b="3840"/>
          <a:stretch/>
        </p:blipFill>
        <p:spPr>
          <a:xfrm>
            <a:off x="4764087" y="0"/>
            <a:ext cx="7429503" cy="6858000"/>
          </a:xfrm>
          <a:prstGeom prst="rect">
            <a:avLst/>
          </a:prstGeom>
          <a:noFill/>
          <a:ln>
            <a:noFill/>
          </a:ln>
        </p:spPr>
      </p:pic>
      <p:pic>
        <p:nvPicPr>
          <p:cNvPr id="185" name="Google Shape;185;gc4858de256_2_138"/>
          <p:cNvPicPr preferRelativeResize="0"/>
          <p:nvPr/>
        </p:nvPicPr>
        <p:blipFill rotWithShape="1">
          <a:blip r:embed="rId4">
            <a:alphaModFix/>
          </a:blip>
          <a:srcRect/>
          <a:stretch/>
        </p:blipFill>
        <p:spPr>
          <a:xfrm>
            <a:off x="11376025" y="6119812"/>
            <a:ext cx="576262" cy="503237"/>
          </a:xfrm>
          <a:prstGeom prst="rect">
            <a:avLst/>
          </a:prstGeom>
          <a:noFill/>
          <a:ln>
            <a:noFill/>
          </a:ln>
        </p:spPr>
      </p:pic>
      <p:sp>
        <p:nvSpPr>
          <p:cNvPr id="186" name="Google Shape;186;gc4858de256_2_138"/>
          <p:cNvSpPr txBox="1"/>
          <p:nvPr/>
        </p:nvSpPr>
        <p:spPr>
          <a:xfrm>
            <a:off x="792162" y="1079500"/>
            <a:ext cx="3527400" cy="1008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2800"/>
              <a:buFont typeface="Roboto Black"/>
              <a:buNone/>
            </a:pPr>
            <a:r>
              <a:rPr lang="en-US" sz="2800" b="1">
                <a:solidFill>
                  <a:srgbClr val="27348B"/>
                </a:solidFill>
                <a:latin typeface="Roboto Black"/>
                <a:ea typeface="Roboto Black"/>
                <a:cs typeface="Roboto Black"/>
                <a:sym typeface="Roboto Black"/>
              </a:rPr>
              <a:t>Jaká je cesta k úspěchu?</a:t>
            </a:r>
            <a:endParaRPr sz="2800" b="1">
              <a:solidFill>
                <a:srgbClr val="27348B"/>
              </a:solidFill>
              <a:latin typeface="Roboto Black"/>
              <a:ea typeface="Roboto Black"/>
              <a:cs typeface="Roboto Black"/>
              <a:sym typeface="Roboto Black"/>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0"/>
        <p:cNvGrpSpPr/>
        <p:nvPr/>
      </p:nvGrpSpPr>
      <p:grpSpPr>
        <a:xfrm>
          <a:off x="0" y="0"/>
          <a:ext cx="0" cy="0"/>
          <a:chOff x="0" y="0"/>
          <a:chExt cx="0" cy="0"/>
        </a:xfrm>
      </p:grpSpPr>
      <p:sp>
        <p:nvSpPr>
          <p:cNvPr id="191" name="Google Shape;191;gc4858de256_2_123"/>
          <p:cNvSpPr txBox="1"/>
          <p:nvPr/>
        </p:nvSpPr>
        <p:spPr>
          <a:xfrm>
            <a:off x="792148" y="2087500"/>
            <a:ext cx="3779700" cy="4132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2Score má tým přibližně 20 in-house lidí (seniorní i juniorní úrovně) + celou řadu externích konzultantů.</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2Score má 4 oddělení:</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a:buChar char="-"/>
            </a:pPr>
            <a:r>
              <a:rPr lang="en-US" sz="1900" b="1">
                <a:solidFill>
                  <a:srgbClr val="27348B"/>
                </a:solidFill>
                <a:latin typeface="Roboto"/>
                <a:ea typeface="Roboto"/>
                <a:cs typeface="Roboto"/>
                <a:sym typeface="Roboto"/>
              </a:rPr>
              <a:t>projektové</a:t>
            </a:r>
            <a:endParaRPr sz="1900" b="1">
              <a:solidFill>
                <a:srgbClr val="27348B"/>
              </a:solidFill>
              <a:latin typeface="Roboto"/>
              <a:ea typeface="Roboto"/>
              <a:cs typeface="Roboto"/>
              <a:sym typeface="Roboto"/>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a:ea typeface="Roboto"/>
                <a:cs typeface="Roboto"/>
                <a:sym typeface="Roboto"/>
              </a:rPr>
              <a:t>digitální</a:t>
            </a:r>
            <a:r>
              <a:rPr lang="en-US" sz="1900" b="1">
                <a:solidFill>
                  <a:srgbClr val="27348B"/>
                </a:solidFill>
                <a:latin typeface="Roboto Light"/>
                <a:ea typeface="Roboto Light"/>
                <a:cs typeface="Roboto Light"/>
                <a:sym typeface="Roboto Light"/>
              </a:rPr>
              <a:t> (primárně SoMe)</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a:buChar char="-"/>
            </a:pPr>
            <a:r>
              <a:rPr lang="en-US" sz="1900" b="1">
                <a:solidFill>
                  <a:srgbClr val="27348B"/>
                </a:solidFill>
                <a:latin typeface="Roboto"/>
                <a:ea typeface="Roboto"/>
                <a:cs typeface="Roboto"/>
                <a:sym typeface="Roboto"/>
              </a:rPr>
              <a:t>grafické</a:t>
            </a:r>
            <a:endParaRPr sz="1900" b="1">
              <a:solidFill>
                <a:srgbClr val="27348B"/>
              </a:solidFill>
              <a:latin typeface="Roboto"/>
              <a:ea typeface="Roboto"/>
              <a:cs typeface="Roboto"/>
              <a:sym typeface="Roboto"/>
            </a:endParaRPr>
          </a:p>
          <a:p>
            <a:pPr marL="457200" marR="0" lvl="0" indent="-349250" algn="l" rtl="0">
              <a:lnSpc>
                <a:spcPct val="100000"/>
              </a:lnSpc>
              <a:spcBef>
                <a:spcPts val="0"/>
              </a:spcBef>
              <a:spcAft>
                <a:spcPts val="0"/>
              </a:spcAft>
              <a:buClr>
                <a:srgbClr val="27348B"/>
              </a:buClr>
              <a:buSzPts val="1900"/>
              <a:buFont typeface="Roboto"/>
              <a:buChar char="-"/>
            </a:pPr>
            <a:r>
              <a:rPr lang="en-US" sz="1900" b="1">
                <a:solidFill>
                  <a:srgbClr val="27348B"/>
                </a:solidFill>
                <a:latin typeface="Roboto"/>
                <a:ea typeface="Roboto"/>
                <a:cs typeface="Roboto"/>
                <a:sym typeface="Roboto"/>
              </a:rPr>
              <a:t>video tvorba</a:t>
            </a:r>
            <a:endParaRPr sz="1900" b="1">
              <a:solidFill>
                <a:srgbClr val="27348B"/>
              </a:solidFill>
              <a:latin typeface="Roboto"/>
              <a:ea typeface="Roboto"/>
              <a:cs typeface="Roboto"/>
              <a:sym typeface="Roboto"/>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Pro práci v každém oddělení jsou třeba různé skills….</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p:txBody>
      </p:sp>
      <p:pic>
        <p:nvPicPr>
          <p:cNvPr id="192" name="Google Shape;192;gc4858de256_2_123"/>
          <p:cNvPicPr preferRelativeResize="0"/>
          <p:nvPr/>
        </p:nvPicPr>
        <p:blipFill rotWithShape="1">
          <a:blip r:embed="rId3">
            <a:alphaModFix/>
          </a:blip>
          <a:srcRect l="19504" r="19504"/>
          <a:stretch/>
        </p:blipFill>
        <p:spPr>
          <a:xfrm>
            <a:off x="4764087" y="0"/>
            <a:ext cx="7429504" cy="6858001"/>
          </a:xfrm>
          <a:prstGeom prst="rect">
            <a:avLst/>
          </a:prstGeom>
          <a:noFill/>
          <a:ln>
            <a:noFill/>
          </a:ln>
        </p:spPr>
      </p:pic>
      <p:pic>
        <p:nvPicPr>
          <p:cNvPr id="193" name="Google Shape;193;gc4858de256_2_123"/>
          <p:cNvPicPr preferRelativeResize="0"/>
          <p:nvPr/>
        </p:nvPicPr>
        <p:blipFill rotWithShape="1">
          <a:blip r:embed="rId4">
            <a:alphaModFix/>
          </a:blip>
          <a:srcRect/>
          <a:stretch/>
        </p:blipFill>
        <p:spPr>
          <a:xfrm>
            <a:off x="11376025" y="6119812"/>
            <a:ext cx="576262" cy="503237"/>
          </a:xfrm>
          <a:prstGeom prst="rect">
            <a:avLst/>
          </a:prstGeom>
          <a:noFill/>
          <a:ln>
            <a:noFill/>
          </a:ln>
        </p:spPr>
      </p:pic>
      <p:sp>
        <p:nvSpPr>
          <p:cNvPr id="194" name="Google Shape;194;gc4858de256_2_123"/>
          <p:cNvSpPr txBox="1"/>
          <p:nvPr/>
        </p:nvSpPr>
        <p:spPr>
          <a:xfrm>
            <a:off x="792162" y="1079500"/>
            <a:ext cx="3527400" cy="1008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2800"/>
              <a:buFont typeface="Roboto Black"/>
              <a:buNone/>
            </a:pPr>
            <a:r>
              <a:rPr lang="en-US" sz="2800" b="1">
                <a:solidFill>
                  <a:srgbClr val="27348B"/>
                </a:solidFill>
                <a:latin typeface="Roboto Black"/>
                <a:ea typeface="Roboto Black"/>
                <a:cs typeface="Roboto Black"/>
                <a:sym typeface="Roboto Black"/>
              </a:rPr>
              <a:t>2Score - interní složení</a:t>
            </a:r>
            <a:endParaRPr sz="2800" b="1">
              <a:solidFill>
                <a:srgbClr val="27348B"/>
              </a:solidFill>
              <a:latin typeface="Roboto Black"/>
              <a:ea typeface="Roboto Black"/>
              <a:cs typeface="Roboto Black"/>
              <a:sym typeface="Roboto Blac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8"/>
        <p:cNvGrpSpPr/>
        <p:nvPr/>
      </p:nvGrpSpPr>
      <p:grpSpPr>
        <a:xfrm>
          <a:off x="0" y="0"/>
          <a:ext cx="0" cy="0"/>
          <a:chOff x="0" y="0"/>
          <a:chExt cx="0" cy="0"/>
        </a:xfrm>
      </p:grpSpPr>
      <p:sp>
        <p:nvSpPr>
          <p:cNvPr id="199" name="Google Shape;199;gc4858de256_2_146"/>
          <p:cNvSpPr txBox="1"/>
          <p:nvPr/>
        </p:nvSpPr>
        <p:spPr>
          <a:xfrm>
            <a:off x="792148" y="2087500"/>
            <a:ext cx="3779700" cy="4132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Kromě MS office se používají např. tyto platformy - je dobré je znát:</a:t>
            </a:r>
            <a:endParaRPr sz="1900" b="1">
              <a:solidFill>
                <a:srgbClr val="27348B"/>
              </a:solidFill>
              <a:latin typeface="Roboto Light"/>
              <a:ea typeface="Roboto Light"/>
              <a:cs typeface="Roboto Light"/>
              <a:sym typeface="Roboto Light"/>
            </a:endParaRPr>
          </a:p>
          <a:p>
            <a:pPr marL="457200" lvl="0" indent="-298450" algn="l" rtl="0">
              <a:lnSpc>
                <a:spcPct val="115000"/>
              </a:lnSpc>
              <a:spcBef>
                <a:spcPts val="1200"/>
              </a:spcBef>
              <a:spcAft>
                <a:spcPts val="0"/>
              </a:spcAft>
              <a:buClr>
                <a:schemeClr val="dk1"/>
              </a:buClr>
              <a:buSzPts val="1100"/>
              <a:buChar char="●"/>
            </a:pPr>
            <a:r>
              <a:rPr lang="en-US" sz="1900" b="1">
                <a:solidFill>
                  <a:srgbClr val="27348B"/>
                </a:solidFill>
                <a:latin typeface="Roboto"/>
                <a:ea typeface="Roboto"/>
                <a:cs typeface="Roboto"/>
                <a:sym typeface="Roboto"/>
              </a:rPr>
              <a:t>Freelo</a:t>
            </a:r>
            <a:r>
              <a:rPr lang="en-US" sz="1900" b="1">
                <a:solidFill>
                  <a:srgbClr val="27348B"/>
                </a:solidFill>
                <a:latin typeface="Roboto Light"/>
                <a:ea typeface="Roboto Light"/>
                <a:cs typeface="Roboto Light"/>
                <a:sym typeface="Roboto Light"/>
              </a:rPr>
              <a:t> - platforma pro projektové řízení </a:t>
            </a:r>
            <a:endParaRPr sz="1900" b="1">
              <a:solidFill>
                <a:srgbClr val="27348B"/>
              </a:solidFill>
              <a:latin typeface="Roboto Light"/>
              <a:ea typeface="Roboto Light"/>
              <a:cs typeface="Roboto Light"/>
              <a:sym typeface="Roboto Light"/>
            </a:endParaRPr>
          </a:p>
          <a:p>
            <a:pPr marL="457200" lvl="0" indent="-298450" algn="l" rtl="0">
              <a:lnSpc>
                <a:spcPct val="115000"/>
              </a:lnSpc>
              <a:spcBef>
                <a:spcPts val="0"/>
              </a:spcBef>
              <a:spcAft>
                <a:spcPts val="0"/>
              </a:spcAft>
              <a:buClr>
                <a:schemeClr val="dk1"/>
              </a:buClr>
              <a:buSzPts val="1100"/>
              <a:buChar char="●"/>
            </a:pPr>
            <a:r>
              <a:rPr lang="en-US" sz="1900" b="1">
                <a:solidFill>
                  <a:srgbClr val="27348B"/>
                </a:solidFill>
                <a:latin typeface="Roboto"/>
                <a:ea typeface="Roboto"/>
                <a:cs typeface="Roboto"/>
                <a:sym typeface="Roboto"/>
              </a:rPr>
              <a:t>My Hours</a:t>
            </a:r>
            <a:r>
              <a:rPr lang="en-US" sz="1900" b="1">
                <a:solidFill>
                  <a:srgbClr val="27348B"/>
                </a:solidFill>
                <a:latin typeface="Roboto Light"/>
                <a:ea typeface="Roboto Light"/>
                <a:cs typeface="Roboto Light"/>
                <a:sym typeface="Roboto Light"/>
              </a:rPr>
              <a:t> - platforma pro evidenci odpracovaných činností </a:t>
            </a:r>
            <a:endParaRPr sz="1900" b="1">
              <a:solidFill>
                <a:srgbClr val="27348B"/>
              </a:solidFill>
              <a:latin typeface="Roboto Light"/>
              <a:ea typeface="Roboto Light"/>
              <a:cs typeface="Roboto Light"/>
              <a:sym typeface="Roboto Light"/>
            </a:endParaRPr>
          </a:p>
          <a:p>
            <a:pPr marL="457200" lvl="0" indent="-298450" algn="l" rtl="0">
              <a:lnSpc>
                <a:spcPct val="115000"/>
              </a:lnSpc>
              <a:spcBef>
                <a:spcPts val="0"/>
              </a:spcBef>
              <a:spcAft>
                <a:spcPts val="0"/>
              </a:spcAft>
              <a:buClr>
                <a:schemeClr val="dk1"/>
              </a:buClr>
              <a:buSzPts val="1100"/>
              <a:buChar char="●"/>
            </a:pPr>
            <a:r>
              <a:rPr lang="en-US" sz="1900" b="1">
                <a:solidFill>
                  <a:srgbClr val="27348B"/>
                </a:solidFill>
                <a:latin typeface="Roboto"/>
                <a:ea typeface="Roboto"/>
                <a:cs typeface="Roboto"/>
                <a:sym typeface="Roboto"/>
              </a:rPr>
              <a:t>WhatsApp</a:t>
            </a:r>
            <a:r>
              <a:rPr lang="en-US" sz="1900" b="1">
                <a:solidFill>
                  <a:srgbClr val="27348B"/>
                </a:solidFill>
                <a:latin typeface="Roboto Light"/>
                <a:ea typeface="Roboto Light"/>
                <a:cs typeface="Roboto Light"/>
                <a:sym typeface="Roboto Light"/>
              </a:rPr>
              <a:t> - operativní komunikace </a:t>
            </a:r>
            <a:endParaRPr sz="1900" b="1">
              <a:solidFill>
                <a:srgbClr val="27348B"/>
              </a:solidFill>
              <a:latin typeface="Roboto Light"/>
              <a:ea typeface="Roboto Light"/>
              <a:cs typeface="Roboto Light"/>
              <a:sym typeface="Roboto Light"/>
            </a:endParaRPr>
          </a:p>
          <a:p>
            <a:pPr marL="457200" lvl="0" indent="-298450" algn="l" rtl="0">
              <a:lnSpc>
                <a:spcPct val="115000"/>
              </a:lnSpc>
              <a:spcBef>
                <a:spcPts val="0"/>
              </a:spcBef>
              <a:spcAft>
                <a:spcPts val="0"/>
              </a:spcAft>
              <a:buClr>
                <a:schemeClr val="dk1"/>
              </a:buClr>
              <a:buSzPts val="1100"/>
              <a:buChar char="●"/>
            </a:pPr>
            <a:r>
              <a:rPr lang="en-US" sz="1900" b="1">
                <a:solidFill>
                  <a:srgbClr val="27348B"/>
                </a:solidFill>
                <a:latin typeface="Roboto"/>
                <a:ea typeface="Roboto"/>
                <a:cs typeface="Roboto"/>
                <a:sym typeface="Roboto"/>
              </a:rPr>
              <a:t>Adobe Creative Cloud</a:t>
            </a:r>
            <a:r>
              <a:rPr lang="en-US" sz="1900" b="1">
                <a:solidFill>
                  <a:srgbClr val="27348B"/>
                </a:solidFill>
                <a:latin typeface="Roboto Light"/>
                <a:ea typeface="Roboto Light"/>
                <a:cs typeface="Roboto Light"/>
                <a:sym typeface="Roboto Light"/>
              </a:rPr>
              <a:t> - nástroje pro kreativní činnost (grafici, video, digital)</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1200"/>
              </a:spcBef>
              <a:spcAft>
                <a:spcPts val="0"/>
              </a:spcAft>
              <a:buNone/>
            </a:pP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p:txBody>
      </p:sp>
      <p:pic>
        <p:nvPicPr>
          <p:cNvPr id="200" name="Google Shape;200;gc4858de256_2_146"/>
          <p:cNvPicPr preferRelativeResize="0"/>
          <p:nvPr/>
        </p:nvPicPr>
        <p:blipFill rotWithShape="1">
          <a:blip r:embed="rId3">
            <a:alphaModFix/>
          </a:blip>
          <a:srcRect l="21561" r="21561"/>
          <a:stretch/>
        </p:blipFill>
        <p:spPr>
          <a:xfrm>
            <a:off x="4764087" y="0"/>
            <a:ext cx="7429503" cy="6858002"/>
          </a:xfrm>
          <a:prstGeom prst="rect">
            <a:avLst/>
          </a:prstGeom>
          <a:noFill/>
          <a:ln>
            <a:noFill/>
          </a:ln>
        </p:spPr>
      </p:pic>
      <p:pic>
        <p:nvPicPr>
          <p:cNvPr id="201" name="Google Shape;201;gc4858de256_2_146"/>
          <p:cNvPicPr preferRelativeResize="0"/>
          <p:nvPr/>
        </p:nvPicPr>
        <p:blipFill rotWithShape="1">
          <a:blip r:embed="rId4">
            <a:alphaModFix/>
          </a:blip>
          <a:srcRect/>
          <a:stretch/>
        </p:blipFill>
        <p:spPr>
          <a:xfrm>
            <a:off x="11376025" y="6119812"/>
            <a:ext cx="576262" cy="503237"/>
          </a:xfrm>
          <a:prstGeom prst="rect">
            <a:avLst/>
          </a:prstGeom>
          <a:noFill/>
          <a:ln>
            <a:noFill/>
          </a:ln>
        </p:spPr>
      </p:pic>
      <p:sp>
        <p:nvSpPr>
          <p:cNvPr id="202" name="Google Shape;202;gc4858de256_2_146"/>
          <p:cNvSpPr txBox="1"/>
          <p:nvPr/>
        </p:nvSpPr>
        <p:spPr>
          <a:xfrm>
            <a:off x="792162" y="1079500"/>
            <a:ext cx="3527400" cy="1008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2800"/>
              <a:buFont typeface="Roboto Black"/>
              <a:buNone/>
            </a:pPr>
            <a:r>
              <a:rPr lang="en-US" sz="2800" b="1">
                <a:solidFill>
                  <a:srgbClr val="27348B"/>
                </a:solidFill>
                <a:latin typeface="Roboto Black"/>
                <a:ea typeface="Roboto Black"/>
                <a:cs typeface="Roboto Black"/>
                <a:sym typeface="Roboto Black"/>
              </a:rPr>
              <a:t>2Score - interní nastavení</a:t>
            </a:r>
            <a:endParaRPr sz="2800" b="1">
              <a:solidFill>
                <a:srgbClr val="27348B"/>
              </a:solidFill>
              <a:latin typeface="Roboto Black"/>
              <a:ea typeface="Roboto Black"/>
              <a:cs typeface="Roboto Black"/>
              <a:sym typeface="Roboto Black"/>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6"/>
        <p:cNvGrpSpPr/>
        <p:nvPr/>
      </p:nvGrpSpPr>
      <p:grpSpPr>
        <a:xfrm>
          <a:off x="0" y="0"/>
          <a:ext cx="0" cy="0"/>
          <a:chOff x="0" y="0"/>
          <a:chExt cx="0" cy="0"/>
        </a:xfrm>
      </p:grpSpPr>
      <p:sp>
        <p:nvSpPr>
          <p:cNvPr id="207" name="Google Shape;207;gc4858de256_2_130"/>
          <p:cNvSpPr txBox="1"/>
          <p:nvPr/>
        </p:nvSpPr>
        <p:spPr>
          <a:xfrm>
            <a:off x="792148" y="2087500"/>
            <a:ext cx="3779700" cy="4132200"/>
          </a:xfrm>
          <a:prstGeom prst="rect">
            <a:avLst/>
          </a:prstGeom>
          <a:noFill/>
          <a:ln>
            <a:noFill/>
          </a:ln>
        </p:spPr>
        <p:txBody>
          <a:bodyPr spcFirstLastPara="1" wrap="square" lIns="90000" tIns="45000" rIns="90000" bIns="45000" anchor="t" anchorCtr="0">
            <a:noAutofit/>
          </a:bodyPr>
          <a:lstStyle/>
          <a:p>
            <a:pPr marL="457200" lvl="0" indent="-349250" algn="l" rtl="0">
              <a:lnSpc>
                <a:spcPct val="115000"/>
              </a:lnSpc>
              <a:spcBef>
                <a:spcPts val="1200"/>
              </a:spcBef>
              <a:spcAft>
                <a:spcPts val="0"/>
              </a:spcAft>
              <a:buClr>
                <a:srgbClr val="27348B"/>
              </a:buClr>
              <a:buSzPts val="1900"/>
              <a:buFont typeface="Roboto Light"/>
              <a:buChar char="-"/>
            </a:pPr>
            <a:r>
              <a:rPr lang="en-US" sz="1900" b="1">
                <a:solidFill>
                  <a:srgbClr val="27348B"/>
                </a:solidFill>
                <a:latin typeface="Roboto"/>
                <a:ea typeface="Roboto"/>
                <a:cs typeface="Roboto"/>
                <a:sym typeface="Roboto"/>
              </a:rPr>
              <a:t>znalost sportovního prostředí </a:t>
            </a:r>
            <a:r>
              <a:rPr lang="en-US" sz="1900" b="1">
                <a:solidFill>
                  <a:srgbClr val="27348B"/>
                </a:solidFill>
                <a:latin typeface="Roboto Light"/>
                <a:ea typeface="Roboto Light"/>
                <a:cs typeface="Roboto Light"/>
                <a:sym typeface="Roboto Light"/>
              </a:rPr>
              <a:t>+ zájem o sport (fotbal)</a:t>
            </a:r>
            <a:endParaRPr sz="1900" b="1">
              <a:solidFill>
                <a:srgbClr val="27348B"/>
              </a:solidFill>
              <a:latin typeface="Roboto Light"/>
              <a:ea typeface="Roboto Light"/>
              <a:cs typeface="Roboto Light"/>
              <a:sym typeface="Roboto Light"/>
            </a:endParaRPr>
          </a:p>
          <a:p>
            <a:pPr marL="457200" lvl="0" indent="-349250" algn="l" rtl="0">
              <a:lnSpc>
                <a:spcPct val="115000"/>
              </a:lnSpc>
              <a:spcBef>
                <a:spcPts val="0"/>
              </a:spcBef>
              <a:spcAft>
                <a:spcPts val="0"/>
              </a:spcAft>
              <a:buClr>
                <a:srgbClr val="27348B"/>
              </a:buClr>
              <a:buSzPts val="1900"/>
              <a:buFont typeface="Roboto Light"/>
              <a:buChar char="-"/>
            </a:pPr>
            <a:r>
              <a:rPr lang="en-US" sz="1900" b="1">
                <a:solidFill>
                  <a:srgbClr val="27348B"/>
                </a:solidFill>
                <a:latin typeface="Roboto"/>
                <a:ea typeface="Roboto"/>
                <a:cs typeface="Roboto"/>
                <a:sym typeface="Roboto"/>
              </a:rPr>
              <a:t>schopnost se učit </a:t>
            </a:r>
            <a:r>
              <a:rPr lang="en-US" sz="1900" b="1">
                <a:solidFill>
                  <a:srgbClr val="27348B"/>
                </a:solidFill>
                <a:latin typeface="Roboto Light"/>
                <a:ea typeface="Roboto Light"/>
                <a:cs typeface="Roboto Light"/>
                <a:sym typeface="Roboto Light"/>
              </a:rPr>
              <a:t>- zájem o nové trendy </a:t>
            </a:r>
            <a:endParaRPr sz="1900" b="1">
              <a:solidFill>
                <a:srgbClr val="27348B"/>
              </a:solidFill>
              <a:latin typeface="Roboto Light"/>
              <a:ea typeface="Roboto Light"/>
              <a:cs typeface="Roboto Light"/>
              <a:sym typeface="Roboto Light"/>
            </a:endParaRPr>
          </a:p>
          <a:p>
            <a:pPr marL="457200" lvl="0" indent="-349250" algn="l" rtl="0">
              <a:lnSpc>
                <a:spcPct val="115000"/>
              </a:lnSpc>
              <a:spcBef>
                <a:spcPts val="0"/>
              </a:spcBef>
              <a:spcAft>
                <a:spcPts val="0"/>
              </a:spcAft>
              <a:buClr>
                <a:srgbClr val="27348B"/>
              </a:buClr>
              <a:buSzPts val="1900"/>
              <a:buFont typeface="Roboto Light"/>
              <a:buChar char="-"/>
            </a:pPr>
            <a:r>
              <a:rPr lang="en-US" sz="1900" b="1">
                <a:solidFill>
                  <a:srgbClr val="27348B"/>
                </a:solidFill>
                <a:latin typeface="Roboto"/>
                <a:ea typeface="Roboto"/>
                <a:cs typeface="Roboto"/>
                <a:sym typeface="Roboto"/>
              </a:rPr>
              <a:t>základní marketingové znalosti </a:t>
            </a:r>
            <a:r>
              <a:rPr lang="en-US" sz="1900" b="1">
                <a:solidFill>
                  <a:srgbClr val="27348B"/>
                </a:solidFill>
                <a:latin typeface="Roboto Light"/>
                <a:ea typeface="Roboto Light"/>
                <a:cs typeface="Roboto Light"/>
                <a:sym typeface="Roboto Light"/>
              </a:rPr>
              <a:t>(orientovat se)</a:t>
            </a:r>
            <a:endParaRPr sz="1900" b="1">
              <a:solidFill>
                <a:srgbClr val="27348B"/>
              </a:solidFill>
              <a:latin typeface="Roboto Light"/>
              <a:ea typeface="Roboto Light"/>
              <a:cs typeface="Roboto Light"/>
              <a:sym typeface="Roboto Light"/>
            </a:endParaRPr>
          </a:p>
          <a:p>
            <a:pPr marL="457200" lvl="0" indent="-349250" algn="l" rtl="0">
              <a:lnSpc>
                <a:spcPct val="115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znalosti </a:t>
            </a:r>
            <a:r>
              <a:rPr lang="en-US" sz="1900" b="1">
                <a:solidFill>
                  <a:srgbClr val="27348B"/>
                </a:solidFill>
                <a:latin typeface="Roboto"/>
                <a:ea typeface="Roboto"/>
                <a:cs typeface="Roboto"/>
                <a:sym typeface="Roboto"/>
              </a:rPr>
              <a:t>principů fungování sociálních sítí</a:t>
            </a:r>
            <a:endParaRPr sz="1900" b="1">
              <a:solidFill>
                <a:srgbClr val="27348B"/>
              </a:solidFill>
              <a:latin typeface="Roboto"/>
              <a:ea typeface="Roboto"/>
              <a:cs typeface="Roboto"/>
              <a:sym typeface="Roboto"/>
            </a:endParaRPr>
          </a:p>
          <a:p>
            <a:pPr marL="457200" lvl="0" indent="-349250" algn="l" rtl="0">
              <a:lnSpc>
                <a:spcPct val="115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ovládání </a:t>
            </a:r>
            <a:r>
              <a:rPr lang="en-US" sz="1900" b="1">
                <a:solidFill>
                  <a:srgbClr val="27348B"/>
                </a:solidFill>
                <a:latin typeface="Roboto"/>
                <a:ea typeface="Roboto"/>
                <a:cs typeface="Roboto"/>
                <a:sym typeface="Roboto"/>
              </a:rPr>
              <a:t>Adobe PS</a:t>
            </a:r>
            <a:endParaRPr sz="1900" b="1">
              <a:solidFill>
                <a:srgbClr val="27348B"/>
              </a:solidFill>
              <a:latin typeface="Roboto"/>
              <a:ea typeface="Roboto"/>
              <a:cs typeface="Roboto"/>
              <a:sym typeface="Roboto"/>
            </a:endParaRPr>
          </a:p>
          <a:p>
            <a:pPr marL="457200" lvl="0" indent="-349250" algn="l" rtl="0">
              <a:lnSpc>
                <a:spcPct val="115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být </a:t>
            </a:r>
            <a:r>
              <a:rPr lang="en-US" sz="1900" b="1">
                <a:solidFill>
                  <a:srgbClr val="27348B"/>
                </a:solidFill>
                <a:latin typeface="Roboto"/>
                <a:ea typeface="Roboto"/>
                <a:cs typeface="Roboto"/>
                <a:sym typeface="Roboto"/>
              </a:rPr>
              <a:t>časově flexibilní</a:t>
            </a:r>
            <a:endParaRPr sz="1900" b="1">
              <a:solidFill>
                <a:srgbClr val="27348B"/>
              </a:solidFill>
              <a:latin typeface="Roboto"/>
              <a:ea typeface="Roboto"/>
              <a:cs typeface="Roboto"/>
              <a:sym typeface="Roboto"/>
            </a:endParaRPr>
          </a:p>
          <a:p>
            <a:pPr marL="457200" lvl="0" indent="-349250" algn="l" rtl="0">
              <a:lnSpc>
                <a:spcPct val="115000"/>
              </a:lnSpc>
              <a:spcBef>
                <a:spcPts val="0"/>
              </a:spcBef>
              <a:spcAft>
                <a:spcPts val="0"/>
              </a:spcAft>
              <a:buClr>
                <a:srgbClr val="27348B"/>
              </a:buClr>
              <a:buSzPts val="1900"/>
              <a:buFont typeface="Roboto Light"/>
              <a:buChar char="-"/>
            </a:pPr>
            <a:r>
              <a:rPr lang="en-US" sz="1900" b="1">
                <a:solidFill>
                  <a:srgbClr val="27348B"/>
                </a:solidFill>
                <a:latin typeface="Roboto"/>
                <a:ea typeface="Roboto"/>
                <a:cs typeface="Roboto"/>
                <a:sym typeface="Roboto"/>
              </a:rPr>
              <a:t>týmový hráč</a:t>
            </a:r>
            <a:r>
              <a:rPr lang="en-US" sz="1900" b="1">
                <a:solidFill>
                  <a:srgbClr val="27348B"/>
                </a:solidFill>
                <a:latin typeface="Roboto Light"/>
                <a:ea typeface="Roboto Light"/>
                <a:cs typeface="Roboto Light"/>
                <a:sym typeface="Roboto Light"/>
              </a:rPr>
              <a:t> - není o to jednotlivcích</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1200"/>
              </a:spcBef>
              <a:spcAft>
                <a:spcPts val="0"/>
              </a:spcAft>
              <a:buNone/>
            </a:pP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p:txBody>
      </p:sp>
      <p:pic>
        <p:nvPicPr>
          <p:cNvPr id="208" name="Google Shape;208;gc4858de256_2_130"/>
          <p:cNvPicPr preferRelativeResize="0"/>
          <p:nvPr/>
        </p:nvPicPr>
        <p:blipFill rotWithShape="1">
          <a:blip r:embed="rId3">
            <a:alphaModFix/>
          </a:blip>
          <a:srcRect t="3849" b="3840"/>
          <a:stretch/>
        </p:blipFill>
        <p:spPr>
          <a:xfrm>
            <a:off x="4764087" y="0"/>
            <a:ext cx="7429505" cy="6858002"/>
          </a:xfrm>
          <a:prstGeom prst="rect">
            <a:avLst/>
          </a:prstGeom>
          <a:noFill/>
          <a:ln>
            <a:noFill/>
          </a:ln>
        </p:spPr>
      </p:pic>
      <p:pic>
        <p:nvPicPr>
          <p:cNvPr id="209" name="Google Shape;209;gc4858de256_2_130"/>
          <p:cNvPicPr preferRelativeResize="0"/>
          <p:nvPr/>
        </p:nvPicPr>
        <p:blipFill rotWithShape="1">
          <a:blip r:embed="rId4">
            <a:alphaModFix/>
          </a:blip>
          <a:srcRect/>
          <a:stretch/>
        </p:blipFill>
        <p:spPr>
          <a:xfrm>
            <a:off x="11376025" y="6119812"/>
            <a:ext cx="576262" cy="503237"/>
          </a:xfrm>
          <a:prstGeom prst="rect">
            <a:avLst/>
          </a:prstGeom>
          <a:noFill/>
          <a:ln>
            <a:noFill/>
          </a:ln>
        </p:spPr>
      </p:pic>
      <p:sp>
        <p:nvSpPr>
          <p:cNvPr id="210" name="Google Shape;210;gc4858de256_2_130"/>
          <p:cNvSpPr txBox="1"/>
          <p:nvPr/>
        </p:nvSpPr>
        <p:spPr>
          <a:xfrm>
            <a:off x="792162" y="1079500"/>
            <a:ext cx="3527400" cy="1008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2800"/>
              <a:buFont typeface="Roboto Black"/>
              <a:buNone/>
            </a:pPr>
            <a:r>
              <a:rPr lang="en-US" sz="2800" b="1">
                <a:solidFill>
                  <a:srgbClr val="27348B"/>
                </a:solidFill>
                <a:latin typeface="Roboto Black"/>
                <a:ea typeface="Roboto Black"/>
                <a:cs typeface="Roboto Black"/>
                <a:sym typeface="Roboto Black"/>
              </a:rPr>
              <a:t>Jaké obecné skills jsou potřeba?</a:t>
            </a:r>
            <a:endParaRPr sz="2800" b="1">
              <a:solidFill>
                <a:srgbClr val="27348B"/>
              </a:solidFill>
              <a:latin typeface="Roboto Black"/>
              <a:ea typeface="Roboto Black"/>
              <a:cs typeface="Roboto Black"/>
              <a:sym typeface="Roboto Black"/>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4"/>
        <p:cNvGrpSpPr/>
        <p:nvPr/>
      </p:nvGrpSpPr>
      <p:grpSpPr>
        <a:xfrm>
          <a:off x="0" y="0"/>
          <a:ext cx="0" cy="0"/>
          <a:chOff x="0" y="0"/>
          <a:chExt cx="0" cy="0"/>
        </a:xfrm>
      </p:grpSpPr>
      <p:sp>
        <p:nvSpPr>
          <p:cNvPr id="215" name="Google Shape;215;gc4858de256_2_154"/>
          <p:cNvSpPr txBox="1"/>
          <p:nvPr/>
        </p:nvSpPr>
        <p:spPr>
          <a:xfrm>
            <a:off x="792148" y="2087500"/>
            <a:ext cx="3779700" cy="4132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Ukážu vám různá videa, na kterých pochopíte, co se v 2Score dělá konkrétně:</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komunikační kampaň</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motion grafika</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eSports</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atd...</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p:txBody>
      </p:sp>
      <p:pic>
        <p:nvPicPr>
          <p:cNvPr id="216" name="Google Shape;216;gc4858de256_2_154"/>
          <p:cNvPicPr preferRelativeResize="0"/>
          <p:nvPr/>
        </p:nvPicPr>
        <p:blipFill rotWithShape="1">
          <a:blip r:embed="rId3">
            <a:alphaModFix/>
          </a:blip>
          <a:srcRect t="3849" b="3840"/>
          <a:stretch/>
        </p:blipFill>
        <p:spPr>
          <a:xfrm>
            <a:off x="4764087" y="0"/>
            <a:ext cx="7429506" cy="6858003"/>
          </a:xfrm>
          <a:prstGeom prst="rect">
            <a:avLst/>
          </a:prstGeom>
          <a:noFill/>
          <a:ln>
            <a:noFill/>
          </a:ln>
        </p:spPr>
      </p:pic>
      <p:pic>
        <p:nvPicPr>
          <p:cNvPr id="217" name="Google Shape;217;gc4858de256_2_154"/>
          <p:cNvPicPr preferRelativeResize="0"/>
          <p:nvPr/>
        </p:nvPicPr>
        <p:blipFill rotWithShape="1">
          <a:blip r:embed="rId4">
            <a:alphaModFix/>
          </a:blip>
          <a:srcRect/>
          <a:stretch/>
        </p:blipFill>
        <p:spPr>
          <a:xfrm>
            <a:off x="11376025" y="6119812"/>
            <a:ext cx="576262" cy="503237"/>
          </a:xfrm>
          <a:prstGeom prst="rect">
            <a:avLst/>
          </a:prstGeom>
          <a:noFill/>
          <a:ln>
            <a:noFill/>
          </a:ln>
        </p:spPr>
      </p:pic>
      <p:sp>
        <p:nvSpPr>
          <p:cNvPr id="218" name="Google Shape;218;gc4858de256_2_154"/>
          <p:cNvSpPr txBox="1"/>
          <p:nvPr/>
        </p:nvSpPr>
        <p:spPr>
          <a:xfrm>
            <a:off x="792162" y="1079500"/>
            <a:ext cx="3527400" cy="1008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2800"/>
              <a:buFont typeface="Roboto Black"/>
              <a:buNone/>
            </a:pPr>
            <a:r>
              <a:rPr lang="en-US" sz="2800" b="1">
                <a:solidFill>
                  <a:srgbClr val="27348B"/>
                </a:solidFill>
                <a:latin typeface="Roboto Black"/>
                <a:ea typeface="Roboto Black"/>
                <a:cs typeface="Roboto Black"/>
                <a:sym typeface="Roboto Black"/>
              </a:rPr>
              <a:t>Příklady práce 2Score</a:t>
            </a:r>
            <a:endParaRPr sz="2800" b="1">
              <a:solidFill>
                <a:srgbClr val="27348B"/>
              </a:solidFill>
              <a:latin typeface="Roboto Black"/>
              <a:ea typeface="Roboto Black"/>
              <a:cs typeface="Roboto Black"/>
              <a:sym typeface="Roboto Black"/>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2"/>
        <p:cNvGrpSpPr/>
        <p:nvPr/>
      </p:nvGrpSpPr>
      <p:grpSpPr>
        <a:xfrm>
          <a:off x="0" y="0"/>
          <a:ext cx="0" cy="0"/>
          <a:chOff x="0" y="0"/>
          <a:chExt cx="0" cy="0"/>
        </a:xfrm>
      </p:grpSpPr>
      <p:pic>
        <p:nvPicPr>
          <p:cNvPr id="223" name="Google Shape;223;gc09c8ec8c4_0_0"/>
          <p:cNvPicPr preferRelativeResize="0"/>
          <p:nvPr/>
        </p:nvPicPr>
        <p:blipFill rotWithShape="1">
          <a:blip r:embed="rId3">
            <a:alphaModFix/>
          </a:blip>
          <a:srcRect/>
          <a:stretch/>
        </p:blipFill>
        <p:spPr>
          <a:xfrm>
            <a:off x="11376025" y="6119812"/>
            <a:ext cx="576262" cy="503237"/>
          </a:xfrm>
          <a:prstGeom prst="rect">
            <a:avLst/>
          </a:prstGeom>
          <a:noFill/>
          <a:ln>
            <a:noFill/>
          </a:ln>
        </p:spPr>
      </p:pic>
      <p:pic>
        <p:nvPicPr>
          <p:cNvPr id="224" name="Google Shape;224;gc09c8ec8c4_0_0"/>
          <p:cNvPicPr preferRelativeResize="0"/>
          <p:nvPr/>
        </p:nvPicPr>
        <p:blipFill rotWithShape="1">
          <a:blip r:embed="rId4">
            <a:alphaModFix/>
          </a:blip>
          <a:srcRect/>
          <a:stretch/>
        </p:blipFill>
        <p:spPr>
          <a:xfrm>
            <a:off x="1587" y="0"/>
            <a:ext cx="12192000" cy="6858000"/>
          </a:xfrm>
          <a:prstGeom prst="rect">
            <a:avLst/>
          </a:prstGeom>
          <a:noFill/>
          <a:ln>
            <a:noFill/>
          </a:ln>
        </p:spPr>
      </p:pic>
      <p:sp>
        <p:nvSpPr>
          <p:cNvPr id="225" name="Google Shape;225;gc09c8ec8c4_0_0"/>
          <p:cNvSpPr txBox="1"/>
          <p:nvPr/>
        </p:nvSpPr>
        <p:spPr>
          <a:xfrm>
            <a:off x="1132738" y="2399675"/>
            <a:ext cx="10080600" cy="1187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FFFFFF"/>
              </a:buClr>
              <a:buSzPts val="7200"/>
              <a:buFont typeface="Roboto Black"/>
              <a:buNone/>
            </a:pPr>
            <a:r>
              <a:rPr lang="en-US" sz="6800" b="1">
                <a:solidFill>
                  <a:srgbClr val="FFFFFF"/>
                </a:solidFill>
                <a:latin typeface="Roboto Black"/>
                <a:ea typeface="Roboto Black"/>
                <a:cs typeface="Roboto Black"/>
                <a:sym typeface="Roboto Black"/>
              </a:rPr>
              <a:t>Nepovinný úkol</a:t>
            </a:r>
            <a:endParaRPr sz="6800" b="1">
              <a:solidFill>
                <a:srgbClr val="FFFFFF"/>
              </a:solidFill>
              <a:latin typeface="Roboto Black"/>
              <a:ea typeface="Roboto Black"/>
              <a:cs typeface="Roboto Black"/>
              <a:sym typeface="Roboto Black"/>
            </a:endParaRPr>
          </a:p>
          <a:p>
            <a:pPr marL="0" marR="0" lvl="0" indent="0" algn="ctr" rtl="0">
              <a:lnSpc>
                <a:spcPct val="100000"/>
              </a:lnSpc>
              <a:spcBef>
                <a:spcPts val="0"/>
              </a:spcBef>
              <a:spcAft>
                <a:spcPts val="0"/>
              </a:spcAft>
              <a:buClr>
                <a:srgbClr val="FFFFFF"/>
              </a:buClr>
              <a:buSzPts val="7200"/>
              <a:buFont typeface="Roboto Black"/>
              <a:buNone/>
            </a:pPr>
            <a:endParaRPr sz="6800" b="1">
              <a:solidFill>
                <a:srgbClr val="FFFFFF"/>
              </a:solidFill>
              <a:latin typeface="Roboto Black"/>
              <a:ea typeface="Roboto Black"/>
              <a:cs typeface="Roboto Black"/>
              <a:sym typeface="Roboto Black"/>
            </a:endParaRPr>
          </a:p>
          <a:p>
            <a:pPr marL="0" marR="0" lvl="0" indent="0" algn="ctr" rtl="0">
              <a:lnSpc>
                <a:spcPct val="100000"/>
              </a:lnSpc>
              <a:spcBef>
                <a:spcPts val="0"/>
              </a:spcBef>
              <a:spcAft>
                <a:spcPts val="0"/>
              </a:spcAft>
              <a:buClr>
                <a:srgbClr val="FFFFFF"/>
              </a:buClr>
              <a:buSzPts val="7200"/>
              <a:buFont typeface="Roboto Black"/>
              <a:buNone/>
            </a:pPr>
            <a:endParaRPr sz="3100" b="1">
              <a:solidFill>
                <a:srgbClr val="FFFFFF"/>
              </a:solidFill>
              <a:latin typeface="Roboto Black"/>
              <a:ea typeface="Roboto Black"/>
              <a:cs typeface="Roboto Black"/>
              <a:sym typeface="Roboto Black"/>
            </a:endParaRPr>
          </a:p>
          <a:p>
            <a:pPr marL="0" marR="0" lvl="0" indent="0" algn="l" rtl="0">
              <a:lnSpc>
                <a:spcPct val="100000"/>
              </a:lnSpc>
              <a:spcBef>
                <a:spcPts val="0"/>
              </a:spcBef>
              <a:spcAft>
                <a:spcPts val="0"/>
              </a:spcAft>
              <a:buClr>
                <a:srgbClr val="FFFFFF"/>
              </a:buClr>
              <a:buSzPts val="7200"/>
              <a:buFont typeface="Roboto Black"/>
              <a:buNone/>
            </a:pPr>
            <a:endParaRPr sz="7200" b="1">
              <a:solidFill>
                <a:srgbClr val="FFFFFF"/>
              </a:solidFill>
              <a:latin typeface="Roboto Black"/>
              <a:ea typeface="Roboto Black"/>
              <a:cs typeface="Roboto Black"/>
              <a:sym typeface="Roboto Black"/>
            </a:endParaRPr>
          </a:p>
        </p:txBody>
      </p:sp>
      <p:pic>
        <p:nvPicPr>
          <p:cNvPr id="226" name="Google Shape;226;gc09c8ec8c4_0_0"/>
          <p:cNvPicPr preferRelativeResize="0"/>
          <p:nvPr/>
        </p:nvPicPr>
        <p:blipFill rotWithShape="1">
          <a:blip r:embed="rId3">
            <a:alphaModFix/>
          </a:blip>
          <a:srcRect/>
          <a:stretch/>
        </p:blipFill>
        <p:spPr>
          <a:xfrm>
            <a:off x="11376025" y="6119812"/>
            <a:ext cx="576262" cy="50323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0"/>
        <p:cNvGrpSpPr/>
        <p:nvPr/>
      </p:nvGrpSpPr>
      <p:grpSpPr>
        <a:xfrm>
          <a:off x="0" y="0"/>
          <a:ext cx="0" cy="0"/>
          <a:chOff x="0" y="0"/>
          <a:chExt cx="0" cy="0"/>
        </a:xfrm>
      </p:grpSpPr>
      <p:sp>
        <p:nvSpPr>
          <p:cNvPr id="231" name="Google Shape;231;gc4858de256_2_3"/>
          <p:cNvSpPr txBox="1"/>
          <p:nvPr/>
        </p:nvSpPr>
        <p:spPr>
          <a:xfrm>
            <a:off x="792148" y="2087500"/>
            <a:ext cx="3779700" cy="4132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Najděte kampaň ve sportovním prostředí a pošlete mi ji v emailu s vaším komentářem:</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AutoNum type="arabicParenR"/>
            </a:pPr>
            <a:r>
              <a:rPr lang="en-US" sz="1900" b="1">
                <a:solidFill>
                  <a:srgbClr val="27348B"/>
                </a:solidFill>
                <a:latin typeface="Roboto Light"/>
                <a:ea typeface="Roboto Light"/>
                <a:cs typeface="Roboto Light"/>
                <a:sym typeface="Roboto Light"/>
              </a:rPr>
              <a:t>proč se vám daná věc líbí</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AutoNum type="arabicParenR"/>
            </a:pPr>
            <a:r>
              <a:rPr lang="en-US" sz="1900" b="1">
                <a:solidFill>
                  <a:srgbClr val="27348B"/>
                </a:solidFill>
                <a:latin typeface="Roboto Light"/>
                <a:ea typeface="Roboto Light"/>
                <a:cs typeface="Roboto Light"/>
                <a:sym typeface="Roboto Light"/>
              </a:rPr>
              <a:t>jaké měla podle vás cíle </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AutoNum type="arabicParenR"/>
            </a:pPr>
            <a:r>
              <a:rPr lang="en-US" sz="1900" b="1">
                <a:solidFill>
                  <a:srgbClr val="27348B"/>
                </a:solidFill>
                <a:latin typeface="Roboto Light"/>
                <a:ea typeface="Roboto Light"/>
                <a:cs typeface="Roboto Light"/>
                <a:sym typeface="Roboto Light"/>
              </a:rPr>
              <a:t>zda se jí ty cíle podařilo naplnit</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Předmět emailu: </a:t>
            </a:r>
            <a:r>
              <a:rPr lang="en-US" sz="1900" b="1">
                <a:solidFill>
                  <a:srgbClr val="27348B"/>
                </a:solidFill>
                <a:latin typeface="Roboto"/>
                <a:ea typeface="Roboto"/>
                <a:cs typeface="Roboto"/>
                <a:sym typeface="Roboto"/>
              </a:rPr>
              <a:t>Kampaň ve sportu</a:t>
            </a:r>
            <a:endParaRPr sz="1900" b="1">
              <a:solidFill>
                <a:srgbClr val="27348B"/>
              </a:solidFill>
              <a:latin typeface="Roboto"/>
              <a:ea typeface="Roboto"/>
              <a:cs typeface="Roboto"/>
              <a:sym typeface="Roboto"/>
            </a:endParaRPr>
          </a:p>
          <a:p>
            <a:pPr marL="0" marR="0" lvl="0" indent="0" algn="l" rtl="0">
              <a:lnSpc>
                <a:spcPct val="100000"/>
              </a:lnSpc>
              <a:spcBef>
                <a:spcPts val="0"/>
              </a:spcBef>
              <a:spcAft>
                <a:spcPts val="0"/>
              </a:spcAft>
              <a:buNone/>
            </a:pPr>
            <a:endParaRPr sz="1900" b="1">
              <a:solidFill>
                <a:srgbClr val="27348B"/>
              </a:solidFill>
              <a:latin typeface="Roboto"/>
              <a:ea typeface="Roboto"/>
              <a:cs typeface="Roboto"/>
              <a:sym typeface="Roboto"/>
            </a:endParaRPr>
          </a:p>
          <a:p>
            <a:pPr marL="0" marR="0" lvl="0" indent="0" algn="l" rtl="0">
              <a:lnSpc>
                <a:spcPct val="100000"/>
              </a:lnSpc>
              <a:spcBef>
                <a:spcPts val="0"/>
              </a:spcBef>
              <a:spcAft>
                <a:spcPts val="0"/>
              </a:spcAft>
              <a:buNone/>
            </a:pPr>
            <a:r>
              <a:rPr lang="en-US" sz="1900">
                <a:solidFill>
                  <a:srgbClr val="27348B"/>
                </a:solidFill>
                <a:latin typeface="Roboto"/>
                <a:ea typeface="Roboto"/>
                <a:cs typeface="Roboto"/>
                <a:sym typeface="Roboto"/>
              </a:rPr>
              <a:t>Můj email:</a:t>
            </a:r>
            <a:r>
              <a:rPr lang="en-US" sz="1900" b="1">
                <a:solidFill>
                  <a:srgbClr val="27348B"/>
                </a:solidFill>
                <a:latin typeface="Roboto"/>
                <a:ea typeface="Roboto"/>
                <a:cs typeface="Roboto"/>
                <a:sym typeface="Roboto"/>
              </a:rPr>
              <a:t> vesely@sparta.cz</a:t>
            </a:r>
            <a:endParaRPr sz="1900" b="1">
              <a:solidFill>
                <a:srgbClr val="27348B"/>
              </a:solidFill>
              <a:latin typeface="Roboto"/>
              <a:ea typeface="Roboto"/>
              <a:cs typeface="Roboto"/>
              <a:sym typeface="Roboto"/>
            </a:endParaRPr>
          </a:p>
        </p:txBody>
      </p:sp>
      <p:pic>
        <p:nvPicPr>
          <p:cNvPr id="232" name="Google Shape;232;gc4858de256_2_3"/>
          <p:cNvPicPr preferRelativeResize="0"/>
          <p:nvPr/>
        </p:nvPicPr>
        <p:blipFill rotWithShape="1">
          <a:blip r:embed="rId3">
            <a:alphaModFix/>
          </a:blip>
          <a:srcRect l="13924" r="13924"/>
          <a:stretch/>
        </p:blipFill>
        <p:spPr>
          <a:xfrm>
            <a:off x="4764087" y="0"/>
            <a:ext cx="7429501" cy="6858001"/>
          </a:xfrm>
          <a:prstGeom prst="rect">
            <a:avLst/>
          </a:prstGeom>
          <a:noFill/>
          <a:ln>
            <a:noFill/>
          </a:ln>
        </p:spPr>
      </p:pic>
      <p:pic>
        <p:nvPicPr>
          <p:cNvPr id="233" name="Google Shape;233;gc4858de256_2_3"/>
          <p:cNvPicPr preferRelativeResize="0"/>
          <p:nvPr/>
        </p:nvPicPr>
        <p:blipFill rotWithShape="1">
          <a:blip r:embed="rId4">
            <a:alphaModFix/>
          </a:blip>
          <a:srcRect/>
          <a:stretch/>
        </p:blipFill>
        <p:spPr>
          <a:xfrm>
            <a:off x="11376025" y="6119812"/>
            <a:ext cx="576262" cy="503237"/>
          </a:xfrm>
          <a:prstGeom prst="rect">
            <a:avLst/>
          </a:prstGeom>
          <a:noFill/>
          <a:ln>
            <a:noFill/>
          </a:ln>
        </p:spPr>
      </p:pic>
      <p:sp>
        <p:nvSpPr>
          <p:cNvPr id="234" name="Google Shape;234;gc4858de256_2_3"/>
          <p:cNvSpPr txBox="1"/>
          <p:nvPr/>
        </p:nvSpPr>
        <p:spPr>
          <a:xfrm>
            <a:off x="792162" y="1079500"/>
            <a:ext cx="3527400" cy="1008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2800"/>
              <a:buFont typeface="Roboto Black"/>
              <a:buNone/>
            </a:pPr>
            <a:r>
              <a:rPr lang="en-US" sz="2800" b="1">
                <a:solidFill>
                  <a:srgbClr val="27348B"/>
                </a:solidFill>
                <a:latin typeface="Roboto Black"/>
                <a:ea typeface="Roboto Black"/>
                <a:cs typeface="Roboto Black"/>
                <a:sym typeface="Roboto Black"/>
              </a:rPr>
              <a:t>Nepovinný úkol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8"/>
        <p:cNvGrpSpPr/>
        <p:nvPr/>
      </p:nvGrpSpPr>
      <p:grpSpPr>
        <a:xfrm>
          <a:off x="0" y="0"/>
          <a:ext cx="0" cy="0"/>
          <a:chOff x="0" y="0"/>
          <a:chExt cx="0" cy="0"/>
        </a:xfrm>
      </p:grpSpPr>
      <p:pic>
        <p:nvPicPr>
          <p:cNvPr id="239" name="Google Shape;239;gbdbdb9d2d2_0_14"/>
          <p:cNvPicPr preferRelativeResize="0"/>
          <p:nvPr/>
        </p:nvPicPr>
        <p:blipFill rotWithShape="1">
          <a:blip r:embed="rId3">
            <a:alphaModFix/>
          </a:blip>
          <a:srcRect/>
          <a:stretch/>
        </p:blipFill>
        <p:spPr>
          <a:xfrm>
            <a:off x="11376025" y="6119812"/>
            <a:ext cx="576262" cy="503237"/>
          </a:xfrm>
          <a:prstGeom prst="rect">
            <a:avLst/>
          </a:prstGeom>
          <a:noFill/>
          <a:ln>
            <a:noFill/>
          </a:ln>
        </p:spPr>
      </p:pic>
      <p:pic>
        <p:nvPicPr>
          <p:cNvPr id="240" name="Google Shape;240;gbdbdb9d2d2_0_14"/>
          <p:cNvPicPr preferRelativeResize="0"/>
          <p:nvPr/>
        </p:nvPicPr>
        <p:blipFill rotWithShape="1">
          <a:blip r:embed="rId4">
            <a:alphaModFix/>
          </a:blip>
          <a:srcRect/>
          <a:stretch/>
        </p:blipFill>
        <p:spPr>
          <a:xfrm>
            <a:off x="1587" y="0"/>
            <a:ext cx="12192000" cy="6858000"/>
          </a:xfrm>
          <a:prstGeom prst="rect">
            <a:avLst/>
          </a:prstGeom>
          <a:noFill/>
          <a:ln>
            <a:noFill/>
          </a:ln>
        </p:spPr>
      </p:pic>
      <p:sp>
        <p:nvSpPr>
          <p:cNvPr id="241" name="Google Shape;241;gbdbdb9d2d2_0_14"/>
          <p:cNvSpPr txBox="1"/>
          <p:nvPr/>
        </p:nvSpPr>
        <p:spPr>
          <a:xfrm>
            <a:off x="1132738" y="2399675"/>
            <a:ext cx="10080600" cy="1187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FFFFFF"/>
              </a:buClr>
              <a:buSzPts val="7200"/>
              <a:buFont typeface="Roboto Black"/>
              <a:buNone/>
            </a:pPr>
            <a:r>
              <a:rPr lang="en-US" sz="6800" b="1">
                <a:solidFill>
                  <a:srgbClr val="FFFFFF"/>
                </a:solidFill>
                <a:latin typeface="Roboto Black"/>
                <a:ea typeface="Roboto Black"/>
                <a:cs typeface="Roboto Black"/>
                <a:sym typeface="Roboto Black"/>
              </a:rPr>
              <a:t>Díky za pozornost!</a:t>
            </a:r>
            <a:endParaRPr sz="6800" b="1">
              <a:solidFill>
                <a:srgbClr val="FFFFFF"/>
              </a:solidFill>
              <a:latin typeface="Roboto Black"/>
              <a:ea typeface="Roboto Black"/>
              <a:cs typeface="Roboto Black"/>
              <a:sym typeface="Roboto Black"/>
            </a:endParaRPr>
          </a:p>
          <a:p>
            <a:pPr marL="0" marR="0" lvl="0" indent="0" algn="ctr" rtl="0">
              <a:lnSpc>
                <a:spcPct val="100000"/>
              </a:lnSpc>
              <a:spcBef>
                <a:spcPts val="0"/>
              </a:spcBef>
              <a:spcAft>
                <a:spcPts val="0"/>
              </a:spcAft>
              <a:buClr>
                <a:srgbClr val="FFFFFF"/>
              </a:buClr>
              <a:buSzPts val="7200"/>
              <a:buFont typeface="Roboto Black"/>
              <a:buNone/>
            </a:pPr>
            <a:r>
              <a:rPr lang="en-US" sz="4900" b="1">
                <a:solidFill>
                  <a:srgbClr val="FFFFFF"/>
                </a:solidFill>
                <a:latin typeface="Roboto Black"/>
                <a:ea typeface="Roboto Black"/>
                <a:cs typeface="Roboto Black"/>
                <a:sym typeface="Roboto Black"/>
              </a:rPr>
              <a:t>Klidně se ptejte….</a:t>
            </a:r>
            <a:endParaRPr sz="4900" b="1">
              <a:solidFill>
                <a:srgbClr val="FFFFFF"/>
              </a:solidFill>
              <a:latin typeface="Roboto Black"/>
              <a:ea typeface="Roboto Black"/>
              <a:cs typeface="Roboto Black"/>
              <a:sym typeface="Roboto Black"/>
            </a:endParaRPr>
          </a:p>
          <a:p>
            <a:pPr marL="0" marR="0" lvl="0" indent="0" algn="ctr" rtl="0">
              <a:lnSpc>
                <a:spcPct val="100000"/>
              </a:lnSpc>
              <a:spcBef>
                <a:spcPts val="0"/>
              </a:spcBef>
              <a:spcAft>
                <a:spcPts val="0"/>
              </a:spcAft>
              <a:buClr>
                <a:srgbClr val="FFFFFF"/>
              </a:buClr>
              <a:buSzPts val="7200"/>
              <a:buFont typeface="Roboto Black"/>
              <a:buNone/>
            </a:pPr>
            <a:endParaRPr sz="6800" b="1">
              <a:solidFill>
                <a:srgbClr val="FFFFFF"/>
              </a:solidFill>
              <a:latin typeface="Roboto Black"/>
              <a:ea typeface="Roboto Black"/>
              <a:cs typeface="Roboto Black"/>
              <a:sym typeface="Roboto Black"/>
            </a:endParaRPr>
          </a:p>
          <a:p>
            <a:pPr marL="0" marR="0" lvl="0" indent="0" algn="ctr" rtl="0">
              <a:lnSpc>
                <a:spcPct val="100000"/>
              </a:lnSpc>
              <a:spcBef>
                <a:spcPts val="0"/>
              </a:spcBef>
              <a:spcAft>
                <a:spcPts val="0"/>
              </a:spcAft>
              <a:buClr>
                <a:srgbClr val="FFFFFF"/>
              </a:buClr>
              <a:buSzPts val="7200"/>
              <a:buFont typeface="Roboto Black"/>
              <a:buNone/>
            </a:pPr>
            <a:endParaRPr sz="3100" b="1">
              <a:solidFill>
                <a:srgbClr val="FFFFFF"/>
              </a:solidFill>
              <a:latin typeface="Roboto Black"/>
              <a:ea typeface="Roboto Black"/>
              <a:cs typeface="Roboto Black"/>
              <a:sym typeface="Roboto Black"/>
            </a:endParaRPr>
          </a:p>
          <a:p>
            <a:pPr marL="0" marR="0" lvl="0" indent="0" algn="l" rtl="0">
              <a:lnSpc>
                <a:spcPct val="100000"/>
              </a:lnSpc>
              <a:spcBef>
                <a:spcPts val="0"/>
              </a:spcBef>
              <a:spcAft>
                <a:spcPts val="0"/>
              </a:spcAft>
              <a:buClr>
                <a:srgbClr val="FFFFFF"/>
              </a:buClr>
              <a:buSzPts val="7200"/>
              <a:buFont typeface="Roboto Black"/>
              <a:buNone/>
            </a:pPr>
            <a:endParaRPr sz="7200" b="1">
              <a:solidFill>
                <a:srgbClr val="FFFFFF"/>
              </a:solidFill>
              <a:latin typeface="Roboto Black"/>
              <a:ea typeface="Roboto Black"/>
              <a:cs typeface="Roboto Black"/>
              <a:sym typeface="Roboto Black"/>
            </a:endParaRPr>
          </a:p>
        </p:txBody>
      </p:sp>
      <p:pic>
        <p:nvPicPr>
          <p:cNvPr id="242" name="Google Shape;242;gbdbdb9d2d2_0_14"/>
          <p:cNvPicPr preferRelativeResize="0"/>
          <p:nvPr/>
        </p:nvPicPr>
        <p:blipFill rotWithShape="1">
          <a:blip r:embed="rId3">
            <a:alphaModFix/>
          </a:blip>
          <a:srcRect/>
          <a:stretch/>
        </p:blipFill>
        <p:spPr>
          <a:xfrm>
            <a:off x="11376025" y="6119812"/>
            <a:ext cx="576262" cy="5032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
        <p:cNvGrpSpPr/>
        <p:nvPr/>
      </p:nvGrpSpPr>
      <p:grpSpPr>
        <a:xfrm>
          <a:off x="0" y="0"/>
          <a:ext cx="0" cy="0"/>
          <a:chOff x="0" y="0"/>
          <a:chExt cx="0" cy="0"/>
        </a:xfrm>
      </p:grpSpPr>
      <p:pic>
        <p:nvPicPr>
          <p:cNvPr id="39" name="Google Shape;39;gbdaa690871_2_52"/>
          <p:cNvPicPr preferRelativeResize="0"/>
          <p:nvPr/>
        </p:nvPicPr>
        <p:blipFill rotWithShape="1">
          <a:blip r:embed="rId3">
            <a:alphaModFix/>
          </a:blip>
          <a:srcRect/>
          <a:stretch/>
        </p:blipFill>
        <p:spPr>
          <a:xfrm>
            <a:off x="11376025" y="6119812"/>
            <a:ext cx="576262" cy="503237"/>
          </a:xfrm>
          <a:prstGeom prst="rect">
            <a:avLst/>
          </a:prstGeom>
          <a:noFill/>
          <a:ln>
            <a:noFill/>
          </a:ln>
        </p:spPr>
      </p:pic>
      <p:pic>
        <p:nvPicPr>
          <p:cNvPr id="40" name="Google Shape;40;gbdaa690871_2_52"/>
          <p:cNvPicPr preferRelativeResize="0"/>
          <p:nvPr/>
        </p:nvPicPr>
        <p:blipFill rotWithShape="1">
          <a:blip r:embed="rId4">
            <a:alphaModFix/>
          </a:blip>
          <a:srcRect/>
          <a:stretch/>
        </p:blipFill>
        <p:spPr>
          <a:xfrm>
            <a:off x="1587" y="0"/>
            <a:ext cx="12192000" cy="6858000"/>
          </a:xfrm>
          <a:prstGeom prst="rect">
            <a:avLst/>
          </a:prstGeom>
          <a:noFill/>
          <a:ln>
            <a:noFill/>
          </a:ln>
        </p:spPr>
      </p:pic>
      <p:sp>
        <p:nvSpPr>
          <p:cNvPr id="41" name="Google Shape;41;gbdaa690871_2_52"/>
          <p:cNvSpPr txBox="1"/>
          <p:nvPr/>
        </p:nvSpPr>
        <p:spPr>
          <a:xfrm>
            <a:off x="1132738" y="1758225"/>
            <a:ext cx="10080600" cy="1187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FFFFFF"/>
              </a:buClr>
              <a:buSzPts val="7200"/>
              <a:buFont typeface="Roboto Black"/>
              <a:buNone/>
            </a:pPr>
            <a:r>
              <a:rPr lang="en-US" sz="6800" b="1">
                <a:solidFill>
                  <a:srgbClr val="FFFFFF"/>
                </a:solidFill>
                <a:latin typeface="Roboto Black"/>
                <a:ea typeface="Roboto Black"/>
                <a:cs typeface="Roboto Black"/>
                <a:sym typeface="Roboto Black"/>
              </a:rPr>
              <a:t>Co je reklamní/marketingová agentura?</a:t>
            </a:r>
            <a:endParaRPr sz="6800" b="1">
              <a:solidFill>
                <a:srgbClr val="FFFFFF"/>
              </a:solidFill>
              <a:latin typeface="Roboto Black"/>
              <a:ea typeface="Roboto Black"/>
              <a:cs typeface="Roboto Black"/>
              <a:sym typeface="Roboto Black"/>
            </a:endParaRPr>
          </a:p>
          <a:p>
            <a:pPr marL="0" marR="0" lvl="0" indent="0" algn="ctr" rtl="0">
              <a:lnSpc>
                <a:spcPct val="100000"/>
              </a:lnSpc>
              <a:spcBef>
                <a:spcPts val="0"/>
              </a:spcBef>
              <a:spcAft>
                <a:spcPts val="0"/>
              </a:spcAft>
              <a:buClr>
                <a:srgbClr val="FFFFFF"/>
              </a:buClr>
              <a:buSzPts val="7200"/>
              <a:buFont typeface="Roboto Black"/>
              <a:buNone/>
            </a:pPr>
            <a:endParaRPr sz="6800" b="1">
              <a:solidFill>
                <a:srgbClr val="FFFFFF"/>
              </a:solidFill>
              <a:latin typeface="Roboto Black"/>
              <a:ea typeface="Roboto Black"/>
              <a:cs typeface="Roboto Black"/>
              <a:sym typeface="Roboto Black"/>
            </a:endParaRPr>
          </a:p>
          <a:p>
            <a:pPr marL="0" marR="0" lvl="0" indent="0" algn="ctr" rtl="0">
              <a:lnSpc>
                <a:spcPct val="100000"/>
              </a:lnSpc>
              <a:spcBef>
                <a:spcPts val="0"/>
              </a:spcBef>
              <a:spcAft>
                <a:spcPts val="0"/>
              </a:spcAft>
              <a:buClr>
                <a:srgbClr val="FFFFFF"/>
              </a:buClr>
              <a:buSzPts val="7200"/>
              <a:buFont typeface="Roboto Black"/>
              <a:buNone/>
            </a:pPr>
            <a:endParaRPr sz="3100" b="1">
              <a:solidFill>
                <a:srgbClr val="FFFFFF"/>
              </a:solidFill>
              <a:latin typeface="Roboto Black"/>
              <a:ea typeface="Roboto Black"/>
              <a:cs typeface="Roboto Black"/>
              <a:sym typeface="Roboto Black"/>
            </a:endParaRPr>
          </a:p>
          <a:p>
            <a:pPr marL="0" marR="0" lvl="0" indent="0" algn="l" rtl="0">
              <a:lnSpc>
                <a:spcPct val="100000"/>
              </a:lnSpc>
              <a:spcBef>
                <a:spcPts val="0"/>
              </a:spcBef>
              <a:spcAft>
                <a:spcPts val="0"/>
              </a:spcAft>
              <a:buClr>
                <a:srgbClr val="FFFFFF"/>
              </a:buClr>
              <a:buSzPts val="7200"/>
              <a:buFont typeface="Roboto Black"/>
              <a:buNone/>
            </a:pPr>
            <a:endParaRPr sz="7200" b="1">
              <a:solidFill>
                <a:srgbClr val="FFFFFF"/>
              </a:solidFill>
              <a:latin typeface="Roboto Black"/>
              <a:ea typeface="Roboto Black"/>
              <a:cs typeface="Roboto Black"/>
              <a:sym typeface="Roboto Black"/>
            </a:endParaRPr>
          </a:p>
        </p:txBody>
      </p:sp>
      <p:pic>
        <p:nvPicPr>
          <p:cNvPr id="42" name="Google Shape;42;gbdaa690871_2_52"/>
          <p:cNvPicPr preferRelativeResize="0"/>
          <p:nvPr/>
        </p:nvPicPr>
        <p:blipFill rotWithShape="1">
          <a:blip r:embed="rId3">
            <a:alphaModFix/>
          </a:blip>
          <a:srcRect/>
          <a:stretch/>
        </p:blipFill>
        <p:spPr>
          <a:xfrm>
            <a:off x="11376025" y="6119812"/>
            <a:ext cx="576262" cy="5032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
        <p:cNvGrpSpPr/>
        <p:nvPr/>
      </p:nvGrpSpPr>
      <p:grpSpPr>
        <a:xfrm>
          <a:off x="0" y="0"/>
          <a:ext cx="0" cy="0"/>
          <a:chOff x="0" y="0"/>
          <a:chExt cx="0" cy="0"/>
        </a:xfrm>
      </p:grpSpPr>
      <p:sp>
        <p:nvSpPr>
          <p:cNvPr id="47" name="Google Shape;47;gc09c8ec8c4_0_7"/>
          <p:cNvSpPr txBox="1"/>
          <p:nvPr/>
        </p:nvSpPr>
        <p:spPr>
          <a:xfrm>
            <a:off x="792148" y="2087500"/>
            <a:ext cx="3779700" cy="4132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Je obecně společnost, která se specializuje na tvorbu kreativních konceptů a materiálů.</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Málokterá dnes obsáhne všechny typy potenciálních služeb, proto jsou některé zaměřené jen na některé typy jako např. PR, digital, SoMe, média, průzkumy, výkonnostní marketing, grafický design apod.</a:t>
            </a:r>
            <a:endParaRPr sz="1900" b="1">
              <a:solidFill>
                <a:srgbClr val="27348B"/>
              </a:solidFill>
              <a:latin typeface="Roboto Light"/>
              <a:ea typeface="Roboto Light"/>
              <a:cs typeface="Roboto Light"/>
              <a:sym typeface="Roboto Light"/>
            </a:endParaRPr>
          </a:p>
        </p:txBody>
      </p:sp>
      <p:pic>
        <p:nvPicPr>
          <p:cNvPr id="48" name="Google Shape;48;gc09c8ec8c4_0_7"/>
          <p:cNvPicPr preferRelativeResize="0"/>
          <p:nvPr/>
        </p:nvPicPr>
        <p:blipFill rotWithShape="1">
          <a:blip r:embed="rId3">
            <a:alphaModFix/>
          </a:blip>
          <a:srcRect l="9376" r="9376"/>
          <a:stretch/>
        </p:blipFill>
        <p:spPr>
          <a:xfrm>
            <a:off x="4764087" y="0"/>
            <a:ext cx="7429501" cy="6857999"/>
          </a:xfrm>
          <a:prstGeom prst="rect">
            <a:avLst/>
          </a:prstGeom>
          <a:noFill/>
          <a:ln>
            <a:noFill/>
          </a:ln>
        </p:spPr>
      </p:pic>
      <p:pic>
        <p:nvPicPr>
          <p:cNvPr id="49" name="Google Shape;49;gc09c8ec8c4_0_7"/>
          <p:cNvPicPr preferRelativeResize="0"/>
          <p:nvPr/>
        </p:nvPicPr>
        <p:blipFill rotWithShape="1">
          <a:blip r:embed="rId4">
            <a:alphaModFix/>
          </a:blip>
          <a:srcRect/>
          <a:stretch/>
        </p:blipFill>
        <p:spPr>
          <a:xfrm>
            <a:off x="11376025" y="6119812"/>
            <a:ext cx="576262" cy="503237"/>
          </a:xfrm>
          <a:prstGeom prst="rect">
            <a:avLst/>
          </a:prstGeom>
          <a:noFill/>
          <a:ln>
            <a:noFill/>
          </a:ln>
        </p:spPr>
      </p:pic>
      <p:sp>
        <p:nvSpPr>
          <p:cNvPr id="50" name="Google Shape;50;gc09c8ec8c4_0_7"/>
          <p:cNvSpPr txBox="1"/>
          <p:nvPr/>
        </p:nvSpPr>
        <p:spPr>
          <a:xfrm>
            <a:off x="792162" y="1079500"/>
            <a:ext cx="3527400" cy="1008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2800"/>
              <a:buFont typeface="Roboto Black"/>
              <a:buNone/>
            </a:pPr>
            <a:r>
              <a:rPr lang="en-US" sz="2800" b="1">
                <a:solidFill>
                  <a:srgbClr val="27348B"/>
                </a:solidFill>
                <a:latin typeface="Roboto Black"/>
                <a:ea typeface="Roboto Black"/>
                <a:cs typeface="Roboto Black"/>
                <a:sym typeface="Roboto Black"/>
              </a:rPr>
              <a:t>Marketingová agentura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
        <p:cNvGrpSpPr/>
        <p:nvPr/>
      </p:nvGrpSpPr>
      <p:grpSpPr>
        <a:xfrm>
          <a:off x="0" y="0"/>
          <a:ext cx="0" cy="0"/>
          <a:chOff x="0" y="0"/>
          <a:chExt cx="0" cy="0"/>
        </a:xfrm>
      </p:grpSpPr>
      <p:sp>
        <p:nvSpPr>
          <p:cNvPr id="55" name="Google Shape;55;gc4858de256_2_31"/>
          <p:cNvSpPr txBox="1"/>
          <p:nvPr/>
        </p:nvSpPr>
        <p:spPr>
          <a:xfrm>
            <a:off x="792150" y="2087500"/>
            <a:ext cx="4080000" cy="4132200"/>
          </a:xfrm>
          <a:prstGeom prst="rect">
            <a:avLst/>
          </a:prstGeom>
          <a:noFill/>
          <a:ln>
            <a:noFill/>
          </a:ln>
        </p:spPr>
        <p:txBody>
          <a:bodyPr spcFirstLastPara="1" wrap="square" lIns="90000" tIns="45000" rIns="90000" bIns="45000" anchor="t" anchorCtr="0">
            <a:noAutofit/>
          </a:bodyPr>
          <a:lstStyle/>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Strategie (plánování)</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Acountské oddělení (obchod)</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Projektový tým</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Kreativní oddělení - např.:</a:t>
            </a:r>
            <a:endParaRPr sz="1900" b="1">
              <a:solidFill>
                <a:srgbClr val="27348B"/>
              </a:solidFill>
              <a:latin typeface="Roboto Light"/>
              <a:ea typeface="Roboto Light"/>
              <a:cs typeface="Roboto Light"/>
              <a:sym typeface="Roboto Light"/>
            </a:endParaRPr>
          </a:p>
          <a:p>
            <a:pPr marL="914400" marR="0" lvl="1"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creative director, copywriter </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Design oddělení</a:t>
            </a:r>
            <a:endParaRPr sz="1900" b="1">
              <a:solidFill>
                <a:srgbClr val="27348B"/>
              </a:solidFill>
              <a:latin typeface="Roboto Light"/>
              <a:ea typeface="Roboto Light"/>
              <a:cs typeface="Roboto Light"/>
              <a:sym typeface="Roboto Light"/>
            </a:endParaRPr>
          </a:p>
          <a:p>
            <a:pPr marL="914400" marR="0" lvl="1"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ART director, graphic designer, motion graphic..</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DTP oddělení </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Video/audio produkce</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SoMe</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Digital  - např.:</a:t>
            </a:r>
            <a:endParaRPr sz="1900" b="1">
              <a:solidFill>
                <a:srgbClr val="27348B"/>
              </a:solidFill>
              <a:latin typeface="Roboto Light"/>
              <a:ea typeface="Roboto Light"/>
              <a:cs typeface="Roboto Light"/>
              <a:sym typeface="Roboto Light"/>
            </a:endParaRPr>
          </a:p>
          <a:p>
            <a:pPr marL="914400" marR="0" lvl="1"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UX designer, programátor, kodér, designer</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Média plánování</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Research </a:t>
            </a:r>
            <a:endParaRPr sz="1900" b="1">
              <a:solidFill>
                <a:srgbClr val="27348B"/>
              </a:solidFill>
              <a:latin typeface="Roboto Light"/>
              <a:ea typeface="Roboto Light"/>
              <a:cs typeface="Roboto Light"/>
              <a:sym typeface="Roboto Light"/>
            </a:endParaRPr>
          </a:p>
        </p:txBody>
      </p:sp>
      <p:pic>
        <p:nvPicPr>
          <p:cNvPr id="56" name="Google Shape;56;gc4858de256_2_31"/>
          <p:cNvPicPr preferRelativeResize="0"/>
          <p:nvPr/>
        </p:nvPicPr>
        <p:blipFill rotWithShape="1">
          <a:blip r:embed="rId3">
            <a:alphaModFix/>
          </a:blip>
          <a:srcRect l="12234" r="12242"/>
          <a:stretch/>
        </p:blipFill>
        <p:spPr>
          <a:xfrm>
            <a:off x="4764087" y="0"/>
            <a:ext cx="7429502" cy="6857999"/>
          </a:xfrm>
          <a:prstGeom prst="rect">
            <a:avLst/>
          </a:prstGeom>
          <a:noFill/>
          <a:ln>
            <a:noFill/>
          </a:ln>
        </p:spPr>
      </p:pic>
      <p:pic>
        <p:nvPicPr>
          <p:cNvPr id="57" name="Google Shape;57;gc4858de256_2_31"/>
          <p:cNvPicPr preferRelativeResize="0"/>
          <p:nvPr/>
        </p:nvPicPr>
        <p:blipFill rotWithShape="1">
          <a:blip r:embed="rId4">
            <a:alphaModFix/>
          </a:blip>
          <a:srcRect/>
          <a:stretch/>
        </p:blipFill>
        <p:spPr>
          <a:xfrm>
            <a:off x="11376025" y="6119812"/>
            <a:ext cx="576262" cy="503237"/>
          </a:xfrm>
          <a:prstGeom prst="rect">
            <a:avLst/>
          </a:prstGeom>
          <a:noFill/>
          <a:ln>
            <a:noFill/>
          </a:ln>
        </p:spPr>
      </p:pic>
      <p:sp>
        <p:nvSpPr>
          <p:cNvPr id="58" name="Google Shape;58;gc4858de256_2_31"/>
          <p:cNvSpPr txBox="1"/>
          <p:nvPr/>
        </p:nvSpPr>
        <p:spPr>
          <a:xfrm>
            <a:off x="792162" y="1079500"/>
            <a:ext cx="3527400" cy="1008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2800"/>
              <a:buFont typeface="Roboto Black"/>
              <a:buNone/>
            </a:pPr>
            <a:r>
              <a:rPr lang="en-US" sz="2800" b="1">
                <a:solidFill>
                  <a:srgbClr val="27348B"/>
                </a:solidFill>
                <a:latin typeface="Roboto Black"/>
                <a:ea typeface="Roboto Black"/>
                <a:cs typeface="Roboto Black"/>
                <a:sym typeface="Roboto Black"/>
              </a:rPr>
              <a:t>Klasické pracovní pozice v agentuře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
        <p:cNvGrpSpPr/>
        <p:nvPr/>
      </p:nvGrpSpPr>
      <p:grpSpPr>
        <a:xfrm>
          <a:off x="0" y="0"/>
          <a:ext cx="0" cy="0"/>
          <a:chOff x="0" y="0"/>
          <a:chExt cx="0" cy="0"/>
        </a:xfrm>
      </p:grpSpPr>
      <p:sp>
        <p:nvSpPr>
          <p:cNvPr id="63" name="Google Shape;63;gc4858de256_2_24"/>
          <p:cNvSpPr txBox="1"/>
          <p:nvPr/>
        </p:nvSpPr>
        <p:spPr>
          <a:xfrm>
            <a:off x="792148" y="2087500"/>
            <a:ext cx="3779700" cy="4132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Od klasické reklamní agentury se ty, které se specializují na sport v základu příliš neliší - jen mají užší specializaci na konkrétní segment, tj. mohou klientům, kteří mají v této oblasti svůj obchodní zájem, nabídnout v porovnání s klasickou reklamní agenturu určitou přidanou hodnotu. </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Ale i v rámci sportu se jednotlivé agentury specializují, např. na tvorbu contentu (2Score), aktivace značek (Concept One) či organizace eventů (Raul). </a:t>
            </a:r>
            <a:endParaRPr sz="1900" b="1">
              <a:solidFill>
                <a:srgbClr val="27348B"/>
              </a:solidFill>
              <a:latin typeface="Roboto Light"/>
              <a:ea typeface="Roboto Light"/>
              <a:cs typeface="Roboto Light"/>
              <a:sym typeface="Roboto Light"/>
            </a:endParaRPr>
          </a:p>
        </p:txBody>
      </p:sp>
      <p:pic>
        <p:nvPicPr>
          <p:cNvPr id="64" name="Google Shape;64;gc4858de256_2_24"/>
          <p:cNvPicPr preferRelativeResize="0"/>
          <p:nvPr/>
        </p:nvPicPr>
        <p:blipFill rotWithShape="1">
          <a:blip r:embed="rId3">
            <a:alphaModFix/>
          </a:blip>
          <a:srcRect l="9376" r="9376"/>
          <a:stretch/>
        </p:blipFill>
        <p:spPr>
          <a:xfrm>
            <a:off x="4764087" y="0"/>
            <a:ext cx="7429502" cy="6858000"/>
          </a:xfrm>
          <a:prstGeom prst="rect">
            <a:avLst/>
          </a:prstGeom>
          <a:noFill/>
          <a:ln>
            <a:noFill/>
          </a:ln>
        </p:spPr>
      </p:pic>
      <p:pic>
        <p:nvPicPr>
          <p:cNvPr id="65" name="Google Shape;65;gc4858de256_2_24"/>
          <p:cNvPicPr preferRelativeResize="0"/>
          <p:nvPr/>
        </p:nvPicPr>
        <p:blipFill rotWithShape="1">
          <a:blip r:embed="rId4">
            <a:alphaModFix/>
          </a:blip>
          <a:srcRect/>
          <a:stretch/>
        </p:blipFill>
        <p:spPr>
          <a:xfrm>
            <a:off x="11376025" y="6119812"/>
            <a:ext cx="576262" cy="503237"/>
          </a:xfrm>
          <a:prstGeom prst="rect">
            <a:avLst/>
          </a:prstGeom>
          <a:noFill/>
          <a:ln>
            <a:noFill/>
          </a:ln>
        </p:spPr>
      </p:pic>
      <p:sp>
        <p:nvSpPr>
          <p:cNvPr id="66" name="Google Shape;66;gc4858de256_2_24"/>
          <p:cNvSpPr txBox="1"/>
          <p:nvPr/>
        </p:nvSpPr>
        <p:spPr>
          <a:xfrm>
            <a:off x="792162" y="1079500"/>
            <a:ext cx="3527400" cy="1008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2800"/>
              <a:buFont typeface="Roboto Black"/>
              <a:buNone/>
            </a:pPr>
            <a:r>
              <a:rPr lang="en-US" sz="2800" b="1">
                <a:solidFill>
                  <a:srgbClr val="27348B"/>
                </a:solidFill>
                <a:latin typeface="Roboto Black"/>
                <a:ea typeface="Roboto Black"/>
                <a:cs typeface="Roboto Black"/>
                <a:sym typeface="Roboto Black"/>
              </a:rPr>
              <a:t>Agentura na sportovní marketing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
        <p:cNvGrpSpPr/>
        <p:nvPr/>
      </p:nvGrpSpPr>
      <p:grpSpPr>
        <a:xfrm>
          <a:off x="0" y="0"/>
          <a:ext cx="0" cy="0"/>
          <a:chOff x="0" y="0"/>
          <a:chExt cx="0" cy="0"/>
        </a:xfrm>
      </p:grpSpPr>
      <p:sp>
        <p:nvSpPr>
          <p:cNvPr id="71" name="Google Shape;71;gc4858de256_2_38"/>
          <p:cNvSpPr txBox="1"/>
          <p:nvPr/>
        </p:nvSpPr>
        <p:spPr>
          <a:xfrm>
            <a:off x="792148" y="2087500"/>
            <a:ext cx="3779700" cy="4132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Pro sportovní agentury jsou potenciální klienti zejména tito:</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sportovní organizace (asociace, soutěže a kluby)</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obchodní značky (firmy, které sponzorují sport - realizace jeho aktivací v rámci sponzoringu)</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sportovci</a:t>
            </a: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vlastní projekty (např. příjmy od účastníků závodu či od jeho sponzorů)</a:t>
            </a:r>
            <a:endParaRPr sz="1900" b="1">
              <a:solidFill>
                <a:srgbClr val="27348B"/>
              </a:solidFill>
              <a:latin typeface="Roboto Light"/>
              <a:ea typeface="Roboto Light"/>
              <a:cs typeface="Roboto Light"/>
              <a:sym typeface="Roboto Light"/>
            </a:endParaRPr>
          </a:p>
        </p:txBody>
      </p:sp>
      <p:pic>
        <p:nvPicPr>
          <p:cNvPr id="72" name="Google Shape;72;gc4858de256_2_38"/>
          <p:cNvPicPr preferRelativeResize="0"/>
          <p:nvPr/>
        </p:nvPicPr>
        <p:blipFill rotWithShape="1">
          <a:blip r:embed="rId3">
            <a:alphaModFix/>
          </a:blip>
          <a:srcRect l="13873" r="13866"/>
          <a:stretch/>
        </p:blipFill>
        <p:spPr>
          <a:xfrm>
            <a:off x="4764087" y="0"/>
            <a:ext cx="7429502" cy="6858001"/>
          </a:xfrm>
          <a:prstGeom prst="rect">
            <a:avLst/>
          </a:prstGeom>
          <a:noFill/>
          <a:ln>
            <a:noFill/>
          </a:ln>
        </p:spPr>
      </p:pic>
      <p:pic>
        <p:nvPicPr>
          <p:cNvPr id="73" name="Google Shape;73;gc4858de256_2_38"/>
          <p:cNvPicPr preferRelativeResize="0"/>
          <p:nvPr/>
        </p:nvPicPr>
        <p:blipFill rotWithShape="1">
          <a:blip r:embed="rId4">
            <a:alphaModFix/>
          </a:blip>
          <a:srcRect/>
          <a:stretch/>
        </p:blipFill>
        <p:spPr>
          <a:xfrm>
            <a:off x="11376025" y="6119812"/>
            <a:ext cx="576262" cy="503237"/>
          </a:xfrm>
          <a:prstGeom prst="rect">
            <a:avLst/>
          </a:prstGeom>
          <a:noFill/>
          <a:ln>
            <a:noFill/>
          </a:ln>
        </p:spPr>
      </p:pic>
      <p:sp>
        <p:nvSpPr>
          <p:cNvPr id="74" name="Google Shape;74;gc4858de256_2_38"/>
          <p:cNvSpPr txBox="1"/>
          <p:nvPr/>
        </p:nvSpPr>
        <p:spPr>
          <a:xfrm>
            <a:off x="792162" y="1079500"/>
            <a:ext cx="3527400" cy="1008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2800"/>
              <a:buFont typeface="Roboto Black"/>
              <a:buNone/>
            </a:pPr>
            <a:r>
              <a:rPr lang="en-US" sz="2800" b="1">
                <a:solidFill>
                  <a:srgbClr val="27348B"/>
                </a:solidFill>
                <a:latin typeface="Roboto Black"/>
                <a:ea typeface="Roboto Black"/>
                <a:cs typeface="Roboto Black"/>
                <a:sym typeface="Roboto Black"/>
              </a:rPr>
              <a:t>Zdroje příjmů / možní klienti</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
        <p:cNvGrpSpPr/>
        <p:nvPr/>
      </p:nvGrpSpPr>
      <p:grpSpPr>
        <a:xfrm>
          <a:off x="0" y="0"/>
          <a:ext cx="0" cy="0"/>
          <a:chOff x="0" y="0"/>
          <a:chExt cx="0" cy="0"/>
        </a:xfrm>
      </p:grpSpPr>
      <p:pic>
        <p:nvPicPr>
          <p:cNvPr id="79" name="Google Shape;79;gc4858de256_2_10"/>
          <p:cNvPicPr preferRelativeResize="0"/>
          <p:nvPr/>
        </p:nvPicPr>
        <p:blipFill rotWithShape="1">
          <a:blip r:embed="rId3">
            <a:alphaModFix/>
          </a:blip>
          <a:srcRect/>
          <a:stretch/>
        </p:blipFill>
        <p:spPr>
          <a:xfrm>
            <a:off x="11376025" y="6119812"/>
            <a:ext cx="576262" cy="503237"/>
          </a:xfrm>
          <a:prstGeom prst="rect">
            <a:avLst/>
          </a:prstGeom>
          <a:noFill/>
          <a:ln>
            <a:noFill/>
          </a:ln>
        </p:spPr>
      </p:pic>
      <p:pic>
        <p:nvPicPr>
          <p:cNvPr id="80" name="Google Shape;80;gc4858de256_2_10"/>
          <p:cNvPicPr preferRelativeResize="0"/>
          <p:nvPr/>
        </p:nvPicPr>
        <p:blipFill rotWithShape="1">
          <a:blip r:embed="rId4">
            <a:alphaModFix/>
          </a:blip>
          <a:srcRect/>
          <a:stretch/>
        </p:blipFill>
        <p:spPr>
          <a:xfrm>
            <a:off x="1587" y="0"/>
            <a:ext cx="12192000" cy="6858000"/>
          </a:xfrm>
          <a:prstGeom prst="rect">
            <a:avLst/>
          </a:prstGeom>
          <a:noFill/>
          <a:ln>
            <a:noFill/>
          </a:ln>
        </p:spPr>
      </p:pic>
      <p:sp>
        <p:nvSpPr>
          <p:cNvPr id="81" name="Google Shape;81;gc4858de256_2_10"/>
          <p:cNvSpPr txBox="1"/>
          <p:nvPr/>
        </p:nvSpPr>
        <p:spPr>
          <a:xfrm>
            <a:off x="1132738" y="1758225"/>
            <a:ext cx="10080600" cy="1187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FFFFFF"/>
              </a:buClr>
              <a:buSzPts val="7200"/>
              <a:buFont typeface="Roboto Black"/>
              <a:buNone/>
            </a:pPr>
            <a:r>
              <a:rPr lang="en-US" sz="6800" b="1">
                <a:solidFill>
                  <a:srgbClr val="FFFFFF"/>
                </a:solidFill>
                <a:latin typeface="Roboto Black"/>
                <a:ea typeface="Roboto Black"/>
                <a:cs typeface="Roboto Black"/>
                <a:sym typeface="Roboto Black"/>
              </a:rPr>
              <a:t>Jak funguje agenturní byznys?</a:t>
            </a:r>
            <a:endParaRPr sz="6800" b="1">
              <a:solidFill>
                <a:srgbClr val="FFFFFF"/>
              </a:solidFill>
              <a:latin typeface="Roboto Black"/>
              <a:ea typeface="Roboto Black"/>
              <a:cs typeface="Roboto Black"/>
              <a:sym typeface="Roboto Black"/>
            </a:endParaRPr>
          </a:p>
          <a:p>
            <a:pPr marL="0" marR="0" lvl="0" indent="0" algn="ctr" rtl="0">
              <a:lnSpc>
                <a:spcPct val="100000"/>
              </a:lnSpc>
              <a:spcBef>
                <a:spcPts val="0"/>
              </a:spcBef>
              <a:spcAft>
                <a:spcPts val="0"/>
              </a:spcAft>
              <a:buClr>
                <a:srgbClr val="FFFFFF"/>
              </a:buClr>
              <a:buSzPts val="7200"/>
              <a:buFont typeface="Roboto Black"/>
              <a:buNone/>
            </a:pPr>
            <a:endParaRPr sz="6800" b="1">
              <a:solidFill>
                <a:srgbClr val="FFFFFF"/>
              </a:solidFill>
              <a:latin typeface="Roboto Black"/>
              <a:ea typeface="Roboto Black"/>
              <a:cs typeface="Roboto Black"/>
              <a:sym typeface="Roboto Black"/>
            </a:endParaRPr>
          </a:p>
          <a:p>
            <a:pPr marL="0" marR="0" lvl="0" indent="0" algn="ctr" rtl="0">
              <a:lnSpc>
                <a:spcPct val="100000"/>
              </a:lnSpc>
              <a:spcBef>
                <a:spcPts val="0"/>
              </a:spcBef>
              <a:spcAft>
                <a:spcPts val="0"/>
              </a:spcAft>
              <a:buClr>
                <a:srgbClr val="FFFFFF"/>
              </a:buClr>
              <a:buSzPts val="7200"/>
              <a:buFont typeface="Roboto Black"/>
              <a:buNone/>
            </a:pPr>
            <a:endParaRPr sz="3100" b="1">
              <a:solidFill>
                <a:srgbClr val="FFFFFF"/>
              </a:solidFill>
              <a:latin typeface="Roboto Black"/>
              <a:ea typeface="Roboto Black"/>
              <a:cs typeface="Roboto Black"/>
              <a:sym typeface="Roboto Black"/>
            </a:endParaRPr>
          </a:p>
          <a:p>
            <a:pPr marL="0" marR="0" lvl="0" indent="0" algn="l" rtl="0">
              <a:lnSpc>
                <a:spcPct val="100000"/>
              </a:lnSpc>
              <a:spcBef>
                <a:spcPts val="0"/>
              </a:spcBef>
              <a:spcAft>
                <a:spcPts val="0"/>
              </a:spcAft>
              <a:buClr>
                <a:srgbClr val="FFFFFF"/>
              </a:buClr>
              <a:buSzPts val="7200"/>
              <a:buFont typeface="Roboto Black"/>
              <a:buNone/>
            </a:pPr>
            <a:endParaRPr sz="7200" b="1">
              <a:solidFill>
                <a:srgbClr val="FFFFFF"/>
              </a:solidFill>
              <a:latin typeface="Roboto Black"/>
              <a:ea typeface="Roboto Black"/>
              <a:cs typeface="Roboto Black"/>
              <a:sym typeface="Roboto Black"/>
            </a:endParaRPr>
          </a:p>
        </p:txBody>
      </p:sp>
      <p:pic>
        <p:nvPicPr>
          <p:cNvPr id="82" name="Google Shape;82;gc4858de256_2_10"/>
          <p:cNvPicPr preferRelativeResize="0"/>
          <p:nvPr/>
        </p:nvPicPr>
        <p:blipFill rotWithShape="1">
          <a:blip r:embed="rId3">
            <a:alphaModFix/>
          </a:blip>
          <a:srcRect/>
          <a:stretch/>
        </p:blipFill>
        <p:spPr>
          <a:xfrm>
            <a:off x="11376025" y="6119812"/>
            <a:ext cx="576262" cy="5032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6"/>
        <p:cNvGrpSpPr/>
        <p:nvPr/>
      </p:nvGrpSpPr>
      <p:grpSpPr>
        <a:xfrm>
          <a:off x="0" y="0"/>
          <a:ext cx="0" cy="0"/>
          <a:chOff x="0" y="0"/>
          <a:chExt cx="0" cy="0"/>
        </a:xfrm>
      </p:grpSpPr>
      <p:sp>
        <p:nvSpPr>
          <p:cNvPr id="87" name="Google Shape;87;gc4858de256_2_17"/>
          <p:cNvSpPr txBox="1"/>
          <p:nvPr/>
        </p:nvSpPr>
        <p:spPr>
          <a:xfrm>
            <a:off x="792148" y="2087500"/>
            <a:ext cx="3779700" cy="4132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Klient má nějaký problém / potřebu / výzvu, ať už obchodní, marketingovou, komunikační…</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r>
              <a:rPr lang="en-US" sz="1900" b="1">
                <a:solidFill>
                  <a:srgbClr val="27348B"/>
                </a:solidFill>
                <a:latin typeface="Roboto Light"/>
                <a:ea typeface="Roboto Light"/>
                <a:cs typeface="Roboto Light"/>
                <a:sym typeface="Roboto Light"/>
              </a:rPr>
              <a:t>Např.:</a:t>
            </a:r>
            <a:endParaRPr sz="1900" b="1">
              <a:solidFill>
                <a:srgbClr val="27348B"/>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900" b="1">
              <a:solidFill>
                <a:srgbClr val="27348B"/>
              </a:solidFill>
              <a:latin typeface="Roboto Light"/>
              <a:ea typeface="Roboto Light"/>
              <a:cs typeface="Roboto Light"/>
              <a:sym typeface="Roboto Light"/>
            </a:endParaRPr>
          </a:p>
          <a:p>
            <a:pPr marL="457200" marR="0" lvl="0" indent="-349250" algn="l" rtl="0">
              <a:lnSpc>
                <a:spcPct val="100000"/>
              </a:lnSpc>
              <a:spcBef>
                <a:spcPts val="0"/>
              </a:spcBef>
              <a:spcAft>
                <a:spcPts val="0"/>
              </a:spcAft>
              <a:buClr>
                <a:srgbClr val="27348B"/>
              </a:buClr>
              <a:buSzPts val="1900"/>
              <a:buFont typeface="Roboto Light"/>
              <a:buChar char="-"/>
            </a:pPr>
            <a:r>
              <a:rPr lang="en-US" sz="1900" b="1">
                <a:solidFill>
                  <a:srgbClr val="27348B"/>
                </a:solidFill>
                <a:latin typeface="Roboto Light"/>
                <a:ea typeface="Roboto Light"/>
                <a:cs typeface="Roboto Light"/>
                <a:sym typeface="Roboto Light"/>
              </a:rPr>
              <a:t>má novou sponzoringovou aktivitu (stal se třeba partnerem fotbalového klubu) a chce toto partnerství vytěžit - zaktivovat...</a:t>
            </a:r>
            <a:endParaRPr sz="1900" b="1">
              <a:solidFill>
                <a:srgbClr val="27348B"/>
              </a:solidFill>
              <a:latin typeface="Roboto Light"/>
              <a:ea typeface="Roboto Light"/>
              <a:cs typeface="Roboto Light"/>
              <a:sym typeface="Roboto Light"/>
            </a:endParaRPr>
          </a:p>
        </p:txBody>
      </p:sp>
      <p:pic>
        <p:nvPicPr>
          <p:cNvPr id="88" name="Google Shape;88;gc4858de256_2_17"/>
          <p:cNvPicPr preferRelativeResize="0"/>
          <p:nvPr/>
        </p:nvPicPr>
        <p:blipFill rotWithShape="1">
          <a:blip r:embed="rId3">
            <a:alphaModFix/>
          </a:blip>
          <a:srcRect t="7213" b="7213"/>
          <a:stretch/>
        </p:blipFill>
        <p:spPr>
          <a:xfrm>
            <a:off x="4764087" y="0"/>
            <a:ext cx="7429504" cy="6858000"/>
          </a:xfrm>
          <a:prstGeom prst="rect">
            <a:avLst/>
          </a:prstGeom>
          <a:noFill/>
          <a:ln>
            <a:noFill/>
          </a:ln>
        </p:spPr>
      </p:pic>
      <p:pic>
        <p:nvPicPr>
          <p:cNvPr id="89" name="Google Shape;89;gc4858de256_2_17"/>
          <p:cNvPicPr preferRelativeResize="0"/>
          <p:nvPr/>
        </p:nvPicPr>
        <p:blipFill rotWithShape="1">
          <a:blip r:embed="rId4">
            <a:alphaModFix/>
          </a:blip>
          <a:srcRect/>
          <a:stretch/>
        </p:blipFill>
        <p:spPr>
          <a:xfrm>
            <a:off x="11376025" y="6119812"/>
            <a:ext cx="576262" cy="503237"/>
          </a:xfrm>
          <a:prstGeom prst="rect">
            <a:avLst/>
          </a:prstGeom>
          <a:noFill/>
          <a:ln>
            <a:noFill/>
          </a:ln>
        </p:spPr>
      </p:pic>
      <p:sp>
        <p:nvSpPr>
          <p:cNvPr id="90" name="Google Shape;90;gc4858de256_2_17"/>
          <p:cNvSpPr txBox="1"/>
          <p:nvPr/>
        </p:nvSpPr>
        <p:spPr>
          <a:xfrm>
            <a:off x="792162" y="1079500"/>
            <a:ext cx="3527400" cy="1008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27348B"/>
              </a:buClr>
              <a:buSzPts val="2800"/>
              <a:buFont typeface="Roboto Black"/>
              <a:buNone/>
            </a:pPr>
            <a:r>
              <a:rPr lang="en-US" sz="2800" b="1">
                <a:solidFill>
                  <a:srgbClr val="27348B"/>
                </a:solidFill>
                <a:latin typeface="Roboto Black"/>
                <a:ea typeface="Roboto Black"/>
                <a:cs typeface="Roboto Black"/>
                <a:sym typeface="Roboto Black"/>
              </a:rPr>
              <a:t>Krok 1 - motivace klienta</a:t>
            </a:r>
            <a:endParaRPr/>
          </a:p>
        </p:txBody>
      </p:sp>
    </p:spTree>
  </p:cSld>
  <p:clrMapOvr>
    <a:masterClrMapping/>
  </p:clrMapOvr>
</p:sld>
</file>

<file path=ppt/theme/theme1.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1168</Words>
  <Application>Microsoft Office PowerPoint</Application>
  <PresentationFormat>Vlastní</PresentationFormat>
  <Paragraphs>158</Paragraphs>
  <Slides>28</Slides>
  <Notes>28</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28</vt:i4>
      </vt:variant>
    </vt:vector>
  </HeadingPairs>
  <TitlesOfParts>
    <vt:vector size="36" baseType="lpstr">
      <vt:lpstr>Arial</vt:lpstr>
      <vt:lpstr>Roboto Black</vt:lpstr>
      <vt:lpstr>Roboto Light</vt:lpstr>
      <vt:lpstr>Times New Roman</vt:lpstr>
      <vt:lpstr>Roboto Medium</vt:lpstr>
      <vt:lpstr>Roboto</vt:lpstr>
      <vt:lpstr>Avenir</vt:lpstr>
      <vt:lpstr>POI_THEME_TEMPLATE_DESIGN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Uzivatel</dc:creator>
  <cp:lastModifiedBy>Uzivatel</cp:lastModifiedBy>
  <cp:revision>1</cp:revision>
  <dcterms:created xsi:type="dcterms:W3CDTF">1601-01-01T00:00:00Z</dcterms:created>
  <dcterms:modified xsi:type="dcterms:W3CDTF">2021-03-04T14:14:23Z</dcterms:modified>
</cp:coreProperties>
</file>