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480" r:id="rId3"/>
    <p:sldId id="494" r:id="rId4"/>
    <p:sldId id="495" r:id="rId5"/>
    <p:sldId id="496" r:id="rId6"/>
    <p:sldId id="497" r:id="rId7"/>
    <p:sldId id="493" r:id="rId8"/>
    <p:sldId id="490" r:id="rId9"/>
    <p:sldId id="501" r:id="rId10"/>
    <p:sldId id="481" r:id="rId11"/>
    <p:sldId id="499" r:id="rId12"/>
    <p:sldId id="500" r:id="rId13"/>
    <p:sldId id="502" r:id="rId14"/>
    <p:sldId id="503" r:id="rId15"/>
    <p:sldId id="504" r:id="rId16"/>
    <p:sldId id="491" r:id="rId17"/>
    <p:sldId id="505" r:id="rId18"/>
    <p:sldId id="492" r:id="rId19"/>
    <p:sldId id="507" r:id="rId20"/>
    <p:sldId id="506" r:id="rId21"/>
    <p:sldId id="508" r:id="rId22"/>
    <p:sldId id="509" r:id="rId23"/>
    <p:sldId id="510" r:id="rId24"/>
    <p:sldId id="519" r:id="rId25"/>
    <p:sldId id="520" r:id="rId26"/>
    <p:sldId id="521" r:id="rId27"/>
    <p:sldId id="522" r:id="rId28"/>
    <p:sldId id="511" r:id="rId29"/>
    <p:sldId id="512" r:id="rId30"/>
    <p:sldId id="513" r:id="rId31"/>
    <p:sldId id="514" r:id="rId32"/>
    <p:sldId id="515" r:id="rId33"/>
    <p:sldId id="516" r:id="rId34"/>
    <p:sldId id="518" r:id="rId35"/>
    <p:sldId id="517" r:id="rId36"/>
    <p:sldId id="446" r:id="rId37"/>
    <p:sldId id="405" r:id="rId38"/>
    <p:sldId id="422" r:id="rId39"/>
    <p:sldId id="447" r:id="rId40"/>
    <p:sldId id="461" r:id="rId41"/>
    <p:sldId id="523" r:id="rId42"/>
    <p:sldId id="442" r:id="rId43"/>
    <p:sldId id="444" r:id="rId44"/>
    <p:sldId id="445" r:id="rId45"/>
    <p:sldId id="449" r:id="rId46"/>
    <p:sldId id="427" r:id="rId47"/>
    <p:sldId id="433" r:id="rId48"/>
    <p:sldId id="434" r:id="rId49"/>
    <p:sldId id="451" r:id="rId50"/>
    <p:sldId id="450" r:id="rId51"/>
    <p:sldId id="452" r:id="rId52"/>
    <p:sldId id="453" r:id="rId53"/>
    <p:sldId id="454" r:id="rId54"/>
    <p:sldId id="455" r:id="rId55"/>
    <p:sldId id="456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21"/>
  </p:normalViewPr>
  <p:slideViewPr>
    <p:cSldViewPr snapToGrid="0" snapToObjects="1">
      <p:cViewPr varScale="1">
        <p:scale>
          <a:sx n="88" d="100"/>
          <a:sy n="88" d="100"/>
        </p:scale>
        <p:origin x="1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E614A-509C-42F4-B440-19E366B91688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8E6150-251C-4A94-9A6A-B814507A7099}">
      <dgm:prSet/>
      <dgm:spPr/>
      <dgm:t>
        <a:bodyPr/>
        <a:lstStyle/>
        <a:p>
          <a:r>
            <a:rPr lang="cs-CZ" dirty="0" err="1"/>
            <a:t>advertising</a:t>
          </a:r>
          <a:r>
            <a:rPr lang="cs-CZ" dirty="0"/>
            <a:t> </a:t>
          </a:r>
          <a:r>
            <a:rPr lang="cs-CZ" dirty="0" err="1"/>
            <a:t>that</a:t>
          </a:r>
          <a:r>
            <a:rPr lang="cs-CZ" dirty="0"/>
            <a:t> </a:t>
          </a:r>
          <a:r>
            <a:rPr lang="cs-CZ" dirty="0" err="1"/>
            <a:t>employs</a:t>
          </a:r>
          <a:r>
            <a:rPr lang="cs-CZ" dirty="0"/>
            <a:t> pro-</a:t>
          </a:r>
          <a:r>
            <a:rPr lang="cs-CZ" dirty="0" err="1"/>
            <a:t>female</a:t>
          </a:r>
          <a:r>
            <a:rPr lang="cs-CZ" dirty="0"/>
            <a:t> talent, </a:t>
          </a:r>
          <a:r>
            <a:rPr lang="cs-CZ" dirty="0" err="1"/>
            <a:t>messages</a:t>
          </a:r>
          <a:r>
            <a:rPr lang="cs-CZ" dirty="0"/>
            <a:t> and </a:t>
          </a:r>
          <a:r>
            <a:rPr lang="cs-CZ" dirty="0" err="1"/>
            <a:t>imagery</a:t>
          </a:r>
          <a:r>
            <a:rPr lang="cs-CZ" dirty="0"/>
            <a:t> to </a:t>
          </a:r>
          <a:r>
            <a:rPr lang="cs-CZ" dirty="0" err="1"/>
            <a:t>empower</a:t>
          </a:r>
          <a:r>
            <a:rPr lang="cs-CZ" dirty="0"/>
            <a:t> </a:t>
          </a:r>
          <a:r>
            <a:rPr lang="cs-CZ" dirty="0" err="1"/>
            <a:t>women</a:t>
          </a:r>
          <a:r>
            <a:rPr lang="cs-CZ" dirty="0"/>
            <a:t> and </a:t>
          </a:r>
          <a:r>
            <a:rPr lang="cs-CZ" dirty="0" err="1"/>
            <a:t>girls</a:t>
          </a:r>
          <a:r>
            <a:rPr lang="cs-CZ" dirty="0"/>
            <a:t> (</a:t>
          </a:r>
          <a:r>
            <a:rPr lang="cs-CZ" dirty="0" err="1"/>
            <a:t>SheKnows</a:t>
          </a:r>
          <a:r>
            <a:rPr lang="cs-CZ" dirty="0"/>
            <a:t> Media, 2016)</a:t>
          </a:r>
          <a:endParaRPr lang="en-US" dirty="0"/>
        </a:p>
      </dgm:t>
    </dgm:pt>
    <dgm:pt modelId="{C33F263C-BAC0-43CA-A307-A020979B784D}" type="parTrans" cxnId="{04F2F58B-DBAE-4737-BFF9-7531B5767D3E}">
      <dgm:prSet/>
      <dgm:spPr/>
      <dgm:t>
        <a:bodyPr/>
        <a:lstStyle/>
        <a:p>
          <a:endParaRPr lang="en-US"/>
        </a:p>
      </dgm:t>
    </dgm:pt>
    <dgm:pt modelId="{3159688A-30EC-4B18-BD5F-BF6DBE31D453}" type="sibTrans" cxnId="{04F2F58B-DBAE-4737-BFF9-7531B5767D3E}">
      <dgm:prSet/>
      <dgm:spPr/>
      <dgm:t>
        <a:bodyPr/>
        <a:lstStyle/>
        <a:p>
          <a:endParaRPr lang="en-US"/>
        </a:p>
      </dgm:t>
    </dgm:pt>
    <dgm:pt modelId="{9C3F20DA-9ECC-4417-9FFB-97311DEFDE24}">
      <dgm:prSet/>
      <dgm:spPr/>
      <dgm:t>
        <a:bodyPr/>
        <a:lstStyle/>
        <a:p>
          <a:r>
            <a:rPr lang="cs-CZ" dirty="0" err="1"/>
            <a:t>female</a:t>
          </a:r>
          <a:r>
            <a:rPr lang="cs-CZ" dirty="0"/>
            <a:t> </a:t>
          </a:r>
          <a:r>
            <a:rPr lang="cs-CZ" dirty="0" err="1"/>
            <a:t>empowerment</a:t>
          </a:r>
          <a:r>
            <a:rPr lang="cs-CZ" dirty="0"/>
            <a:t> </a:t>
          </a:r>
          <a:r>
            <a:rPr lang="cs-CZ" dirty="0" err="1"/>
            <a:t>advertising</a:t>
          </a:r>
          <a:r>
            <a:rPr lang="cs-CZ" dirty="0"/>
            <a:t> (</a:t>
          </a:r>
          <a:r>
            <a:rPr lang="cs-CZ" dirty="0" err="1"/>
            <a:t>Akestam</a:t>
          </a:r>
          <a:r>
            <a:rPr lang="cs-CZ" dirty="0"/>
            <a:t> et al., 2017)</a:t>
          </a:r>
          <a:endParaRPr lang="en-US" dirty="0"/>
        </a:p>
      </dgm:t>
    </dgm:pt>
    <dgm:pt modelId="{740D6B03-88FE-440A-9FD3-254E3E3D827E}" type="parTrans" cxnId="{B0947EA6-BD5A-4776-9722-DC9D77BEA6E8}">
      <dgm:prSet/>
      <dgm:spPr/>
      <dgm:t>
        <a:bodyPr/>
        <a:lstStyle/>
        <a:p>
          <a:endParaRPr lang="en-US"/>
        </a:p>
      </dgm:t>
    </dgm:pt>
    <dgm:pt modelId="{71B07AD5-22F6-40C8-8362-B7C6A363DFC4}" type="sibTrans" cxnId="{B0947EA6-BD5A-4776-9722-DC9D77BEA6E8}">
      <dgm:prSet/>
      <dgm:spPr/>
      <dgm:t>
        <a:bodyPr/>
        <a:lstStyle/>
        <a:p>
          <a:endParaRPr lang="en-US"/>
        </a:p>
      </dgm:t>
    </dgm:pt>
    <dgm:pt modelId="{AC6B165E-AF34-6143-9A6A-4C7E3D4953C6}" type="pres">
      <dgm:prSet presAssocID="{951E614A-509C-42F4-B440-19E366B91688}" presName="vert0" presStyleCnt="0">
        <dgm:presLayoutVars>
          <dgm:dir/>
          <dgm:animOne val="branch"/>
          <dgm:animLvl val="lvl"/>
        </dgm:presLayoutVars>
      </dgm:prSet>
      <dgm:spPr/>
    </dgm:pt>
    <dgm:pt modelId="{531540EF-48F6-6B49-99FC-432715219734}" type="pres">
      <dgm:prSet presAssocID="{E68E6150-251C-4A94-9A6A-B814507A7099}" presName="thickLine" presStyleLbl="alignNode1" presStyleIdx="0" presStyleCnt="2"/>
      <dgm:spPr/>
    </dgm:pt>
    <dgm:pt modelId="{6BFD1A5E-4151-344C-95A8-79F3A648F104}" type="pres">
      <dgm:prSet presAssocID="{E68E6150-251C-4A94-9A6A-B814507A7099}" presName="horz1" presStyleCnt="0"/>
      <dgm:spPr/>
    </dgm:pt>
    <dgm:pt modelId="{0F524F95-C13C-8A47-95BD-C93605E769B1}" type="pres">
      <dgm:prSet presAssocID="{E68E6150-251C-4A94-9A6A-B814507A7099}" presName="tx1" presStyleLbl="revTx" presStyleIdx="0" presStyleCnt="2"/>
      <dgm:spPr/>
    </dgm:pt>
    <dgm:pt modelId="{FC9B0069-77BF-4548-9035-94760832E720}" type="pres">
      <dgm:prSet presAssocID="{E68E6150-251C-4A94-9A6A-B814507A7099}" presName="vert1" presStyleCnt="0"/>
      <dgm:spPr/>
    </dgm:pt>
    <dgm:pt modelId="{7DE47D3B-9693-224C-BAF1-27FF35E20D27}" type="pres">
      <dgm:prSet presAssocID="{9C3F20DA-9ECC-4417-9FFB-97311DEFDE24}" presName="thickLine" presStyleLbl="alignNode1" presStyleIdx="1" presStyleCnt="2"/>
      <dgm:spPr/>
    </dgm:pt>
    <dgm:pt modelId="{7F9FBAF8-53BC-3341-BA31-3890446E6396}" type="pres">
      <dgm:prSet presAssocID="{9C3F20DA-9ECC-4417-9FFB-97311DEFDE24}" presName="horz1" presStyleCnt="0"/>
      <dgm:spPr/>
    </dgm:pt>
    <dgm:pt modelId="{3895CF4E-5615-BD4A-9B62-078710A3E03C}" type="pres">
      <dgm:prSet presAssocID="{9C3F20DA-9ECC-4417-9FFB-97311DEFDE24}" presName="tx1" presStyleLbl="revTx" presStyleIdx="1" presStyleCnt="2"/>
      <dgm:spPr/>
    </dgm:pt>
    <dgm:pt modelId="{BE5AC969-92D4-3044-BC96-300FF6190B7C}" type="pres">
      <dgm:prSet presAssocID="{9C3F20DA-9ECC-4417-9FFB-97311DEFDE24}" presName="vert1" presStyleCnt="0"/>
      <dgm:spPr/>
    </dgm:pt>
  </dgm:ptLst>
  <dgm:cxnLst>
    <dgm:cxn modelId="{2BEC5C45-FD7F-0F4E-BBCD-E724983A34A5}" type="presOf" srcId="{951E614A-509C-42F4-B440-19E366B91688}" destId="{AC6B165E-AF34-6143-9A6A-4C7E3D4953C6}" srcOrd="0" destOrd="0" presId="urn:microsoft.com/office/officeart/2008/layout/LinedList"/>
    <dgm:cxn modelId="{04F2F58B-DBAE-4737-BFF9-7531B5767D3E}" srcId="{951E614A-509C-42F4-B440-19E366B91688}" destId="{E68E6150-251C-4A94-9A6A-B814507A7099}" srcOrd="0" destOrd="0" parTransId="{C33F263C-BAC0-43CA-A307-A020979B784D}" sibTransId="{3159688A-30EC-4B18-BD5F-BF6DBE31D453}"/>
    <dgm:cxn modelId="{B0947EA6-BD5A-4776-9722-DC9D77BEA6E8}" srcId="{951E614A-509C-42F4-B440-19E366B91688}" destId="{9C3F20DA-9ECC-4417-9FFB-97311DEFDE24}" srcOrd="1" destOrd="0" parTransId="{740D6B03-88FE-440A-9FD3-254E3E3D827E}" sibTransId="{71B07AD5-22F6-40C8-8362-B7C6A363DFC4}"/>
    <dgm:cxn modelId="{4CCF54C9-4B53-254A-928F-977184D53559}" type="presOf" srcId="{9C3F20DA-9ECC-4417-9FFB-97311DEFDE24}" destId="{3895CF4E-5615-BD4A-9B62-078710A3E03C}" srcOrd="0" destOrd="0" presId="urn:microsoft.com/office/officeart/2008/layout/LinedList"/>
    <dgm:cxn modelId="{0C4667F0-70D5-394F-92B8-E7BEE7D1C23A}" type="presOf" srcId="{E68E6150-251C-4A94-9A6A-B814507A7099}" destId="{0F524F95-C13C-8A47-95BD-C93605E769B1}" srcOrd="0" destOrd="0" presId="urn:microsoft.com/office/officeart/2008/layout/LinedList"/>
    <dgm:cxn modelId="{2CEF2B73-49DC-114F-AE59-8E034400D9D4}" type="presParOf" srcId="{AC6B165E-AF34-6143-9A6A-4C7E3D4953C6}" destId="{531540EF-48F6-6B49-99FC-432715219734}" srcOrd="0" destOrd="0" presId="urn:microsoft.com/office/officeart/2008/layout/LinedList"/>
    <dgm:cxn modelId="{ABA80B1D-CBF9-8C49-8713-01B9063080F2}" type="presParOf" srcId="{AC6B165E-AF34-6143-9A6A-4C7E3D4953C6}" destId="{6BFD1A5E-4151-344C-95A8-79F3A648F104}" srcOrd="1" destOrd="0" presId="urn:microsoft.com/office/officeart/2008/layout/LinedList"/>
    <dgm:cxn modelId="{8FC1FAB0-F52A-2846-A132-B6BD5AD6235F}" type="presParOf" srcId="{6BFD1A5E-4151-344C-95A8-79F3A648F104}" destId="{0F524F95-C13C-8A47-95BD-C93605E769B1}" srcOrd="0" destOrd="0" presId="urn:microsoft.com/office/officeart/2008/layout/LinedList"/>
    <dgm:cxn modelId="{272860F1-65A1-FA46-8533-83EFF24A9BCC}" type="presParOf" srcId="{6BFD1A5E-4151-344C-95A8-79F3A648F104}" destId="{FC9B0069-77BF-4548-9035-94760832E720}" srcOrd="1" destOrd="0" presId="urn:microsoft.com/office/officeart/2008/layout/LinedList"/>
    <dgm:cxn modelId="{79981CD9-91E0-0A4B-B806-EF80AA23103C}" type="presParOf" srcId="{AC6B165E-AF34-6143-9A6A-4C7E3D4953C6}" destId="{7DE47D3B-9693-224C-BAF1-27FF35E20D27}" srcOrd="2" destOrd="0" presId="urn:microsoft.com/office/officeart/2008/layout/LinedList"/>
    <dgm:cxn modelId="{1130C885-0468-7144-A9F3-8EDDF5D9C086}" type="presParOf" srcId="{AC6B165E-AF34-6143-9A6A-4C7E3D4953C6}" destId="{7F9FBAF8-53BC-3341-BA31-3890446E6396}" srcOrd="3" destOrd="0" presId="urn:microsoft.com/office/officeart/2008/layout/LinedList"/>
    <dgm:cxn modelId="{DBEED5FA-88DF-A747-A268-C9073BE06D55}" type="presParOf" srcId="{7F9FBAF8-53BC-3341-BA31-3890446E6396}" destId="{3895CF4E-5615-BD4A-9B62-078710A3E03C}" srcOrd="0" destOrd="0" presId="urn:microsoft.com/office/officeart/2008/layout/LinedList"/>
    <dgm:cxn modelId="{ABC235F7-1808-884A-B5DB-FD34EAF52116}" type="presParOf" srcId="{7F9FBAF8-53BC-3341-BA31-3890446E6396}" destId="{BE5AC969-92D4-3044-BC96-300FF6190B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1E614A-509C-42F4-B440-19E366B91688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8E6150-251C-4A94-9A6A-B814507A7099}">
      <dgm:prSet custT="1"/>
      <dgm:spPr/>
      <dgm:t>
        <a:bodyPr/>
        <a:lstStyle/>
        <a:p>
          <a:r>
            <a:rPr lang="cs-CZ" sz="2000" b="0" i="0" dirty="0"/>
            <a:t>All </a:t>
          </a:r>
          <a:r>
            <a:rPr lang="cs-CZ" sz="2000" b="0" i="0" dirty="0" err="1"/>
            <a:t>femvertising</a:t>
          </a:r>
          <a:r>
            <a:rPr lang="cs-CZ" sz="2000" b="0" i="0" dirty="0"/>
            <a:t> </a:t>
          </a:r>
          <a:r>
            <a:rPr lang="cs-CZ" sz="2000" b="0" i="0" dirty="0" err="1"/>
            <a:t>campaigns</a:t>
          </a:r>
          <a:r>
            <a:rPr lang="cs-CZ" sz="2000" b="0" i="0" dirty="0"/>
            <a:t> </a:t>
          </a:r>
          <a:r>
            <a:rPr lang="cs-CZ" sz="2000" b="0" i="0" dirty="0" err="1"/>
            <a:t>fall</a:t>
          </a:r>
          <a:r>
            <a:rPr lang="cs-CZ" sz="2000" b="0" i="0" dirty="0"/>
            <a:t> </a:t>
          </a:r>
          <a:r>
            <a:rPr lang="cs-CZ" sz="2000" b="0" i="0" dirty="0" err="1"/>
            <a:t>somewhere</a:t>
          </a:r>
          <a:r>
            <a:rPr lang="cs-CZ" sz="2000" b="0" i="0" dirty="0"/>
            <a:t> on a </a:t>
          </a:r>
          <a:r>
            <a:rPr lang="cs-CZ" sz="2000" b="0" i="0" dirty="0" err="1"/>
            <a:t>spectrum</a:t>
          </a:r>
          <a:r>
            <a:rPr lang="cs-CZ" sz="2000" b="0" i="0" dirty="0"/>
            <a:t> </a:t>
          </a:r>
          <a:r>
            <a:rPr lang="cs-CZ" sz="2000" b="0" i="0" dirty="0" err="1"/>
            <a:t>between</a:t>
          </a:r>
          <a:r>
            <a:rPr lang="cs-CZ" sz="2000" b="0" i="0" dirty="0"/>
            <a:t> </a:t>
          </a:r>
          <a:r>
            <a:rPr lang="cs-CZ" sz="2000" b="1" i="0" dirty="0"/>
            <a:t>LIP SERVICE </a:t>
          </a:r>
          <a:r>
            <a:rPr lang="cs-CZ" sz="2000" b="0" i="0" dirty="0"/>
            <a:t>(a marketing </a:t>
          </a:r>
          <a:r>
            <a:rPr lang="cs-CZ" sz="2000" b="0" i="0" dirty="0" err="1"/>
            <a:t>gimmick</a:t>
          </a:r>
          <a:r>
            <a:rPr lang="cs-CZ" sz="2000" b="0" i="0" dirty="0"/>
            <a:t> </a:t>
          </a:r>
          <a:r>
            <a:rPr lang="cs-CZ" sz="2000" b="0" i="0" dirty="0" err="1"/>
            <a:t>that</a:t>
          </a:r>
          <a:r>
            <a:rPr lang="cs-CZ" sz="2000" b="0" i="0" dirty="0"/>
            <a:t> </a:t>
          </a:r>
          <a:r>
            <a:rPr lang="cs-CZ" sz="2000" b="0" i="0" dirty="0" err="1"/>
            <a:t>exploits</a:t>
          </a:r>
          <a:r>
            <a:rPr lang="cs-CZ" sz="2000" b="0" i="0" dirty="0"/>
            <a:t> </a:t>
          </a:r>
          <a:r>
            <a:rPr lang="cs-CZ" sz="2000" b="0" i="0" dirty="0" err="1"/>
            <a:t>the</a:t>
          </a:r>
          <a:r>
            <a:rPr lang="cs-CZ" sz="2000" b="0" i="0" dirty="0"/>
            <a:t> </a:t>
          </a:r>
          <a:r>
            <a:rPr lang="cs-CZ" sz="2000" b="0" i="0" dirty="0" err="1"/>
            <a:t>feminism</a:t>
          </a:r>
          <a:r>
            <a:rPr lang="cs-CZ" sz="2000" b="0" i="0" dirty="0"/>
            <a:t> </a:t>
          </a:r>
          <a:r>
            <a:rPr lang="cs-CZ" sz="2000" b="0" i="0" dirty="0" err="1"/>
            <a:t>narrative</a:t>
          </a:r>
          <a:r>
            <a:rPr lang="cs-CZ" sz="2000" b="0" i="0" dirty="0"/>
            <a:t> </a:t>
          </a:r>
          <a:r>
            <a:rPr lang="cs-CZ" sz="2000" b="0" i="0" dirty="0" err="1"/>
            <a:t>without</a:t>
          </a:r>
          <a:r>
            <a:rPr lang="cs-CZ" sz="2000" b="0" i="0" dirty="0"/>
            <a:t> </a:t>
          </a:r>
          <a:r>
            <a:rPr lang="cs-CZ" sz="2000" b="0" i="0" dirty="0" err="1"/>
            <a:t>taking</a:t>
          </a:r>
          <a:r>
            <a:rPr lang="cs-CZ" sz="2000" b="0" i="0" dirty="0"/>
            <a:t> </a:t>
          </a:r>
          <a:r>
            <a:rPr lang="cs-CZ" sz="2000" b="0" i="0" dirty="0" err="1"/>
            <a:t>real</a:t>
          </a:r>
          <a:r>
            <a:rPr lang="cs-CZ" sz="2000" b="0" i="0" dirty="0"/>
            <a:t> </a:t>
          </a:r>
          <a:r>
            <a:rPr lang="cs-CZ" sz="2000" b="0" i="0" dirty="0" err="1"/>
            <a:t>action</a:t>
          </a:r>
          <a:r>
            <a:rPr lang="cs-CZ" sz="2000" b="0" i="0" dirty="0"/>
            <a:t>) and </a:t>
          </a:r>
          <a:r>
            <a:rPr lang="cs-CZ" sz="2000" b="1" i="0" dirty="0"/>
            <a:t>LEGIT </a:t>
          </a:r>
          <a:r>
            <a:rPr lang="cs-CZ" sz="2000" b="0" i="0" dirty="0"/>
            <a:t>(</a:t>
          </a:r>
          <a:r>
            <a:rPr lang="cs-CZ" sz="2000" b="0" i="0" dirty="0" err="1"/>
            <a:t>when</a:t>
          </a:r>
          <a:r>
            <a:rPr lang="cs-CZ" sz="2000" b="0" i="0" dirty="0"/>
            <a:t> a </a:t>
          </a:r>
          <a:r>
            <a:rPr lang="cs-CZ" sz="2000" b="0" i="0" dirty="0" err="1"/>
            <a:t>campaign</a:t>
          </a:r>
          <a:r>
            <a:rPr lang="cs-CZ" sz="2000" b="0" i="0" dirty="0"/>
            <a:t> and </a:t>
          </a:r>
          <a:r>
            <a:rPr lang="cs-CZ" sz="2000" b="0" i="0" dirty="0" err="1"/>
            <a:t>the</a:t>
          </a:r>
          <a:r>
            <a:rPr lang="cs-CZ" sz="2000" b="0" i="0" dirty="0"/>
            <a:t> </a:t>
          </a:r>
          <a:r>
            <a:rPr lang="cs-CZ" sz="2000" b="0" i="0" dirty="0" err="1"/>
            <a:t>company</a:t>
          </a:r>
          <a:r>
            <a:rPr lang="cs-CZ" sz="2000" b="0" i="0" dirty="0"/>
            <a:t> </a:t>
          </a:r>
          <a:r>
            <a:rPr lang="cs-CZ" sz="2000" b="0" i="0" dirty="0" err="1"/>
            <a:t>behind</a:t>
          </a:r>
          <a:r>
            <a:rPr lang="cs-CZ" sz="2000" b="0" i="0" dirty="0"/>
            <a:t> </a:t>
          </a:r>
          <a:r>
            <a:rPr lang="cs-CZ" sz="2000" b="0" i="0" dirty="0" err="1"/>
            <a:t>it</a:t>
          </a:r>
          <a:r>
            <a:rPr lang="cs-CZ" sz="2000" b="0" i="0" dirty="0"/>
            <a:t> </a:t>
          </a:r>
          <a:r>
            <a:rPr lang="cs-CZ" sz="2000" b="0" i="0" dirty="0" err="1"/>
            <a:t>actively</a:t>
          </a:r>
          <a:r>
            <a:rPr lang="cs-CZ" sz="2000" b="0" i="0" dirty="0"/>
            <a:t> support </a:t>
          </a:r>
          <a:r>
            <a:rPr lang="cs-CZ" sz="2000" b="0" i="0" dirty="0" err="1"/>
            <a:t>the</a:t>
          </a:r>
          <a:r>
            <a:rPr lang="cs-CZ" sz="2000" b="0" i="0" dirty="0"/>
            <a:t> </a:t>
          </a:r>
          <a:r>
            <a:rPr lang="cs-CZ" sz="2000" b="0" i="0" dirty="0" err="1"/>
            <a:t>women’s</a:t>
          </a:r>
          <a:r>
            <a:rPr lang="cs-CZ" sz="2000" b="0" i="0" dirty="0"/>
            <a:t> </a:t>
          </a:r>
          <a:r>
            <a:rPr lang="cs-CZ" sz="2000" b="0" i="0" dirty="0" err="1"/>
            <a:t>rights</a:t>
          </a:r>
          <a:r>
            <a:rPr lang="cs-CZ" sz="2000" b="0" i="0" dirty="0"/>
            <a:t> </a:t>
          </a:r>
          <a:r>
            <a:rPr lang="cs-CZ" sz="2000" b="0" i="0" dirty="0" err="1"/>
            <a:t>movement</a:t>
          </a:r>
          <a:r>
            <a:rPr lang="cs-CZ" sz="2000" b="0" i="0" dirty="0"/>
            <a:t>.) </a:t>
          </a:r>
        </a:p>
        <a:p>
          <a:endParaRPr lang="cs-CZ" sz="2000" b="0" i="0" dirty="0"/>
        </a:p>
        <a:p>
          <a:r>
            <a:rPr lang="cs-CZ" sz="2000" b="0" i="0" dirty="0" err="1"/>
            <a:t>Genuin</a:t>
          </a:r>
          <a:r>
            <a:rPr lang="cs-CZ" sz="2000" b="0" i="0" dirty="0"/>
            <a:t>/faux </a:t>
          </a:r>
          <a:r>
            <a:rPr lang="cs-CZ" sz="2000" b="0" i="0" dirty="0" err="1"/>
            <a:t>feminism</a:t>
          </a:r>
          <a:r>
            <a:rPr lang="cs-CZ" sz="2000" b="0" i="0" dirty="0"/>
            <a:t>; </a:t>
          </a:r>
          <a:r>
            <a:rPr lang="cs-CZ" sz="2000" b="0" i="0" dirty="0" err="1"/>
            <a:t>corporate</a:t>
          </a:r>
          <a:r>
            <a:rPr lang="cs-CZ" sz="2000" b="0" i="0" dirty="0"/>
            <a:t>/</a:t>
          </a:r>
          <a:r>
            <a:rPr lang="cs-CZ" sz="2000" b="0" i="0" dirty="0" err="1"/>
            <a:t>commodity</a:t>
          </a:r>
          <a:r>
            <a:rPr lang="cs-CZ" sz="2000" b="0" i="0" dirty="0"/>
            <a:t> </a:t>
          </a:r>
          <a:r>
            <a:rPr lang="cs-CZ" sz="2000" b="0" i="0" dirty="0" err="1"/>
            <a:t>feminism</a:t>
          </a:r>
          <a:endParaRPr lang="en-US" sz="2000" dirty="0"/>
        </a:p>
      </dgm:t>
    </dgm:pt>
    <dgm:pt modelId="{C33F263C-BAC0-43CA-A307-A020979B784D}" type="parTrans" cxnId="{04F2F58B-DBAE-4737-BFF9-7531B5767D3E}">
      <dgm:prSet/>
      <dgm:spPr/>
      <dgm:t>
        <a:bodyPr/>
        <a:lstStyle/>
        <a:p>
          <a:endParaRPr lang="en-US" sz="2000"/>
        </a:p>
      </dgm:t>
    </dgm:pt>
    <dgm:pt modelId="{3159688A-30EC-4B18-BD5F-BF6DBE31D453}" type="sibTrans" cxnId="{04F2F58B-DBAE-4737-BFF9-7531B5767D3E}">
      <dgm:prSet/>
      <dgm:spPr/>
      <dgm:t>
        <a:bodyPr/>
        <a:lstStyle/>
        <a:p>
          <a:endParaRPr lang="en-US" sz="2000"/>
        </a:p>
      </dgm:t>
    </dgm:pt>
    <dgm:pt modelId="{AC6B165E-AF34-6143-9A6A-4C7E3D4953C6}" type="pres">
      <dgm:prSet presAssocID="{951E614A-509C-42F4-B440-19E366B91688}" presName="vert0" presStyleCnt="0">
        <dgm:presLayoutVars>
          <dgm:dir/>
          <dgm:animOne val="branch"/>
          <dgm:animLvl val="lvl"/>
        </dgm:presLayoutVars>
      </dgm:prSet>
      <dgm:spPr/>
    </dgm:pt>
    <dgm:pt modelId="{531540EF-48F6-6B49-99FC-432715219734}" type="pres">
      <dgm:prSet presAssocID="{E68E6150-251C-4A94-9A6A-B814507A7099}" presName="thickLine" presStyleLbl="alignNode1" presStyleIdx="0" presStyleCnt="1"/>
      <dgm:spPr/>
    </dgm:pt>
    <dgm:pt modelId="{6BFD1A5E-4151-344C-95A8-79F3A648F104}" type="pres">
      <dgm:prSet presAssocID="{E68E6150-251C-4A94-9A6A-B814507A7099}" presName="horz1" presStyleCnt="0"/>
      <dgm:spPr/>
    </dgm:pt>
    <dgm:pt modelId="{0F524F95-C13C-8A47-95BD-C93605E769B1}" type="pres">
      <dgm:prSet presAssocID="{E68E6150-251C-4A94-9A6A-B814507A7099}" presName="tx1" presStyleLbl="revTx" presStyleIdx="0" presStyleCnt="1"/>
      <dgm:spPr/>
    </dgm:pt>
    <dgm:pt modelId="{FC9B0069-77BF-4548-9035-94760832E720}" type="pres">
      <dgm:prSet presAssocID="{E68E6150-251C-4A94-9A6A-B814507A7099}" presName="vert1" presStyleCnt="0"/>
      <dgm:spPr/>
    </dgm:pt>
  </dgm:ptLst>
  <dgm:cxnLst>
    <dgm:cxn modelId="{2BEC5C45-FD7F-0F4E-BBCD-E724983A34A5}" type="presOf" srcId="{951E614A-509C-42F4-B440-19E366B91688}" destId="{AC6B165E-AF34-6143-9A6A-4C7E3D4953C6}" srcOrd="0" destOrd="0" presId="urn:microsoft.com/office/officeart/2008/layout/LinedList"/>
    <dgm:cxn modelId="{04F2F58B-DBAE-4737-BFF9-7531B5767D3E}" srcId="{951E614A-509C-42F4-B440-19E366B91688}" destId="{E68E6150-251C-4A94-9A6A-B814507A7099}" srcOrd="0" destOrd="0" parTransId="{C33F263C-BAC0-43CA-A307-A020979B784D}" sibTransId="{3159688A-30EC-4B18-BD5F-BF6DBE31D453}"/>
    <dgm:cxn modelId="{0C4667F0-70D5-394F-92B8-E7BEE7D1C23A}" type="presOf" srcId="{E68E6150-251C-4A94-9A6A-B814507A7099}" destId="{0F524F95-C13C-8A47-95BD-C93605E769B1}" srcOrd="0" destOrd="0" presId="urn:microsoft.com/office/officeart/2008/layout/LinedList"/>
    <dgm:cxn modelId="{2CEF2B73-49DC-114F-AE59-8E034400D9D4}" type="presParOf" srcId="{AC6B165E-AF34-6143-9A6A-4C7E3D4953C6}" destId="{531540EF-48F6-6B49-99FC-432715219734}" srcOrd="0" destOrd="0" presId="urn:microsoft.com/office/officeart/2008/layout/LinedList"/>
    <dgm:cxn modelId="{ABA80B1D-CBF9-8C49-8713-01B9063080F2}" type="presParOf" srcId="{AC6B165E-AF34-6143-9A6A-4C7E3D4953C6}" destId="{6BFD1A5E-4151-344C-95A8-79F3A648F104}" srcOrd="1" destOrd="0" presId="urn:microsoft.com/office/officeart/2008/layout/LinedList"/>
    <dgm:cxn modelId="{8FC1FAB0-F52A-2846-A132-B6BD5AD6235F}" type="presParOf" srcId="{6BFD1A5E-4151-344C-95A8-79F3A648F104}" destId="{0F524F95-C13C-8A47-95BD-C93605E769B1}" srcOrd="0" destOrd="0" presId="urn:microsoft.com/office/officeart/2008/layout/LinedList"/>
    <dgm:cxn modelId="{272860F1-65A1-FA46-8533-83EFF24A9BCC}" type="presParOf" srcId="{6BFD1A5E-4151-344C-95A8-79F3A648F104}" destId="{FC9B0069-77BF-4548-9035-94760832E7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1E614A-509C-42F4-B440-19E366B9168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8E6150-251C-4A94-9A6A-B814507A7099}">
      <dgm:prSet/>
      <dgm:spPr/>
      <dgm:t>
        <a:bodyPr/>
        <a:lstStyle/>
        <a:p>
          <a:r>
            <a:rPr lang="cs-CZ" dirty="0"/>
            <a:t>reprezentace otcovství, které naznačují, že "nový ideální muž je angažovaný rodič a emocionálně zranitelný partner" </a:t>
          </a:r>
        </a:p>
      </dgm:t>
    </dgm:pt>
    <dgm:pt modelId="{C33F263C-BAC0-43CA-A307-A020979B784D}" type="parTrans" cxnId="{04F2F58B-DBAE-4737-BFF9-7531B5767D3E}">
      <dgm:prSet/>
      <dgm:spPr/>
      <dgm:t>
        <a:bodyPr/>
        <a:lstStyle/>
        <a:p>
          <a:endParaRPr lang="en-US"/>
        </a:p>
      </dgm:t>
    </dgm:pt>
    <dgm:pt modelId="{3159688A-30EC-4B18-BD5F-BF6DBE31D453}" type="sibTrans" cxnId="{04F2F58B-DBAE-4737-BFF9-7531B5767D3E}">
      <dgm:prSet/>
      <dgm:spPr/>
      <dgm:t>
        <a:bodyPr/>
        <a:lstStyle/>
        <a:p>
          <a:endParaRPr lang="en-US"/>
        </a:p>
      </dgm:t>
    </dgm:pt>
    <dgm:pt modelId="{9C3F20DA-9ECC-4417-9FFB-97311DEFDE24}">
      <dgm:prSet/>
      <dgm:spPr/>
      <dgm:t>
        <a:bodyPr/>
        <a:lstStyle/>
        <a:p>
          <a:r>
            <a:rPr lang="cs-CZ" dirty="0" err="1"/>
            <a:t>dadvertising</a:t>
          </a:r>
          <a:r>
            <a:rPr lang="cs-CZ" dirty="0"/>
            <a:t> oslovuje především ženské publikum (ale pozitivní reakce bez ohledu na gender)</a:t>
          </a:r>
          <a:endParaRPr lang="en-US" dirty="0"/>
        </a:p>
      </dgm:t>
    </dgm:pt>
    <dgm:pt modelId="{740D6B03-88FE-440A-9FD3-254E3E3D827E}" type="parTrans" cxnId="{B0947EA6-BD5A-4776-9722-DC9D77BEA6E8}">
      <dgm:prSet/>
      <dgm:spPr/>
      <dgm:t>
        <a:bodyPr/>
        <a:lstStyle/>
        <a:p>
          <a:endParaRPr lang="en-US"/>
        </a:p>
      </dgm:t>
    </dgm:pt>
    <dgm:pt modelId="{71B07AD5-22F6-40C8-8362-B7C6A363DFC4}" type="sibTrans" cxnId="{B0947EA6-BD5A-4776-9722-DC9D77BEA6E8}">
      <dgm:prSet/>
      <dgm:spPr/>
      <dgm:t>
        <a:bodyPr/>
        <a:lstStyle/>
        <a:p>
          <a:endParaRPr lang="en-US"/>
        </a:p>
      </dgm:t>
    </dgm:pt>
    <dgm:pt modelId="{2C8A66E2-A1AA-49B9-8748-8562904B60B8}">
      <dgm:prSet/>
      <dgm:spPr/>
      <dgm:t>
        <a:bodyPr/>
        <a:lstStyle/>
        <a:p>
          <a:r>
            <a:rPr lang="cs-CZ" dirty="0"/>
            <a:t>muži zobrazováni tak, že jsou svými dětmi považováni za hrdiny, oddané otce, milující manžele a méně často za pomocníky v domácnosti. </a:t>
          </a:r>
          <a:endParaRPr lang="en-US" dirty="0"/>
        </a:p>
      </dgm:t>
    </dgm:pt>
    <dgm:pt modelId="{37901450-9008-4272-BC37-570E7E0ABBB2}" type="parTrans" cxnId="{9780B050-81C2-4601-853F-3FF094CC7FB6}">
      <dgm:prSet/>
      <dgm:spPr/>
      <dgm:t>
        <a:bodyPr/>
        <a:lstStyle/>
        <a:p>
          <a:endParaRPr lang="en-US"/>
        </a:p>
      </dgm:t>
    </dgm:pt>
    <dgm:pt modelId="{73830F6D-98F9-45F5-A481-EFD43A0B815C}" type="sibTrans" cxnId="{9780B050-81C2-4601-853F-3FF094CC7FB6}">
      <dgm:prSet/>
      <dgm:spPr/>
      <dgm:t>
        <a:bodyPr/>
        <a:lstStyle/>
        <a:p>
          <a:endParaRPr lang="en-US"/>
        </a:p>
      </dgm:t>
    </dgm:pt>
    <dgm:pt modelId="{2BE63898-35C5-0945-9B06-3CBC669D4425}" type="pres">
      <dgm:prSet presAssocID="{951E614A-509C-42F4-B440-19E366B91688}" presName="vert0" presStyleCnt="0">
        <dgm:presLayoutVars>
          <dgm:dir/>
          <dgm:animOne val="branch"/>
          <dgm:animLvl val="lvl"/>
        </dgm:presLayoutVars>
      </dgm:prSet>
      <dgm:spPr/>
    </dgm:pt>
    <dgm:pt modelId="{593D0EE7-61E6-1943-BDD6-F502091E95EA}" type="pres">
      <dgm:prSet presAssocID="{E68E6150-251C-4A94-9A6A-B814507A7099}" presName="thickLine" presStyleLbl="alignNode1" presStyleIdx="0" presStyleCnt="3"/>
      <dgm:spPr/>
    </dgm:pt>
    <dgm:pt modelId="{98432EAD-D786-EA49-B230-06FC58DF6ECC}" type="pres">
      <dgm:prSet presAssocID="{E68E6150-251C-4A94-9A6A-B814507A7099}" presName="horz1" presStyleCnt="0"/>
      <dgm:spPr/>
    </dgm:pt>
    <dgm:pt modelId="{FE0C53BA-EE32-2242-AFCE-AEB92FEDF217}" type="pres">
      <dgm:prSet presAssocID="{E68E6150-251C-4A94-9A6A-B814507A7099}" presName="tx1" presStyleLbl="revTx" presStyleIdx="0" presStyleCnt="3"/>
      <dgm:spPr/>
    </dgm:pt>
    <dgm:pt modelId="{762248B6-820B-8344-BEED-37B905A5D4A3}" type="pres">
      <dgm:prSet presAssocID="{E68E6150-251C-4A94-9A6A-B814507A7099}" presName="vert1" presStyleCnt="0"/>
      <dgm:spPr/>
    </dgm:pt>
    <dgm:pt modelId="{E5F1451D-EC31-9342-9AD1-22A5BDAD30AA}" type="pres">
      <dgm:prSet presAssocID="{9C3F20DA-9ECC-4417-9FFB-97311DEFDE24}" presName="thickLine" presStyleLbl="alignNode1" presStyleIdx="1" presStyleCnt="3"/>
      <dgm:spPr/>
    </dgm:pt>
    <dgm:pt modelId="{527D7CD4-7400-7643-938F-20FD3B159335}" type="pres">
      <dgm:prSet presAssocID="{9C3F20DA-9ECC-4417-9FFB-97311DEFDE24}" presName="horz1" presStyleCnt="0"/>
      <dgm:spPr/>
    </dgm:pt>
    <dgm:pt modelId="{67D2C45E-87B4-4E45-9280-4CA995763DE1}" type="pres">
      <dgm:prSet presAssocID="{9C3F20DA-9ECC-4417-9FFB-97311DEFDE24}" presName="tx1" presStyleLbl="revTx" presStyleIdx="1" presStyleCnt="3"/>
      <dgm:spPr/>
    </dgm:pt>
    <dgm:pt modelId="{B0554900-148E-324D-8929-5401EDFCF556}" type="pres">
      <dgm:prSet presAssocID="{9C3F20DA-9ECC-4417-9FFB-97311DEFDE24}" presName="vert1" presStyleCnt="0"/>
      <dgm:spPr/>
    </dgm:pt>
    <dgm:pt modelId="{2E705DCF-0036-5746-B72C-C60D097EC187}" type="pres">
      <dgm:prSet presAssocID="{2C8A66E2-A1AA-49B9-8748-8562904B60B8}" presName="thickLine" presStyleLbl="alignNode1" presStyleIdx="2" presStyleCnt="3"/>
      <dgm:spPr/>
    </dgm:pt>
    <dgm:pt modelId="{873F1747-300D-6D43-AF5B-6A122EFE464A}" type="pres">
      <dgm:prSet presAssocID="{2C8A66E2-A1AA-49B9-8748-8562904B60B8}" presName="horz1" presStyleCnt="0"/>
      <dgm:spPr/>
    </dgm:pt>
    <dgm:pt modelId="{15C9AEE2-7AA7-D440-9CF5-F08867D39835}" type="pres">
      <dgm:prSet presAssocID="{2C8A66E2-A1AA-49B9-8748-8562904B60B8}" presName="tx1" presStyleLbl="revTx" presStyleIdx="2" presStyleCnt="3"/>
      <dgm:spPr/>
    </dgm:pt>
    <dgm:pt modelId="{1110FFEC-F5C1-244C-ABF3-66D45DE0A7C0}" type="pres">
      <dgm:prSet presAssocID="{2C8A66E2-A1AA-49B9-8748-8562904B60B8}" presName="vert1" presStyleCnt="0"/>
      <dgm:spPr/>
    </dgm:pt>
  </dgm:ptLst>
  <dgm:cxnLst>
    <dgm:cxn modelId="{B55BD23B-3CC4-904F-8DC0-46600EB32662}" type="presOf" srcId="{951E614A-509C-42F4-B440-19E366B91688}" destId="{2BE63898-35C5-0945-9B06-3CBC669D4425}" srcOrd="0" destOrd="0" presId="urn:microsoft.com/office/officeart/2008/layout/LinedList"/>
    <dgm:cxn modelId="{9780B050-81C2-4601-853F-3FF094CC7FB6}" srcId="{951E614A-509C-42F4-B440-19E366B91688}" destId="{2C8A66E2-A1AA-49B9-8748-8562904B60B8}" srcOrd="2" destOrd="0" parTransId="{37901450-9008-4272-BC37-570E7E0ABBB2}" sibTransId="{73830F6D-98F9-45F5-A481-EFD43A0B815C}"/>
    <dgm:cxn modelId="{E8849653-75D2-E54B-8AED-649A0916B88B}" type="presOf" srcId="{9C3F20DA-9ECC-4417-9FFB-97311DEFDE24}" destId="{67D2C45E-87B4-4E45-9280-4CA995763DE1}" srcOrd="0" destOrd="0" presId="urn:microsoft.com/office/officeart/2008/layout/LinedList"/>
    <dgm:cxn modelId="{04F2F58B-DBAE-4737-BFF9-7531B5767D3E}" srcId="{951E614A-509C-42F4-B440-19E366B91688}" destId="{E68E6150-251C-4A94-9A6A-B814507A7099}" srcOrd="0" destOrd="0" parTransId="{C33F263C-BAC0-43CA-A307-A020979B784D}" sibTransId="{3159688A-30EC-4B18-BD5F-BF6DBE31D453}"/>
    <dgm:cxn modelId="{506A4993-603B-A54A-99A7-118DE34EDBB5}" type="presOf" srcId="{2C8A66E2-A1AA-49B9-8748-8562904B60B8}" destId="{15C9AEE2-7AA7-D440-9CF5-F08867D39835}" srcOrd="0" destOrd="0" presId="urn:microsoft.com/office/officeart/2008/layout/LinedList"/>
    <dgm:cxn modelId="{B0947EA6-BD5A-4776-9722-DC9D77BEA6E8}" srcId="{951E614A-509C-42F4-B440-19E366B91688}" destId="{9C3F20DA-9ECC-4417-9FFB-97311DEFDE24}" srcOrd="1" destOrd="0" parTransId="{740D6B03-88FE-440A-9FD3-254E3E3D827E}" sibTransId="{71B07AD5-22F6-40C8-8362-B7C6A363DFC4}"/>
    <dgm:cxn modelId="{D9E0F9C4-9ED1-3841-A55B-EEC3C24080D0}" type="presOf" srcId="{E68E6150-251C-4A94-9A6A-B814507A7099}" destId="{FE0C53BA-EE32-2242-AFCE-AEB92FEDF217}" srcOrd="0" destOrd="0" presId="urn:microsoft.com/office/officeart/2008/layout/LinedList"/>
    <dgm:cxn modelId="{12E2C2D4-ACA9-8B49-BE1A-7EAAB4CFCD94}" type="presParOf" srcId="{2BE63898-35C5-0945-9B06-3CBC669D4425}" destId="{593D0EE7-61E6-1943-BDD6-F502091E95EA}" srcOrd="0" destOrd="0" presId="urn:microsoft.com/office/officeart/2008/layout/LinedList"/>
    <dgm:cxn modelId="{C15FEF8F-4BAD-DA4D-BF48-A29A30DA4406}" type="presParOf" srcId="{2BE63898-35C5-0945-9B06-3CBC669D4425}" destId="{98432EAD-D786-EA49-B230-06FC58DF6ECC}" srcOrd="1" destOrd="0" presId="urn:microsoft.com/office/officeart/2008/layout/LinedList"/>
    <dgm:cxn modelId="{D1D65E13-B57A-2447-A963-5EA26520B56F}" type="presParOf" srcId="{98432EAD-D786-EA49-B230-06FC58DF6ECC}" destId="{FE0C53BA-EE32-2242-AFCE-AEB92FEDF217}" srcOrd="0" destOrd="0" presId="urn:microsoft.com/office/officeart/2008/layout/LinedList"/>
    <dgm:cxn modelId="{A83F645F-AC15-2045-A22E-EB9110E5D8CE}" type="presParOf" srcId="{98432EAD-D786-EA49-B230-06FC58DF6ECC}" destId="{762248B6-820B-8344-BEED-37B905A5D4A3}" srcOrd="1" destOrd="0" presId="urn:microsoft.com/office/officeart/2008/layout/LinedList"/>
    <dgm:cxn modelId="{10192DC6-B093-C349-A9E7-A7DFB7CDCDB2}" type="presParOf" srcId="{2BE63898-35C5-0945-9B06-3CBC669D4425}" destId="{E5F1451D-EC31-9342-9AD1-22A5BDAD30AA}" srcOrd="2" destOrd="0" presId="urn:microsoft.com/office/officeart/2008/layout/LinedList"/>
    <dgm:cxn modelId="{77D0557E-43E4-CE48-95C6-EB1253ABCDA6}" type="presParOf" srcId="{2BE63898-35C5-0945-9B06-3CBC669D4425}" destId="{527D7CD4-7400-7643-938F-20FD3B159335}" srcOrd="3" destOrd="0" presId="urn:microsoft.com/office/officeart/2008/layout/LinedList"/>
    <dgm:cxn modelId="{721B682F-9394-5E48-9A68-6B78081328C1}" type="presParOf" srcId="{527D7CD4-7400-7643-938F-20FD3B159335}" destId="{67D2C45E-87B4-4E45-9280-4CA995763DE1}" srcOrd="0" destOrd="0" presId="urn:microsoft.com/office/officeart/2008/layout/LinedList"/>
    <dgm:cxn modelId="{D288B5E0-8488-DE4A-A6C4-D8E11333BAC8}" type="presParOf" srcId="{527D7CD4-7400-7643-938F-20FD3B159335}" destId="{B0554900-148E-324D-8929-5401EDFCF556}" srcOrd="1" destOrd="0" presId="urn:microsoft.com/office/officeart/2008/layout/LinedList"/>
    <dgm:cxn modelId="{90AA0D30-BB69-A54E-9742-04241B70622C}" type="presParOf" srcId="{2BE63898-35C5-0945-9B06-3CBC669D4425}" destId="{2E705DCF-0036-5746-B72C-C60D097EC187}" srcOrd="4" destOrd="0" presId="urn:microsoft.com/office/officeart/2008/layout/LinedList"/>
    <dgm:cxn modelId="{3182C79D-8F7D-874C-8468-2966A03F51EA}" type="presParOf" srcId="{2BE63898-35C5-0945-9B06-3CBC669D4425}" destId="{873F1747-300D-6D43-AF5B-6A122EFE464A}" srcOrd="5" destOrd="0" presId="urn:microsoft.com/office/officeart/2008/layout/LinedList"/>
    <dgm:cxn modelId="{5ABBA2C7-5D04-DD45-9BF3-BBEB82E9D3A9}" type="presParOf" srcId="{873F1747-300D-6D43-AF5B-6A122EFE464A}" destId="{15C9AEE2-7AA7-D440-9CF5-F08867D39835}" srcOrd="0" destOrd="0" presId="urn:microsoft.com/office/officeart/2008/layout/LinedList"/>
    <dgm:cxn modelId="{144A58B4-66C1-7843-8521-61BF8CDADB66}" type="presParOf" srcId="{873F1747-300D-6D43-AF5B-6A122EFE464A}" destId="{1110FFEC-F5C1-244C-ABF3-66D45DE0A7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17C3C5-89DE-4AF0-B2B0-8FEFC74A89F0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410CA73-F0FA-417F-AC75-33FC040E5B5E}">
      <dgm:prSet/>
      <dgm:spPr/>
      <dgm:t>
        <a:bodyPr/>
        <a:lstStyle/>
        <a:p>
          <a:r>
            <a:rPr lang="cs-CZ"/>
            <a:t>nauka o znacích</a:t>
          </a:r>
          <a:endParaRPr lang="en-US"/>
        </a:p>
      </dgm:t>
    </dgm:pt>
    <dgm:pt modelId="{3751F599-34B1-45DC-8350-7B429CB31367}" type="parTrans" cxnId="{ACB34B07-633B-4353-B5AF-120C802613F5}">
      <dgm:prSet/>
      <dgm:spPr/>
      <dgm:t>
        <a:bodyPr/>
        <a:lstStyle/>
        <a:p>
          <a:endParaRPr lang="en-US"/>
        </a:p>
      </dgm:t>
    </dgm:pt>
    <dgm:pt modelId="{0DA75742-1173-4C28-A5D2-9E4E6EFBC428}" type="sibTrans" cxnId="{ACB34B07-633B-4353-B5AF-120C802613F5}">
      <dgm:prSet/>
      <dgm:spPr/>
      <dgm:t>
        <a:bodyPr/>
        <a:lstStyle/>
        <a:p>
          <a:endParaRPr lang="en-US"/>
        </a:p>
      </dgm:t>
    </dgm:pt>
    <dgm:pt modelId="{E359EF01-BD57-4FB5-A5D2-1D28CBE8C37A}">
      <dgm:prSet/>
      <dgm:spPr/>
      <dgm:t>
        <a:bodyPr/>
        <a:lstStyle/>
        <a:p>
          <a:r>
            <a:rPr lang="cs-CZ"/>
            <a:t>snaží se o porozumění sociálnímu používání znaků a tvorbě významů z jejich vzájemných vztahů v rámci znakového systému</a:t>
          </a:r>
          <a:endParaRPr lang="en-US"/>
        </a:p>
      </dgm:t>
    </dgm:pt>
    <dgm:pt modelId="{598E9041-D0C4-4611-BC4B-58DA773D7617}" type="parTrans" cxnId="{B56A13E1-A7E7-42E3-8B4F-52991A211A42}">
      <dgm:prSet/>
      <dgm:spPr/>
      <dgm:t>
        <a:bodyPr/>
        <a:lstStyle/>
        <a:p>
          <a:endParaRPr lang="en-US"/>
        </a:p>
      </dgm:t>
    </dgm:pt>
    <dgm:pt modelId="{C789067F-DF75-4D6C-9E5A-0A77B8659B8F}" type="sibTrans" cxnId="{B56A13E1-A7E7-42E3-8B4F-52991A211A42}">
      <dgm:prSet/>
      <dgm:spPr/>
      <dgm:t>
        <a:bodyPr/>
        <a:lstStyle/>
        <a:p>
          <a:endParaRPr lang="en-US"/>
        </a:p>
      </dgm:t>
    </dgm:pt>
    <dgm:pt modelId="{AC650AA5-935D-064C-9015-12C58B96EBB9}" type="pres">
      <dgm:prSet presAssocID="{6617C3C5-89DE-4AF0-B2B0-8FEFC74A89F0}" presName="Name0" presStyleCnt="0">
        <dgm:presLayoutVars>
          <dgm:dir/>
          <dgm:animLvl val="lvl"/>
          <dgm:resizeHandles val="exact"/>
        </dgm:presLayoutVars>
      </dgm:prSet>
      <dgm:spPr/>
    </dgm:pt>
    <dgm:pt modelId="{3A50C1BE-E8B2-4D48-96C6-C6F4F3475439}" type="pres">
      <dgm:prSet presAssocID="{E359EF01-BD57-4FB5-A5D2-1D28CBE8C37A}" presName="boxAndChildren" presStyleCnt="0"/>
      <dgm:spPr/>
    </dgm:pt>
    <dgm:pt modelId="{E117C916-39F9-3841-9B2B-D9C7FC4F815F}" type="pres">
      <dgm:prSet presAssocID="{E359EF01-BD57-4FB5-A5D2-1D28CBE8C37A}" presName="parentTextBox" presStyleLbl="node1" presStyleIdx="0" presStyleCnt="2"/>
      <dgm:spPr/>
    </dgm:pt>
    <dgm:pt modelId="{1E4697E3-0B52-314C-A861-A15BA6EBD2BC}" type="pres">
      <dgm:prSet presAssocID="{0DA75742-1173-4C28-A5D2-9E4E6EFBC428}" presName="sp" presStyleCnt="0"/>
      <dgm:spPr/>
    </dgm:pt>
    <dgm:pt modelId="{BE91619B-F95A-1C4E-BB73-DE4F7D5E0FFC}" type="pres">
      <dgm:prSet presAssocID="{A410CA73-F0FA-417F-AC75-33FC040E5B5E}" presName="arrowAndChildren" presStyleCnt="0"/>
      <dgm:spPr/>
    </dgm:pt>
    <dgm:pt modelId="{8813969C-26C5-6648-B711-9C7C1D29311C}" type="pres">
      <dgm:prSet presAssocID="{A410CA73-F0FA-417F-AC75-33FC040E5B5E}" presName="parentTextArrow" presStyleLbl="node1" presStyleIdx="1" presStyleCnt="2"/>
      <dgm:spPr/>
    </dgm:pt>
  </dgm:ptLst>
  <dgm:cxnLst>
    <dgm:cxn modelId="{ACB34B07-633B-4353-B5AF-120C802613F5}" srcId="{6617C3C5-89DE-4AF0-B2B0-8FEFC74A89F0}" destId="{A410CA73-F0FA-417F-AC75-33FC040E5B5E}" srcOrd="0" destOrd="0" parTransId="{3751F599-34B1-45DC-8350-7B429CB31367}" sibTransId="{0DA75742-1173-4C28-A5D2-9E4E6EFBC428}"/>
    <dgm:cxn modelId="{934F459F-7E28-6347-A297-53DD886F52C9}" type="presOf" srcId="{6617C3C5-89DE-4AF0-B2B0-8FEFC74A89F0}" destId="{AC650AA5-935D-064C-9015-12C58B96EBB9}" srcOrd="0" destOrd="0" presId="urn:microsoft.com/office/officeart/2005/8/layout/process4"/>
    <dgm:cxn modelId="{B20294D8-1E98-AF40-A9A4-C0BDBCBDEB52}" type="presOf" srcId="{A410CA73-F0FA-417F-AC75-33FC040E5B5E}" destId="{8813969C-26C5-6648-B711-9C7C1D29311C}" srcOrd="0" destOrd="0" presId="urn:microsoft.com/office/officeart/2005/8/layout/process4"/>
    <dgm:cxn modelId="{B56A13E1-A7E7-42E3-8B4F-52991A211A42}" srcId="{6617C3C5-89DE-4AF0-B2B0-8FEFC74A89F0}" destId="{E359EF01-BD57-4FB5-A5D2-1D28CBE8C37A}" srcOrd="1" destOrd="0" parTransId="{598E9041-D0C4-4611-BC4B-58DA773D7617}" sibTransId="{C789067F-DF75-4D6C-9E5A-0A77B8659B8F}"/>
    <dgm:cxn modelId="{EFE759F5-EB42-DC4B-900B-05BBF16187B0}" type="presOf" srcId="{E359EF01-BD57-4FB5-A5D2-1D28CBE8C37A}" destId="{E117C916-39F9-3841-9B2B-D9C7FC4F815F}" srcOrd="0" destOrd="0" presId="urn:microsoft.com/office/officeart/2005/8/layout/process4"/>
    <dgm:cxn modelId="{8E3BB42B-DE4A-0941-8864-18B929959165}" type="presParOf" srcId="{AC650AA5-935D-064C-9015-12C58B96EBB9}" destId="{3A50C1BE-E8B2-4D48-96C6-C6F4F3475439}" srcOrd="0" destOrd="0" presId="urn:microsoft.com/office/officeart/2005/8/layout/process4"/>
    <dgm:cxn modelId="{BADF8083-9C5F-A742-9FB5-90CB81A5F452}" type="presParOf" srcId="{3A50C1BE-E8B2-4D48-96C6-C6F4F3475439}" destId="{E117C916-39F9-3841-9B2B-D9C7FC4F815F}" srcOrd="0" destOrd="0" presId="urn:microsoft.com/office/officeart/2005/8/layout/process4"/>
    <dgm:cxn modelId="{DAE567B5-0764-C748-81B6-470C656AA76F}" type="presParOf" srcId="{AC650AA5-935D-064C-9015-12C58B96EBB9}" destId="{1E4697E3-0B52-314C-A861-A15BA6EBD2BC}" srcOrd="1" destOrd="0" presId="urn:microsoft.com/office/officeart/2005/8/layout/process4"/>
    <dgm:cxn modelId="{3E3BD29F-7F1B-9A41-83D1-3EC29F8FB93B}" type="presParOf" srcId="{AC650AA5-935D-064C-9015-12C58B96EBB9}" destId="{BE91619B-F95A-1C4E-BB73-DE4F7D5E0FFC}" srcOrd="2" destOrd="0" presId="urn:microsoft.com/office/officeart/2005/8/layout/process4"/>
    <dgm:cxn modelId="{14E497BB-CFC0-6A40-BA8D-04A9891B3FF2}" type="presParOf" srcId="{BE91619B-F95A-1C4E-BB73-DE4F7D5E0FFC}" destId="{8813969C-26C5-6648-B711-9C7C1D29311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18A244-AF05-466D-8DE1-96F0106C1B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744F39-C47E-4C08-8497-D96B94A7379B}">
      <dgm:prSet/>
      <dgm:spPr/>
      <dgm:t>
        <a:bodyPr/>
        <a:lstStyle/>
        <a:p>
          <a:r>
            <a:rPr lang="cs-CZ"/>
            <a:t>jeho základní vlastností je zastupovat něco jiného</a:t>
          </a:r>
          <a:endParaRPr lang="en-US"/>
        </a:p>
      </dgm:t>
    </dgm:pt>
    <dgm:pt modelId="{59A3DAD8-83C2-41D9-861E-D12968007D06}" type="parTrans" cxnId="{344643D6-EC4C-47DB-901A-DBE0CFBED09C}">
      <dgm:prSet/>
      <dgm:spPr/>
      <dgm:t>
        <a:bodyPr/>
        <a:lstStyle/>
        <a:p>
          <a:endParaRPr lang="en-US"/>
        </a:p>
      </dgm:t>
    </dgm:pt>
    <dgm:pt modelId="{D9BC62A9-7D40-4AE8-8678-D2D61CDE2228}" type="sibTrans" cxnId="{344643D6-EC4C-47DB-901A-DBE0CFBED09C}">
      <dgm:prSet/>
      <dgm:spPr/>
      <dgm:t>
        <a:bodyPr/>
        <a:lstStyle/>
        <a:p>
          <a:endParaRPr lang="en-US"/>
        </a:p>
      </dgm:t>
    </dgm:pt>
    <dgm:pt modelId="{30125F46-E26B-435F-9576-25522AF04FAA}">
      <dgm:prSet/>
      <dgm:spPr/>
      <dgm:t>
        <a:bodyPr/>
        <a:lstStyle/>
        <a:p>
          <a:r>
            <a:rPr lang="en-US"/>
            <a:t>e</a:t>
          </a:r>
          <a:r>
            <a:rPr lang="cs-CZ"/>
            <a:t>xistuje sociální komunita příjemců, kteří jsou schopni jeho zástupnou funkci rozpoznat a sdílejí jeho význam</a:t>
          </a:r>
          <a:endParaRPr lang="en-US"/>
        </a:p>
      </dgm:t>
    </dgm:pt>
    <dgm:pt modelId="{188EE809-B31E-4205-98D4-9F6A426458AD}" type="parTrans" cxnId="{6049AB50-9845-4B98-92E9-EE76C3C730FF}">
      <dgm:prSet/>
      <dgm:spPr/>
      <dgm:t>
        <a:bodyPr/>
        <a:lstStyle/>
        <a:p>
          <a:endParaRPr lang="en-US"/>
        </a:p>
      </dgm:t>
    </dgm:pt>
    <dgm:pt modelId="{F9C4DF2F-2620-4A2F-BBF7-B6E755DCCB61}" type="sibTrans" cxnId="{6049AB50-9845-4B98-92E9-EE76C3C730FF}">
      <dgm:prSet/>
      <dgm:spPr/>
      <dgm:t>
        <a:bodyPr/>
        <a:lstStyle/>
        <a:p>
          <a:endParaRPr lang="en-US"/>
        </a:p>
      </dgm:t>
    </dgm:pt>
    <dgm:pt modelId="{ED26DC47-6B2C-3241-9364-06893AC8C333}" type="pres">
      <dgm:prSet presAssocID="{6218A244-AF05-466D-8DE1-96F0106C1BE2}" presName="linear" presStyleCnt="0">
        <dgm:presLayoutVars>
          <dgm:animLvl val="lvl"/>
          <dgm:resizeHandles val="exact"/>
        </dgm:presLayoutVars>
      </dgm:prSet>
      <dgm:spPr/>
    </dgm:pt>
    <dgm:pt modelId="{11AE71A0-74D4-954C-9752-66BC704DEF49}" type="pres">
      <dgm:prSet presAssocID="{E2744F39-C47E-4C08-8497-D96B94A7379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DC76EA-5DE4-D640-9381-8ADCEC132AB9}" type="pres">
      <dgm:prSet presAssocID="{D9BC62A9-7D40-4AE8-8678-D2D61CDE2228}" presName="spacer" presStyleCnt="0"/>
      <dgm:spPr/>
    </dgm:pt>
    <dgm:pt modelId="{4EAD1CC9-322D-2142-9C15-C8BF870F24A5}" type="pres">
      <dgm:prSet presAssocID="{30125F46-E26B-435F-9576-25522AF04FA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049AB50-9845-4B98-92E9-EE76C3C730FF}" srcId="{6218A244-AF05-466D-8DE1-96F0106C1BE2}" destId="{30125F46-E26B-435F-9576-25522AF04FAA}" srcOrd="1" destOrd="0" parTransId="{188EE809-B31E-4205-98D4-9F6A426458AD}" sibTransId="{F9C4DF2F-2620-4A2F-BBF7-B6E755DCCB61}"/>
    <dgm:cxn modelId="{8E0A16B8-32F2-AA45-9353-3C8DC411E378}" type="presOf" srcId="{30125F46-E26B-435F-9576-25522AF04FAA}" destId="{4EAD1CC9-322D-2142-9C15-C8BF870F24A5}" srcOrd="0" destOrd="0" presId="urn:microsoft.com/office/officeart/2005/8/layout/vList2"/>
    <dgm:cxn modelId="{344643D6-EC4C-47DB-901A-DBE0CFBED09C}" srcId="{6218A244-AF05-466D-8DE1-96F0106C1BE2}" destId="{E2744F39-C47E-4C08-8497-D96B94A7379B}" srcOrd="0" destOrd="0" parTransId="{59A3DAD8-83C2-41D9-861E-D12968007D06}" sibTransId="{D9BC62A9-7D40-4AE8-8678-D2D61CDE2228}"/>
    <dgm:cxn modelId="{8D537EE3-7C4A-384F-AA99-01F77F3AFA55}" type="presOf" srcId="{E2744F39-C47E-4C08-8497-D96B94A7379B}" destId="{11AE71A0-74D4-954C-9752-66BC704DEF49}" srcOrd="0" destOrd="0" presId="urn:microsoft.com/office/officeart/2005/8/layout/vList2"/>
    <dgm:cxn modelId="{9E801BFF-D4CE-AB43-9CAA-1CA74DEBC268}" type="presOf" srcId="{6218A244-AF05-466D-8DE1-96F0106C1BE2}" destId="{ED26DC47-6B2C-3241-9364-06893AC8C333}" srcOrd="0" destOrd="0" presId="urn:microsoft.com/office/officeart/2005/8/layout/vList2"/>
    <dgm:cxn modelId="{B45C8ED3-2B4A-DE4D-9966-3B15848C6129}" type="presParOf" srcId="{ED26DC47-6B2C-3241-9364-06893AC8C333}" destId="{11AE71A0-74D4-954C-9752-66BC704DEF49}" srcOrd="0" destOrd="0" presId="urn:microsoft.com/office/officeart/2005/8/layout/vList2"/>
    <dgm:cxn modelId="{096F3F7E-9EBA-D743-B2C5-5C85232CFA6D}" type="presParOf" srcId="{ED26DC47-6B2C-3241-9364-06893AC8C333}" destId="{E7DC76EA-5DE4-D640-9381-8ADCEC132AB9}" srcOrd="1" destOrd="0" presId="urn:microsoft.com/office/officeart/2005/8/layout/vList2"/>
    <dgm:cxn modelId="{09F5BF9E-50AB-E04D-AB50-B7D498A8E27E}" type="presParOf" srcId="{ED26DC47-6B2C-3241-9364-06893AC8C333}" destId="{4EAD1CC9-322D-2142-9C15-C8BF870F24A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540EF-48F6-6B49-99FC-432715219734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24F95-C13C-8A47-95BD-C93605E769B1}">
      <dsp:nvSpPr>
        <dsp:cNvPr id="0" name=""/>
        <dsp:cNvSpPr/>
      </dsp:nvSpPr>
      <dsp:spPr>
        <a:xfrm>
          <a:off x="0" y="0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 dirty="0" err="1"/>
            <a:t>advertising</a:t>
          </a:r>
          <a:r>
            <a:rPr lang="cs-CZ" sz="4300" kern="1200" dirty="0"/>
            <a:t> </a:t>
          </a:r>
          <a:r>
            <a:rPr lang="cs-CZ" sz="4300" kern="1200" dirty="0" err="1"/>
            <a:t>that</a:t>
          </a:r>
          <a:r>
            <a:rPr lang="cs-CZ" sz="4300" kern="1200" dirty="0"/>
            <a:t> </a:t>
          </a:r>
          <a:r>
            <a:rPr lang="cs-CZ" sz="4300" kern="1200" dirty="0" err="1"/>
            <a:t>employs</a:t>
          </a:r>
          <a:r>
            <a:rPr lang="cs-CZ" sz="4300" kern="1200" dirty="0"/>
            <a:t> pro-</a:t>
          </a:r>
          <a:r>
            <a:rPr lang="cs-CZ" sz="4300" kern="1200" dirty="0" err="1"/>
            <a:t>female</a:t>
          </a:r>
          <a:r>
            <a:rPr lang="cs-CZ" sz="4300" kern="1200" dirty="0"/>
            <a:t> talent, </a:t>
          </a:r>
          <a:r>
            <a:rPr lang="cs-CZ" sz="4300" kern="1200" dirty="0" err="1"/>
            <a:t>messages</a:t>
          </a:r>
          <a:r>
            <a:rPr lang="cs-CZ" sz="4300" kern="1200" dirty="0"/>
            <a:t> and </a:t>
          </a:r>
          <a:r>
            <a:rPr lang="cs-CZ" sz="4300" kern="1200" dirty="0" err="1"/>
            <a:t>imagery</a:t>
          </a:r>
          <a:r>
            <a:rPr lang="cs-CZ" sz="4300" kern="1200" dirty="0"/>
            <a:t> to </a:t>
          </a:r>
          <a:r>
            <a:rPr lang="cs-CZ" sz="4300" kern="1200" dirty="0" err="1"/>
            <a:t>empower</a:t>
          </a:r>
          <a:r>
            <a:rPr lang="cs-CZ" sz="4300" kern="1200" dirty="0"/>
            <a:t> </a:t>
          </a:r>
          <a:r>
            <a:rPr lang="cs-CZ" sz="4300" kern="1200" dirty="0" err="1"/>
            <a:t>women</a:t>
          </a:r>
          <a:r>
            <a:rPr lang="cs-CZ" sz="4300" kern="1200" dirty="0"/>
            <a:t> and </a:t>
          </a:r>
          <a:r>
            <a:rPr lang="cs-CZ" sz="4300" kern="1200" dirty="0" err="1"/>
            <a:t>girls</a:t>
          </a:r>
          <a:r>
            <a:rPr lang="cs-CZ" sz="4300" kern="1200" dirty="0"/>
            <a:t> (</a:t>
          </a:r>
          <a:r>
            <a:rPr lang="cs-CZ" sz="4300" kern="1200" dirty="0" err="1"/>
            <a:t>SheKnows</a:t>
          </a:r>
          <a:r>
            <a:rPr lang="cs-CZ" sz="4300" kern="1200" dirty="0"/>
            <a:t> Media, 2016)</a:t>
          </a:r>
          <a:endParaRPr lang="en-US" sz="4300" kern="1200" dirty="0"/>
        </a:p>
      </dsp:txBody>
      <dsp:txXfrm>
        <a:off x="0" y="0"/>
        <a:ext cx="10515600" cy="2176272"/>
      </dsp:txXfrm>
    </dsp:sp>
    <dsp:sp modelId="{7DE47D3B-9693-224C-BAF1-27FF35E20D27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5CF4E-5615-BD4A-9B62-078710A3E03C}">
      <dsp:nvSpPr>
        <dsp:cNvPr id="0" name=""/>
        <dsp:cNvSpPr/>
      </dsp:nvSpPr>
      <dsp:spPr>
        <a:xfrm>
          <a:off x="0" y="2176272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300" kern="1200" dirty="0" err="1"/>
            <a:t>female</a:t>
          </a:r>
          <a:r>
            <a:rPr lang="cs-CZ" sz="4300" kern="1200" dirty="0"/>
            <a:t> </a:t>
          </a:r>
          <a:r>
            <a:rPr lang="cs-CZ" sz="4300" kern="1200" dirty="0" err="1"/>
            <a:t>empowerment</a:t>
          </a:r>
          <a:r>
            <a:rPr lang="cs-CZ" sz="4300" kern="1200" dirty="0"/>
            <a:t> </a:t>
          </a:r>
          <a:r>
            <a:rPr lang="cs-CZ" sz="4300" kern="1200" dirty="0" err="1"/>
            <a:t>advertising</a:t>
          </a:r>
          <a:r>
            <a:rPr lang="cs-CZ" sz="4300" kern="1200" dirty="0"/>
            <a:t> (</a:t>
          </a:r>
          <a:r>
            <a:rPr lang="cs-CZ" sz="4300" kern="1200" dirty="0" err="1"/>
            <a:t>Akestam</a:t>
          </a:r>
          <a:r>
            <a:rPr lang="cs-CZ" sz="4300" kern="1200" dirty="0"/>
            <a:t> et al., 2017)</a:t>
          </a:r>
          <a:endParaRPr lang="en-US" sz="4300" kern="1200" dirty="0"/>
        </a:p>
      </dsp:txBody>
      <dsp:txXfrm>
        <a:off x="0" y="2176272"/>
        <a:ext cx="10515600" cy="2176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540EF-48F6-6B49-99FC-432715219734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24F95-C13C-8A47-95BD-C93605E769B1}">
      <dsp:nvSpPr>
        <dsp:cNvPr id="0" name=""/>
        <dsp:cNvSpPr/>
      </dsp:nvSpPr>
      <dsp:spPr>
        <a:xfrm>
          <a:off x="0" y="0"/>
          <a:ext cx="10515600" cy="4352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dirty="0"/>
            <a:t>All </a:t>
          </a:r>
          <a:r>
            <a:rPr lang="cs-CZ" sz="2000" b="0" i="0" kern="1200" dirty="0" err="1"/>
            <a:t>femvertising</a:t>
          </a:r>
          <a:r>
            <a:rPr lang="cs-CZ" sz="2000" b="0" i="0" kern="1200" dirty="0"/>
            <a:t> </a:t>
          </a:r>
          <a:r>
            <a:rPr lang="cs-CZ" sz="2000" b="0" i="0" kern="1200" dirty="0" err="1"/>
            <a:t>campaigns</a:t>
          </a:r>
          <a:r>
            <a:rPr lang="cs-CZ" sz="2000" b="0" i="0" kern="1200" dirty="0"/>
            <a:t> </a:t>
          </a:r>
          <a:r>
            <a:rPr lang="cs-CZ" sz="2000" b="0" i="0" kern="1200" dirty="0" err="1"/>
            <a:t>fall</a:t>
          </a:r>
          <a:r>
            <a:rPr lang="cs-CZ" sz="2000" b="0" i="0" kern="1200" dirty="0"/>
            <a:t> </a:t>
          </a:r>
          <a:r>
            <a:rPr lang="cs-CZ" sz="2000" b="0" i="0" kern="1200" dirty="0" err="1"/>
            <a:t>somewhere</a:t>
          </a:r>
          <a:r>
            <a:rPr lang="cs-CZ" sz="2000" b="0" i="0" kern="1200" dirty="0"/>
            <a:t> on a </a:t>
          </a:r>
          <a:r>
            <a:rPr lang="cs-CZ" sz="2000" b="0" i="0" kern="1200" dirty="0" err="1"/>
            <a:t>spectrum</a:t>
          </a:r>
          <a:r>
            <a:rPr lang="cs-CZ" sz="2000" b="0" i="0" kern="1200" dirty="0"/>
            <a:t> </a:t>
          </a:r>
          <a:r>
            <a:rPr lang="cs-CZ" sz="2000" b="0" i="0" kern="1200" dirty="0" err="1"/>
            <a:t>between</a:t>
          </a:r>
          <a:r>
            <a:rPr lang="cs-CZ" sz="2000" b="0" i="0" kern="1200" dirty="0"/>
            <a:t> </a:t>
          </a:r>
          <a:r>
            <a:rPr lang="cs-CZ" sz="2000" b="1" i="0" kern="1200" dirty="0"/>
            <a:t>LIP SERVICE </a:t>
          </a:r>
          <a:r>
            <a:rPr lang="cs-CZ" sz="2000" b="0" i="0" kern="1200" dirty="0"/>
            <a:t>(a marketing </a:t>
          </a:r>
          <a:r>
            <a:rPr lang="cs-CZ" sz="2000" b="0" i="0" kern="1200" dirty="0" err="1"/>
            <a:t>gimmick</a:t>
          </a:r>
          <a:r>
            <a:rPr lang="cs-CZ" sz="2000" b="0" i="0" kern="1200" dirty="0"/>
            <a:t> </a:t>
          </a:r>
          <a:r>
            <a:rPr lang="cs-CZ" sz="2000" b="0" i="0" kern="1200" dirty="0" err="1"/>
            <a:t>that</a:t>
          </a:r>
          <a:r>
            <a:rPr lang="cs-CZ" sz="2000" b="0" i="0" kern="1200" dirty="0"/>
            <a:t> </a:t>
          </a:r>
          <a:r>
            <a:rPr lang="cs-CZ" sz="2000" b="0" i="0" kern="1200" dirty="0" err="1"/>
            <a:t>exploits</a:t>
          </a:r>
          <a:r>
            <a:rPr lang="cs-CZ" sz="2000" b="0" i="0" kern="1200" dirty="0"/>
            <a:t> </a:t>
          </a:r>
          <a:r>
            <a:rPr lang="cs-CZ" sz="2000" b="0" i="0" kern="1200" dirty="0" err="1"/>
            <a:t>the</a:t>
          </a:r>
          <a:r>
            <a:rPr lang="cs-CZ" sz="2000" b="0" i="0" kern="1200" dirty="0"/>
            <a:t> </a:t>
          </a:r>
          <a:r>
            <a:rPr lang="cs-CZ" sz="2000" b="0" i="0" kern="1200" dirty="0" err="1"/>
            <a:t>feminism</a:t>
          </a:r>
          <a:r>
            <a:rPr lang="cs-CZ" sz="2000" b="0" i="0" kern="1200" dirty="0"/>
            <a:t> </a:t>
          </a:r>
          <a:r>
            <a:rPr lang="cs-CZ" sz="2000" b="0" i="0" kern="1200" dirty="0" err="1"/>
            <a:t>narrative</a:t>
          </a:r>
          <a:r>
            <a:rPr lang="cs-CZ" sz="2000" b="0" i="0" kern="1200" dirty="0"/>
            <a:t> </a:t>
          </a:r>
          <a:r>
            <a:rPr lang="cs-CZ" sz="2000" b="0" i="0" kern="1200" dirty="0" err="1"/>
            <a:t>without</a:t>
          </a:r>
          <a:r>
            <a:rPr lang="cs-CZ" sz="2000" b="0" i="0" kern="1200" dirty="0"/>
            <a:t> </a:t>
          </a:r>
          <a:r>
            <a:rPr lang="cs-CZ" sz="2000" b="0" i="0" kern="1200" dirty="0" err="1"/>
            <a:t>taking</a:t>
          </a:r>
          <a:r>
            <a:rPr lang="cs-CZ" sz="2000" b="0" i="0" kern="1200" dirty="0"/>
            <a:t> </a:t>
          </a:r>
          <a:r>
            <a:rPr lang="cs-CZ" sz="2000" b="0" i="0" kern="1200" dirty="0" err="1"/>
            <a:t>real</a:t>
          </a:r>
          <a:r>
            <a:rPr lang="cs-CZ" sz="2000" b="0" i="0" kern="1200" dirty="0"/>
            <a:t> </a:t>
          </a:r>
          <a:r>
            <a:rPr lang="cs-CZ" sz="2000" b="0" i="0" kern="1200" dirty="0" err="1"/>
            <a:t>action</a:t>
          </a:r>
          <a:r>
            <a:rPr lang="cs-CZ" sz="2000" b="0" i="0" kern="1200" dirty="0"/>
            <a:t>) and </a:t>
          </a:r>
          <a:r>
            <a:rPr lang="cs-CZ" sz="2000" b="1" i="0" kern="1200" dirty="0"/>
            <a:t>LEGIT </a:t>
          </a:r>
          <a:r>
            <a:rPr lang="cs-CZ" sz="2000" b="0" i="0" kern="1200" dirty="0"/>
            <a:t>(</a:t>
          </a:r>
          <a:r>
            <a:rPr lang="cs-CZ" sz="2000" b="0" i="0" kern="1200" dirty="0" err="1"/>
            <a:t>when</a:t>
          </a:r>
          <a:r>
            <a:rPr lang="cs-CZ" sz="2000" b="0" i="0" kern="1200" dirty="0"/>
            <a:t> a </a:t>
          </a:r>
          <a:r>
            <a:rPr lang="cs-CZ" sz="2000" b="0" i="0" kern="1200" dirty="0" err="1"/>
            <a:t>campaign</a:t>
          </a:r>
          <a:r>
            <a:rPr lang="cs-CZ" sz="2000" b="0" i="0" kern="1200" dirty="0"/>
            <a:t> and </a:t>
          </a:r>
          <a:r>
            <a:rPr lang="cs-CZ" sz="2000" b="0" i="0" kern="1200" dirty="0" err="1"/>
            <a:t>the</a:t>
          </a:r>
          <a:r>
            <a:rPr lang="cs-CZ" sz="2000" b="0" i="0" kern="1200" dirty="0"/>
            <a:t> </a:t>
          </a:r>
          <a:r>
            <a:rPr lang="cs-CZ" sz="2000" b="0" i="0" kern="1200" dirty="0" err="1"/>
            <a:t>company</a:t>
          </a:r>
          <a:r>
            <a:rPr lang="cs-CZ" sz="2000" b="0" i="0" kern="1200" dirty="0"/>
            <a:t> </a:t>
          </a:r>
          <a:r>
            <a:rPr lang="cs-CZ" sz="2000" b="0" i="0" kern="1200" dirty="0" err="1"/>
            <a:t>behind</a:t>
          </a:r>
          <a:r>
            <a:rPr lang="cs-CZ" sz="2000" b="0" i="0" kern="1200" dirty="0"/>
            <a:t> </a:t>
          </a:r>
          <a:r>
            <a:rPr lang="cs-CZ" sz="2000" b="0" i="0" kern="1200" dirty="0" err="1"/>
            <a:t>it</a:t>
          </a:r>
          <a:r>
            <a:rPr lang="cs-CZ" sz="2000" b="0" i="0" kern="1200" dirty="0"/>
            <a:t> </a:t>
          </a:r>
          <a:r>
            <a:rPr lang="cs-CZ" sz="2000" b="0" i="0" kern="1200" dirty="0" err="1"/>
            <a:t>actively</a:t>
          </a:r>
          <a:r>
            <a:rPr lang="cs-CZ" sz="2000" b="0" i="0" kern="1200" dirty="0"/>
            <a:t> support </a:t>
          </a:r>
          <a:r>
            <a:rPr lang="cs-CZ" sz="2000" b="0" i="0" kern="1200" dirty="0" err="1"/>
            <a:t>the</a:t>
          </a:r>
          <a:r>
            <a:rPr lang="cs-CZ" sz="2000" b="0" i="0" kern="1200" dirty="0"/>
            <a:t> </a:t>
          </a:r>
          <a:r>
            <a:rPr lang="cs-CZ" sz="2000" b="0" i="0" kern="1200" dirty="0" err="1"/>
            <a:t>women’s</a:t>
          </a:r>
          <a:r>
            <a:rPr lang="cs-CZ" sz="2000" b="0" i="0" kern="1200" dirty="0"/>
            <a:t> </a:t>
          </a:r>
          <a:r>
            <a:rPr lang="cs-CZ" sz="2000" b="0" i="0" kern="1200" dirty="0" err="1"/>
            <a:t>rights</a:t>
          </a:r>
          <a:r>
            <a:rPr lang="cs-CZ" sz="2000" b="0" i="0" kern="1200" dirty="0"/>
            <a:t> </a:t>
          </a:r>
          <a:r>
            <a:rPr lang="cs-CZ" sz="2000" b="0" i="0" kern="1200" dirty="0" err="1"/>
            <a:t>movement</a:t>
          </a:r>
          <a:r>
            <a:rPr lang="cs-CZ" sz="2000" b="0" i="0" kern="1200" dirty="0"/>
            <a:t>.)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0" i="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dirty="0" err="1"/>
            <a:t>Genuin</a:t>
          </a:r>
          <a:r>
            <a:rPr lang="cs-CZ" sz="2000" b="0" i="0" kern="1200" dirty="0"/>
            <a:t>/faux </a:t>
          </a:r>
          <a:r>
            <a:rPr lang="cs-CZ" sz="2000" b="0" i="0" kern="1200" dirty="0" err="1"/>
            <a:t>feminism</a:t>
          </a:r>
          <a:r>
            <a:rPr lang="cs-CZ" sz="2000" b="0" i="0" kern="1200" dirty="0"/>
            <a:t>; </a:t>
          </a:r>
          <a:r>
            <a:rPr lang="cs-CZ" sz="2000" b="0" i="0" kern="1200" dirty="0" err="1"/>
            <a:t>corporate</a:t>
          </a:r>
          <a:r>
            <a:rPr lang="cs-CZ" sz="2000" b="0" i="0" kern="1200" dirty="0"/>
            <a:t>/</a:t>
          </a:r>
          <a:r>
            <a:rPr lang="cs-CZ" sz="2000" b="0" i="0" kern="1200" dirty="0" err="1"/>
            <a:t>commodity</a:t>
          </a:r>
          <a:r>
            <a:rPr lang="cs-CZ" sz="2000" b="0" i="0" kern="1200" dirty="0"/>
            <a:t> </a:t>
          </a:r>
          <a:r>
            <a:rPr lang="cs-CZ" sz="2000" b="0" i="0" kern="1200" dirty="0" err="1"/>
            <a:t>feminism</a:t>
          </a:r>
          <a:endParaRPr lang="en-US" sz="2000" kern="1200" dirty="0"/>
        </a:p>
      </dsp:txBody>
      <dsp:txXfrm>
        <a:off x="0" y="0"/>
        <a:ext cx="10515600" cy="4352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D0EE7-61E6-1943-BDD6-F502091E95EA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C53BA-EE32-2242-AFCE-AEB92FEDF217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reprezentace otcovství, které naznačují, že "nový ideální muž je angažovaný rodič a emocionálně zranitelný partner" </a:t>
          </a:r>
        </a:p>
      </dsp:txBody>
      <dsp:txXfrm>
        <a:off x="0" y="2687"/>
        <a:ext cx="6263640" cy="1833104"/>
      </dsp:txXfrm>
    </dsp:sp>
    <dsp:sp modelId="{E5F1451D-EC31-9342-9AD1-22A5BDAD30AA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2C45E-87B4-4E45-9280-4CA995763DE1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 err="1"/>
            <a:t>dadvertising</a:t>
          </a:r>
          <a:r>
            <a:rPr lang="cs-CZ" sz="2800" kern="1200" dirty="0"/>
            <a:t> oslovuje především ženské publikum (ale pozitivní reakce bez ohledu na gender)</a:t>
          </a:r>
          <a:endParaRPr lang="en-US" sz="2800" kern="1200" dirty="0"/>
        </a:p>
      </dsp:txBody>
      <dsp:txXfrm>
        <a:off x="0" y="1835791"/>
        <a:ext cx="6263640" cy="1833104"/>
      </dsp:txXfrm>
    </dsp:sp>
    <dsp:sp modelId="{2E705DCF-0036-5746-B72C-C60D097EC187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9AEE2-7AA7-D440-9CF5-F08867D39835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muži zobrazováni tak, že jsou svými dětmi považováni za hrdiny, oddané otce, milující manžele a méně často za pomocníky v domácnosti. </a:t>
          </a:r>
          <a:endParaRPr lang="en-US" sz="2800" kern="1200" dirty="0"/>
        </a:p>
      </dsp:txBody>
      <dsp:txXfrm>
        <a:off x="0" y="3668896"/>
        <a:ext cx="6263640" cy="18331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7C916-39F9-3841-9B2B-D9C7FC4F815F}">
      <dsp:nvSpPr>
        <dsp:cNvPr id="0" name=""/>
        <dsp:cNvSpPr/>
      </dsp:nvSpPr>
      <dsp:spPr>
        <a:xfrm>
          <a:off x="0" y="3322370"/>
          <a:ext cx="6263640" cy="21798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snaží se o porozumění sociálnímu používání znaků a tvorbě významů z jejich vzájemných vztahů v rámci znakového systému</a:t>
          </a:r>
          <a:endParaRPr lang="en-US" sz="3100" kern="1200"/>
        </a:p>
      </dsp:txBody>
      <dsp:txXfrm>
        <a:off x="0" y="3322370"/>
        <a:ext cx="6263640" cy="2179834"/>
      </dsp:txXfrm>
    </dsp:sp>
    <dsp:sp modelId="{8813969C-26C5-6648-B711-9C7C1D29311C}">
      <dsp:nvSpPr>
        <dsp:cNvPr id="0" name=""/>
        <dsp:cNvSpPr/>
      </dsp:nvSpPr>
      <dsp:spPr>
        <a:xfrm rot="10800000">
          <a:off x="0" y="2482"/>
          <a:ext cx="6263640" cy="3352586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nauka o znacích</a:t>
          </a:r>
          <a:endParaRPr lang="en-US" sz="3100" kern="1200"/>
        </a:p>
      </dsp:txBody>
      <dsp:txXfrm rot="10800000">
        <a:off x="0" y="2482"/>
        <a:ext cx="6263640" cy="2178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E71A0-74D4-954C-9752-66BC704DEF49}">
      <dsp:nvSpPr>
        <dsp:cNvPr id="0" name=""/>
        <dsp:cNvSpPr/>
      </dsp:nvSpPr>
      <dsp:spPr>
        <a:xfrm>
          <a:off x="0" y="176189"/>
          <a:ext cx="6263640" cy="24800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jeho základní vlastností je zastupovat něco jiného</a:t>
          </a:r>
          <a:endParaRPr lang="en-US" sz="3500" kern="1200"/>
        </a:p>
      </dsp:txBody>
      <dsp:txXfrm>
        <a:off x="121065" y="297254"/>
        <a:ext cx="6021510" cy="2237904"/>
      </dsp:txXfrm>
    </dsp:sp>
    <dsp:sp modelId="{4EAD1CC9-322D-2142-9C15-C8BF870F24A5}">
      <dsp:nvSpPr>
        <dsp:cNvPr id="0" name=""/>
        <dsp:cNvSpPr/>
      </dsp:nvSpPr>
      <dsp:spPr>
        <a:xfrm>
          <a:off x="0" y="2757023"/>
          <a:ext cx="6263640" cy="248003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</a:t>
          </a:r>
          <a:r>
            <a:rPr lang="cs-CZ" sz="3500" kern="1200"/>
            <a:t>xistuje sociální komunita příjemců, kteří jsou schopni jeho zástupnou funkci rozpoznat a sdílejí jeho význam</a:t>
          </a:r>
          <a:endParaRPr lang="en-US" sz="3500" kern="1200"/>
        </a:p>
      </dsp:txBody>
      <dsp:txXfrm>
        <a:off x="121065" y="2878088"/>
        <a:ext cx="6021510" cy="2237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C3E86-C63A-884A-A8BC-069BB6BE2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3CFBA8-5A17-384E-A94C-C9B1B89D6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1083C-934C-BA4D-99F8-69B8B3C1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26CB2-2A1A-DA4A-A179-D40CE6AB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6CFF67-D634-BA4A-A216-9130F5E6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96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D666B-405B-B543-BB11-CEB8951C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8FBB13-7187-1A4C-B7F6-99CF3143A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26AEB7-5A97-3E40-9298-3742F078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2D00E0-3B59-3341-92C4-9206A1C4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CC6061-D0F0-0647-8359-DFDB5708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5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562BFE-86E6-0744-91D3-F7CDBA7C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907C35-5E08-C444-8DA5-7E3D5E769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D1E21F-1E51-AA47-B93D-C7944AD2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7D71E2-F4EF-9342-8D41-C98EC180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84E6DE-6625-D148-AADC-5889F939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1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78C1D-DF2D-5B46-A3F0-48ABE6AA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95ED9-15E1-124F-AD4E-D6E31A4D4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56C86E-1F8E-944B-9EE3-664716AF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F38F88-171D-9D49-A7DF-A97B6856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BC6BCC-A947-9942-8356-F8E1173B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74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62667-42E5-3446-B135-A3176925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599B0A-54B3-A546-A2A6-731462230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8C8DB9-46BF-DD4D-843F-16ED85A7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89D4FE-54F9-6048-90FB-988C4298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F972F0-824E-EC4F-8DFA-38C6897F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4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772AF-422D-4744-8264-4B9D7910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8DE40-E91E-8448-B3D0-313CDDFD3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E4A7CB-E52B-DD4E-A64B-02AA1F307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DADA1B-54E6-264F-B97C-D3514242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37969E-0F89-F242-89CA-08C07CF5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128B51-F83A-874F-9516-782AAB88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18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19EC4-C2EC-B44B-ABA9-D633BB23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8FBD97-1F13-384D-9F37-476289FDA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4C2CFB-11AF-5444-B7E4-4370B2DA5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316321-9835-B54E-9A29-0A5D71324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B8C06B6-46B1-A04C-8D2F-3DB7555D4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757612-137B-2643-8283-4022CCE2B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2C4BE2-88F0-6242-859B-B76A28E1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68A17E-8D50-484E-A28F-62013B8F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1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70DB7-17C7-234E-BBD8-43992DE7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56B175C-14C0-134C-BBB0-38B08BD5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51ED49-8E34-ED44-A7CF-0C88D6A1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BD257F-89C4-C243-AF92-56D2791E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1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5E72BD2-A097-3245-80BA-23FD38CB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8E7B55-0F03-434F-8CB1-0ADC72D6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59BA2D-9337-C044-BE5F-CBF338C5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79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EF66D-FFE6-B14A-AAA2-08132D7E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1E847-24E3-0A44-8410-1A98412AE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A5F3DE-CCE2-1741-BB80-2CEF985D2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AD0156-30FF-6B48-AE45-80B49430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FCC5F8-3690-5847-B45E-1D2122E7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A0E547-CDC9-3D45-BB85-1061A5A4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48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43227-D292-F748-94B7-64581B29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0BFA2-A54A-3444-A81E-6944D3690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E69B9D-423F-F34F-8D9B-BFBD4D68F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15F175-1C65-CE4A-B292-41517C436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C3663D-E961-1840-BC8E-E26C118F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9FF7EC-0C38-0F49-AC72-F3B09B05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7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0F6A5D2-4B0E-194A-8E5F-60F7596A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A1BC8E-E5B4-0E46-9DC3-E082D968B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ED6CD2-6C2B-8945-AD2C-44E26A7F9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BB1A9-E721-6E49-85C7-7EBAD7AED29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BA2D17-9A54-7F49-9E52-E8341B83B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6441EC-0628-2240-864E-DFDD7A7B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20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xLfH70nm9V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7qJxCS45Yg&amp;t=14s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ZoyZI0EzYaY&amp;t=30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20/01/23/loneliness-is-rising-younger-workers-and-social-media-users-feel-it-most.html" TargetMode="External"/><Relationship Id="rId2" Type="http://schemas.openxmlformats.org/officeDocument/2006/relationships/hyperlink" Target="https://www.forbes.com/sites/ebauer/2021/07/15/the-loneliness-epidemic-among-the-elderly-may-not-be-what-it-seems/?sh=19cef1af1b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kpriOh7x8I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avtzdOTbzbo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Puzzle">
            <a:extLst>
              <a:ext uri="{FF2B5EF4-FFF2-40B4-BE49-F238E27FC236}">
                <a16:creationId xmlns:a16="http://schemas.microsoft.com/office/drawing/2014/main" id="{B5B86BC8-A21B-414C-8E7A-C0E2D2E21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1" r="23298" b="35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44D6F-E28C-454B-8960-59EFDEB95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en-US" altLang="cs-CZ" sz="4800" cap="none">
                <a:ea typeface="ＭＳ Ｐゴシック" panose="020B0600070205080204" pitchFamily="34" charset="-128"/>
              </a:rPr>
              <a:t>Interpretace textů marketingové komunikace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2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9960BB-E35F-DA4D-8D81-FE585CA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/>
              <a:t>Femvertising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0B3F41A-AD10-919D-6829-1FC4C1CC2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24696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688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9960BB-E35F-DA4D-8D81-FE585CA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/>
              <a:t>Femvertising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0B3F41A-AD10-919D-6829-1FC4C1CC2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37200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5333C6A-306E-C2CA-539E-9C9DDE413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85" y="3766458"/>
            <a:ext cx="6350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8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E89738-6421-EA91-DE94-1EE5EDA2A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 fontScale="92500" lnSpcReduction="10000"/>
          </a:bodyPr>
          <a:lstStyle/>
          <a:p>
            <a:r>
              <a:rPr lang="cs-CZ" sz="2000" b="0" i="0" dirty="0" err="1">
                <a:effectLst/>
                <a:latin typeface="Helvetica Neue" panose="02000503000000020004" pitchFamily="2" charset="0"/>
              </a:rPr>
              <a:t>companies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make marketing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communication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efforts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emphasize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female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empowerment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, diversity, and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equality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,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even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though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it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might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not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reflect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their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actual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practices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,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is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,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they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0" i="0" dirty="0" err="1">
                <a:effectLst/>
                <a:latin typeface="Helvetica Neue" panose="02000503000000020004" pitchFamily="2" charset="0"/>
              </a:rPr>
              <a:t>perform</a:t>
            </a:r>
            <a:r>
              <a:rPr lang="cs-CZ" sz="2000" b="0" i="0" dirty="0">
                <a:effectLst/>
                <a:latin typeface="Helvetica Neue" panose="02000503000000020004" pitchFamily="2" charset="0"/>
              </a:rPr>
              <a:t> </a:t>
            </a:r>
            <a:r>
              <a:rPr lang="cs-CZ" sz="2000" b="1" i="0" u="sng" dirty="0" err="1">
                <a:effectLst/>
                <a:latin typeface="Helvetica Neue" panose="02000503000000020004" pitchFamily="2" charset="0"/>
              </a:rPr>
              <a:t>femwashing</a:t>
            </a:r>
            <a:r>
              <a:rPr lang="cs-CZ" sz="2000" b="1" i="0" u="sng" dirty="0">
                <a:effectLst/>
                <a:latin typeface="Helvetica Neue" panose="02000503000000020004" pitchFamily="2" charset="0"/>
              </a:rPr>
              <a:t>.</a:t>
            </a:r>
            <a:br>
              <a:rPr lang="cs-CZ" sz="2000" b="1" i="0" u="sng" dirty="0">
                <a:effectLst/>
                <a:latin typeface="Helvetica Neue" panose="02000503000000020004" pitchFamily="2" charset="0"/>
              </a:rPr>
            </a:br>
            <a:endParaRPr lang="cs-CZ" sz="2000" b="1" i="0" u="sng" dirty="0">
              <a:effectLst/>
              <a:latin typeface="Helvetica Neue" panose="02000503000000020004" pitchFamily="2" charset="0"/>
            </a:endParaRPr>
          </a:p>
          <a:p>
            <a:r>
              <a:rPr lang="cs-CZ" sz="2000" dirty="0" err="1">
                <a:latin typeface="Helvetica Neue" panose="02000503000000020004" pitchFamily="2" charset="0"/>
              </a:rPr>
              <a:t>women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perceive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femwashing</a:t>
            </a:r>
            <a:r>
              <a:rPr lang="cs-CZ" sz="2000" dirty="0">
                <a:latin typeface="Helvetica Neue" panose="02000503000000020004" pitchFamily="2" charset="0"/>
              </a:rPr>
              <a:t> as negative </a:t>
            </a:r>
            <a:r>
              <a:rPr lang="cs-CZ" sz="2000" dirty="0" err="1">
                <a:latin typeface="Helvetica Neue" panose="02000503000000020004" pitchFamily="2" charset="0"/>
              </a:rPr>
              <a:t>since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it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makes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them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feel</a:t>
            </a:r>
            <a:r>
              <a:rPr lang="cs-CZ" sz="2000" dirty="0">
                <a:latin typeface="Helvetica Neue" panose="02000503000000020004" pitchFamily="2" charset="0"/>
              </a:rPr>
              <a:t> </a:t>
            </a:r>
            <a:r>
              <a:rPr lang="cs-CZ" sz="2000" dirty="0" err="1">
                <a:latin typeface="Helvetica Neue" panose="02000503000000020004" pitchFamily="2" charset="0"/>
              </a:rPr>
              <a:t>critical</a:t>
            </a:r>
            <a:r>
              <a:rPr lang="cs-CZ" sz="2000" dirty="0">
                <a:latin typeface="Helvetica Neue" panose="02000503000000020004" pitchFamily="2" charset="0"/>
              </a:rPr>
              <a:t>, </a:t>
            </a:r>
            <a:r>
              <a:rPr lang="cs-CZ" sz="2000" dirty="0" err="1">
                <a:latin typeface="Helvetica Neue" panose="02000503000000020004" pitchFamily="2" charset="0"/>
              </a:rPr>
              <a:t>skeptical</a:t>
            </a:r>
            <a:r>
              <a:rPr lang="cs-CZ" sz="2000" dirty="0">
                <a:latin typeface="Helvetica Neue" panose="02000503000000020004" pitchFamily="2" charset="0"/>
              </a:rPr>
              <a:t>, </a:t>
            </a:r>
            <a:r>
              <a:rPr lang="cs-CZ" sz="2000" dirty="0" err="1">
                <a:latin typeface="Helvetica Neue" panose="02000503000000020004" pitchFamily="2" charset="0"/>
              </a:rPr>
              <a:t>pressured</a:t>
            </a:r>
            <a:r>
              <a:rPr lang="cs-CZ" sz="2000" dirty="0">
                <a:latin typeface="Helvetica Neue" panose="02000503000000020004" pitchFamily="2" charset="0"/>
              </a:rPr>
              <a:t>, </a:t>
            </a:r>
            <a:r>
              <a:rPr lang="cs-CZ" sz="2000" dirty="0" err="1">
                <a:latin typeface="Helvetica Neue" panose="02000503000000020004" pitchFamily="2" charset="0"/>
              </a:rPr>
              <a:t>misled</a:t>
            </a:r>
            <a:r>
              <a:rPr lang="cs-CZ" sz="2000" dirty="0">
                <a:latin typeface="Helvetica Neue" panose="02000503000000020004" pitchFamily="2" charset="0"/>
              </a:rPr>
              <a:t>, </a:t>
            </a:r>
            <a:r>
              <a:rPr lang="cs-CZ" sz="2000" dirty="0" err="1">
                <a:latin typeface="Helvetica Neue" panose="02000503000000020004" pitchFamily="2" charset="0"/>
              </a:rPr>
              <a:t>naive</a:t>
            </a:r>
            <a:r>
              <a:rPr lang="cs-CZ" sz="2000" dirty="0">
                <a:latin typeface="Helvetica Neue" panose="02000503000000020004" pitchFamily="2" charset="0"/>
              </a:rPr>
              <a:t> and </a:t>
            </a:r>
            <a:r>
              <a:rPr lang="cs-CZ" sz="2000" dirty="0" err="1">
                <a:latin typeface="Helvetica Neue" panose="02000503000000020004" pitchFamily="2" charset="0"/>
              </a:rPr>
              <a:t>provoked</a:t>
            </a:r>
            <a:r>
              <a:rPr lang="cs-CZ" sz="2000" dirty="0">
                <a:latin typeface="Helvetica Neue" panose="02000503000000020004" pitchFamily="2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302176-43D6-A084-2A46-ACD079CB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819" y="661916"/>
            <a:ext cx="6124417" cy="55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2717C-9D6D-9F08-453A-4EC704A3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C3F56F-DBD1-DF08-E9FD-BC9F47BED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6C229A4-6943-FFA8-85DE-E9DAB9EA6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6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D320726-2D6B-EA47-253D-1F2AF4A9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947334"/>
            <a:ext cx="5291666" cy="29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CEDF47E-E60E-E558-1DF0-718D73F2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2117959"/>
            <a:ext cx="5291667" cy="26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9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499CE6-5E6F-4D58-6040-17F6F18A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/>
              <a:t>Muži v reklamě</a:t>
            </a: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0470A-35A3-B773-50B9-59791651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cs-CZ" sz="1800" b="0" i="0" dirty="0" err="1">
                <a:effectLst/>
                <a:latin typeface="Open Sans" panose="020B0606030504020204" pitchFamily="34" charset="0"/>
              </a:rPr>
              <a:t>Millennial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dads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are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the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first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ones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to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tell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you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how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fatherhood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has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changed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0" dirty="0" err="1">
                <a:effectLst/>
                <a:latin typeface="Open Sans" panose="020B0606030504020204" pitchFamily="34" charset="0"/>
              </a:rPr>
              <a:t>since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they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were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little</a:t>
            </a:r>
            <a:r>
              <a:rPr lang="cs-CZ" sz="1800" dirty="0">
                <a:latin typeface="Open Sans" panose="020B0606030504020204" pitchFamily="34" charset="0"/>
              </a:rPr>
              <a:t>. They </a:t>
            </a:r>
            <a:r>
              <a:rPr lang="cs-CZ" sz="1800" dirty="0" err="1">
                <a:latin typeface="Open Sans" panose="020B0606030504020204" pitchFamily="34" charset="0"/>
              </a:rPr>
              <a:t>describe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themselves</a:t>
            </a:r>
            <a:r>
              <a:rPr lang="cs-CZ" sz="1800" dirty="0">
                <a:latin typeface="Open Sans" panose="020B0606030504020204" pitchFamily="34" charset="0"/>
              </a:rPr>
              <a:t> as “</a:t>
            </a:r>
            <a:r>
              <a:rPr lang="cs-CZ" sz="1800" dirty="0" err="1">
                <a:latin typeface="Open Sans" panose="020B0606030504020204" pitchFamily="34" charset="0"/>
              </a:rPr>
              <a:t>loving</a:t>
            </a:r>
            <a:r>
              <a:rPr lang="cs-CZ" sz="1800" dirty="0">
                <a:latin typeface="Open Sans" panose="020B0606030504020204" pitchFamily="34" charset="0"/>
              </a:rPr>
              <a:t>.” More </a:t>
            </a:r>
            <a:r>
              <a:rPr lang="cs-CZ" sz="1800" dirty="0" err="1">
                <a:latin typeface="Open Sans" panose="020B0606030504020204" pitchFamily="34" charset="0"/>
              </a:rPr>
              <a:t>men</a:t>
            </a:r>
            <a:r>
              <a:rPr lang="cs-CZ" sz="1800" dirty="0">
                <a:latin typeface="Open Sans" panose="020B0606030504020204" pitchFamily="34" charset="0"/>
              </a:rPr>
              <a:t> </a:t>
            </a:r>
            <a:r>
              <a:rPr lang="cs-CZ" sz="1800" dirty="0" err="1">
                <a:latin typeface="Open Sans" panose="020B0606030504020204" pitchFamily="34" charset="0"/>
              </a:rPr>
              <a:t>willingly</a:t>
            </a:r>
            <a:r>
              <a:rPr lang="cs-CZ" sz="1800" dirty="0">
                <a:latin typeface="Open Sans" panose="020B0606030504020204" pitchFamily="34" charset="0"/>
              </a:rPr>
              <a:t> go </a:t>
            </a:r>
            <a:r>
              <a:rPr lang="cs-CZ" sz="1800" dirty="0" err="1">
                <a:latin typeface="Open Sans" panose="020B0606030504020204" pitchFamily="34" charset="0"/>
              </a:rPr>
              <a:t>grocery</a:t>
            </a:r>
            <a:r>
              <a:rPr lang="cs-CZ" sz="1800" dirty="0">
                <a:latin typeface="Open Sans" panose="020B0606030504020204" pitchFamily="34" charset="0"/>
              </a:rPr>
              <a:t> shopping. </a:t>
            </a:r>
            <a:r>
              <a:rPr lang="cs-CZ" sz="1800" dirty="0" err="1">
                <a:latin typeface="Open Sans" panose="020B0606030504020204" pitchFamily="34" charset="0"/>
              </a:rPr>
              <a:t>They’re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relatively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confident</a:t>
            </a:r>
            <a:r>
              <a:rPr lang="cs-CZ" sz="1800" dirty="0">
                <a:latin typeface="Open Sans" panose="020B0606030504020204" pitchFamily="34" charset="0"/>
              </a:rPr>
              <a:t> in </a:t>
            </a:r>
            <a:r>
              <a:rPr lang="cs-CZ" sz="1800" dirty="0" err="1">
                <a:latin typeface="Open Sans" panose="020B0606030504020204" pitchFamily="34" charset="0"/>
              </a:rPr>
              <a:t>their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parenting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skills</a:t>
            </a:r>
            <a:r>
              <a:rPr lang="cs-CZ" sz="1800" dirty="0">
                <a:latin typeface="Open Sans" panose="020B0606030504020204" pitchFamily="34" charset="0"/>
              </a:rPr>
              <a:t> and </a:t>
            </a:r>
            <a:r>
              <a:rPr lang="cs-CZ" sz="1800" dirty="0" err="1">
                <a:latin typeface="Open Sans" panose="020B0606030504020204" pitchFamily="34" charset="0"/>
              </a:rPr>
              <a:t>spend</a:t>
            </a:r>
            <a:r>
              <a:rPr lang="cs-CZ" sz="1800" dirty="0">
                <a:latin typeface="Open Sans" panose="020B0606030504020204" pitchFamily="34" charset="0"/>
              </a:rPr>
              <a:t> more </a:t>
            </a:r>
            <a:r>
              <a:rPr lang="cs-CZ" sz="1800" dirty="0" err="1">
                <a:latin typeface="Open Sans" panose="020B0606030504020204" pitchFamily="34" charset="0"/>
              </a:rPr>
              <a:t>time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with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their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kids</a:t>
            </a:r>
            <a:r>
              <a:rPr lang="cs-CZ" sz="1800" dirty="0">
                <a:latin typeface="Open Sans" panose="020B0606030504020204" pitchFamily="34" charset="0"/>
              </a:rPr>
              <a:t>. </a:t>
            </a:r>
            <a:r>
              <a:rPr lang="cs-CZ" sz="1800" dirty="0" err="1">
                <a:latin typeface="Open Sans" panose="020B0606030504020204" pitchFamily="34" charset="0"/>
              </a:rPr>
              <a:t>Even</a:t>
            </a:r>
            <a:r>
              <a:rPr lang="cs-CZ" sz="1800" dirty="0">
                <a:latin typeface="Open Sans" panose="020B0606030504020204" pitchFamily="34" charset="0"/>
              </a:rPr>
              <a:t> more </a:t>
            </a:r>
            <a:r>
              <a:rPr lang="cs-CZ" sz="1800" dirty="0" err="1">
                <a:latin typeface="Open Sans" panose="020B0606030504020204" pitchFamily="34" charset="0"/>
              </a:rPr>
              <a:t>importantly</a:t>
            </a:r>
            <a:r>
              <a:rPr lang="cs-CZ" sz="1800" dirty="0">
                <a:latin typeface="Open Sans" panose="020B0606030504020204" pitchFamily="34" charset="0"/>
              </a:rPr>
              <a:t>, </a:t>
            </a:r>
            <a:r>
              <a:rPr lang="cs-CZ" sz="1800" dirty="0" err="1">
                <a:latin typeface="Open Sans" panose="020B0606030504020204" pitchFamily="34" charset="0"/>
              </a:rPr>
              <a:t>they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see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themselves</a:t>
            </a:r>
            <a:r>
              <a:rPr lang="cs-CZ" sz="1800" dirty="0">
                <a:latin typeface="Open Sans" panose="020B0606030504020204" pitchFamily="34" charset="0"/>
              </a:rPr>
              <a:t> as </a:t>
            </a:r>
            <a:r>
              <a:rPr lang="cs-CZ" sz="1800" dirty="0" err="1">
                <a:latin typeface="Open Sans" panose="020B0606030504020204" pitchFamily="34" charset="0"/>
              </a:rPr>
              <a:t>fathers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first</a:t>
            </a:r>
            <a:r>
              <a:rPr lang="cs-CZ" sz="1800" dirty="0">
                <a:latin typeface="Open Sans" panose="020B0606030504020204" pitchFamily="34" charset="0"/>
              </a:rPr>
              <a:t>: 57% </a:t>
            </a:r>
            <a:r>
              <a:rPr lang="cs-CZ" sz="1800" dirty="0" err="1">
                <a:latin typeface="Open Sans" panose="020B0606030504020204" pitchFamily="34" charset="0"/>
              </a:rPr>
              <a:t>of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them</a:t>
            </a:r>
            <a:r>
              <a:rPr lang="cs-CZ" sz="1800" dirty="0">
                <a:latin typeface="Open Sans" panose="020B0606030504020204" pitchFamily="34" charset="0"/>
              </a:rPr>
              <a:t> </a:t>
            </a:r>
            <a:r>
              <a:rPr lang="cs-CZ" sz="1800" dirty="0" err="1">
                <a:latin typeface="Open Sans" panose="020B0606030504020204" pitchFamily="34" charset="0"/>
              </a:rPr>
              <a:t>see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parenting</a:t>
            </a:r>
            <a:r>
              <a:rPr lang="cs-CZ" sz="1800" dirty="0">
                <a:latin typeface="Open Sans" panose="020B0606030504020204" pitchFamily="34" charset="0"/>
              </a:rPr>
              <a:t> as a </a:t>
            </a:r>
            <a:r>
              <a:rPr lang="cs-CZ" sz="1800" dirty="0" err="1">
                <a:latin typeface="Open Sans" panose="020B0606030504020204" pitchFamily="34" charset="0"/>
              </a:rPr>
              <a:t>key</a:t>
            </a:r>
            <a:r>
              <a:rPr lang="cs-CZ" sz="1800" dirty="0">
                <a:latin typeface="Open Sans" panose="020B0606030504020204" pitchFamily="34" charset="0"/>
              </a:rPr>
              <a:t> part </a:t>
            </a:r>
            <a:r>
              <a:rPr lang="cs-CZ" sz="1800" dirty="0" err="1">
                <a:latin typeface="Open Sans" panose="020B0606030504020204" pitchFamily="34" charset="0"/>
              </a:rPr>
              <a:t>of</a:t>
            </a:r>
            <a:r>
              <a:rPr lang="cs-CZ" sz="1800" dirty="0">
                <a:latin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</a:rPr>
              <a:t>their</a:t>
            </a:r>
            <a:r>
              <a:rPr lang="cs-CZ" sz="1800" dirty="0">
                <a:latin typeface="Open Sans" panose="020B0606030504020204" pitchFamily="34" charset="0"/>
              </a:rPr>
              <a:t> identity</a:t>
            </a:r>
            <a:r>
              <a:rPr lang="cs-CZ" sz="1800" b="0" i="0" dirty="0">
                <a:effectLst/>
                <a:latin typeface="Open Sans" panose="020B0606030504020204" pitchFamily="34" charset="0"/>
              </a:rPr>
              <a:t>.</a:t>
            </a:r>
            <a:endParaRPr lang="cs-CZ" sz="18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3FCDBF1-24C5-4144-6B02-BCCF2185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26875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219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advertising - Pacific Standard">
            <a:extLst>
              <a:ext uri="{FF2B5EF4-FFF2-40B4-BE49-F238E27FC236}">
                <a16:creationId xmlns:a16="http://schemas.microsoft.com/office/drawing/2014/main" id="{4371DE7B-E8E0-A946-A9BF-6EA90ACAC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r="8805" b="2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ADvertising': How Realistic Images of Men Took Over TV Ads | Fortune">
            <a:extLst>
              <a:ext uri="{FF2B5EF4-FFF2-40B4-BE49-F238E27FC236}">
                <a16:creationId xmlns:a16="http://schemas.microsoft.com/office/drawing/2014/main" id="{34AD0BDD-E052-174B-B5CD-3CAA8FA3D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3" b="1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advertising”: Using Revised Views of Masculinity to Market to Men | Grewal  Levy Marketing News">
            <a:extLst>
              <a:ext uri="{FF2B5EF4-FFF2-40B4-BE49-F238E27FC236}">
                <a16:creationId xmlns:a16="http://schemas.microsoft.com/office/drawing/2014/main" id="{A60D64B1-F634-DD49-9A41-A305436A6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1670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7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52195A6-0A1D-1A22-BE6B-B48A8EE2B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18230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in vertical banner with blue background. Man in a suit holds a baby and a changing bag in each hand, and looks pained/goofy. A caption reads: Huggies. Put them to the dad test.">
            <a:extLst>
              <a:ext uri="{FF2B5EF4-FFF2-40B4-BE49-F238E27FC236}">
                <a16:creationId xmlns:a16="http://schemas.microsoft.com/office/drawing/2014/main" id="{9CC9D0ED-A326-7DA2-0BB8-B450F2F24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r="1" b="26837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4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960BB-E35F-DA4D-8D81-FE585CA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5100" dirty="0" err="1"/>
              <a:t>Dadvertising</a:t>
            </a:r>
            <a:endParaRPr lang="cs-CZ" sz="5100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0B3F41A-AD10-919D-6829-1FC4C1CC2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11434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5569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CE28CA-FE3D-784F-F65F-90F4C958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Další stereotypy?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3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9960BB-E35F-DA4D-8D81-FE585CA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Regulace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genderových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stereotypů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1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DB8E8-C984-6AD4-7EEE-C6204610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Inkluzivní marketing</a:t>
            </a:r>
          </a:p>
        </p:txBody>
      </p:sp>
      <p:pic>
        <p:nvPicPr>
          <p:cNvPr id="10242" name="Picture 2" descr="How to Have More Inclusive Brand Marketing—Authentically - Business 2  Community">
            <a:extLst>
              <a:ext uri="{FF2B5EF4-FFF2-40B4-BE49-F238E27FC236}">
                <a16:creationId xmlns:a16="http://schemas.microsoft.com/office/drawing/2014/main" id="{7A10AA59-3A22-4991-864E-0AC24459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16000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46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4" name="Rectangle 11277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E09A33-CDD3-89B7-33B0-48B059AD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457201"/>
            <a:ext cx="10117810" cy="1150470"/>
          </a:xfrm>
        </p:spPr>
        <p:txBody>
          <a:bodyPr anchor="b">
            <a:normAutofit/>
          </a:bodyPr>
          <a:lstStyle/>
          <a:p>
            <a:r>
              <a:rPr lang="cs-CZ" sz="4000"/>
              <a:t>Inkluzivní marketing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78A9B1-C69D-BC46-1CFB-760B88F0C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1980775"/>
            <a:ext cx="6001836" cy="3632824"/>
          </a:xfrm>
        </p:spPr>
        <p:txBody>
          <a:bodyPr anchor="t">
            <a:normAutofit/>
          </a:bodyPr>
          <a:lstStyle/>
          <a:p>
            <a:r>
              <a:rPr lang="cs-CZ" sz="2000" dirty="0" err="1">
                <a:latin typeface="Calibri" panose="020F0502020204030204"/>
              </a:rPr>
              <a:t>Research</a:t>
            </a:r>
            <a:r>
              <a:rPr lang="cs-CZ" sz="2000" dirty="0">
                <a:latin typeface="Calibri" panose="020F0502020204030204"/>
              </a:rPr>
              <a:t> show </a:t>
            </a:r>
            <a:r>
              <a:rPr lang="cs-CZ" sz="2000" dirty="0" err="1">
                <a:latin typeface="Calibri" panose="020F0502020204030204"/>
              </a:rPr>
              <a:t>that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ethnic</a:t>
            </a:r>
            <a:r>
              <a:rPr lang="cs-CZ" sz="2000" dirty="0">
                <a:latin typeface="Calibri" panose="020F0502020204030204"/>
              </a:rPr>
              <a:t> minority </a:t>
            </a:r>
            <a:r>
              <a:rPr lang="cs-CZ" sz="2000" dirty="0" err="1">
                <a:latin typeface="Calibri" panose="020F0502020204030204"/>
              </a:rPr>
              <a:t>consumers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like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advertisements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that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include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their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own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ethnic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group</a:t>
            </a:r>
            <a:r>
              <a:rPr lang="cs-CZ" sz="2000" dirty="0">
                <a:latin typeface="Calibri" panose="020F0502020204030204"/>
              </a:rPr>
              <a:t>. They </a:t>
            </a:r>
            <a:r>
              <a:rPr lang="cs-CZ" sz="2000" dirty="0" err="1">
                <a:latin typeface="Calibri" panose="020F0502020204030204"/>
              </a:rPr>
              <a:t>also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appreciate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brands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that</a:t>
            </a:r>
            <a:r>
              <a:rPr lang="cs-CZ" sz="2000" dirty="0">
                <a:latin typeface="Calibri" panose="020F0502020204030204"/>
              </a:rPr>
              <a:t> use such </a:t>
            </a:r>
            <a:r>
              <a:rPr lang="cs-CZ" sz="2000" dirty="0" err="1">
                <a:latin typeface="Calibri" panose="020F0502020204030204"/>
              </a:rPr>
              <a:t>advertising</a:t>
            </a:r>
            <a:br>
              <a:rPr lang="cs-CZ" sz="2000" dirty="0">
                <a:latin typeface="Calibri" panose="020F0502020204030204"/>
              </a:rPr>
            </a:br>
            <a:r>
              <a:rPr lang="cs-CZ" sz="2000" dirty="0">
                <a:latin typeface="Calibri" panose="020F0502020204030204"/>
              </a:rPr>
              <a:t>.</a:t>
            </a:r>
          </a:p>
          <a:p>
            <a:r>
              <a:rPr lang="cs-CZ" sz="2000" u="sng" dirty="0" err="1">
                <a:latin typeface="Calibri" panose="020F0502020204030204"/>
              </a:rPr>
              <a:t>Ethnic</a:t>
            </a:r>
            <a:r>
              <a:rPr lang="cs-CZ" sz="2000" u="sng" dirty="0">
                <a:latin typeface="Calibri" panose="020F0502020204030204"/>
              </a:rPr>
              <a:t> minority </a:t>
            </a:r>
            <a:r>
              <a:rPr lang="cs-CZ" sz="2000" u="sng" dirty="0" err="1">
                <a:latin typeface="Calibri" panose="020F0502020204030204"/>
              </a:rPr>
              <a:t>consumers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feel</a:t>
            </a:r>
            <a:r>
              <a:rPr lang="cs-CZ" sz="2000" u="sng" dirty="0">
                <a:latin typeface="Calibri" panose="020F0502020204030204"/>
              </a:rPr>
              <a:t> more </a:t>
            </a:r>
            <a:r>
              <a:rPr lang="cs-CZ" sz="2000" u="sng" dirty="0" err="1">
                <a:latin typeface="Calibri" panose="020F0502020204030204"/>
              </a:rPr>
              <a:t>ostracized</a:t>
            </a:r>
            <a:r>
              <a:rPr lang="cs-CZ" sz="2000" u="sng" dirty="0">
                <a:latin typeface="Calibri" panose="020F0502020204030204"/>
              </a:rPr>
              <a:t> by </a:t>
            </a:r>
            <a:r>
              <a:rPr lang="cs-CZ" sz="2000" u="sng" dirty="0" err="1">
                <a:latin typeface="Calibri" panose="020F0502020204030204"/>
              </a:rPr>
              <a:t>advertisements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featuring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models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who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belong</a:t>
            </a:r>
            <a:r>
              <a:rPr lang="cs-CZ" sz="2000" u="sng" dirty="0">
                <a:latin typeface="Calibri" panose="020F0502020204030204"/>
              </a:rPr>
              <a:t> to </a:t>
            </a:r>
            <a:r>
              <a:rPr lang="cs-CZ" sz="2000" u="sng" dirty="0" err="1">
                <a:latin typeface="Calibri" panose="020F0502020204030204"/>
              </a:rPr>
              <a:t>other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ethnic</a:t>
            </a:r>
            <a:r>
              <a:rPr lang="cs-CZ" sz="2000" u="sng" dirty="0">
                <a:latin typeface="Calibri" panose="020F0502020204030204"/>
              </a:rPr>
              <a:t> minority </a:t>
            </a:r>
            <a:r>
              <a:rPr lang="cs-CZ" sz="2000" u="sng" dirty="0" err="1">
                <a:latin typeface="Calibri" panose="020F0502020204030204"/>
              </a:rPr>
              <a:t>groups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than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they</a:t>
            </a:r>
            <a:r>
              <a:rPr lang="cs-CZ" sz="2000" u="sng" dirty="0">
                <a:latin typeface="Calibri" panose="020F0502020204030204"/>
              </a:rPr>
              <a:t> do </a:t>
            </a:r>
            <a:r>
              <a:rPr lang="cs-CZ" sz="2000" u="sng" dirty="0" err="1">
                <a:latin typeface="Calibri" panose="020F0502020204030204"/>
              </a:rPr>
              <a:t>when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they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see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ads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with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white</a:t>
            </a:r>
            <a:r>
              <a:rPr lang="cs-CZ" sz="2000" u="sng" dirty="0">
                <a:latin typeface="Calibri" panose="020F0502020204030204"/>
              </a:rPr>
              <a:t> </a:t>
            </a:r>
            <a:r>
              <a:rPr lang="cs-CZ" sz="2000" u="sng" dirty="0" err="1">
                <a:latin typeface="Calibri" panose="020F0502020204030204"/>
              </a:rPr>
              <a:t>models</a:t>
            </a:r>
            <a:r>
              <a:rPr lang="cs-CZ" sz="2000" u="sng" dirty="0">
                <a:latin typeface="Calibri" panose="020F0502020204030204"/>
              </a:rPr>
              <a:t>.</a:t>
            </a:r>
            <a:r>
              <a:rPr lang="cs-CZ" sz="2000" dirty="0">
                <a:latin typeface="Calibri" panose="020F0502020204030204"/>
              </a:rPr>
              <a:t> And </a:t>
            </a:r>
            <a:r>
              <a:rPr lang="cs-CZ" sz="2000" dirty="0" err="1">
                <a:latin typeface="Calibri" panose="020F0502020204030204"/>
              </a:rPr>
              <a:t>that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leads</a:t>
            </a:r>
            <a:r>
              <a:rPr lang="cs-CZ" sz="2000" dirty="0">
                <a:latin typeface="Calibri" panose="020F0502020204030204"/>
              </a:rPr>
              <a:t> to a </a:t>
            </a:r>
            <a:r>
              <a:rPr lang="cs-CZ" sz="2000" dirty="0" err="1">
                <a:latin typeface="Calibri" panose="020F0502020204030204"/>
              </a:rPr>
              <a:t>less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favourable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attitude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toward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those</a:t>
            </a:r>
            <a:r>
              <a:rPr lang="cs-CZ" sz="2000" dirty="0">
                <a:latin typeface="Calibri" panose="020F0502020204030204"/>
              </a:rPr>
              <a:t> </a:t>
            </a:r>
            <a:r>
              <a:rPr lang="cs-CZ" sz="2000" dirty="0" err="1">
                <a:latin typeface="Calibri" panose="020F0502020204030204"/>
              </a:rPr>
              <a:t>advertisements</a:t>
            </a:r>
            <a:r>
              <a:rPr lang="cs-CZ" sz="2000" b="0" i="0" dirty="0">
                <a:effectLst/>
                <a:latin typeface="Libre Baskerville" panose="02000000000000000000" pitchFamily="2" charset="0"/>
              </a:rPr>
              <a:t>.</a:t>
            </a:r>
            <a:br>
              <a:rPr lang="cs-CZ" sz="2000" b="0" i="0" dirty="0">
                <a:effectLst/>
                <a:latin typeface="Libre Baskerville" panose="02000000000000000000" pitchFamily="2" charset="0"/>
              </a:rPr>
            </a:br>
            <a:endParaRPr lang="cs-CZ" sz="2000" b="0" i="0" dirty="0">
              <a:effectLst/>
              <a:latin typeface="Libre Baskerville" panose="02000000000000000000" pitchFamily="2" charset="0"/>
            </a:endParaRPr>
          </a:p>
          <a:p>
            <a:pPr marL="0" indent="0">
              <a:buNone/>
            </a:pPr>
            <a:endParaRPr lang="cs-CZ" altLang="cs-CZ" sz="2000" dirty="0">
              <a:ea typeface="ＭＳ Ｐゴシック" panose="020B0600070205080204" pitchFamily="34" charset="-128"/>
            </a:endParaRPr>
          </a:p>
        </p:txBody>
      </p:sp>
      <p:pic>
        <p:nvPicPr>
          <p:cNvPr id="11266" name="Picture 2" descr="Inclusive Marketing Is The Future: Why Audiences Want Inclusive Brands">
            <a:extLst>
              <a:ext uri="{FF2B5EF4-FFF2-40B4-BE49-F238E27FC236}">
                <a16:creationId xmlns:a16="http://schemas.microsoft.com/office/drawing/2014/main" id="{AF92DCD0-C145-4EDC-BAC8-EC41AD256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7" b="-3"/>
          <a:stretch/>
        </p:blipFill>
        <p:spPr bwMode="auto">
          <a:xfrm>
            <a:off x="7646838" y="1980775"/>
            <a:ext cx="3748858" cy="36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5" name="Rectangle 11279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6" name="Rectangle 11281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0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A0393E-92B2-1C5E-E523-3EDB14AF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Inkluzivní marketing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811239-52EB-1A12-F993-F4AE431BA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7" r="17273"/>
          <a:stretch/>
        </p:blipFill>
        <p:spPr>
          <a:xfrm>
            <a:off x="2046515" y="1675227"/>
            <a:ext cx="7564844" cy="47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5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3E7BB-BB6C-9C11-244C-9DBEEEA1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Inkluzivní marketing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EC4F1F0-B0BA-5BDF-C643-E21A237B0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4" t="23007" r="29412"/>
          <a:stretch/>
        </p:blipFill>
        <p:spPr>
          <a:xfrm>
            <a:off x="6023427" y="174171"/>
            <a:ext cx="5805714" cy="66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98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4A64DA-FBD5-DC3E-B4A3-879AD1DF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cs-CZ" sz="5200"/>
              <a:t>LGBTQ stereotypes</a:t>
            </a:r>
          </a:p>
        </p:txBody>
      </p:sp>
      <p:sp>
        <p:nvSpPr>
          <p:cNvPr id="22537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Rectangle 22538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5807C-B911-0A1E-2ABE-55B4DE46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effeminate</a:t>
            </a:r>
            <a:r>
              <a:rPr lang="cs-CZ" sz="2200" dirty="0"/>
              <a:t> gay man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769C57B0-D15B-F1FA-8531-CE9A751D8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538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4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4A64DA-FBD5-DC3E-B4A3-879AD1DF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cs-CZ" sz="5200" dirty="0"/>
              <a:t>LGBTQ </a:t>
            </a:r>
            <a:r>
              <a:rPr lang="cs-CZ" sz="5200"/>
              <a:t>stereotypes</a:t>
            </a:r>
            <a:endParaRPr lang="cs-CZ" sz="5200" dirty="0"/>
          </a:p>
        </p:txBody>
      </p:sp>
      <p:sp>
        <p:nvSpPr>
          <p:cNvPr id="24585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5807C-B911-0A1E-2ABE-55B4DE46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cs-CZ" sz="2200"/>
              <a:t>The</a:t>
            </a:r>
            <a:r>
              <a:rPr lang="cs-CZ" sz="2200" dirty="0"/>
              <a:t> </a:t>
            </a:r>
            <a:r>
              <a:rPr lang="cs-CZ" sz="2200"/>
              <a:t>mannish</a:t>
            </a:r>
            <a:r>
              <a:rPr lang="cs-CZ" sz="2200" dirty="0"/>
              <a:t> </a:t>
            </a:r>
            <a:r>
              <a:rPr lang="cs-CZ" sz="2200"/>
              <a:t>lesbian</a:t>
            </a:r>
            <a:endParaRPr lang="cs-CZ" sz="22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E8C5036-1987-D830-8738-8CDDCFD0F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r="2" b="3256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4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1" name="Rectangle 2663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4A64DA-FBD5-DC3E-B4A3-879AD1DF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cs-CZ" sz="5200" dirty="0"/>
              <a:t>LGBTQ </a:t>
            </a:r>
            <a:r>
              <a:rPr lang="cs-CZ" sz="5200"/>
              <a:t>stereotypes</a:t>
            </a:r>
            <a:endParaRPr lang="cs-CZ" sz="5200" dirty="0"/>
          </a:p>
        </p:txBody>
      </p:sp>
      <p:sp>
        <p:nvSpPr>
          <p:cNvPr id="26633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35" name="Rectangle 2663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5807C-B911-0A1E-2ABE-55B4DE46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cs-CZ" sz="2200" i="0" dirty="0" err="1">
                <a:effectLst/>
                <a:latin typeface="Lora" pitchFamily="2" charset="0"/>
              </a:rPr>
              <a:t>The</a:t>
            </a:r>
            <a:r>
              <a:rPr lang="cs-CZ" sz="2200" i="0" dirty="0">
                <a:effectLst/>
                <a:latin typeface="Lora" pitchFamily="2" charset="0"/>
              </a:rPr>
              <a:t> </a:t>
            </a:r>
            <a:r>
              <a:rPr lang="cs-CZ" sz="2200" i="0" dirty="0" err="1">
                <a:effectLst/>
                <a:latin typeface="Lora" pitchFamily="2" charset="0"/>
              </a:rPr>
              <a:t>promiscuous</a:t>
            </a:r>
            <a:r>
              <a:rPr lang="cs-CZ" sz="2200" i="0" dirty="0">
                <a:effectLst/>
                <a:latin typeface="Lora" pitchFamily="2" charset="0"/>
              </a:rPr>
              <a:t> </a:t>
            </a:r>
            <a:r>
              <a:rPr lang="cs-CZ" sz="2200" i="0" dirty="0" err="1">
                <a:effectLst/>
                <a:latin typeface="Lora" pitchFamily="2" charset="0"/>
              </a:rPr>
              <a:t>or</a:t>
            </a:r>
            <a:r>
              <a:rPr lang="cs-CZ" sz="2200" i="0" dirty="0">
                <a:effectLst/>
                <a:latin typeface="Lora" pitchFamily="2" charset="0"/>
              </a:rPr>
              <a:t> </a:t>
            </a:r>
            <a:r>
              <a:rPr lang="cs-CZ" sz="2200" i="0" dirty="0" err="1">
                <a:effectLst/>
                <a:latin typeface="Lora" pitchFamily="2" charset="0"/>
              </a:rPr>
              <a:t>deceptive</a:t>
            </a:r>
            <a:r>
              <a:rPr lang="cs-CZ" sz="2200" i="0" dirty="0">
                <a:effectLst/>
                <a:latin typeface="Lora" pitchFamily="2" charset="0"/>
              </a:rPr>
              <a:t> </a:t>
            </a:r>
            <a:r>
              <a:rPr lang="cs-CZ" sz="2200" i="0" dirty="0" err="1">
                <a:effectLst/>
                <a:latin typeface="Lora" pitchFamily="2" charset="0"/>
              </a:rPr>
              <a:t>bisexual</a:t>
            </a:r>
            <a:endParaRPr lang="cs-CZ" sz="2200" i="0" dirty="0">
              <a:effectLst/>
              <a:latin typeface="Lora" pitchFamily="2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94A96DFD-AE2E-69EC-0BD5-547065F9D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5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72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335FD62-A754-85B9-6D64-CB026A61F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2" t="21812" r="14286" b="15442"/>
          <a:stretch/>
        </p:blipFill>
        <p:spPr>
          <a:xfrm>
            <a:off x="1154101" y="643467"/>
            <a:ext cx="4674597" cy="254321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04CD4CBE-E35D-A144-7CFA-EBF431F80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4" t="23205" r="37877" b="46916"/>
          <a:stretch/>
        </p:blipFill>
        <p:spPr>
          <a:xfrm>
            <a:off x="6338316" y="975991"/>
            <a:ext cx="4732940" cy="187816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D4E83A20-CC6B-452F-8D30-5E8A2C8E24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1" t="18072" r="35886" b="18072"/>
          <a:stretch/>
        </p:blipFill>
        <p:spPr>
          <a:xfrm>
            <a:off x="1942801" y="3671316"/>
            <a:ext cx="3097197" cy="254586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1A1F6C9-F6D4-36CD-F54D-D1B055C1A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59" t="43922" r="35948" b="28790"/>
          <a:stretch/>
        </p:blipFill>
        <p:spPr>
          <a:xfrm>
            <a:off x="6338316" y="4107090"/>
            <a:ext cx="4732940" cy="16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61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2CBD6C-AA44-C0DB-AFF6-09D90D4B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Inkluzivní marketing</a:t>
            </a:r>
          </a:p>
        </p:txBody>
      </p:sp>
      <p:pic>
        <p:nvPicPr>
          <p:cNvPr id="13314" name="Picture 2" descr="whopper">
            <a:extLst>
              <a:ext uri="{FF2B5EF4-FFF2-40B4-BE49-F238E27FC236}">
                <a16:creationId xmlns:a16="http://schemas.microsoft.com/office/drawing/2014/main" id="{1F805127-8531-759F-37C5-4ADDB455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01099"/>
            <a:ext cx="10512547" cy="43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21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4" name="Rectangle 1435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C77E7E-A302-8AF0-16F1-88AC8B5C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latin typeface="+mj-lt"/>
                <a:ea typeface="+mj-ea"/>
                <a:cs typeface="+mj-cs"/>
              </a:rPr>
              <a:t>Ageismus</a:t>
            </a:r>
            <a:r>
              <a:rPr lang="en-US" sz="5400" kern="1200" dirty="0">
                <a:latin typeface="+mj-lt"/>
                <a:ea typeface="+mj-ea"/>
                <a:cs typeface="+mj-cs"/>
              </a:rPr>
              <a:t> v </a:t>
            </a:r>
            <a:r>
              <a:rPr lang="en-US" sz="5400" kern="1200" dirty="0" err="1">
                <a:latin typeface="+mj-lt"/>
                <a:ea typeface="+mj-ea"/>
                <a:cs typeface="+mj-cs"/>
              </a:rPr>
              <a:t>reklamě</a:t>
            </a:r>
            <a:endParaRPr lang="en-US" sz="5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435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D23AC0D-B09E-C369-7DAC-497665FA1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000" b="0" i="0" dirty="0">
                <a:effectLst/>
              </a:rPr>
              <a:t>většina spotřebitelů starších 50 let je z dnešní reklamy zklamána, cítí se být neviditelná a necítí se dostatečně reprezentovaná. Přibližně 62 % z nich souhlasilo s výrokem „přál/a bych si, aby reklamy obsahovaly realističtější zobrazení lidí mého věku“, zatímco téměř polovina (47 %) dodala, že „reklamy lidí mého věku podporují stereotypy“. Až 70 % osob starších 50 let podle tohoto průzkumu pravděpodobněji nakoupí u značek, které zobrazují v reklamě lidi v jejich věkové kategorii (AARP, 2021, VB)</a:t>
            </a:r>
            <a:endParaRPr lang="cs-CZ" sz="2000" dirty="0"/>
          </a:p>
        </p:txBody>
      </p:sp>
      <p:pic>
        <p:nvPicPr>
          <p:cNvPr id="14338" name="Picture 2" descr="Growing Up: Tackling Ageism In The Advertising Industry - B&amp;T">
            <a:extLst>
              <a:ext uri="{FF2B5EF4-FFF2-40B4-BE49-F238E27FC236}">
                <a16:creationId xmlns:a16="http://schemas.microsoft.com/office/drawing/2014/main" id="{BC8B24EC-0F9C-28A8-7C94-DE02B4B54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r="12288" b="-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7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n on gender stereotypes in adverts comes into force today – here's what  the new ASA rules cover">
            <a:hlinkClick r:id="rId2"/>
            <a:extLst>
              <a:ext uri="{FF2B5EF4-FFF2-40B4-BE49-F238E27FC236}">
                <a16:creationId xmlns:a16="http://schemas.microsoft.com/office/drawing/2014/main" id="{D51F3848-0154-3B7D-E81A-73B195BC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3" y="945071"/>
            <a:ext cx="10358337" cy="48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82607EA-1D6E-179D-EFAB-8BF267B5905D}"/>
              </a:ext>
            </a:extLst>
          </p:cNvPr>
          <p:cNvSpPr txBox="1"/>
          <p:nvPr/>
        </p:nvSpPr>
        <p:spPr>
          <a:xfrm>
            <a:off x="387751" y="6129323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https://www.youtube.com/watch?v=xLfH70nm9VM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939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C0943E-C998-E314-E368-77F65A68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Technological literacy</a:t>
            </a:r>
          </a:p>
        </p:txBody>
      </p:sp>
      <p:sp>
        <p:nvSpPr>
          <p:cNvPr id="15369" name="Arc 15368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2" name="Picture 2" descr="Ageism and Digital Technology - EuroAgeism policy brief | AGE Platform">
            <a:extLst>
              <a:ext uri="{FF2B5EF4-FFF2-40B4-BE49-F238E27FC236}">
                <a16:creationId xmlns:a16="http://schemas.microsoft.com/office/drawing/2014/main" id="{839A4D29-7E99-6DF5-1450-8B320A35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14" y="736942"/>
            <a:ext cx="10872172" cy="2892596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253FE6-1832-7E4C-3C24-971FCD94BBCF}"/>
              </a:ext>
            </a:extLst>
          </p:cNvPr>
          <p:cNvSpPr txBox="1"/>
          <p:nvPr/>
        </p:nvSpPr>
        <p:spPr>
          <a:xfrm>
            <a:off x="4970835" y="3998019"/>
            <a:ext cx="6382966" cy="221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https://www.youtube.com/watch?v=i7qJxCS45Yg&amp;t=14s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52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C0943E-C998-E314-E368-77F65A68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703258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Physically week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369" name="Arc 15368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253FE6-1832-7E4C-3C24-971FCD94BBCF}"/>
              </a:ext>
            </a:extLst>
          </p:cNvPr>
          <p:cNvSpPr txBox="1"/>
          <p:nvPr/>
        </p:nvSpPr>
        <p:spPr>
          <a:xfrm>
            <a:off x="5638491" y="4447962"/>
            <a:ext cx="6382966" cy="221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https://www.youtube.com/watch?v=ZoyZI0EzYaY&amp;t=30s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17410" name="Picture 2" descr="Stop Ageism in Advertising">
            <a:extLst>
              <a:ext uri="{FF2B5EF4-FFF2-40B4-BE49-F238E27FC236}">
                <a16:creationId xmlns:a16="http://schemas.microsoft.com/office/drawing/2014/main" id="{FD10EADF-162C-0696-7EC9-A38ECFA6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2" y="520079"/>
            <a:ext cx="7264401" cy="36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1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9" name="Rectangle 2048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CCAD68-E73B-40CD-7810-60C25CDF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cs-CZ" sz="4800"/>
              <a:t>3. Lonely</a:t>
            </a:r>
          </a:p>
        </p:txBody>
      </p:sp>
      <p:sp>
        <p:nvSpPr>
          <p:cNvPr id="20491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924FB-06D1-D2FF-BECC-BA83F5927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cs-CZ" sz="1500" b="0" i="0">
                <a:effectLst/>
              </a:rPr>
              <a:t> </a:t>
            </a:r>
            <a:r>
              <a:rPr lang="cs-CZ" sz="1500"/>
              <a:t>7 in 10 images of people over 50 are depicted in isolated situations—often seated, alone, vulnerable, with a family member or partner, or with a medical professional where they are the recipients of care.</a:t>
            </a:r>
          </a:p>
          <a:p>
            <a:r>
              <a:rPr lang="cs-CZ" sz="1500"/>
              <a:t>Recent studies have found that loneliness in older generations </a:t>
            </a:r>
            <a:r>
              <a:rPr lang="cs-CZ" sz="15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 been on the decline</a:t>
            </a:r>
            <a:r>
              <a:rPr lang="cs-CZ" sz="1500"/>
              <a:t>, and been on the incline for Millennials and Gen Z. </a:t>
            </a:r>
            <a:r>
              <a:rPr lang="cs-CZ" sz="15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73% of Gen Z</a:t>
            </a:r>
            <a:r>
              <a:rPr lang="cs-CZ" sz="1500"/>
              <a:t> reported feeling alone either sometimes or always, which is the highest level of any generation.</a:t>
            </a:r>
          </a:p>
          <a:p>
            <a:endParaRPr lang="cs-CZ" sz="1500"/>
          </a:p>
        </p:txBody>
      </p:sp>
      <p:pic>
        <p:nvPicPr>
          <p:cNvPr id="20482" name="Picture 2" descr="Ageism Takes Toll on Physical, Mental Health | Psychiatric News">
            <a:extLst>
              <a:ext uri="{FF2B5EF4-FFF2-40B4-BE49-F238E27FC236}">
                <a16:creationId xmlns:a16="http://schemas.microsoft.com/office/drawing/2014/main" id="{F7BC1589-5B91-78D2-C3C4-81D4D901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" y="2589542"/>
            <a:ext cx="5468112" cy="363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geism is 'the most socially-ingrained discrimination,' says B.C. advocate  | CBC News">
            <a:extLst>
              <a:ext uri="{FF2B5EF4-FFF2-40B4-BE49-F238E27FC236}">
                <a16:creationId xmlns:a16="http://schemas.microsoft.com/office/drawing/2014/main" id="{C216A928-A45C-0D38-E733-3F55398A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872740"/>
            <a:ext cx="5468112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73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gettyimages-1137987014-612x612">
            <a:extLst>
              <a:ext uri="{FF2B5EF4-FFF2-40B4-BE49-F238E27FC236}">
                <a16:creationId xmlns:a16="http://schemas.microsoft.com/office/drawing/2014/main" id="{56E1AFEC-4773-80D9-C2E6-3526761E5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Rectangle 215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9E1E6C-16AF-795A-CD3F-A7E73CCB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4. Cognitive inferiority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1E877-05F7-85B3-1FB8-1F604579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b="0" i="0">
                <a:effectLst/>
                <a:latin typeface="Work Sans" pitchFamily="2" charset="0"/>
              </a:rPr>
              <a:t>many of these depictions feature someone older looking lost, vulnerable, and mentally inferior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9128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7483BC9-2673-6A3E-A338-2FE26A20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8704" y="643467"/>
            <a:ext cx="362119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11BEEE2-C74E-32A6-734B-DC7B709A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0874" y="643467"/>
            <a:ext cx="430364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3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3" name="Rectangle 1844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D21539-235A-EAE1-288B-5AD10BBE9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Ageism?</a:t>
            </a:r>
          </a:p>
        </p:txBody>
      </p:sp>
      <p:sp>
        <p:nvSpPr>
          <p:cNvPr id="18448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brýle, ochranné brýle&#10;&#10;Popis byl vytvořen automaticky">
            <a:hlinkClick r:id="rId2"/>
            <a:extLst>
              <a:ext uri="{FF2B5EF4-FFF2-40B4-BE49-F238E27FC236}">
                <a16:creationId xmlns:a16="http://schemas.microsoft.com/office/drawing/2014/main" id="{4FF4AB8C-4BE7-E93B-A6ED-FE43C612D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" y="3188999"/>
            <a:ext cx="3758184" cy="2461610"/>
          </a:xfrm>
          <a:prstGeom prst="rect">
            <a:avLst/>
          </a:prstGeom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98B032E4-5F0D-B0BA-A92A-AA715EDC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908" y="3311140"/>
            <a:ext cx="3758184" cy="22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106B1644-2A1A-7E29-AA91-9285B0F0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1208" y="3447374"/>
            <a:ext cx="3758184" cy="19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3DFFB65-5B5D-47F2-56E5-E625138E86FA}"/>
              </a:ext>
            </a:extLst>
          </p:cNvPr>
          <p:cNvSpPr txBox="1"/>
          <p:nvPr/>
        </p:nvSpPr>
        <p:spPr>
          <a:xfrm>
            <a:off x="234387" y="6187782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https://www.youtube.com/watch?v=kpriOh7x8II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5379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Juicy Couture – The Perfume Girl">
            <a:extLst>
              <a:ext uri="{FF2B5EF4-FFF2-40B4-BE49-F238E27FC236}">
                <a16:creationId xmlns:a16="http://schemas.microsoft.com/office/drawing/2014/main" id="{ECBD33A7-DB35-3B44-A4B9-12918D0E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5" y="643466"/>
            <a:ext cx="742808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49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8D1CA-46B4-DF4B-966F-5BE7F76A6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cs-CZ" sz="7200" cap="none">
                <a:ea typeface="ＭＳ Ｐゴシック" panose="020B0600070205080204" pitchFamily="34" charset="-128"/>
              </a:rPr>
              <a:t>SÉMIOTIKA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52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5" name="Rectangle 32784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787" name="Freeform: Shape 32786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789" name="Freeform: Shape 32788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4148B-3262-7B42-8793-6AE424E3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altLang="cs-CZ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Sémiotická analýza</a:t>
            </a:r>
          </a:p>
        </p:txBody>
      </p:sp>
      <p:sp>
        <p:nvSpPr>
          <p:cNvPr id="32791" name="Rectangle 32790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780" name="Content Placeholder 2">
            <a:extLst>
              <a:ext uri="{FF2B5EF4-FFF2-40B4-BE49-F238E27FC236}">
                <a16:creationId xmlns:a16="http://schemas.microsoft.com/office/drawing/2014/main" id="{2201C7AB-3B8B-A346-B8BD-89A8FFB7B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cs-CZ" sz="2000">
                <a:ea typeface="MS Mincho" panose="02020609040205080304" pitchFamily="49" charset="-128"/>
                <a:cs typeface="Times New Roman" panose="02020603050405020304" pitchFamily="18" charset="0"/>
              </a:rPr>
              <a:t>metoda kvalitativní analýzy</a:t>
            </a:r>
            <a:endParaRPr lang="cs-CZ" altLang="cs-CZ" sz="2000">
              <a:ea typeface="ＭＳ Ｐゴシック" panose="020B0600070205080204" pitchFamily="34" charset="-128"/>
            </a:endParaRPr>
          </a:p>
          <a:p>
            <a:r>
              <a:rPr lang="cs-CZ" altLang="cs-CZ" sz="2000">
                <a:ea typeface="ＭＳ Ｐゴシック" panose="020B0600070205080204" pitchFamily="34" charset="-128"/>
              </a:rPr>
              <a:t>Charles S. Pierce, Ferdinand de Saussure</a:t>
            </a:r>
          </a:p>
          <a:p>
            <a:r>
              <a:rPr lang="en-US" altLang="cs-CZ" sz="2000">
                <a:ea typeface="ＭＳ Ｐゴシック" panose="020B0600070205080204" pitchFamily="34" charset="-128"/>
              </a:rPr>
              <a:t>nejčastěji se uplatňuje při analýze r</a:t>
            </a:r>
            <a:r>
              <a:rPr lang="cs-CZ" altLang="cs-CZ" sz="2000">
                <a:ea typeface="ＭＳ Ｐゴシック" panose="020B0600070205080204" pitchFamily="34" charset="-128"/>
              </a:rPr>
              <a:t>eklamních sdělení nebo zpravodajského diskurzu</a:t>
            </a:r>
          </a:p>
          <a:p>
            <a:r>
              <a:rPr lang="en-US" altLang="cs-CZ" sz="2000">
                <a:ea typeface="ＭＳ Ｐゴシック" panose="020B0600070205080204" pitchFamily="34" charset="-128"/>
              </a:rPr>
              <a:t>předmětem zájmu je </a:t>
            </a:r>
            <a:r>
              <a:rPr lang="en-US" altLang="cs-CZ" sz="2000" b="1">
                <a:ea typeface="ＭＳ Ｐゴシック" panose="020B0600070205080204" pitchFamily="34" charset="-128"/>
              </a:rPr>
              <a:t>text</a:t>
            </a:r>
            <a:r>
              <a:rPr lang="en-US" altLang="cs-CZ" sz="2000">
                <a:ea typeface="ＭＳ Ｐゴシック" panose="020B0600070205080204" pitchFamily="34" charset="-128"/>
              </a:rPr>
              <a:t>, nikoliv autor nebo čtenář</a:t>
            </a:r>
            <a:endParaRPr lang="cs-CZ" altLang="cs-CZ" sz="2000">
              <a:ea typeface="ＭＳ Ｐゴシック" panose="020B0600070205080204" pitchFamily="34" charset="-128"/>
            </a:endParaRPr>
          </a:p>
          <a:p>
            <a:endParaRPr lang="cs-CZ" altLang="cs-CZ" sz="20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8126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7" name="Rectangle 32786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4148B-3262-7B42-8793-6AE424E3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altLang="cs-CZ" sz="5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Sémiotická analýza</a:t>
            </a:r>
          </a:p>
        </p:txBody>
      </p:sp>
      <p:graphicFrame>
        <p:nvGraphicFramePr>
          <p:cNvPr id="32782" name="Content Placeholder 2">
            <a:extLst>
              <a:ext uri="{FF2B5EF4-FFF2-40B4-BE49-F238E27FC236}">
                <a16:creationId xmlns:a16="http://schemas.microsoft.com/office/drawing/2014/main" id="{C527F085-EE49-9D71-54F5-748E003E95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15173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74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C0D57-CF37-8CF2-D22D-DAB436EE5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(VB)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B07A8-E745-30E7-7DD2-3B9A8E9A1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The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new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rule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says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that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“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advertisements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must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not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include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gender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stereotypes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that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are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likely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to cause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harm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,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or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serious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or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widespread</a:t>
            </a:r>
            <a:r>
              <a:rPr lang="cs-CZ" sz="2000" b="1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1" i="0" dirty="0" err="1">
                <a:solidFill>
                  <a:srgbClr val="4C4E4D"/>
                </a:solidFill>
                <a:effectLst/>
                <a:latin typeface="Balto"/>
              </a:rPr>
              <a:t>offense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.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”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Ads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can’t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show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men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or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women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“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failing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to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achieve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a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task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specifically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because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of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their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gender” (“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e.g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. a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man’s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inability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to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change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nappies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; a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woman’s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inability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to park a car”),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depict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“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stereotypical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personality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traits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”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for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boys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and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girls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,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or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suggest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that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new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mothers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“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should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prioritize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their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looks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or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home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cleanliness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over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their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emotional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 </a:t>
            </a:r>
            <a:r>
              <a:rPr lang="cs-CZ" sz="2000" b="0" i="0" dirty="0" err="1">
                <a:solidFill>
                  <a:srgbClr val="4C4E4D"/>
                </a:solidFill>
                <a:effectLst/>
                <a:latin typeface="Balto"/>
              </a:rPr>
              <a:t>health</a:t>
            </a:r>
            <a: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  <a:t>.”</a:t>
            </a:r>
            <a:br>
              <a:rPr lang="cs-CZ" sz="2000" b="0" i="0" dirty="0">
                <a:solidFill>
                  <a:srgbClr val="4C4E4D"/>
                </a:solidFill>
                <a:effectLst/>
                <a:latin typeface="Balto"/>
              </a:rPr>
            </a:br>
            <a:endParaRPr lang="cs-CZ" sz="2000" b="0" i="0" dirty="0">
              <a:solidFill>
                <a:srgbClr val="4C4E4D"/>
              </a:solidFill>
              <a:effectLst/>
              <a:latin typeface="Balto"/>
            </a:endParaRPr>
          </a:p>
          <a:p>
            <a:pPr algn="l" fontAlgn="auto"/>
            <a:r>
              <a:rPr lang="cs-CZ" sz="2000" dirty="0" err="1">
                <a:solidFill>
                  <a:srgbClr val="4C4E4D"/>
                </a:solidFill>
                <a:latin typeface="Balto"/>
              </a:rPr>
              <a:t>this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new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rule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also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bans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ads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that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“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connect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physical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features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with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success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in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the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romantic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or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social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spheres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.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”</a:t>
            </a:r>
            <a:br>
              <a:rPr lang="cs-CZ" sz="2000" dirty="0">
                <a:solidFill>
                  <a:srgbClr val="4C4E4D"/>
                </a:solidFill>
                <a:latin typeface="Balto"/>
              </a:rPr>
            </a:br>
            <a:endParaRPr lang="cs-CZ" sz="2000" dirty="0">
              <a:solidFill>
                <a:srgbClr val="4C4E4D"/>
              </a:solidFill>
              <a:latin typeface="Balto"/>
            </a:endParaRPr>
          </a:p>
          <a:p>
            <a:pPr algn="l" fontAlgn="auto"/>
            <a:r>
              <a:rPr lang="cs-CZ" sz="2000" dirty="0" err="1">
                <a:solidFill>
                  <a:srgbClr val="4C4E4D"/>
                </a:solidFill>
                <a:latin typeface="Balto"/>
              </a:rPr>
              <a:t>it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does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 not 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ban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showing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women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or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men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performing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stereotypical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tasks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(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e.g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.,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women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shopping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or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men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doing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at-home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construction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projects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).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Ads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can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still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be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targeted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based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on gender as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well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.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The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clarification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of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the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rule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also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helpfully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explains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dirty="0" err="1">
                <a:solidFill>
                  <a:srgbClr val="4C4E4D"/>
                </a:solidFill>
                <a:latin typeface="Balto"/>
              </a:rPr>
              <a:t>that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ads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can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still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portray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“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glamorous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,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attractive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,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successful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,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aspirational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,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or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healthy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people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or</a:t>
            </a:r>
            <a:r>
              <a:rPr lang="cs-CZ" sz="2000" b="1" dirty="0">
                <a:solidFill>
                  <a:srgbClr val="4C4E4D"/>
                </a:solidFill>
                <a:latin typeface="Balto"/>
              </a:rPr>
              <a:t> </a:t>
            </a:r>
            <a:r>
              <a:rPr lang="cs-CZ" sz="2000" b="1" dirty="0" err="1">
                <a:solidFill>
                  <a:srgbClr val="4C4E4D"/>
                </a:solidFill>
                <a:latin typeface="Balto"/>
              </a:rPr>
              <a:t>lifestyles</a:t>
            </a:r>
            <a:r>
              <a:rPr lang="cs-CZ" sz="2000" dirty="0">
                <a:solidFill>
                  <a:srgbClr val="4C4E4D"/>
                </a:solidFill>
                <a:latin typeface="Balto"/>
              </a:rPr>
              <a:t>.”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053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A36C8-230E-3046-B25C-64493552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 dirty="0"/>
              <a:t>Znaky</a:t>
            </a:r>
          </a:p>
        </p:txBody>
      </p:sp>
      <p:pic>
        <p:nvPicPr>
          <p:cNvPr id="5122" name="Picture 2" descr="Příchuť FlavourArt: Červené jablko (Apple) 10ml | Ejuice.cz">
            <a:extLst>
              <a:ext uri="{FF2B5EF4-FFF2-40B4-BE49-F238E27FC236}">
                <a16:creationId xmlns:a16="http://schemas.microsoft.com/office/drawing/2014/main" id="{36FE2358-9346-7A43-A9FA-092B4088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r="2594"/>
          <a:stretch/>
        </p:blipFill>
        <p:spPr bwMode="auto">
          <a:xfrm>
            <a:off x="0" y="365125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996707-1440-D245-A7C9-E2026886E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cs-CZ" sz="2400" dirty="0"/>
              <a:t>Doslovný význam</a:t>
            </a:r>
          </a:p>
          <a:p>
            <a:r>
              <a:rPr lang="cs-CZ" sz="2400" dirty="0"/>
              <a:t>Konotovaný význam (kulturně podmíněný)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23304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A36C8-230E-3046-B25C-64493552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 dirty="0"/>
              <a:t>Znaky</a:t>
            </a:r>
          </a:p>
        </p:txBody>
      </p:sp>
      <p:pic>
        <p:nvPicPr>
          <p:cNvPr id="5122" name="Picture 2" descr="Příchuť FlavourArt: Červené jablko (Apple) 10ml | Ejuice.cz">
            <a:extLst>
              <a:ext uri="{FF2B5EF4-FFF2-40B4-BE49-F238E27FC236}">
                <a16:creationId xmlns:a16="http://schemas.microsoft.com/office/drawing/2014/main" id="{36FE2358-9346-7A43-A9FA-092B40880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r="2594"/>
          <a:stretch/>
        </p:blipFill>
        <p:spPr bwMode="auto">
          <a:xfrm>
            <a:off x="0" y="365125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996707-1440-D245-A7C9-E2026886E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cs-CZ" sz="2400" dirty="0"/>
              <a:t>Doslovný význam</a:t>
            </a:r>
          </a:p>
          <a:p>
            <a:r>
              <a:rPr lang="cs-CZ" sz="2400" dirty="0"/>
              <a:t>Konotovaný význam (kulturně podmíněný)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ZDRAVÍ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POKUŠENÍ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MOUDROST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01139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Explains Adam and Eve's Sin">
            <a:extLst>
              <a:ext uri="{FF2B5EF4-FFF2-40B4-BE49-F238E27FC236}">
                <a16:creationId xmlns:a16="http://schemas.microsoft.com/office/drawing/2014/main" id="{8702485E-DACB-5C49-86D6-6796BED5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923" y="643466"/>
            <a:ext cx="5790153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293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Zero Gravity: The Lighter Side of Science">
            <a:extLst>
              <a:ext uri="{FF2B5EF4-FFF2-40B4-BE49-F238E27FC236}">
                <a16:creationId xmlns:a16="http://schemas.microsoft.com/office/drawing/2014/main" id="{E75B00F1-4A2F-ED4C-A648-E4546BDE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860" y="1123527"/>
            <a:ext cx="492310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28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B77E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he Evil Witch giving Snow White a poisonous apple | Snow white disney, Snow  white, Disney">
            <a:extLst>
              <a:ext uri="{FF2B5EF4-FFF2-40B4-BE49-F238E27FC236}">
                <a16:creationId xmlns:a16="http://schemas.microsoft.com/office/drawing/2014/main" id="{E9464DBE-C5B4-F546-AD27-BC15F379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860" y="1123527"/>
            <a:ext cx="622721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09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Juicy Couture – The Perfume Girl">
            <a:extLst>
              <a:ext uri="{FF2B5EF4-FFF2-40B4-BE49-F238E27FC236}">
                <a16:creationId xmlns:a16="http://schemas.microsoft.com/office/drawing/2014/main" id="{ECBD33A7-DB35-3B44-A4B9-12918D0E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5" y="643466"/>
            <a:ext cx="742808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801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ECAE-7EC8-1E43-8995-6C7AA2A6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altLang="cs-CZ" sz="4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ZNAK</a:t>
            </a:r>
          </a:p>
        </p:txBody>
      </p:sp>
      <p:graphicFrame>
        <p:nvGraphicFramePr>
          <p:cNvPr id="34820" name="Content Placeholder 2">
            <a:extLst>
              <a:ext uri="{FF2B5EF4-FFF2-40B4-BE49-F238E27FC236}">
                <a16:creationId xmlns:a16="http://schemas.microsoft.com/office/drawing/2014/main" id="{482B0F47-78A2-44B0-80EB-A76704A2FE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3876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hra, kreslení, stůl&#10;&#10;Popis byl vytvořen automaticky">
            <a:extLst>
              <a:ext uri="{FF2B5EF4-FFF2-40B4-BE49-F238E27FC236}">
                <a16:creationId xmlns:a16="http://schemas.microsoft.com/office/drawing/2014/main" id="{9BC3809E-A9E4-A141-A93B-A7D5C0F17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 r="2" b="2"/>
          <a:stretch/>
        </p:blipFill>
        <p:spPr>
          <a:xfrm>
            <a:off x="1068130" y="1815452"/>
            <a:ext cx="3876165" cy="2795401"/>
          </a:xfrm>
          <a:prstGeom prst="rect">
            <a:avLst/>
          </a:prstGeom>
        </p:spPr>
      </p:pic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F4BA0D1-9D05-9D4C-8F09-7F588772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r>
              <a:rPr lang="en-US" altLang="cs-CZ" sz="1900" b="1" dirty="0">
                <a:ea typeface="ＭＳ Ｐゴシック" panose="020B0600070205080204" pitchFamily="34" charset="-128"/>
              </a:rPr>
              <a:t>Ferdinand de Saussure</a:t>
            </a: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endParaRPr lang="en-US" altLang="cs-CZ" sz="1900" b="1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r>
              <a:rPr lang="cs-CZ" sz="1900" dirty="0"/>
              <a:t>Každý znak má dvě části – </a:t>
            </a:r>
            <a:r>
              <a:rPr lang="cs-CZ" sz="1900" b="1" dirty="0"/>
              <a:t>označující (signifiant)</a:t>
            </a:r>
            <a:r>
              <a:rPr lang="cs-CZ" sz="1900" dirty="0"/>
              <a:t>, která se vztahuje k </a:t>
            </a:r>
            <a:r>
              <a:rPr lang="cs-CZ" sz="1900" b="1" dirty="0"/>
              <a:t>označovanému (</a:t>
            </a:r>
            <a:r>
              <a:rPr lang="cs-CZ" sz="1900" b="1"/>
              <a:t>signifier</a:t>
            </a:r>
            <a:r>
              <a:rPr lang="cs-CZ" sz="1900" b="1" dirty="0"/>
              <a:t>)</a:t>
            </a:r>
            <a:r>
              <a:rPr lang="cs-CZ" sz="1900" dirty="0"/>
              <a:t>. </a:t>
            </a:r>
            <a:br>
              <a:rPr lang="cs-CZ" sz="1900" dirty="0"/>
            </a:br>
            <a:br>
              <a:rPr lang="cs-CZ" sz="1900" dirty="0"/>
            </a:br>
            <a:r>
              <a:rPr lang="cs-CZ" sz="1900" dirty="0"/>
              <a:t>Označující je nástroj vyjadřující znak (fyzická podoba znaku – zvuk, napsaná forma slova apod.), označované mentální koncept, který je jím vyvolán. </a:t>
            </a: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r>
              <a:rPr lang="cs-CZ" sz="1900" dirty="0"/>
              <a:t>Váží se k sobě v procesu označování a dohromady vytvářejí znak.</a:t>
            </a:r>
            <a:endParaRPr lang="en-US" altLang="cs-CZ" sz="1900" b="1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endParaRPr lang="en-US" altLang="cs-CZ" sz="1900" dirty="0">
              <a:ea typeface="ＭＳ Ｐゴシック" panose="020B0600070205080204" pitchFamily="34" charset="-128"/>
            </a:endParaRPr>
          </a:p>
        </p:txBody>
      </p:sp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7" name="Rectangle 34826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1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825" name="Rectangle 348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7" name="Rectangle 348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9" name="Rectangle 348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31" name="Rectangle 348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33" name="Freeform: Shape 348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835" name="Rectangle 348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9E5875-6357-ED4A-9D9D-2093B823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altLang="cs-CZ" sz="4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DRUHY ZNAKŮ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F4BA0D1-9D05-9D4C-8F09-7F588772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r>
              <a:rPr lang="en-US" altLang="cs-CZ" sz="2000" b="1">
                <a:ea typeface="ＭＳ Ｐゴシック" panose="020B0600070205080204" pitchFamily="34" charset="-128"/>
              </a:rPr>
              <a:t>Charles Pierce: </a:t>
            </a:r>
            <a:r>
              <a:rPr lang="cs-CZ" sz="2000"/>
              <a:t>Podle toho, jaký existuje vztah mezi znakem a tím, co zastupuje:</a:t>
            </a:r>
            <a:endParaRPr lang="en-US" altLang="cs-CZ" sz="2000" b="1">
              <a:ea typeface="ＭＳ Ｐゴシック" panose="020B0600070205080204" pitchFamily="34" charset="-128"/>
            </a:endParaRP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endParaRPr lang="en-US" altLang="cs-CZ" sz="2000">
              <a:ea typeface="ＭＳ Ｐゴシック" panose="020B0600070205080204" pitchFamily="34" charset="-128"/>
            </a:endParaRPr>
          </a:p>
          <a:p>
            <a:r>
              <a:rPr lang="en-US" altLang="cs-CZ" sz="2000" b="1">
                <a:ea typeface="ＭＳ Ｐゴシック" panose="020B0600070205080204" pitchFamily="34" charset="-128"/>
              </a:rPr>
              <a:t>IKON</a:t>
            </a:r>
            <a:r>
              <a:rPr lang="en-US" altLang="cs-CZ" sz="2000">
                <a:ea typeface="ＭＳ Ｐゴシック" panose="020B0600070205080204" pitchFamily="34" charset="-128"/>
              </a:rPr>
              <a:t> - </a:t>
            </a:r>
            <a:r>
              <a:rPr lang="cs-CZ" sz="2000"/>
              <a:t>je s předmětem, který zastupuje svázán skrze vnější (tvarovou, vizuální) podobnost. Ikon je vlastně "obrázek", podle kterého bychom měli snadno poznat, co zobrazuje. </a:t>
            </a:r>
            <a:br>
              <a:rPr lang="cs-CZ" sz="2000"/>
            </a:br>
            <a:endParaRPr lang="en-US" altLang="cs-CZ" sz="20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4657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9E5875-6357-ED4A-9D9D-2093B823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66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IKON</a:t>
            </a:r>
          </a:p>
        </p:txBody>
      </p:sp>
      <p:pic>
        <p:nvPicPr>
          <p:cNvPr id="8198" name="Picture 6" descr="Fotografie, Obraz Colored World Map - borders, countries and cities -  illustration Highly detailed colored vector illustration of world map |  Posters.cz">
            <a:extLst>
              <a:ext uri="{FF2B5EF4-FFF2-40B4-BE49-F238E27FC236}">
                <a16:creationId xmlns:a16="http://schemas.microsoft.com/office/drawing/2014/main" id="{85ACEA20-513D-6540-9635-F66C387A3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26771" b="1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21,404 Single Tree Stock Photos, Pictures &amp; Royalty-Free Images - iStock">
            <a:extLst>
              <a:ext uri="{FF2B5EF4-FFF2-40B4-BE49-F238E27FC236}">
                <a16:creationId xmlns:a16="http://schemas.microsoft.com/office/drawing/2014/main" id="{587E078C-146C-FE40-ADD5-FB6DE43D1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r="22538" b="-3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poleon's statue set to make way for feminist Gisèle Halimi | World | The  Times">
            <a:extLst>
              <a:ext uri="{FF2B5EF4-FFF2-40B4-BE49-F238E27FC236}">
                <a16:creationId xmlns:a16="http://schemas.microsoft.com/office/drawing/2014/main" id="{D29B1E0F-2BA2-B441-904F-8927743E0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14479" b="1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CD759-D180-8B72-3FEC-8F8C8B2F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(UK)</a:t>
            </a:r>
          </a:p>
        </p:txBody>
      </p:sp>
      <p:pic>
        <p:nvPicPr>
          <p:cNvPr id="2050" name="Picture 2" descr="Banned Philadelphia TV Commercial June 2019 - YouTube">
            <a:hlinkClick r:id="rId2"/>
            <a:extLst>
              <a:ext uri="{FF2B5EF4-FFF2-40B4-BE49-F238E27FC236}">
                <a16:creationId xmlns:a16="http://schemas.microsoft.com/office/drawing/2014/main" id="{C24A9148-D7C9-E311-C059-38333568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28" y="1690688"/>
            <a:ext cx="7968343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65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7" name="Rectangle 34826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9" name="Rectangle 34828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31" name="Rectangle 34830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33" name="Oval 34832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9E5875-6357-ED4A-9D9D-2093B823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altLang="cs-CZ" sz="4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DRUHY ZNAKŮ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F4BA0D1-9D05-9D4C-8F09-7F588772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r>
              <a:rPr lang="en-US" altLang="cs-CZ" sz="2000" b="1">
                <a:ea typeface="ＭＳ Ｐゴシック" panose="020B0600070205080204" pitchFamily="34" charset="-128"/>
              </a:rPr>
              <a:t>Charles Pierce: </a:t>
            </a:r>
            <a:r>
              <a:rPr lang="cs-CZ" sz="2000"/>
              <a:t>Podle toho, jaký existuje vztah mezi znakem a tím, co zastupuje</a:t>
            </a:r>
            <a:endParaRPr lang="en-US" altLang="cs-CZ" sz="2000" b="1">
              <a:ea typeface="ＭＳ Ｐゴシック" panose="020B0600070205080204" pitchFamily="34" charset="-128"/>
            </a:endParaRP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endParaRPr lang="en-US" altLang="cs-CZ" sz="2000">
              <a:ea typeface="ＭＳ Ｐゴシック" panose="020B0600070205080204" pitchFamily="34" charset="-128"/>
            </a:endParaRPr>
          </a:p>
          <a:p>
            <a:r>
              <a:rPr lang="en-US" altLang="cs-CZ" sz="2000" b="1">
                <a:ea typeface="ＭＳ Ｐゴシック" panose="020B0600070205080204" pitchFamily="34" charset="-128"/>
              </a:rPr>
              <a:t>IKON</a:t>
            </a:r>
            <a:r>
              <a:rPr lang="en-US" altLang="cs-CZ" sz="2000">
                <a:ea typeface="ＭＳ Ｐゴシック" panose="020B0600070205080204" pitchFamily="34" charset="-128"/>
              </a:rPr>
              <a:t> - </a:t>
            </a:r>
            <a:r>
              <a:rPr lang="cs-CZ" sz="2000"/>
              <a:t>je s předmětem, který zastupuje svázán skrze vnější (tvarovou, vizuální) podobnost. Ikon je vlastně "obrázek", podle kterého bychom měli snadno poznat, co zobrazuje. </a:t>
            </a:r>
            <a:br>
              <a:rPr lang="cs-CZ" sz="2000"/>
            </a:br>
            <a:endParaRPr lang="cs-CZ" sz="2000"/>
          </a:p>
          <a:p>
            <a:pPr>
              <a:spcBef>
                <a:spcPts val="1125"/>
              </a:spcBef>
              <a:buClr>
                <a:schemeClr val="tx1"/>
              </a:buClr>
            </a:pPr>
            <a:r>
              <a:rPr lang="en-US" altLang="cs-CZ" sz="2000" b="1">
                <a:ea typeface="ＭＳ Ｐゴシック" panose="020B0600070205080204" pitchFamily="34" charset="-128"/>
              </a:rPr>
              <a:t>INDEX</a:t>
            </a:r>
            <a:r>
              <a:rPr lang="en-US" altLang="cs-CZ" sz="2000">
                <a:ea typeface="ＭＳ Ｐゴシック" panose="020B0600070205080204" pitchFamily="34" charset="-128"/>
              </a:rPr>
              <a:t> - </a:t>
            </a:r>
            <a:r>
              <a:rPr lang="cs-CZ" sz="2000"/>
              <a:t>je se zastupujícím předmětem svázán zákonem kauzality.</a:t>
            </a:r>
          </a:p>
        </p:txBody>
      </p:sp>
    </p:spTree>
    <p:extLst>
      <p:ext uri="{BB962C8B-B14F-4D97-AF65-F5344CB8AC3E}">
        <p14:creationId xmlns:p14="http://schemas.microsoft.com/office/powerpoint/2010/main" val="357142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9E5875-6357-ED4A-9D9D-2093B823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66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INDEX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6A5107C-0AA2-0848-A9AD-D06A1FFE2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7" r="-2" b="49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natomy of a Smile - Smile Esthetics 101">
            <a:extLst>
              <a:ext uri="{FF2B5EF4-FFF2-40B4-BE49-F238E27FC236}">
                <a16:creationId xmlns:a16="http://schemas.microsoft.com/office/drawing/2014/main" id="{FD803736-8392-BB43-A8B8-D663ACEDA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 r="14147" b="3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ow clouds reveal the weather – How It Works">
            <a:extLst>
              <a:ext uri="{FF2B5EF4-FFF2-40B4-BE49-F238E27FC236}">
                <a16:creationId xmlns:a16="http://schemas.microsoft.com/office/drawing/2014/main" id="{3CFC8DE0-45C5-DA49-81F7-E7D7FC61D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r="26079" b="1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20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7" name="Rectangle 34826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9" name="Rectangle 34828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31" name="Rectangle 34830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33" name="Oval 34832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9E5875-6357-ED4A-9D9D-2093B823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altLang="cs-CZ" sz="4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DRUHY ZNAKŮ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F4BA0D1-9D05-9D4C-8F09-7F588772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r>
              <a:rPr lang="en-US" altLang="cs-CZ" sz="2000" b="1">
                <a:ea typeface="ＭＳ Ｐゴシック" panose="020B0600070205080204" pitchFamily="34" charset="-128"/>
              </a:rPr>
              <a:t>Charles Pierce: </a:t>
            </a:r>
            <a:r>
              <a:rPr lang="cs-CZ" sz="2000"/>
              <a:t>Podle toho, jaký existuje vztah mezi znakem a tím, co zastupuje</a:t>
            </a:r>
            <a:endParaRPr lang="en-US" altLang="cs-CZ" sz="2000" b="1">
              <a:ea typeface="ＭＳ Ｐゴシック" panose="020B0600070205080204" pitchFamily="34" charset="-128"/>
            </a:endParaRPr>
          </a:p>
          <a:p>
            <a:pPr marL="0" indent="0">
              <a:spcBef>
                <a:spcPts val="1125"/>
              </a:spcBef>
              <a:buClr>
                <a:schemeClr val="tx1"/>
              </a:buClr>
              <a:buNone/>
            </a:pPr>
            <a:endParaRPr lang="en-US" altLang="cs-CZ" sz="2000">
              <a:ea typeface="ＭＳ Ｐゴシック" panose="020B0600070205080204" pitchFamily="34" charset="-128"/>
            </a:endParaRPr>
          </a:p>
          <a:p>
            <a:r>
              <a:rPr lang="en-US" altLang="cs-CZ" sz="2000" b="1">
                <a:ea typeface="ＭＳ Ｐゴシック" panose="020B0600070205080204" pitchFamily="34" charset="-128"/>
              </a:rPr>
              <a:t>IKON</a:t>
            </a:r>
            <a:r>
              <a:rPr lang="en-US" altLang="cs-CZ" sz="2000">
                <a:ea typeface="ＭＳ Ｐゴシック" panose="020B0600070205080204" pitchFamily="34" charset="-128"/>
              </a:rPr>
              <a:t> - </a:t>
            </a:r>
            <a:r>
              <a:rPr lang="cs-CZ" sz="2000"/>
              <a:t>je s předmětem, který zastupuje svázán skrze vnější (tvarovou, vizuální) podobnost. Ikon je vlastně "obrázek", podle kterého bychom měli snadno poznat, co zobrazuje. </a:t>
            </a:r>
            <a:br>
              <a:rPr lang="cs-CZ" sz="2000"/>
            </a:br>
            <a:endParaRPr lang="cs-CZ" sz="2000"/>
          </a:p>
          <a:p>
            <a:pPr>
              <a:spcBef>
                <a:spcPts val="1125"/>
              </a:spcBef>
              <a:buClr>
                <a:schemeClr val="tx1"/>
              </a:buClr>
            </a:pPr>
            <a:r>
              <a:rPr lang="en-US" altLang="cs-CZ" sz="2000" b="1">
                <a:ea typeface="ＭＳ Ｐゴシック" panose="020B0600070205080204" pitchFamily="34" charset="-128"/>
              </a:rPr>
              <a:t>INDEX</a:t>
            </a:r>
            <a:r>
              <a:rPr lang="en-US" altLang="cs-CZ" sz="2000">
                <a:ea typeface="ＭＳ Ｐゴシック" panose="020B0600070205080204" pitchFamily="34" charset="-128"/>
              </a:rPr>
              <a:t> - </a:t>
            </a:r>
            <a:r>
              <a:rPr lang="cs-CZ" sz="2000"/>
              <a:t>je se zastupujícím předmětem svázán zákonem kauzality.</a:t>
            </a:r>
          </a:p>
          <a:p>
            <a:pPr>
              <a:spcBef>
                <a:spcPts val="1125"/>
              </a:spcBef>
              <a:buClr>
                <a:schemeClr val="tx1"/>
              </a:buClr>
            </a:pPr>
            <a:r>
              <a:rPr lang="cs-CZ" sz="2000"/>
              <a:t>Souvislost mezi </a:t>
            </a:r>
            <a:r>
              <a:rPr lang="cs-CZ" sz="2000" b="1"/>
              <a:t>SYMBOLEM</a:t>
            </a:r>
            <a:r>
              <a:rPr lang="cs-CZ" sz="2000"/>
              <a:t> a zastupovanou skutečností je dána konvencí, zvykem, dohodou; je to ustálený kód, na němž jsme se v rámci nějaké kultury "dohodli"</a:t>
            </a:r>
          </a:p>
          <a:p>
            <a:pPr>
              <a:spcBef>
                <a:spcPts val="1125"/>
              </a:spcBef>
              <a:buClr>
                <a:schemeClr val="tx1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65570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9E5875-6357-ED4A-9D9D-2093B823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6000">
                <a:effectLst>
                  <a:outerShdw blurRad="38100" dist="38100" dir="2700000" algn="tl">
                    <a:srgbClr val="C0C0C0"/>
                  </a:outerShdw>
                </a:effectLst>
              </a:rPr>
              <a:t>SYMBOL</a:t>
            </a:r>
          </a:p>
        </p:txBody>
      </p:sp>
      <p:pic>
        <p:nvPicPr>
          <p:cNvPr id="11268" name="Picture 4" descr="Stock ilustrace „Gbp 3d British Pound Symbol Gold“ 92809492">
            <a:extLst>
              <a:ext uri="{FF2B5EF4-FFF2-40B4-BE49-F238E27FC236}">
                <a16:creationId xmlns:a16="http://schemas.microsoft.com/office/drawing/2014/main" id="{5DD94EC9-E676-D045-83B0-E85CC5F2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946" y="683868"/>
            <a:ext cx="3529109" cy="33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26A75E31-A064-5D46-B3E5-C8F1BFEBD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2788" y="600819"/>
            <a:ext cx="3526424" cy="352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oad signs in Singapore The Highway Code Traffic sign U-turn, road,  driving, text, trademark png | PNGWing">
            <a:extLst>
              <a:ext uri="{FF2B5EF4-FFF2-40B4-BE49-F238E27FC236}">
                <a16:creationId xmlns:a16="http://schemas.microsoft.com/office/drawing/2014/main" id="{DE61DD42-1DEE-2F45-933A-52220656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1381394"/>
            <a:ext cx="3553968" cy="19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850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ave icon linefloppy disk symbol Royalty Free Vector Image">
            <a:extLst>
              <a:ext uri="{FF2B5EF4-FFF2-40B4-BE49-F238E27FC236}">
                <a16:creationId xmlns:a16="http://schemas.microsoft.com/office/drawing/2014/main" id="{D8EE8A61-CFFE-724D-BB95-97926602B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 bwMode="auto">
          <a:xfrm>
            <a:off x="707003" y="643467"/>
            <a:ext cx="5164593" cy="503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enu Free Icon - Icon-Icons.com">
            <a:extLst>
              <a:ext uri="{FF2B5EF4-FFF2-40B4-BE49-F238E27FC236}">
                <a16:creationId xmlns:a16="http://schemas.microsoft.com/office/drawing/2014/main" id="{65929F91-37B1-824B-B037-69A3FB48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783166"/>
            <a:ext cx="5291667" cy="52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76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😤 Face With Steam From Nose Emoji — Meaning In Texting, Copy &amp; Paste 📚">
            <a:extLst>
              <a:ext uri="{FF2B5EF4-FFF2-40B4-BE49-F238E27FC236}">
                <a16:creationId xmlns:a16="http://schemas.microsoft.com/office/drawing/2014/main" id="{1E31D8C4-81A3-8044-B803-671C0671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5403" y="1099800"/>
            <a:ext cx="460480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ngry Steam Stock Illustrations – 483 Angry Steam Stock Illustrations,  Vectors &amp; Clipart - Dreamstime">
            <a:extLst>
              <a:ext uri="{FF2B5EF4-FFF2-40B4-BE49-F238E27FC236}">
                <a16:creationId xmlns:a16="http://schemas.microsoft.com/office/drawing/2014/main" id="{458AF37B-D18D-CB4B-9BDC-770EB84F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3" y="1262379"/>
            <a:ext cx="4814655" cy="43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7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7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09515BF-9D1F-104F-B92E-2943CBB43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8" b="11858"/>
          <a:stretch/>
        </p:blipFill>
        <p:spPr>
          <a:xfrm>
            <a:off x="643467" y="1025999"/>
            <a:ext cx="10905066" cy="48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9960BB-E35F-DA4D-8D81-FE585CA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Nové způsoby zobrazování mužů a žen v reklamě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62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8" name="Rectangle 11287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656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0" name="Rectangle 11289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FEED40B-6743-E340-B119-736663FD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 bwMode="auto">
          <a:xfrm>
            <a:off x="818437" y="1874964"/>
            <a:ext cx="6253058" cy="31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2" name="Rectangle 11291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BBCD2DD8-AEE1-5048-AEF1-AF043C23D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0"/>
          <a:stretch/>
        </p:blipFill>
        <p:spPr bwMode="auto">
          <a:xfrm>
            <a:off x="7883059" y="1363689"/>
            <a:ext cx="3502643" cy="174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4" name="Rectangle 11293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Selling Empowerment: A Critical Analysis of Femvertising | Semantic Scholar">
            <a:extLst>
              <a:ext uri="{FF2B5EF4-FFF2-40B4-BE49-F238E27FC236}">
                <a16:creationId xmlns:a16="http://schemas.microsoft.com/office/drawing/2014/main" id="{91B21893-D456-EA43-BC08-9F7D95CA5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9"/>
          <a:stretch/>
        </p:blipFill>
        <p:spPr bwMode="auto">
          <a:xfrm>
            <a:off x="8015856" y="4446259"/>
            <a:ext cx="3237049" cy="16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4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FB52EE-67B0-5036-9638-935F98CB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Femvertising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FABB66-0136-E25C-3C5E-CB345D6E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dirty="0"/>
              <a:t>Podle průzkumů od </a:t>
            </a:r>
            <a:r>
              <a:rPr lang="cs-CZ" sz="2000" dirty="0" err="1"/>
              <a:t>SheKnows</a:t>
            </a:r>
            <a:r>
              <a:rPr lang="cs-CZ" sz="2000" dirty="0"/>
              <a:t> Media si až 71 % žen myslí, že jsou značky </a:t>
            </a:r>
            <a:r>
              <a:rPr lang="cs-CZ" sz="2000" b="0" i="0" dirty="0"/>
              <a:t>v rámci svých propagačních aktivit odpovědné za celospolečenský náhled na ženy a dívky. 52 % žen je ochotno koupit si produkt čistě proto, že se jim líbilo, jak značka vyobrazila ženy ve své kampani.</a:t>
            </a:r>
          </a:p>
          <a:p>
            <a:endParaRPr lang="en-US" sz="2000" dirty="0"/>
          </a:p>
          <a:p>
            <a:r>
              <a:rPr lang="cs-CZ" sz="2000" dirty="0" err="1"/>
              <a:t>Dove</a:t>
            </a:r>
            <a:r>
              <a:rPr lang="cs-CZ" sz="2000" dirty="0"/>
              <a:t> “Real </a:t>
            </a:r>
            <a:r>
              <a:rPr lang="cs-CZ" sz="2000" dirty="0" err="1"/>
              <a:t>Beuty</a:t>
            </a:r>
            <a:r>
              <a:rPr lang="cs-CZ" sz="2000" dirty="0"/>
              <a:t>“ (2004)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E68FE0A-AE12-30DD-5630-944C8EF34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90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3711</TotalTime>
  <Words>1299</Words>
  <Application>Microsoft Macintosh PowerPoint</Application>
  <PresentationFormat>Širokoúhlá obrazovka</PresentationFormat>
  <Paragraphs>95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5" baseType="lpstr">
      <vt:lpstr>Arial</vt:lpstr>
      <vt:lpstr>Balto</vt:lpstr>
      <vt:lpstr>Calibri</vt:lpstr>
      <vt:lpstr>Calibri Light</vt:lpstr>
      <vt:lpstr>Helvetica Neue</vt:lpstr>
      <vt:lpstr>Libre Baskerville</vt:lpstr>
      <vt:lpstr>Lora</vt:lpstr>
      <vt:lpstr>Open Sans</vt:lpstr>
      <vt:lpstr>Work Sans</vt:lpstr>
      <vt:lpstr>Motiv Office</vt:lpstr>
      <vt:lpstr>Interpretace textů marketingové komunikace</vt:lpstr>
      <vt:lpstr>Regulace genderových stereotypů</vt:lpstr>
      <vt:lpstr>Prezentace aplikace PowerPoint</vt:lpstr>
      <vt:lpstr>Regulace (VB)</vt:lpstr>
      <vt:lpstr>Regulace (UK)</vt:lpstr>
      <vt:lpstr>Prezentace aplikace PowerPoint</vt:lpstr>
      <vt:lpstr>Nové způsoby zobrazování mužů a žen v reklamě</vt:lpstr>
      <vt:lpstr>Prezentace aplikace PowerPoint</vt:lpstr>
      <vt:lpstr>Femvertising</vt:lpstr>
      <vt:lpstr>Femvertising</vt:lpstr>
      <vt:lpstr>Femvertising</vt:lpstr>
      <vt:lpstr>Prezentace aplikace PowerPoint</vt:lpstr>
      <vt:lpstr>Prezentace aplikace PowerPoint</vt:lpstr>
      <vt:lpstr>Prezentace aplikace PowerPoint</vt:lpstr>
      <vt:lpstr>Muži v reklamě</vt:lpstr>
      <vt:lpstr>Prezentace aplikace PowerPoint</vt:lpstr>
      <vt:lpstr>Prezentace aplikace PowerPoint</vt:lpstr>
      <vt:lpstr>Dadvertising</vt:lpstr>
      <vt:lpstr>Další stereotypy?</vt:lpstr>
      <vt:lpstr>Inkluzivní marketing</vt:lpstr>
      <vt:lpstr>Inkluzivní marketing</vt:lpstr>
      <vt:lpstr>Inkluzivní marketing</vt:lpstr>
      <vt:lpstr>Inkluzivní marketing</vt:lpstr>
      <vt:lpstr>LGBTQ stereotypes</vt:lpstr>
      <vt:lpstr>LGBTQ stereotypes</vt:lpstr>
      <vt:lpstr>LGBTQ stereotypes</vt:lpstr>
      <vt:lpstr>Prezentace aplikace PowerPoint</vt:lpstr>
      <vt:lpstr>Inkluzivní marketing</vt:lpstr>
      <vt:lpstr>Ageismus v reklamě</vt:lpstr>
      <vt:lpstr>1. Technological literacy</vt:lpstr>
      <vt:lpstr>2. Physically week </vt:lpstr>
      <vt:lpstr>3. Lonely</vt:lpstr>
      <vt:lpstr>4. Cognitive inferiority</vt:lpstr>
      <vt:lpstr>Prezentace aplikace PowerPoint</vt:lpstr>
      <vt:lpstr>Ageism?</vt:lpstr>
      <vt:lpstr>Prezentace aplikace PowerPoint</vt:lpstr>
      <vt:lpstr>SÉMIOTIKA</vt:lpstr>
      <vt:lpstr>Sémiotická analýza</vt:lpstr>
      <vt:lpstr>Sémiotická analýza</vt:lpstr>
      <vt:lpstr>Znaky</vt:lpstr>
      <vt:lpstr>Znaky</vt:lpstr>
      <vt:lpstr>Prezentace aplikace PowerPoint</vt:lpstr>
      <vt:lpstr>Prezentace aplikace PowerPoint</vt:lpstr>
      <vt:lpstr>Prezentace aplikace PowerPoint</vt:lpstr>
      <vt:lpstr>Prezentace aplikace PowerPoint</vt:lpstr>
      <vt:lpstr>ZNAK</vt:lpstr>
      <vt:lpstr>Prezentace aplikace PowerPoint</vt:lpstr>
      <vt:lpstr>DRUHY ZNAKŮ</vt:lpstr>
      <vt:lpstr>IKON</vt:lpstr>
      <vt:lpstr>DRUHY ZNAKŮ</vt:lpstr>
      <vt:lpstr>INDEX</vt:lpstr>
      <vt:lpstr>DRUHY ZNAKŮ</vt:lpstr>
      <vt:lpstr>SYMBOL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Interpretace textů marketingové komunikace</dc:title>
  <dc:creator>Jana Rosenfeldová</dc:creator>
  <cp:lastModifiedBy>Jana Rosenfeldová</cp:lastModifiedBy>
  <cp:revision>67</cp:revision>
  <dcterms:created xsi:type="dcterms:W3CDTF">2021-02-13T10:50:01Z</dcterms:created>
  <dcterms:modified xsi:type="dcterms:W3CDTF">2024-04-10T19:20:02Z</dcterms:modified>
</cp:coreProperties>
</file>