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1A871E0-5CBE-4CF8-B729-CDF305DCA23D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B12AF9A-3BFF-4029-B9D9-5E7B0803D75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Modely nadání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Nadané děti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/>
          <a:lstStyle/>
          <a:p>
            <a:r>
              <a:rPr lang="cs-CZ" dirty="0" smtClean="0"/>
              <a:t>Vnitřní a vnější </a:t>
            </a:r>
            <a:r>
              <a:rPr lang="cs-CZ" dirty="0" smtClean="0"/>
              <a:t>faktory (katalyzátory) </a:t>
            </a:r>
            <a:r>
              <a:rPr lang="cs-CZ" dirty="0" err="1" smtClean="0"/>
              <a:t>facilitují</a:t>
            </a:r>
            <a:r>
              <a:rPr lang="cs-CZ" dirty="0" smtClean="0"/>
              <a:t> </a:t>
            </a:r>
            <a:r>
              <a:rPr lang="cs-CZ" dirty="0" smtClean="0"/>
              <a:t>rozvoj vrozeného nadání v talent</a:t>
            </a: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 smtClean="0"/>
              <a:t>prahovou úroveň nadání pokládá </a:t>
            </a:r>
            <a:r>
              <a:rPr lang="cs-CZ" dirty="0" smtClean="0"/>
              <a:t>10</a:t>
            </a:r>
            <a:r>
              <a:rPr lang="cs-CZ" dirty="0" smtClean="0"/>
              <a:t>% </a:t>
            </a:r>
            <a:r>
              <a:rPr lang="cs-CZ" dirty="0" smtClean="0"/>
              <a:t>populace</a:t>
            </a:r>
            <a:endParaRPr lang="cs-CZ" dirty="0" smtClean="0"/>
          </a:p>
          <a:p>
            <a:r>
              <a:rPr lang="cs-CZ" dirty="0" smtClean="0"/>
              <a:t>populaci nadaných dále člení na pět úrovní, postupujících od „mírného“ nadání či talentu </a:t>
            </a:r>
            <a:r>
              <a:rPr lang="cs-CZ" dirty="0" smtClean="0"/>
              <a:t>až po </a:t>
            </a:r>
            <a:r>
              <a:rPr lang="cs-CZ" dirty="0" smtClean="0"/>
              <a:t>„extrémní“, kde </a:t>
            </a:r>
            <a:r>
              <a:rPr lang="cs-CZ" dirty="0" smtClean="0"/>
              <a:t>každou </a:t>
            </a:r>
            <a:r>
              <a:rPr lang="cs-CZ" dirty="0" smtClean="0"/>
              <a:t>úroveň tvoří 10% té předchozí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Tannenbaumův</a:t>
            </a:r>
            <a:r>
              <a:rPr lang="cs-CZ" dirty="0" smtClean="0"/>
              <a:t> Hvězdicový model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2142051"/>
            <a:ext cx="5685244" cy="416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r>
              <a:rPr lang="cs-CZ" dirty="0" smtClean="0"/>
              <a:t>Nadání = </a:t>
            </a:r>
            <a:r>
              <a:rPr lang="cs-CZ" dirty="0" smtClean="0"/>
              <a:t>„potenciál stát se </a:t>
            </a:r>
            <a:r>
              <a:rPr lang="cs-CZ" dirty="0" smtClean="0"/>
              <a:t>uznávaným představitelem </a:t>
            </a:r>
            <a:r>
              <a:rPr lang="cs-CZ" dirty="0" smtClean="0"/>
              <a:t>či </a:t>
            </a:r>
            <a:r>
              <a:rPr lang="cs-CZ" dirty="0" smtClean="0"/>
              <a:t>tvůrcem idejí </a:t>
            </a:r>
            <a:r>
              <a:rPr lang="cs-CZ" dirty="0" smtClean="0"/>
              <a:t>v oblastech, </a:t>
            </a:r>
            <a:r>
              <a:rPr lang="cs-CZ" dirty="0" smtClean="0"/>
              <a:t>jež </a:t>
            </a:r>
            <a:r>
              <a:rPr lang="cs-CZ" dirty="0" smtClean="0"/>
              <a:t>povznáší morální, tělesný, emocionální, sociální, intelektuální </a:t>
            </a:r>
            <a:r>
              <a:rPr lang="cs-CZ" dirty="0" smtClean="0"/>
              <a:t>či estetický život </a:t>
            </a:r>
            <a:r>
              <a:rPr lang="cs-CZ" dirty="0" smtClean="0"/>
              <a:t>lidstva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Nadání se rozvíjí díky:</a:t>
            </a:r>
          </a:p>
          <a:p>
            <a:pPr lvl="1"/>
            <a:r>
              <a:rPr lang="cs-CZ" dirty="0" smtClean="0"/>
              <a:t>obecná intelektová schopnost, </a:t>
            </a:r>
            <a:endParaRPr lang="cs-CZ" dirty="0" smtClean="0"/>
          </a:p>
          <a:p>
            <a:pPr lvl="1"/>
            <a:r>
              <a:rPr lang="cs-CZ" dirty="0" smtClean="0"/>
              <a:t>speciální </a:t>
            </a:r>
            <a:r>
              <a:rPr lang="cs-CZ" dirty="0" smtClean="0"/>
              <a:t>schopnosti </a:t>
            </a:r>
            <a:r>
              <a:rPr lang="cs-CZ" dirty="0" smtClean="0"/>
              <a:t>asociované s </a:t>
            </a:r>
            <a:r>
              <a:rPr lang="cs-CZ" dirty="0" smtClean="0"/>
              <a:t>konkrétní oblastí činnosti, </a:t>
            </a:r>
            <a:endParaRPr lang="cs-CZ" dirty="0" smtClean="0"/>
          </a:p>
          <a:p>
            <a:pPr lvl="1"/>
            <a:r>
              <a:rPr lang="cs-CZ" dirty="0" err="1" smtClean="0"/>
              <a:t>facilitující</a:t>
            </a:r>
            <a:r>
              <a:rPr lang="cs-CZ" dirty="0" smtClean="0"/>
              <a:t> </a:t>
            </a:r>
            <a:r>
              <a:rPr lang="cs-CZ" dirty="0" smtClean="0"/>
              <a:t>neintelektové rysy (např. motivace, kreativita, </a:t>
            </a:r>
            <a:r>
              <a:rPr lang="cs-CZ" dirty="0" smtClean="0"/>
              <a:t>duševní porucha</a:t>
            </a:r>
            <a:r>
              <a:rPr lang="cs-CZ" dirty="0" smtClean="0"/>
              <a:t>), </a:t>
            </a:r>
            <a:endParaRPr lang="cs-CZ" dirty="0" smtClean="0"/>
          </a:p>
          <a:p>
            <a:pPr lvl="1"/>
            <a:r>
              <a:rPr lang="cs-CZ" dirty="0" smtClean="0"/>
              <a:t>vlivy </a:t>
            </a:r>
            <a:r>
              <a:rPr lang="cs-CZ" dirty="0" smtClean="0"/>
              <a:t>prostředí poskytující výzvu i podporu a </a:t>
            </a:r>
            <a:endParaRPr lang="cs-CZ" dirty="0" smtClean="0"/>
          </a:p>
          <a:p>
            <a:pPr lvl="1"/>
            <a:r>
              <a:rPr lang="cs-CZ" dirty="0" smtClean="0"/>
              <a:t>šťastná </a:t>
            </a:r>
            <a:r>
              <a:rPr lang="cs-CZ" dirty="0" smtClean="0"/>
              <a:t>náhoda v </a:t>
            </a:r>
            <a:r>
              <a:rPr lang="cs-CZ" dirty="0" smtClean="0"/>
              <a:t>kritických fázích života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Feldmanova</a:t>
            </a:r>
            <a:r>
              <a:rPr lang="cs-CZ" dirty="0" smtClean="0"/>
              <a:t> teorie koincidence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 úspěšný rozvoj lidského potenciálu se musí </a:t>
            </a:r>
            <a:r>
              <a:rPr lang="cs-CZ" dirty="0" smtClean="0"/>
              <a:t>setkat proměnné, jejichž </a:t>
            </a:r>
            <a:r>
              <a:rPr lang="cs-CZ" dirty="0" smtClean="0"/>
              <a:t>vzájemná interakce determinuje </a:t>
            </a:r>
            <a:r>
              <a:rPr lang="cs-CZ" dirty="0" smtClean="0"/>
              <a:t>výslednou úroveň výkonu</a:t>
            </a:r>
          </a:p>
          <a:p>
            <a:pPr lvl="1"/>
            <a:r>
              <a:rPr lang="cs-CZ" i="1" dirty="0" smtClean="0"/>
              <a:t>Biologické </a:t>
            </a:r>
            <a:r>
              <a:rPr lang="cs-CZ" i="1" dirty="0" smtClean="0"/>
              <a:t>kvality</a:t>
            </a:r>
          </a:p>
          <a:p>
            <a:pPr lvl="1"/>
            <a:r>
              <a:rPr lang="cs-CZ" i="1" dirty="0" smtClean="0"/>
              <a:t>Individuální psychické </a:t>
            </a:r>
            <a:r>
              <a:rPr lang="cs-CZ" i="1" dirty="0" smtClean="0"/>
              <a:t>kvality</a:t>
            </a:r>
          </a:p>
          <a:p>
            <a:pPr lvl="1"/>
            <a:r>
              <a:rPr lang="cs-CZ" i="1" dirty="0" smtClean="0"/>
              <a:t>Proximální kontext – nejbližší okolí (osoby, výživa, vzdělávací instituce)</a:t>
            </a:r>
          </a:p>
          <a:p>
            <a:pPr lvl="1"/>
            <a:r>
              <a:rPr lang="cs-CZ" i="1" dirty="0" smtClean="0"/>
              <a:t>Střední </a:t>
            </a:r>
            <a:r>
              <a:rPr lang="cs-CZ" i="1" dirty="0" smtClean="0"/>
              <a:t>kontext – struktura rodiny, obor v němž se dítě rozvíjí</a:t>
            </a:r>
          </a:p>
          <a:p>
            <a:pPr lvl="1"/>
            <a:r>
              <a:rPr lang="cs-CZ" i="1" dirty="0" smtClean="0"/>
              <a:t>Vzdálený </a:t>
            </a:r>
            <a:r>
              <a:rPr lang="cs-CZ" i="1" dirty="0" smtClean="0"/>
              <a:t>kontext – sociální a historické faktory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Simontonův</a:t>
            </a:r>
            <a:r>
              <a:rPr lang="cs-CZ" dirty="0" smtClean="0"/>
              <a:t> </a:t>
            </a:r>
            <a:r>
              <a:rPr lang="cs-CZ" dirty="0" err="1" smtClean="0"/>
              <a:t>Emergenetický</a:t>
            </a:r>
            <a:r>
              <a:rPr lang="cs-CZ" dirty="0" smtClean="0"/>
              <a:t>-epigenetický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Předcházející modely nezachycují variabilitu vývoje nadání</a:t>
            </a:r>
          </a:p>
          <a:p>
            <a:r>
              <a:rPr lang="cs-CZ" dirty="0" smtClean="0"/>
              <a:t>K nadání přistupuje jako k vícedimenzionálnímu a multiplikativnímu procesu mající 2 části:</a:t>
            </a:r>
          </a:p>
          <a:p>
            <a:pPr lvl="1"/>
            <a:r>
              <a:rPr lang="cs-CZ" dirty="0" err="1" smtClean="0"/>
              <a:t>Emergenetická</a:t>
            </a:r>
            <a:r>
              <a:rPr lang="cs-CZ" dirty="0" smtClean="0"/>
              <a:t> - </a:t>
            </a:r>
            <a:r>
              <a:rPr lang="cs-CZ" dirty="0" err="1" smtClean="0"/>
              <a:t>uvaţuje</a:t>
            </a:r>
            <a:r>
              <a:rPr lang="cs-CZ" dirty="0" smtClean="0"/>
              <a:t> nad povahou individuálních rozdílů konstituujících nadání</a:t>
            </a:r>
            <a:endParaRPr lang="cs-CZ" dirty="0" smtClean="0"/>
          </a:p>
          <a:p>
            <a:pPr lvl="1"/>
            <a:r>
              <a:rPr lang="cs-CZ" dirty="0" smtClean="0"/>
              <a:t>Epigenetická - </a:t>
            </a:r>
            <a:r>
              <a:rPr lang="pt-BR" dirty="0" smtClean="0"/>
              <a:t>jakým způsobem se mohou </a:t>
            </a:r>
            <a:r>
              <a:rPr lang="pt-BR" dirty="0" smtClean="0"/>
              <a:t>rozvíjet</a:t>
            </a:r>
            <a:endParaRPr lang="cs-CZ" dirty="0" smtClean="0"/>
          </a:p>
          <a:p>
            <a:r>
              <a:rPr lang="cs-CZ" dirty="0" smtClean="0"/>
              <a:t>Nadání = </a:t>
            </a:r>
            <a:r>
              <a:rPr lang="cs-CZ" dirty="0" smtClean="0"/>
              <a:t>tvořeno </a:t>
            </a:r>
            <a:r>
              <a:rPr lang="cs-CZ" dirty="0" smtClean="0"/>
              <a:t>blíže </a:t>
            </a:r>
            <a:r>
              <a:rPr lang="cs-CZ" dirty="0" err="1" smtClean="0"/>
              <a:t>nespecifikovatelným</a:t>
            </a:r>
            <a:r>
              <a:rPr lang="cs-CZ" dirty="0" smtClean="0"/>
              <a:t> </a:t>
            </a:r>
            <a:r>
              <a:rPr lang="cs-CZ" dirty="0" smtClean="0"/>
              <a:t>množstvím </a:t>
            </a:r>
            <a:r>
              <a:rPr lang="cs-CZ" dirty="0" smtClean="0"/>
              <a:t>vrozených i </a:t>
            </a:r>
            <a:r>
              <a:rPr lang="cs-CZ" dirty="0" smtClean="0"/>
              <a:t>získaných komponent</a:t>
            </a:r>
            <a:r>
              <a:rPr lang="cs-CZ" dirty="0" smtClean="0"/>
              <a:t>, </a:t>
            </a:r>
            <a:r>
              <a:rPr lang="cs-CZ" dirty="0" smtClean="0"/>
              <a:t>jejichž </a:t>
            </a:r>
            <a:r>
              <a:rPr lang="cs-CZ" dirty="0" smtClean="0"/>
              <a:t>optimální konfigurace vyplývá přímo z </a:t>
            </a:r>
            <a:r>
              <a:rPr lang="cs-CZ" dirty="0" smtClean="0"/>
              <a:t>požadavků </a:t>
            </a:r>
            <a:r>
              <a:rPr lang="cs-CZ" dirty="0" smtClean="0"/>
              <a:t>daného oboru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cs-CZ" dirty="0" smtClean="0"/>
              <a:t>ůsobení komponent </a:t>
            </a:r>
            <a:r>
              <a:rPr lang="cs-CZ" dirty="0" smtClean="0"/>
              <a:t>není aditivní, </a:t>
            </a:r>
            <a:r>
              <a:rPr lang="cs-CZ" dirty="0" smtClean="0"/>
              <a:t>což </a:t>
            </a:r>
            <a:r>
              <a:rPr lang="cs-CZ" dirty="0" smtClean="0"/>
              <a:t>by znamenalo, </a:t>
            </a:r>
            <a:r>
              <a:rPr lang="cs-CZ" dirty="0" smtClean="0"/>
              <a:t>že se jejich </a:t>
            </a:r>
            <a:r>
              <a:rPr lang="cs-CZ" dirty="0" smtClean="0"/>
              <a:t>účinky sčítají a nedostatek v jedné oblasti </a:t>
            </a:r>
            <a:r>
              <a:rPr lang="cs-CZ" dirty="0" smtClean="0"/>
              <a:t>může </a:t>
            </a:r>
            <a:r>
              <a:rPr lang="cs-CZ" dirty="0" smtClean="0"/>
              <a:t>být nahrazen nadbytkem v jiné, </a:t>
            </a:r>
            <a:r>
              <a:rPr lang="cs-CZ" dirty="0" smtClean="0"/>
              <a:t>ale multiplikativní.</a:t>
            </a:r>
          </a:p>
          <a:p>
            <a:r>
              <a:rPr lang="cs-CZ" dirty="0" smtClean="0"/>
              <a:t>To </a:t>
            </a:r>
            <a:r>
              <a:rPr lang="cs-CZ" dirty="0" smtClean="0"/>
              <a:t>znamená, </a:t>
            </a:r>
            <a:r>
              <a:rPr lang="cs-CZ" dirty="0" smtClean="0"/>
              <a:t>že </a:t>
            </a:r>
            <a:r>
              <a:rPr lang="cs-CZ" dirty="0" smtClean="0"/>
              <a:t>případnou nízkou či nulovou úroveň některého </a:t>
            </a:r>
            <a:r>
              <a:rPr lang="cs-CZ" dirty="0" smtClean="0"/>
              <a:t>významného atributu </a:t>
            </a:r>
            <a:r>
              <a:rPr lang="cs-CZ" dirty="0" smtClean="0"/>
              <a:t>nelze kompenzovat nadbytkem v jiné oblasti, a talent se v takovém případě neprojeví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 </a:t>
            </a:r>
            <a:r>
              <a:rPr lang="cs-CZ" dirty="0" smtClean="0"/>
              <a:t>manifestaci </a:t>
            </a:r>
            <a:r>
              <a:rPr lang="cs-CZ" dirty="0" smtClean="0"/>
              <a:t>je podle něj nutná specifická konfigurace </a:t>
            </a:r>
            <a:r>
              <a:rPr lang="cs-CZ" dirty="0" smtClean="0"/>
              <a:t>genů</a:t>
            </a:r>
            <a:endParaRPr lang="cs-CZ" dirty="0" smtClean="0"/>
          </a:p>
          <a:p>
            <a:r>
              <a:rPr lang="cs-CZ" dirty="0" smtClean="0"/>
              <a:t>Pravděpodobnost </a:t>
            </a:r>
            <a:r>
              <a:rPr lang="cs-CZ" dirty="0" smtClean="0"/>
              <a:t>výskytu této konfigurace je velmi nízká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r>
              <a:rPr lang="cs-CZ" dirty="0" smtClean="0"/>
              <a:t>Závěry:</a:t>
            </a:r>
          </a:p>
          <a:p>
            <a:r>
              <a:rPr lang="pl-PL" dirty="0" smtClean="0"/>
              <a:t>1) Nadání je omezeno na konkrétní </a:t>
            </a:r>
            <a:r>
              <a:rPr lang="pl-PL" dirty="0" smtClean="0"/>
              <a:t>oblast</a:t>
            </a:r>
          </a:p>
          <a:p>
            <a:r>
              <a:rPr lang="cs-CZ" dirty="0" smtClean="0"/>
              <a:t>2) Nadání je díky jeho multiplikativnímu charakteru ve společnosti </a:t>
            </a:r>
            <a:r>
              <a:rPr lang="cs-CZ" dirty="0" smtClean="0"/>
              <a:t>rozloženo nerovnoměrně </a:t>
            </a:r>
            <a:r>
              <a:rPr lang="cs-CZ" dirty="0" smtClean="0"/>
              <a:t>ve prospěch nízké či nulové úrovně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3) Výskyt </a:t>
            </a:r>
            <a:r>
              <a:rPr lang="cs-CZ" dirty="0" smtClean="0"/>
              <a:t>výjimečné úrovně nadání je velmi </a:t>
            </a:r>
            <a:r>
              <a:rPr lang="cs-CZ" dirty="0" smtClean="0"/>
              <a:t>obtížně </a:t>
            </a:r>
            <a:r>
              <a:rPr lang="cs-CZ" dirty="0" err="1" smtClean="0"/>
              <a:t>predikovatelný</a:t>
            </a:r>
            <a:endParaRPr lang="cs-CZ" dirty="0" smtClean="0"/>
          </a:p>
          <a:p>
            <a:r>
              <a:rPr lang="cs-CZ" dirty="0" smtClean="0"/>
              <a:t>N</a:t>
            </a:r>
            <a:r>
              <a:rPr lang="cs-CZ" dirty="0" smtClean="0"/>
              <a:t>adání </a:t>
            </a:r>
            <a:r>
              <a:rPr lang="cs-CZ" dirty="0" smtClean="0"/>
              <a:t>není fixní kvalitou, </a:t>
            </a:r>
            <a:r>
              <a:rPr lang="cs-CZ" dirty="0" smtClean="0"/>
              <a:t> </a:t>
            </a:r>
            <a:r>
              <a:rPr lang="cs-CZ" dirty="0" smtClean="0"/>
              <a:t>jeho vývoj </a:t>
            </a:r>
            <a:r>
              <a:rPr lang="cs-CZ" dirty="0" smtClean="0"/>
              <a:t>může variovat</a:t>
            </a:r>
            <a:r>
              <a:rPr lang="cs-CZ" dirty="0" smtClean="0"/>
              <a:t>, nečekaně </a:t>
            </a:r>
            <a:r>
              <a:rPr lang="cs-CZ" dirty="0" smtClean="0"/>
              <a:t>se objevovat </a:t>
            </a:r>
            <a:r>
              <a:rPr lang="cs-CZ" dirty="0" smtClean="0"/>
              <a:t>a zase </a:t>
            </a:r>
            <a:r>
              <a:rPr lang="cs-CZ" dirty="0" smtClean="0"/>
              <a:t>mizet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Hříbková, L. (2009). Nadání a nadaní. </a:t>
            </a:r>
            <a:r>
              <a:rPr lang="cs-CZ" dirty="0" err="1" smtClean="0"/>
              <a:t>Grada</a:t>
            </a:r>
            <a:r>
              <a:rPr lang="cs-CZ" dirty="0" smtClean="0"/>
              <a:t>, Praha</a:t>
            </a:r>
          </a:p>
          <a:p>
            <a:r>
              <a:rPr lang="cs-CZ" dirty="0" err="1" smtClean="0"/>
              <a:t>Mudrák</a:t>
            </a:r>
            <a:r>
              <a:rPr lang="cs-CZ" dirty="0" smtClean="0"/>
              <a:t>, J. (2009). Cesty k vrcholu: faktory rozvoje </a:t>
            </a:r>
            <a:r>
              <a:rPr lang="cs-CZ" dirty="0" err="1" smtClean="0"/>
              <a:t>vyjímečného</a:t>
            </a:r>
            <a:r>
              <a:rPr lang="cs-CZ" dirty="0" smtClean="0"/>
              <a:t> výkonu. Dizertační práce. Brno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Současné teorie: Vztah mezi dědičností a prostředím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dirty="0" smtClean="0"/>
              <a:t>Pasivní vztah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 smtClean="0"/>
              <a:t>Dítě se často nachází v prostředí, které odpovídá jeho vrozenému </a:t>
            </a:r>
            <a:r>
              <a:rPr lang="cs-CZ" dirty="0" smtClean="0"/>
              <a:t>potenciálu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Evokativní vztah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 smtClean="0"/>
              <a:t>Dítě často vyvolává v druhých lidech reakce</a:t>
            </a:r>
            <a:r>
              <a:rPr lang="cs-CZ" dirty="0" smtClean="0"/>
              <a:t>,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cs-CZ" dirty="0" smtClean="0"/>
              <a:t> </a:t>
            </a:r>
            <a:r>
              <a:rPr lang="cs-CZ" dirty="0" smtClean="0"/>
              <a:t>které podporují rozvoj vrozeného </a:t>
            </a:r>
            <a:r>
              <a:rPr lang="cs-CZ" dirty="0" smtClean="0"/>
              <a:t>potenciálu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Aktivní vztah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 smtClean="0"/>
              <a:t>Dítě samo provádí aktivity a přetváří své prostředí tak, aby rozvíjelo svůj vrozený potenciál </a:t>
            </a:r>
          </a:p>
          <a:p>
            <a:endParaRPr lang="cs-CZ" dirty="0"/>
          </a:p>
        </p:txBody>
      </p:sp>
      <p:pic>
        <p:nvPicPr>
          <p:cNvPr id="4" name="Picture 6" descr="Bart_Simp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844824"/>
            <a:ext cx="931863" cy="1390650"/>
          </a:xfrm>
          <a:prstGeom prst="rect">
            <a:avLst/>
          </a:prstGeom>
          <a:noFill/>
        </p:spPr>
      </p:pic>
      <p:pic>
        <p:nvPicPr>
          <p:cNvPr id="5" name="Picture 2" descr="page9_blog_entry25_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668344" y="3789040"/>
            <a:ext cx="1220788" cy="935037"/>
          </a:xfrm>
          <a:prstGeom prst="rect">
            <a:avLst/>
          </a:prstGeom>
          <a:noFill/>
        </p:spPr>
      </p:pic>
      <p:pic>
        <p:nvPicPr>
          <p:cNvPr id="6" name="Picture 5" descr="bart-simps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0" y="5888780"/>
            <a:ext cx="899592" cy="969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Tříkruhový</a:t>
            </a:r>
            <a:r>
              <a:rPr lang="cs-CZ" dirty="0" smtClean="0"/>
              <a:t> model - </a:t>
            </a:r>
            <a:r>
              <a:rPr lang="cs-CZ" dirty="0" err="1" smtClean="0"/>
              <a:t>Renzulli</a:t>
            </a:r>
            <a:endParaRPr lang="cs-CZ" dirty="0"/>
          </a:p>
        </p:txBody>
      </p:sp>
      <p:pic>
        <p:nvPicPr>
          <p:cNvPr id="4" name="Picture 4" descr="talent_kruh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852936"/>
            <a:ext cx="770316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pokusil </a:t>
            </a:r>
            <a:r>
              <a:rPr lang="cs-CZ" dirty="0"/>
              <a:t>rozšířit přístup </a:t>
            </a:r>
            <a:r>
              <a:rPr lang="cs-CZ" dirty="0" smtClean="0"/>
              <a:t>ztotožňující nadání s </a:t>
            </a:r>
            <a:r>
              <a:rPr lang="cs-CZ" dirty="0"/>
              <a:t>výjimečnou úrovní </a:t>
            </a:r>
            <a:r>
              <a:rPr lang="cs-CZ" dirty="0" smtClean="0"/>
              <a:t>inteligence</a:t>
            </a:r>
          </a:p>
          <a:p>
            <a:r>
              <a:rPr lang="cs-CZ" dirty="0" smtClean="0"/>
              <a:t>3 dimenze:</a:t>
            </a:r>
          </a:p>
          <a:p>
            <a:pPr lvl="1"/>
            <a:r>
              <a:rPr lang="cs-CZ" dirty="0" smtClean="0"/>
              <a:t>Nadprůměrná schopnost</a:t>
            </a:r>
          </a:p>
          <a:p>
            <a:pPr lvl="1"/>
            <a:r>
              <a:rPr lang="cs-CZ" dirty="0" smtClean="0"/>
              <a:t>Tvořivost</a:t>
            </a:r>
          </a:p>
          <a:p>
            <a:pPr lvl="1"/>
            <a:r>
              <a:rPr lang="cs-CZ" dirty="0" smtClean="0"/>
              <a:t>Angažovanost v úkolu</a:t>
            </a:r>
          </a:p>
        </p:txBody>
      </p:sp>
      <p:pic>
        <p:nvPicPr>
          <p:cNvPr id="7" name="Picture 4" descr="talent_kru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5135" y="4221088"/>
            <a:ext cx="5038865" cy="1978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r>
              <a:rPr lang="cs-CZ" dirty="0" smtClean="0"/>
              <a:t>Produktivita - konkrétní projekty, jichž se studenti a studentky účastní, jejich výsledky a vytrvalost v jejich realizaci</a:t>
            </a:r>
            <a:endParaRPr lang="cs-CZ" dirty="0"/>
          </a:p>
          <a:p>
            <a:r>
              <a:rPr lang="cs-CZ" dirty="0" smtClean="0"/>
              <a:t>Nadaní – 15-25%  školní populace</a:t>
            </a:r>
          </a:p>
          <a:p>
            <a:r>
              <a:rPr lang="cs-CZ" dirty="0" smtClean="0"/>
              <a:t>Péče překračující rámec školních osnov</a:t>
            </a:r>
          </a:p>
          <a:p>
            <a:r>
              <a:rPr lang="cs-CZ" dirty="0" smtClean="0"/>
              <a:t>Poukazoval na vývojovou povahu nadání, nezbytnost dynamické interakce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Monksův</a:t>
            </a:r>
            <a:r>
              <a:rPr lang="cs-CZ" dirty="0" smtClean="0"/>
              <a:t> triadický model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595036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smtClean="0"/>
              <a:t>Vychází z </a:t>
            </a:r>
            <a:r>
              <a:rPr lang="cs-CZ" dirty="0" err="1" smtClean="0"/>
              <a:t>Renzulliho</a:t>
            </a:r>
            <a:r>
              <a:rPr lang="cs-CZ" dirty="0" smtClean="0"/>
              <a:t>, vytýká mu rysové zaměření</a:t>
            </a:r>
          </a:p>
          <a:p>
            <a:r>
              <a:rPr lang="cs-CZ" dirty="0" smtClean="0"/>
              <a:t>Navrhuje doplnit sociální dimenzi</a:t>
            </a:r>
          </a:p>
          <a:p>
            <a:r>
              <a:rPr lang="cs-CZ" dirty="0" smtClean="0"/>
              <a:t>Konstrukt obsahuje dvě triády proměnných</a:t>
            </a:r>
          </a:p>
          <a:p>
            <a:pPr lvl="1"/>
            <a:r>
              <a:rPr lang="cs-CZ" dirty="0" smtClean="0"/>
              <a:t>Rozšířený </a:t>
            </a:r>
            <a:r>
              <a:rPr lang="cs-CZ" dirty="0" err="1" smtClean="0"/>
              <a:t>Renzulliho</a:t>
            </a:r>
            <a:r>
              <a:rPr lang="cs-CZ" dirty="0" smtClean="0"/>
              <a:t> model</a:t>
            </a:r>
          </a:p>
          <a:p>
            <a:pPr lvl="1"/>
            <a:r>
              <a:rPr lang="cs-CZ" dirty="0" smtClean="0"/>
              <a:t>Triáda zahrnující sociální oblasti – rodina, škola, vrstevníci</a:t>
            </a:r>
          </a:p>
          <a:p>
            <a:r>
              <a:rPr lang="cs-CZ" dirty="0" smtClean="0"/>
              <a:t>Max 5-10% populace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553744"/>
            <a:ext cx="317352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 err="1" smtClean="0"/>
              <a:t>Gagného</a:t>
            </a:r>
            <a:r>
              <a:rPr lang="cs-CZ" dirty="0" smtClean="0"/>
              <a:t> diferencovaný model</a:t>
            </a:r>
            <a:endParaRPr lang="cs-CZ" dirty="0"/>
          </a:p>
        </p:txBody>
      </p:sp>
      <p:pic>
        <p:nvPicPr>
          <p:cNvPr id="5" name="Zástupný symbol pro obsah 4" descr="Gagné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502" y="1772816"/>
            <a:ext cx="6508600" cy="508518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r>
              <a:rPr lang="cs-CZ" dirty="0" smtClean="0"/>
              <a:t>Proces vývoje vrozených schopností v systematicky rozvíjené dovednosti (talent)</a:t>
            </a:r>
          </a:p>
          <a:p>
            <a:r>
              <a:rPr lang="cs-CZ" dirty="0" smtClean="0"/>
              <a:t>Katalyzátory = komponenty vývoje nadání</a:t>
            </a:r>
          </a:p>
          <a:p>
            <a:pPr lvl="1"/>
            <a:r>
              <a:rPr lang="cs-CZ" dirty="0" err="1"/>
              <a:t>intrapersonální</a:t>
            </a:r>
            <a:r>
              <a:rPr lang="cs-CZ" dirty="0"/>
              <a:t> katalyzátory, </a:t>
            </a:r>
            <a:endParaRPr lang="cs-CZ" dirty="0" smtClean="0"/>
          </a:p>
          <a:p>
            <a:pPr lvl="1"/>
            <a:r>
              <a:rPr lang="cs-CZ" dirty="0" smtClean="0"/>
              <a:t>katalyzátory </a:t>
            </a:r>
            <a:r>
              <a:rPr lang="cs-CZ" dirty="0"/>
              <a:t>prostředí </a:t>
            </a:r>
          </a:p>
          <a:p>
            <a:pPr lvl="1"/>
            <a:r>
              <a:rPr lang="cs-CZ" dirty="0" smtClean="0"/>
              <a:t>Náhoda</a:t>
            </a:r>
          </a:p>
          <a:p>
            <a:r>
              <a:rPr lang="cs-CZ" dirty="0"/>
              <a:t>diferencuje vrozené nadání na čtyři široké oblasti schopností </a:t>
            </a:r>
            <a:endParaRPr lang="cs-CZ" dirty="0" smtClean="0"/>
          </a:p>
          <a:p>
            <a:pPr lvl="1"/>
            <a:r>
              <a:rPr lang="cs-CZ" dirty="0" smtClean="0"/>
              <a:t>intelektové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kreativní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socioafektivní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senzo</a:t>
            </a:r>
            <a:r>
              <a:rPr lang="cs-CZ" dirty="0" smtClean="0"/>
              <a:t>-motorické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234</TotalTime>
  <Words>600</Words>
  <Application>Microsoft Office PowerPoint</Application>
  <PresentationFormat>Předvádění na obrazovce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Urbanistický</vt:lpstr>
      <vt:lpstr>Modely nadání</vt:lpstr>
      <vt:lpstr>Současné teorie: Vztah mezi dědičností a prostředím </vt:lpstr>
      <vt:lpstr>Tříkruhový model - Renzulli</vt:lpstr>
      <vt:lpstr>Snímek 4</vt:lpstr>
      <vt:lpstr>Snímek 5</vt:lpstr>
      <vt:lpstr>Monksův triadický model</vt:lpstr>
      <vt:lpstr>Snímek 7</vt:lpstr>
      <vt:lpstr>Gagného diferencovaný model</vt:lpstr>
      <vt:lpstr>Snímek 9</vt:lpstr>
      <vt:lpstr>Snímek 10</vt:lpstr>
      <vt:lpstr>Tannenbaumův Hvězdicový model</vt:lpstr>
      <vt:lpstr>Snímek 12</vt:lpstr>
      <vt:lpstr>Feldmanova teorie koincidence</vt:lpstr>
      <vt:lpstr>Simontonův Emergenetický-epigenetický model</vt:lpstr>
      <vt:lpstr>Snímek 15</vt:lpstr>
      <vt:lpstr>Snímek 16</vt:lpstr>
      <vt:lpstr>Zdroj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Modely nadání</dc:title>
  <dc:creator>Radka</dc:creator>
  <cp:lastModifiedBy>Radka</cp:lastModifiedBy>
  <cp:revision>24</cp:revision>
  <dcterms:created xsi:type="dcterms:W3CDTF">2014-03-23T14:29:40Z</dcterms:created>
  <dcterms:modified xsi:type="dcterms:W3CDTF">2014-03-23T18:23:59Z</dcterms:modified>
</cp:coreProperties>
</file>