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  <p:sldMasterId id="2147483662" r:id="rId3"/>
  </p:sldMasterIdLst>
  <p:notesMasterIdLst>
    <p:notesMasterId r:id="rId11"/>
  </p:notesMasterIdLst>
  <p:handoutMasterIdLst>
    <p:handoutMasterId r:id="rId12"/>
  </p:handoutMasterIdLst>
  <p:sldIdLst>
    <p:sldId id="282" r:id="rId4"/>
    <p:sldId id="287" r:id="rId5"/>
    <p:sldId id="283" r:id="rId6"/>
    <p:sldId id="284" r:id="rId7"/>
    <p:sldId id="285" r:id="rId8"/>
    <p:sldId id="286" r:id="rId9"/>
    <p:sldId id="288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88" autoAdjust="0"/>
    <p:restoredTop sz="94660"/>
  </p:normalViewPr>
  <p:slideViewPr>
    <p:cSldViewPr>
      <p:cViewPr varScale="1">
        <p:scale>
          <a:sx n="78" d="100"/>
          <a:sy n="78" d="100"/>
        </p:scale>
        <p:origin x="15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25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33E76-F9C6-477F-A9D3-FC8B9E3F2C55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24C22-336C-47F4-A32D-13792C8F37D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506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17D34D-B518-482E-8C37-199EAE699A5B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EA84D-6064-4E4E-AC58-DC288C8CF7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295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149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5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719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518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687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79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560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0498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562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9264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44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4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z="3200" b="0" i="0" u="none" strike="noStrike" baseline="0" dirty="0" err="1">
                <a:solidFill>
                  <a:srgbClr val="000081"/>
                </a:solidFill>
                <a:latin typeface="SegoeUIBlack"/>
              </a:rPr>
              <a:t>Imageability</a:t>
            </a:r>
            <a:r>
              <a:rPr lang="cs-CZ" sz="3200" b="0" i="0" u="none" strike="noStrike" baseline="0" dirty="0">
                <a:solidFill>
                  <a:srgbClr val="000081"/>
                </a:solidFill>
                <a:latin typeface="SegoeUIBlack"/>
              </a:rPr>
              <a:t> in </a:t>
            </a:r>
            <a:r>
              <a:rPr lang="cs-CZ" sz="3200" b="0" i="0" u="none" strike="noStrike" baseline="0" dirty="0" err="1">
                <a:solidFill>
                  <a:srgbClr val="000081"/>
                </a:solidFill>
                <a:latin typeface="SegoeUIBlack"/>
              </a:rPr>
              <a:t>psycholinguistics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lnSpc>
                <a:spcPts val="3000"/>
              </a:lnSpc>
              <a:buSzPct val="45000"/>
              <a:buFontTx/>
              <a:buBlip>
                <a:blip r:embed="rId2"/>
              </a:buBlip>
              <a:defRPr/>
            </a:lvl1pPr>
            <a:lvl2pPr marL="742950" indent="-285750">
              <a:lnSpc>
                <a:spcPts val="2600"/>
              </a:lnSpc>
              <a:buSzPct val="45000"/>
              <a:buFontTx/>
              <a:buBlip>
                <a:blip r:embed="rId3"/>
              </a:buBlip>
              <a:defRPr/>
            </a:lvl2pPr>
            <a:lvl3pPr marL="1143000" indent="-228600">
              <a:lnSpc>
                <a:spcPts val="2300"/>
              </a:lnSpc>
              <a:buSzPct val="45000"/>
              <a:buFontTx/>
              <a:buBlip>
                <a:blip r:embed="rId4"/>
              </a:buBlip>
              <a:defRPr/>
            </a:lvl3pPr>
            <a:lvl4pPr>
              <a:lnSpc>
                <a:spcPts val="2300"/>
              </a:lnSpc>
              <a:defRPr/>
            </a:lvl4pPr>
          </a:lstStyle>
          <a:p>
            <a:pPr lvl="0"/>
            <a:r>
              <a:rPr lang="cs-CZ" dirty="0" err="1"/>
              <a:t>Kllllliknutím</a:t>
            </a:r>
            <a:r>
              <a:rPr lang="cs-CZ" dirty="0"/>
              <a:t>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9276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394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2137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934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7749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6296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1248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5875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5172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5767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39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400" b="1"/>
            </a:lvl1pPr>
          </a:lstStyle>
          <a:p>
            <a:r>
              <a:rPr lang="cs-CZ" sz="3200" b="0" i="0" u="none" strike="noStrike" baseline="0" dirty="0" err="1">
                <a:solidFill>
                  <a:srgbClr val="000081"/>
                </a:solidFill>
                <a:latin typeface="SegoeUIBlack"/>
              </a:rPr>
              <a:t>Imageability</a:t>
            </a:r>
            <a:r>
              <a:rPr lang="cs-CZ" sz="3200" b="0" i="0" u="none" strike="noStrike" baseline="0" dirty="0">
                <a:solidFill>
                  <a:srgbClr val="000081"/>
                </a:solidFill>
                <a:latin typeface="SegoeUIBlack"/>
              </a:rPr>
              <a:t> in </a:t>
            </a:r>
            <a:r>
              <a:rPr lang="cs-CZ" sz="3200" b="0" i="0" u="none" strike="noStrike" baseline="0" dirty="0" err="1">
                <a:solidFill>
                  <a:srgbClr val="000081"/>
                </a:solidFill>
                <a:latin typeface="SegoeUIBlack"/>
              </a:rPr>
              <a:t>psycholinguistics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buSzPct val="45000"/>
              <a:buFontTx/>
              <a:buBlip>
                <a:blip r:embed="rId2"/>
              </a:buBlip>
              <a:defRPr/>
            </a:lvl1pPr>
            <a:lvl2pPr marL="742950" indent="-285750">
              <a:buSzPct val="45000"/>
              <a:buFontTx/>
              <a:buBlip>
                <a:blip r:embed="rId3"/>
              </a:buBlip>
              <a:defRPr/>
            </a:lvl2pPr>
            <a:lvl3pPr marL="1143000" indent="-228600">
              <a:buSzPct val="45000"/>
              <a:buFontTx/>
              <a:buBlip>
                <a:blip r:embed="rId4"/>
              </a:buBlip>
              <a:defRPr/>
            </a:lvl3pPr>
          </a:lstStyle>
          <a:p>
            <a:pPr lvl="0"/>
            <a:r>
              <a:rPr lang="cs-CZ" dirty="0" err="1"/>
              <a:t>Kllllliknuf§f</a:t>
            </a:r>
            <a:r>
              <a:rPr lang="cs-CZ" dirty="0"/>
              <a:t>§</a:t>
            </a:r>
          </a:p>
          <a:p>
            <a:pPr lvl="0"/>
            <a:r>
              <a:rPr lang="cs-CZ" dirty="0"/>
              <a:t>tím lze upravit styly předlohy textu.)</a:t>
            </a:r>
          </a:p>
          <a:p>
            <a:pPr lvl="1"/>
            <a:r>
              <a:rPr lang="cs-CZ" dirty="0" err="1"/>
              <a:t>Dd</a:t>
            </a:r>
            <a:endParaRPr lang="cs-CZ" dirty="0"/>
          </a:p>
          <a:p>
            <a:pPr lvl="2"/>
            <a:endParaRPr lang="cs-CZ" dirty="0"/>
          </a:p>
          <a:p>
            <a:pPr lvl="2"/>
            <a:r>
              <a:rPr lang="cs-CZ" dirty="0"/>
              <a:t>D</a:t>
            </a:r>
          </a:p>
          <a:p>
            <a:pPr lvl="2"/>
            <a:endParaRPr lang="cs-CZ" dirty="0"/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8270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438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5310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5127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5220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0699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8931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3029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733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17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974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16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6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991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490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9A6E9-8350-42C0-BC2B-4E18AB12E8D4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20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4" r:id="rId3"/>
    <p:sldLayoutId id="2147483660" r:id="rId4"/>
    <p:sldLayoutId id="2147483661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SzPct val="114000"/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C00000"/>
        </a:buClr>
        <a:buSzPct val="106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C3AE1-4D97-4C0F-9DE0-495819A1D573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756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BB2F3-4420-459F-89BD-0C436E425196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67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molik@praha.psu.cas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8208912" cy="2619722"/>
          </a:xfrm>
        </p:spPr>
        <p:txBody>
          <a:bodyPr>
            <a:normAutofit/>
          </a:bodyPr>
          <a:lstStyle/>
          <a:p>
            <a:r>
              <a:rPr lang="cs-CZ" sz="4000" b="1">
                <a:solidFill>
                  <a:schemeClr val="tx2"/>
                </a:solidFill>
              </a:rPr>
              <a:t>Poznámky k přepisům</a:t>
            </a:r>
            <a:endParaRPr lang="cs-CZ" sz="4000" b="1" dirty="0">
              <a:solidFill>
                <a:schemeClr val="tx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685800" y="2952378"/>
            <a:ext cx="8206680" cy="3068910"/>
          </a:xfrm>
        </p:spPr>
        <p:txBody>
          <a:bodyPr>
            <a:normAutofit/>
          </a:bodyPr>
          <a:lstStyle/>
          <a:p>
            <a:r>
              <a:rPr lang="cs-CZ" sz="2800" dirty="0"/>
              <a:t>Filip Smolík</a:t>
            </a:r>
          </a:p>
          <a:p>
            <a:r>
              <a:rPr lang="en-US" sz="2400" dirty="0" err="1">
                <a:hlinkClick r:id="rId2"/>
              </a:rPr>
              <a:t>smolik@praha.psu.cas.cz</a:t>
            </a:r>
            <a:endParaRPr lang="en-US" sz="2400" dirty="0"/>
          </a:p>
          <a:p>
            <a:pPr algn="l"/>
            <a:r>
              <a:rPr lang="cs-CZ" sz="2600" dirty="0"/>
              <a:t>	</a:t>
            </a:r>
            <a:r>
              <a:rPr lang="cs-CZ" sz="2600"/>
              <a:t>	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196207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CC8F08-0869-4FC2-8167-E6E906836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Účel přepisů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C17395-169E-4C54-92C8-0137D45C6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Zajímá nás celková vývojová úroveň?</a:t>
            </a:r>
          </a:p>
          <a:p>
            <a:pPr lvl="1"/>
            <a:r>
              <a:rPr lang="cs-CZ"/>
              <a:t>MLU, DSS, IPSyn; NDW, (TTR)</a:t>
            </a:r>
          </a:p>
          <a:p>
            <a:r>
              <a:rPr lang="cs-CZ"/>
              <a:t>Zajímají nás konkrétní jevy?</a:t>
            </a:r>
          </a:p>
          <a:p>
            <a:pPr lvl="1"/>
            <a:r>
              <a:rPr lang="cs-CZ"/>
              <a:t>Jevy v jazyce dítěte?</a:t>
            </a:r>
          </a:p>
          <a:p>
            <a:pPr lvl="1"/>
            <a:r>
              <a:rPr lang="cs-CZ"/>
              <a:t>Souvislosti mezi jazykem dítěte a dospělých („inputem“)?</a:t>
            </a:r>
          </a:p>
        </p:txBody>
      </p:sp>
    </p:spTree>
    <p:extLst>
      <p:ext uri="{BB962C8B-B14F-4D97-AF65-F5344CB8AC3E}">
        <p14:creationId xmlns:p14="http://schemas.microsoft.com/office/powerpoint/2010/main" val="815520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Přepisy ve výzkumu: co je třeba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Definice předmětu zájmu</a:t>
            </a:r>
          </a:p>
          <a:p>
            <a:pPr lvl="1"/>
            <a:r>
              <a:rPr lang="cs-CZ"/>
              <a:t>Budeme počítat slova? Tvary? Větné struktury?</a:t>
            </a:r>
          </a:p>
          <a:p>
            <a:r>
              <a:rPr lang="cs-CZ"/>
              <a:t>Jak budeme hledat?</a:t>
            </a:r>
          </a:p>
          <a:p>
            <a:pPr lvl="1"/>
            <a:r>
              <a:rPr lang="cs-CZ"/>
              <a:t>Dá se hledat automaticky? Částečně automaticky?</a:t>
            </a:r>
          </a:p>
          <a:p>
            <a:pPr lvl="2"/>
            <a:r>
              <a:rPr lang="cs-CZ"/>
              <a:t>Musíme hledat manuálně?</a:t>
            </a:r>
          </a:p>
          <a:p>
            <a:pPr lvl="1"/>
            <a:r>
              <a:rPr lang="cs-CZ"/>
              <a:t>Manuální zpracování</a:t>
            </a:r>
          </a:p>
          <a:p>
            <a:pPr lvl="2"/>
            <a:r>
              <a:rPr lang="cs-CZ"/>
              <a:t>Zajištění shody hodnotitelů (reliabilita hodnocení)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B494DF-C598-403E-86CA-183F8593B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Sledování vývoje v přepisech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627FED-CA2F-4ECB-A354-E650B506C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Věk nebo MLU?</a:t>
            </a:r>
          </a:p>
          <a:p>
            <a:pPr lvl="1"/>
            <a:r>
              <a:rPr lang="cs-CZ"/>
              <a:t>Měřítko jakzykové pokročilosti, abychom srovnávali děti na stejné úrovni</a:t>
            </a:r>
          </a:p>
          <a:p>
            <a:pPr lvl="2"/>
            <a:r>
              <a:rPr lang="cs-CZ"/>
              <a:t>Obvykle je MLU adekvátním měřítkem</a:t>
            </a:r>
          </a:p>
        </p:txBody>
      </p:sp>
    </p:spTree>
    <p:extLst>
      <p:ext uri="{BB962C8B-B14F-4D97-AF65-F5344CB8AC3E}">
        <p14:creationId xmlns:p14="http://schemas.microsoft.com/office/powerpoint/2010/main" val="3456271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1AC0F2-E302-44EE-8503-A8F6839CE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Vliv velikosti/délky přepisu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232AD1-A06B-4826-8E1D-477B0DA43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/>
              <a:t>Je třeba brát ohled na délku?</a:t>
            </a:r>
          </a:p>
          <a:p>
            <a:pPr lvl="1"/>
            <a:r>
              <a:rPr lang="cs-CZ"/>
              <a:t>Absolutní frekvence jevů bude pochopitelně větší, když je větší korpus/delší přepis</a:t>
            </a:r>
          </a:p>
          <a:p>
            <a:pPr lvl="1"/>
            <a:r>
              <a:rPr lang="cs-CZ"/>
              <a:t>Také pravděpodobnost prvního/jediného výskytu je vyšší, když máme víc dat</a:t>
            </a:r>
          </a:p>
          <a:p>
            <a:pPr lvl="1"/>
            <a:r>
              <a:rPr lang="cs-CZ"/>
              <a:t>Někdy je adektvátní použití relativních frekvencí</a:t>
            </a:r>
          </a:p>
          <a:p>
            <a:pPr lvl="1"/>
            <a:r>
              <a:rPr lang="cs-CZ"/>
              <a:t>Někdy je lépe standardizovat velikost (např. vzít 100 výpovědí ode všech)</a:t>
            </a:r>
          </a:p>
          <a:p>
            <a:pPr lvl="2"/>
            <a:r>
              <a:rPr lang="cs-CZ"/>
              <a:t>Je to plýtvání daty, vhodné jen tehdy, když očekáváte silné zkreslení velikostí vzorku (sampling bias)</a:t>
            </a:r>
          </a:p>
          <a:p>
            <a:pPr lvl="1"/>
            <a:r>
              <a:rPr lang="cs-CZ"/>
              <a:t>Často se dá kontrolovat statisticky</a:t>
            </a:r>
          </a:p>
          <a:p>
            <a:pPr lvl="2"/>
            <a:r>
              <a:rPr lang="cs-CZ"/>
              <a:t>Velikost přepisu jako prediktor</a:t>
            </a:r>
          </a:p>
        </p:txBody>
      </p:sp>
    </p:spTree>
    <p:extLst>
      <p:ext uri="{BB962C8B-B14F-4D97-AF65-F5344CB8AC3E}">
        <p14:creationId xmlns:p14="http://schemas.microsoft.com/office/powerpoint/2010/main" val="926143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DCECA8-BB1C-440B-8E1A-D72FFCCF9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Další kvantitativní ohledy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5BBE2B-33BC-4657-9595-39AC1A016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Jednotlivé přepisy nebo agregace?</a:t>
            </a:r>
          </a:p>
          <a:p>
            <a:r>
              <a:rPr lang="cs-CZ"/>
              <a:t>Jeden přepis je obvykle poměrně malý</a:t>
            </a:r>
          </a:p>
          <a:p>
            <a:pPr lvl="1"/>
            <a:r>
              <a:rPr lang="cs-CZ"/>
              <a:t>Věková srovnání často prováděna tak, že se dají dohromady přepisy z delšího období</a:t>
            </a:r>
          </a:p>
          <a:p>
            <a:pPr lvl="2"/>
            <a:r>
              <a:rPr lang="cs-CZ"/>
              <a:t>Např. 2;0-2;4, 2;5-2;8 atd.</a:t>
            </a:r>
          </a:p>
          <a:p>
            <a:pPr lvl="1"/>
            <a:r>
              <a:rPr lang="cs-CZ"/>
              <a:t>Intiutivně přehledné, ale také je třeba brát ohled na rozsah dat</a:t>
            </a:r>
          </a:p>
          <a:p>
            <a:pPr lvl="1"/>
            <a:r>
              <a:rPr lang="cs-CZ"/>
              <a:t>Dnes se dá pracovat i s kontinuálním časem, ale je to složitější statistika</a:t>
            </a:r>
          </a:p>
        </p:txBody>
      </p:sp>
    </p:spTree>
    <p:extLst>
      <p:ext uri="{BB962C8B-B14F-4D97-AF65-F5344CB8AC3E}">
        <p14:creationId xmlns:p14="http://schemas.microsoft.com/office/powerpoint/2010/main" val="1987959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544FB6-039D-4F11-A790-728BA1FF5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Poznámky k otázkám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7EC49C-3D03-4799-8F4F-BF2FB3BB9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„signifikantní“</a:t>
            </a:r>
          </a:p>
          <a:p>
            <a:pPr lvl="1"/>
            <a:r>
              <a:rPr lang="cs-CZ"/>
              <a:t>většinou míníme „statisticky významný“</a:t>
            </a:r>
          </a:p>
          <a:p>
            <a:r>
              <a:rPr lang="cs-CZ"/>
              <a:t>Statisticky významný</a:t>
            </a:r>
          </a:p>
          <a:p>
            <a:pPr lvl="1"/>
            <a:r>
              <a:rPr lang="cs-CZ"/>
              <a:t>nemusí být „významný“</a:t>
            </a:r>
          </a:p>
          <a:p>
            <a:pPr lvl="1"/>
            <a:r>
              <a:rPr lang="cs-CZ"/>
              <a:t>znamená to, že jev je dostatečně málo pravděpodobný, aby byl pozorován náhodou</a:t>
            </a:r>
          </a:p>
          <a:p>
            <a:pPr lvl="2"/>
            <a:r>
              <a:rPr lang="cs-CZ"/>
              <a:t>aby byl pozorován náhodou, platí-li nulová hypotéza</a:t>
            </a:r>
          </a:p>
          <a:p>
            <a:pPr lvl="2"/>
            <a:r>
              <a:rPr lang="cs-CZ"/>
              <a:t>nikdy nevíme jistě; obvykle používáme nějakou úroveň pravděpodobnosti jako kritérium (p</a:t>
            </a:r>
            <a:r>
              <a:rPr lang="en-US"/>
              <a:t>&lt;0.05)</a:t>
            </a:r>
          </a:p>
          <a:p>
            <a:r>
              <a:rPr lang="en-US"/>
              <a:t>Jedn</a:t>
            </a:r>
            <a:r>
              <a:rPr lang="cs-CZ"/>
              <a:t>á se vždy o nějaký rozdíl mezi čísly</a:t>
            </a:r>
          </a:p>
          <a:p>
            <a:pPr lvl="1"/>
            <a:r>
              <a:rPr lang="cs-CZ"/>
              <a:t>Mezi průměry vzorků; mezi průměrem a 0</a:t>
            </a:r>
          </a:p>
        </p:txBody>
      </p:sp>
    </p:spTree>
    <p:extLst>
      <p:ext uri="{BB962C8B-B14F-4D97-AF65-F5344CB8AC3E}">
        <p14:creationId xmlns:p14="http://schemas.microsoft.com/office/powerpoint/2010/main" val="3374558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3211</TotalTime>
  <Words>343</Words>
  <Application>Microsoft Office PowerPoint</Application>
  <PresentationFormat>Předvádění na obrazovce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SegoeUIBlack</vt:lpstr>
      <vt:lpstr>Motiv systému Office</vt:lpstr>
      <vt:lpstr>1_Vlastní návrh</vt:lpstr>
      <vt:lpstr>Vlastní návrh</vt:lpstr>
      <vt:lpstr>Poznámky k přepisům</vt:lpstr>
      <vt:lpstr>Účel přepisů</vt:lpstr>
      <vt:lpstr>Přepisy ve výzkumu: co je třeba</vt:lpstr>
      <vt:lpstr>Sledování vývoje v přepisech</vt:lpstr>
      <vt:lpstr>Vliv velikosti/délky přepisu</vt:lpstr>
      <vt:lpstr>Další kvantitativní ohledy</vt:lpstr>
      <vt:lpstr>Poznámky k otázkám</vt:lpstr>
    </vt:vector>
  </TitlesOfParts>
  <Company>Ústav pro jazyk český AV ČR, v. v. i.,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Adam Kříž</dc:creator>
  <cp:lastModifiedBy>Filip</cp:lastModifiedBy>
  <cp:revision>208</cp:revision>
  <dcterms:created xsi:type="dcterms:W3CDTF">2015-07-16T14:09:50Z</dcterms:created>
  <dcterms:modified xsi:type="dcterms:W3CDTF">2020-02-25T14:03:41Z</dcterms:modified>
</cp:coreProperties>
</file>