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94" r:id="rId13"/>
    <p:sldId id="295" r:id="rId14"/>
    <p:sldId id="285" r:id="rId15"/>
    <p:sldId id="286" r:id="rId16"/>
    <p:sldId id="296" r:id="rId17"/>
    <p:sldId id="287" r:id="rId18"/>
    <p:sldId id="297" r:id="rId19"/>
    <p:sldId id="298" r:id="rId20"/>
    <p:sldId id="288" r:id="rId21"/>
    <p:sldId id="289" r:id="rId22"/>
    <p:sldId id="29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>
        <p:scale>
          <a:sx n="25" d="100"/>
          <a:sy n="25" d="100"/>
        </p:scale>
        <p:origin x="12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7ED3-283C-4161-B345-41C688A0FD9D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8D3B9-3ABB-44E2-8D6E-04E5BB25B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4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14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03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9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96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6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95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5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1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5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7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F22C-FB31-4AB8-9E43-02D87ABB4532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AFB2-74EE-4484-A528-F0810B0CB9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1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sofia.cz/wiki/Speci%C3%A1ln%C3%AD:Zdroje_knih/97880247306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Diverzita kultur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teoretizace</a:t>
            </a:r>
            <a:r>
              <a:rPr lang="cs-CZ" altLang="cs-CZ" dirty="0" smtClean="0"/>
              <a:t> polarit (</a:t>
            </a:r>
            <a:r>
              <a:rPr lang="cs-CZ" altLang="cs-CZ" dirty="0" err="1" smtClean="0"/>
              <a:t>Hofstede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Hall</a:t>
            </a:r>
            <a:r>
              <a:rPr lang="cs-CZ" altLang="cs-CZ" dirty="0" smtClean="0"/>
              <a:t>)</a:t>
            </a:r>
            <a:endParaRPr lang="cs-CZ" alt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913" y="3860800"/>
            <a:ext cx="6400800" cy="1752600"/>
          </a:xfrm>
        </p:spPr>
        <p:txBody>
          <a:bodyPr rtlCol="0">
            <a:normAutofit lnSpcReduction="10000"/>
          </a:bodyPr>
          <a:lstStyle/>
          <a:p>
            <a:pPr algn="r">
              <a:defRPr/>
            </a:pPr>
            <a:endParaRPr lang="cs-CZ" dirty="0"/>
          </a:p>
          <a:p>
            <a:pPr algn="r">
              <a:defRPr/>
            </a:pPr>
            <a:endParaRPr lang="cs-CZ" dirty="0"/>
          </a:p>
          <a:p>
            <a:pPr algn="r">
              <a:defRPr/>
            </a:pPr>
            <a:endParaRPr lang="cs-CZ" dirty="0"/>
          </a:p>
          <a:p>
            <a:pPr algn="r">
              <a:defRPr/>
            </a:pPr>
            <a:r>
              <a:rPr lang="cs-CZ"/>
              <a:t>Interkulturní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4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/>
              <a:t>https://www.communicaid.com/wp-content/uploads/2013/11/Picture2.png</a:t>
            </a:r>
          </a:p>
        </p:txBody>
      </p:sp>
      <p:pic>
        <p:nvPicPr>
          <p:cNvPr id="30723" name="Picture 2" descr="https://www.communicaid.com/wp-content/uploads/2013/11/Picture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7488" y="630238"/>
            <a:ext cx="5688013" cy="6615112"/>
          </a:xfrm>
          <a:noFill/>
        </p:spPr>
      </p:pic>
    </p:spTree>
    <p:extLst>
      <p:ext uri="{BB962C8B-B14F-4D97-AF65-F5344CB8AC3E}">
        <p14:creationId xmlns:p14="http://schemas.microsoft.com/office/powerpoint/2010/main" val="365397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Hall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Základní pravidlo mezikulturní komunikace mnohem více souvisí s poskytováním správných odpovědí, než s odesíláním „správných“ informací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Rozdíly spočívají:</a:t>
            </a:r>
          </a:p>
          <a:p>
            <a:pPr lvl="1"/>
            <a:r>
              <a:rPr lang="cs-CZ" altLang="cs-CZ" b="1" dirty="0" smtClean="0"/>
              <a:t>RYCHLÁ A POMALÁ SDĚLENÍ</a:t>
            </a:r>
          </a:p>
          <a:p>
            <a:pPr lvl="1"/>
            <a:r>
              <a:rPr lang="cs-CZ" altLang="cs-CZ" b="1" dirty="0" smtClean="0"/>
              <a:t>SILNÝ A SLABÝ </a:t>
            </a:r>
            <a:r>
              <a:rPr lang="cs-CZ" altLang="cs-CZ" b="1" dirty="0" smtClean="0"/>
              <a:t>KONTEXT</a:t>
            </a:r>
          </a:p>
          <a:p>
            <a:pPr lvl="1"/>
            <a:r>
              <a:rPr lang="cs-CZ" altLang="cs-CZ" b="1" dirty="0" smtClean="0"/>
              <a:t>PROSTOR</a:t>
            </a:r>
          </a:p>
          <a:p>
            <a:pPr lvl="1"/>
            <a:r>
              <a:rPr lang="cs-CZ" altLang="cs-CZ" b="1" dirty="0" smtClean="0"/>
              <a:t>ČAS</a:t>
            </a:r>
          </a:p>
          <a:p>
            <a:pPr lvl="1"/>
            <a:r>
              <a:rPr lang="cs-CZ" altLang="cs-CZ" b="1" cap="all" dirty="0" smtClean="0"/>
              <a:t>Orientace Minulost – přítomnost - budoucnost</a:t>
            </a:r>
            <a:endParaRPr lang="cs-CZ" altLang="cs-CZ" b="1" cap="all" dirty="0" smtClean="0"/>
          </a:p>
          <a:p>
            <a:pPr marL="914400" lvl="2" indent="0">
              <a:buNone/>
            </a:pP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13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Rychlá sdělení x pomalá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Osoba = pomalé sdělení = než ji poznám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11606"/>
              </p:ext>
            </p:extLst>
          </p:nvPr>
        </p:nvGraphicFramePr>
        <p:xfrm>
          <a:off x="1286536" y="2371062"/>
          <a:ext cx="7995686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843">
                  <a:extLst>
                    <a:ext uri="{9D8B030D-6E8A-4147-A177-3AD203B41FA5}">
                      <a16:colId xmlns:a16="http://schemas.microsoft.com/office/drawing/2014/main" val="2789702069"/>
                    </a:ext>
                  </a:extLst>
                </a:gridCol>
                <a:gridCol w="3997843">
                  <a:extLst>
                    <a:ext uri="{9D8B030D-6E8A-4147-A177-3AD203B41FA5}">
                      <a16:colId xmlns:a16="http://schemas.microsoft.com/office/drawing/2014/main" val="2842697016"/>
                    </a:ext>
                  </a:extLst>
                </a:gridCol>
              </a:tblGrid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Rychlá sdělení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Pomalá sdělení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2661499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Próza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Poezie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2587148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Nadpisy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Knihy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6390181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Úřední dopis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Poselství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7964276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Propaganda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Umění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3930986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Kreslené obrázky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Rytiny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3952940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Televizní reklamy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Dokumentární filmy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3495057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Televize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Tištěná díla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99571602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Povrchní vztah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Hluboký vztah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4178710"/>
                  </a:ext>
                </a:extLst>
              </a:tr>
              <a:tr h="283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Chování</a:t>
                      </a:r>
                      <a:endParaRPr lang="cs-CZ" sz="20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Kultura</a:t>
                      </a:r>
                      <a:endParaRPr lang="cs-CZ" sz="20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081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65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Silný a slabý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3494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i="1" dirty="0"/>
              <a:t>Kontext </a:t>
            </a:r>
            <a:r>
              <a:rPr lang="cs-CZ" b="1" dirty="0"/>
              <a:t> je informace, která obklopuje událost a s jejíž významem je velice úzce spjata. </a:t>
            </a:r>
            <a:endParaRPr lang="cs-CZ" dirty="0"/>
          </a:p>
          <a:p>
            <a:pPr lvl="0"/>
            <a:r>
              <a:rPr lang="cs-CZ" dirty="0"/>
              <a:t>Dvě složky,– událost a kontext – se v každé kultuře vyskytují v odlišném poměru. =  kultury vysokého kontextu a kultury nízkého kontextu.</a:t>
            </a:r>
          </a:p>
          <a:p>
            <a:pPr lvl="0"/>
            <a:r>
              <a:rPr lang="cs-CZ" b="1" dirty="0" smtClean="0"/>
              <a:t>silného </a:t>
            </a:r>
            <a:r>
              <a:rPr lang="cs-CZ" b="1" dirty="0"/>
              <a:t>kontextu</a:t>
            </a:r>
            <a:r>
              <a:rPr lang="cs-CZ" dirty="0"/>
              <a:t> = </a:t>
            </a:r>
            <a:r>
              <a:rPr lang="cs-CZ" b="1" dirty="0"/>
              <a:t>většina informací již v samotném jedinci</a:t>
            </a:r>
            <a:r>
              <a:rPr lang="cs-CZ" dirty="0"/>
              <a:t>, zatímco velmi malá část je v zakódované, jednoznačné a vysílané části sdělení. </a:t>
            </a:r>
          </a:p>
          <a:p>
            <a:pPr lvl="0"/>
            <a:r>
              <a:rPr lang="cs-CZ" b="1" dirty="0" smtClean="0"/>
              <a:t>komunikace </a:t>
            </a:r>
            <a:r>
              <a:rPr lang="cs-CZ" b="1" dirty="0"/>
              <a:t>slabého kontextu</a:t>
            </a:r>
            <a:r>
              <a:rPr lang="cs-CZ" dirty="0"/>
              <a:t> =  Hlavní množství informací je vloženo do jednoznačného kódu. </a:t>
            </a:r>
          </a:p>
          <a:p>
            <a:r>
              <a:rPr lang="cs-CZ" dirty="0"/>
              <a:t> Američané, Němci, Švýcaři, Skandinávci a další obyvatelé severní Evropy </a:t>
            </a:r>
            <a:r>
              <a:rPr lang="cs-CZ" dirty="0" smtClean="0"/>
              <a:t>=     </a:t>
            </a:r>
            <a:r>
              <a:rPr lang="cs-CZ" dirty="0"/>
              <a:t>oddělují své osobní vztahy, práci a další aspekty každodenního života.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Simulace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silného kontextu: Oslovování ve Spojených státech pomocí křestních jmen je umělým pokusem o vysokou úroveň kontextu a Evropany toto používání často uráží, jelikož ti to uznávají pouze mezi blízkými přáteli a v rodině.</a:t>
            </a:r>
          </a:p>
        </p:txBody>
      </p:sp>
    </p:spTree>
    <p:extLst>
      <p:ext uri="{BB962C8B-B14F-4D97-AF65-F5344CB8AC3E}">
        <p14:creationId xmlns:p14="http://schemas.microsoft.com/office/powerpoint/2010/main" val="336705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Silný x slabý kontext</a:t>
            </a:r>
            <a:endParaRPr lang="cs-CZ" altLang="cs-CZ" dirty="0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3311"/>
          </a:xfrm>
        </p:spPr>
        <p:txBody>
          <a:bodyPr>
            <a:normAutofit fontScale="85000" lnSpcReduction="10000"/>
          </a:bodyPr>
          <a:lstStyle/>
          <a:p>
            <a:endParaRPr lang="cs-CZ" altLang="cs-CZ" b="1" dirty="0" smtClean="0"/>
          </a:p>
          <a:p>
            <a:r>
              <a:rPr lang="cs-CZ" altLang="cs-CZ" dirty="0" smtClean="0"/>
              <a:t>Shromažďuji informace x nechám si sdělit informace</a:t>
            </a:r>
          </a:p>
          <a:p>
            <a:r>
              <a:rPr lang="cs-CZ" altLang="cs-CZ" dirty="0" smtClean="0"/>
              <a:t>Poslouchám všechny x poslouchám poradce (ti pak mají velký vliv)</a:t>
            </a:r>
            <a:endParaRPr lang="cs-CZ" altLang="cs-CZ" dirty="0"/>
          </a:p>
          <a:p>
            <a:r>
              <a:rPr lang="cs-CZ" altLang="cs-CZ" b="1" dirty="0" smtClean="0"/>
              <a:t>Silně </a:t>
            </a:r>
            <a:r>
              <a:rPr lang="cs-CZ" altLang="cs-CZ" b="1" dirty="0" smtClean="0"/>
              <a:t>kontextuální lidé mají sklony být netrpěliví a podráždění pokaždé, když slabě kontextuální lidé trvají na tom, že jim podají informace, které nepotřebují.</a:t>
            </a:r>
            <a:r>
              <a:rPr lang="cs-CZ" altLang="cs-CZ" dirty="0" smtClean="0"/>
              <a:t> </a:t>
            </a:r>
            <a:endParaRPr lang="cs-CZ" altLang="cs-CZ" dirty="0" smtClean="0"/>
          </a:p>
          <a:p>
            <a:r>
              <a:rPr lang="cs-CZ" altLang="cs-CZ" dirty="0" smtClean="0"/>
              <a:t>Naproti </a:t>
            </a:r>
            <a:r>
              <a:rPr lang="cs-CZ" altLang="cs-CZ" dirty="0" smtClean="0"/>
              <a:t>tomu slabě kontextuální lidé bývají často ztraceni, když silně kontextuální lidé neposkytnou </a:t>
            </a:r>
            <a:r>
              <a:rPr lang="cs-CZ" altLang="cs-CZ" i="1" dirty="0" smtClean="0"/>
              <a:t>dostatek</a:t>
            </a:r>
            <a:r>
              <a:rPr lang="cs-CZ" altLang="cs-CZ" dirty="0" smtClean="0"/>
              <a:t> informací. </a:t>
            </a:r>
            <a:endParaRPr lang="cs-CZ" altLang="cs-CZ" dirty="0" smtClean="0"/>
          </a:p>
          <a:p>
            <a:r>
              <a:rPr lang="cs-CZ" b="1" dirty="0"/>
              <a:t>zvolení optimální úrovně kontextu v každé situaci</a:t>
            </a:r>
            <a:r>
              <a:rPr lang="cs-CZ" dirty="0"/>
              <a:t>. Nadměrná míra informací často způsobuje, že si lidé mohou myslet, že je </a:t>
            </a:r>
            <a:r>
              <a:rPr lang="cs-CZ" dirty="0">
                <a:solidFill>
                  <a:srgbClr val="FF0000"/>
                </a:solidFill>
              </a:rPr>
              <a:t>druhý uráží</a:t>
            </a:r>
            <a:r>
              <a:rPr lang="cs-CZ" dirty="0"/>
              <a:t>, nedostatek informací zase může lidi zmást nebo vést k myšlence, že jsou </a:t>
            </a:r>
            <a:r>
              <a:rPr lang="cs-CZ" dirty="0">
                <a:solidFill>
                  <a:srgbClr val="FF0000"/>
                </a:solidFill>
              </a:rPr>
              <a:t>záměrně opomíjeni</a:t>
            </a:r>
            <a:r>
              <a:rPr lang="cs-CZ" dirty="0"/>
              <a:t>. </a:t>
            </a:r>
            <a:endParaRPr lang="cs-CZ" dirty="0" smtClean="0"/>
          </a:p>
          <a:p>
            <a:endParaRPr lang="cs-CZ" altLang="cs-CZ" dirty="0"/>
          </a:p>
          <a:p>
            <a:r>
              <a:rPr lang="cs-CZ" sz="1400" dirty="0"/>
              <a:t>Jeden německý manažer, který pracoval pro francouzskou firmu, byl vyhozen po svém prvním roce působení, protože jeho výkon neodpovídal očekávání. Byl z toho zmatený. Jeho odpovědí bylo „Ale mě nikdo neřekl, co vlastně chtějí, abych dělal.“</a:t>
            </a:r>
            <a:r>
              <a:rPr lang="cs-CZ" sz="1400" dirty="0"/>
              <a:t> </a:t>
            </a:r>
            <a:r>
              <a:rPr lang="cs-CZ" sz="1400" dirty="0"/>
              <a:t> </a:t>
            </a:r>
          </a:p>
          <a:p>
            <a:r>
              <a:rPr lang="cs-CZ" sz="1400" dirty="0"/>
              <a:t>S podobným problémem se setkal Francouz, který dal výpověď v Německé firmě, protože mu jeho německý nadřízený neustále říkal to, co už dávno věděl. Jeho inteligence i hrdost byla narušena.</a:t>
            </a:r>
            <a:r>
              <a:rPr lang="cs-CZ" sz="1400" dirty="0"/>
              <a:t> </a:t>
            </a:r>
            <a:r>
              <a:rPr lang="cs-CZ" sz="1400" dirty="0"/>
              <a:t> </a:t>
            </a:r>
          </a:p>
          <a:p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5380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Prostor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Prostor: </a:t>
            </a:r>
          </a:p>
          <a:p>
            <a:pPr lvl="1">
              <a:defRPr/>
            </a:pPr>
            <a:r>
              <a:rPr lang="cs-CZ" dirty="0" smtClean="0"/>
              <a:t>Osobní prostor + teritorialita – kulturně podmíněno (viz </a:t>
            </a:r>
            <a:r>
              <a:rPr lang="cs-CZ" dirty="0" err="1" smtClean="0"/>
              <a:t>Kassin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b="1" dirty="0" smtClean="0">
                <a:solidFill>
                  <a:srgbClr val="0070C0"/>
                </a:solidFill>
              </a:rPr>
              <a:t>Teritorialita:</a:t>
            </a:r>
            <a:r>
              <a:rPr lang="cs-CZ" dirty="0" smtClean="0"/>
              <a:t> Značkování slovem „moje“ – moje kuchyň, pokoj, auto = „nedotýkat se“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Prostorová redistribuce moci: nadřízený: </a:t>
            </a:r>
            <a:r>
              <a:rPr lang="cs-CZ" dirty="0" smtClean="0"/>
              <a:t>A, N </a:t>
            </a:r>
            <a:r>
              <a:rPr lang="cs-CZ" dirty="0"/>
              <a:t> </a:t>
            </a:r>
            <a:r>
              <a:rPr lang="cs-CZ" dirty="0" smtClean="0"/>
              <a:t>vysoko </a:t>
            </a:r>
            <a:r>
              <a:rPr lang="cs-CZ" dirty="0" smtClean="0"/>
              <a:t>x Fr. uprostřed – průtok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>
              <a:defRPr/>
            </a:pPr>
            <a:r>
              <a:rPr lang="cs-CZ" b="1" dirty="0" smtClean="0">
                <a:solidFill>
                  <a:srgbClr val="0070C0"/>
                </a:solidFill>
              </a:rPr>
              <a:t>Osobní prostor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= </a:t>
            </a:r>
            <a:r>
              <a:rPr lang="cs-CZ" dirty="0" smtClean="0"/>
              <a:t>bublina</a:t>
            </a:r>
          </a:p>
          <a:p>
            <a:pPr lvl="1">
              <a:defRPr/>
            </a:pPr>
            <a:r>
              <a:rPr lang="cs-CZ" dirty="0"/>
              <a:t>-  na druhu vztahu k lidem, kteří jsou poblíž, na </a:t>
            </a:r>
            <a:r>
              <a:rPr lang="cs-CZ" dirty="0" smtClean="0"/>
              <a:t>emočním </a:t>
            </a:r>
            <a:r>
              <a:rPr lang="cs-CZ" dirty="0"/>
              <a:t>stavu osoby, na kulturním původu a na činnosti, která je zrovna </a:t>
            </a:r>
            <a:r>
              <a:rPr lang="cs-CZ" dirty="0" smtClean="0"/>
              <a:t>vykonávána, místě kde jsem (tramvaj). </a:t>
            </a:r>
          </a:p>
          <a:p>
            <a:pPr lvl="1">
              <a:defRPr/>
            </a:pPr>
            <a:r>
              <a:rPr lang="cs-CZ" dirty="0"/>
              <a:t>pohoršeně či ohroženě a couvneme zpět.</a:t>
            </a:r>
            <a:r>
              <a:rPr lang="cs-CZ" dirty="0"/>
              <a:t> </a:t>
            </a:r>
            <a:r>
              <a:rPr lang="cs-CZ" dirty="0"/>
              <a:t> 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Vnímání všemi smysly – silný kontext </a:t>
            </a:r>
            <a:r>
              <a:rPr lang="cs-CZ" dirty="0" smtClean="0"/>
              <a:t>dokáží ne nenechat odpoutat zvuky x nevadí ani pachy (Fr. A Itálie silné pachy)</a:t>
            </a:r>
          </a:p>
          <a:p>
            <a:pPr lvl="1">
              <a:defRPr/>
            </a:pPr>
            <a:r>
              <a:rPr lang="cs-CZ" dirty="0" smtClean="0"/>
              <a:t>Sousedství: USA – kontrolování souseda x Něm.  Fr. </a:t>
            </a:r>
            <a:r>
              <a:rPr lang="cs-CZ" dirty="0"/>
              <a:t>sdílení okolí přilehlých domů nutně neznamená, že spolu budou lidé navzájem komunikovat</a:t>
            </a:r>
            <a:r>
              <a:rPr lang="cs-CZ" dirty="0" smtClean="0"/>
              <a:t>, (př. Afričanů, když se u nich zazvoní)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90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r>
              <a:rPr lang="cs-CZ" b="1" dirty="0">
                <a:solidFill>
                  <a:srgbClr val="0070C0"/>
                </a:solidFill>
              </a:rPr>
              <a:t>Monochronní</a:t>
            </a:r>
            <a:r>
              <a:rPr lang="cs-CZ" b="1" dirty="0"/>
              <a:t>: </a:t>
            </a:r>
            <a:r>
              <a:rPr lang="cs-CZ" dirty="0"/>
              <a:t>hmatatelný, lineární, přísně určený; </a:t>
            </a:r>
            <a:r>
              <a:rPr lang="cs-CZ" i="1" dirty="0"/>
              <a:t>uzavřená teritorialita, slabý </a:t>
            </a:r>
            <a:r>
              <a:rPr lang="cs-CZ" i="1" dirty="0" smtClean="0"/>
              <a:t>kontext</a:t>
            </a:r>
            <a:endParaRPr lang="cs-CZ" b="1" dirty="0"/>
          </a:p>
          <a:p>
            <a:pPr lvl="1">
              <a:defRPr/>
            </a:pPr>
            <a:r>
              <a:rPr lang="cs-CZ" dirty="0" smtClean="0"/>
              <a:t>Otázka moderní x tradiční společnost</a:t>
            </a:r>
          </a:p>
          <a:p>
            <a:pPr lvl="1">
              <a:defRPr/>
            </a:pPr>
            <a:r>
              <a:rPr lang="cs-CZ" dirty="0" smtClean="0"/>
              <a:t>Čas zdrojem </a:t>
            </a: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čerpáno“, „ušetřeno“, „promrháno“ nebo „ztraceno</a:t>
            </a:r>
            <a:r>
              <a:rPr lang="cs-CZ" dirty="0" smtClean="0"/>
              <a:t>“.</a:t>
            </a:r>
          </a:p>
          <a:p>
            <a:pPr lvl="2">
              <a:defRPr/>
            </a:pPr>
            <a:r>
              <a:rPr lang="cs-CZ" b="1" dirty="0"/>
              <a:t>Čas se stává prostorem</a:t>
            </a:r>
            <a:r>
              <a:rPr lang="cs-CZ" dirty="0"/>
              <a:t>, do kterého někteří lidé jsou oprávněni vstoupit, zatímco jiní jsou z něho vylučováni.</a:t>
            </a:r>
            <a:endParaRPr lang="cs-CZ" dirty="0" smtClean="0"/>
          </a:p>
          <a:p>
            <a:pPr lvl="1">
              <a:defRPr/>
            </a:pPr>
            <a:r>
              <a:rPr lang="cs-CZ" b="1" dirty="0" err="1">
                <a:solidFill>
                  <a:srgbClr val="0070C0"/>
                </a:solidFill>
              </a:rPr>
              <a:t>Polychronní</a:t>
            </a:r>
            <a:r>
              <a:rPr lang="cs-CZ" b="1" dirty="0">
                <a:solidFill>
                  <a:srgbClr val="0070C0"/>
                </a:solidFill>
              </a:rPr>
              <a:t>: </a:t>
            </a:r>
            <a:r>
              <a:rPr lang="cs-CZ" dirty="0"/>
              <a:t>dokončit cíl komunikace než dodržet plán</a:t>
            </a:r>
          </a:p>
          <a:p>
            <a:pPr marL="457200" lvl="1" indent="0">
              <a:buNone/>
              <a:defRPr/>
            </a:pPr>
            <a:r>
              <a:rPr lang="cs-CZ" dirty="0" smtClean="0"/>
              <a:t> čas je </a:t>
            </a:r>
          </a:p>
          <a:p>
            <a:pPr marL="457200" lvl="1" indent="0">
              <a:buNone/>
              <a:defRPr/>
            </a:pPr>
            <a:r>
              <a:rPr lang="cs-CZ" dirty="0"/>
              <a:t>je </a:t>
            </a:r>
            <a:r>
              <a:rPr lang="cs-CZ" b="1" dirty="0"/>
              <a:t>charakteristický výskytem spousty věcí a účastí mnoha lidí</a:t>
            </a:r>
            <a:r>
              <a:rPr lang="cs-CZ" dirty="0"/>
              <a:t>. </a:t>
            </a:r>
          </a:p>
          <a:p>
            <a:pPr marL="457200" lvl="1" indent="0">
              <a:buNone/>
              <a:defRPr/>
            </a:pPr>
            <a:r>
              <a:rPr lang="cs-CZ" dirty="0" smtClean="0"/>
              <a:t>(příklad Romové v Peru – nenechali se proletarizovat – neprodávají svůj čas)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703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ČAS</a:t>
            </a:r>
            <a:endParaRPr lang="cs-CZ" altLang="cs-CZ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1417639"/>
          <a:ext cx="8229600" cy="5324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MONOCHRONNÍ LIDÉ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POLYCHRONNÍ LIDÉ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dělají vždy jen jednu věc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dělají více věcí zároveň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 soustředí na práci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jsou snadno vyrušitelní a podléhají přerušení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berou časové závazky (uzávěrky, plány) vážně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považují časové závazky za něco co se má plnit, pokud je to možné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slabě kontextuální a potřebují informace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silně kontextuální a již mají informace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jsou oddaní práci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oddaní lidem a lidským vztahům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 pevně drží plánů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často a jednoduše mění plány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dbají na to, aby ostatní nevyrušovali, respektují pravidla soukromí a berou na ostatní ohled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dbají více o své blízce příbuzné (rodina, přátelé, blízké obchodní partnery) než na soukromí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prokazují velkou úctu soukromému majetku, zřídka si navzájem věci půjčují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Si půjčují navzájem věci často a jednoduše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kladou důraz na ochotu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zakládají ochotu na daném vztahu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</a:t>
                      </a:r>
                      <a:r>
                        <a:rPr lang="cs-CZ" sz="1800" dirty="0" smtClean="0">
                          <a:effectLst/>
                        </a:rPr>
                        <a:t>zvyklí </a:t>
                      </a:r>
                      <a:r>
                        <a:rPr lang="cs-CZ" sz="1800" dirty="0">
                          <a:effectLst/>
                        </a:rPr>
                        <a:t>na krátkodobé vztahy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mají silnou tendenci budovat vztahy na celý život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818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a prostor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monochronní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se klade důraz na škatulkování funkcí i lidí. </a:t>
            </a:r>
            <a:endParaRPr lang="cs-CZ" dirty="0" smtClean="0"/>
          </a:p>
          <a:p>
            <a:r>
              <a:rPr lang="cs-CZ" dirty="0" smtClean="0"/>
              <a:t>Soukromé </a:t>
            </a:r>
            <a:r>
              <a:rPr lang="cs-CZ" dirty="0"/>
              <a:t>kanceláře bývají zvukotěsné, je-li to možné.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polychronní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Ve velkých prostorách, dát slovo každému</a:t>
            </a:r>
          </a:p>
          <a:p>
            <a:r>
              <a:rPr lang="cs-CZ" dirty="0" smtClean="0"/>
              <a:t>Přizpůsobit čas těm, kdo se chce </a:t>
            </a:r>
            <a:r>
              <a:rPr lang="cs-CZ" dirty="0" err="1" smtClean="0"/>
              <a:t>naposlední</a:t>
            </a:r>
            <a:r>
              <a:rPr lang="cs-CZ" dirty="0" smtClean="0"/>
              <a:t> chvíli zúčastnit</a:t>
            </a:r>
          </a:p>
          <a:p>
            <a:r>
              <a:rPr lang="cs-CZ" dirty="0" smtClean="0"/>
              <a:t>Preference rodiny a přátel</a:t>
            </a:r>
          </a:p>
        </p:txBody>
      </p:sp>
    </p:spTree>
    <p:extLst>
      <p:ext uri="{BB962C8B-B14F-4D97-AF65-F5344CB8AC3E}">
        <p14:creationId xmlns:p14="http://schemas.microsoft.com/office/powerpoint/2010/main" val="1488643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a informace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Polychronní</a:t>
            </a:r>
            <a:r>
              <a:rPr lang="cs-CZ" dirty="0" smtClean="0"/>
              <a:t> – otázka dlouhodobé investice x monochronní otázka rychlé orientace, pružnosti a efektivity v nasazení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/>
              <a:t>Francouzský prodejce pracující pro francouzskou společnost, která byla nedávno koupena Američany, se  ocitl pod vedením nového amerického manažera, který očekával výsledky a vyšší tržby okamžitě. Kvůli důrazu na osobní vztahy běžně v </a:t>
            </a:r>
            <a:r>
              <a:rPr lang="cs-CZ" i="1" dirty="0" err="1"/>
              <a:t>polychronní</a:t>
            </a:r>
            <a:r>
              <a:rPr lang="cs-CZ" i="1" dirty="0"/>
              <a:t> Francii trvá roky, než si člověk vytvoří klienta a v rodinných podnicích mohou vztahy se zákazníky přesáhnout i několik generací. Americký manažer, který si tohoto vědom nebyl, přikázal prodejci, aby si vytvořil zákazníky během tří měsíců. Prodejce věděl, že je to nemožné a rozhodl se odejít, přičemž využil svého práva vzít s sebou všechny zákazníky, které si během let vytvořil. Žádná ze stran nedokázala pochopit, co se stalo.</a:t>
            </a:r>
            <a:r>
              <a:rPr lang="cs-CZ" i="1" dirty="0"/>
              <a:t> </a:t>
            </a:r>
            <a:r>
              <a:rPr lang="cs-CZ" i="1" dirty="0"/>
              <a:t> 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Přesný program jednání  (M – prostředek ke shodě x P urážka inteligence) x cíl se dohodnout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57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Sociokulturní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 smtClean="0"/>
              <a:t>Důsledek adaptačních procesů, procesů transmise a inovace (</a:t>
            </a:r>
            <a:r>
              <a:rPr lang="cs-CZ" dirty="0" err="1" smtClean="0"/>
              <a:t>Kassin</a:t>
            </a:r>
            <a:r>
              <a:rPr lang="cs-CZ" dirty="0" smtClean="0"/>
              <a:t>. Fyzické, ekonomické a sociální podmínky života čl.)</a:t>
            </a:r>
          </a:p>
          <a:p>
            <a:pPr>
              <a:defRPr/>
            </a:pPr>
            <a:r>
              <a:rPr lang="cs-CZ" dirty="0" smtClean="0"/>
              <a:t>Kultura několik vrstev (</a:t>
            </a:r>
            <a:r>
              <a:rPr lang="cs-CZ" dirty="0" err="1" smtClean="0"/>
              <a:t>Hofstede</a:t>
            </a:r>
            <a:r>
              <a:rPr lang="cs-CZ" dirty="0" smtClean="0"/>
              <a:t> a </a:t>
            </a:r>
            <a:r>
              <a:rPr lang="cs-CZ" dirty="0" err="1" smtClean="0"/>
              <a:t>Hofstede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dirty="0" smtClean="0"/>
              <a:t>symboly</a:t>
            </a:r>
          </a:p>
          <a:p>
            <a:pPr lvl="1">
              <a:defRPr/>
            </a:pPr>
            <a:r>
              <a:rPr lang="cs-CZ" dirty="0" smtClean="0"/>
              <a:t>Hrdinové</a:t>
            </a:r>
          </a:p>
          <a:p>
            <a:pPr lvl="1">
              <a:defRPr/>
            </a:pPr>
            <a:r>
              <a:rPr lang="cs-CZ" dirty="0" smtClean="0"/>
              <a:t>Rituály (např. 1. školní den)</a:t>
            </a:r>
          </a:p>
          <a:p>
            <a:pPr lvl="1">
              <a:defRPr/>
            </a:pPr>
            <a:r>
              <a:rPr lang="cs-CZ" b="1" dirty="0" smtClean="0"/>
              <a:t>Hodnoty </a:t>
            </a:r>
          </a:p>
          <a:p>
            <a:pPr>
              <a:defRPr/>
            </a:pPr>
            <a:r>
              <a:rPr lang="cs-CZ" dirty="0" err="1" smtClean="0"/>
              <a:t>Siucentrismus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Setkání kultur – kulturní šok – kulturní konflikt</a:t>
            </a:r>
          </a:p>
        </p:txBody>
      </p:sp>
    </p:spTree>
    <p:extLst>
      <p:ext uri="{BB962C8B-B14F-4D97-AF65-F5344CB8AC3E}">
        <p14:creationId xmlns:p14="http://schemas.microsoft.com/office/powerpoint/2010/main" val="35861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Časová perspektiva 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Orientace na minulost x přítomnost x budoucnost – </a:t>
            </a:r>
            <a:r>
              <a:rPr lang="cs-CZ" i="1" dirty="0" smtClean="0"/>
              <a:t>o čem se mluví, vztahuje</a:t>
            </a:r>
          </a:p>
          <a:p>
            <a:pPr lvl="2">
              <a:defRPr/>
            </a:pPr>
            <a:r>
              <a:rPr lang="cs-CZ" dirty="0" smtClean="0"/>
              <a:t>Irán, Irák, Něm – M; USA – P + B, Lat </a:t>
            </a:r>
            <a:r>
              <a:rPr lang="cs-CZ" dirty="0" err="1" smtClean="0"/>
              <a:t>Am</a:t>
            </a:r>
            <a:r>
              <a:rPr lang="cs-CZ" dirty="0" smtClean="0"/>
              <a:t>. -  </a:t>
            </a:r>
            <a:r>
              <a:rPr lang="cs-CZ" dirty="0" smtClean="0"/>
              <a:t>P</a:t>
            </a:r>
          </a:p>
          <a:p>
            <a:pPr lvl="2"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Rytmus – pomalí x lepí se na záda ( i v čase vyčkávání se něco děje)</a:t>
            </a:r>
          </a:p>
          <a:p>
            <a:pPr>
              <a:defRPr/>
            </a:pPr>
            <a:r>
              <a:rPr lang="cs-CZ" dirty="0" smtClean="0"/>
              <a:t>Termíny – co se vleče neuteče x je třeba udělat x schůzek s x efekty, čím delší dodací lhůta, tím vážnější úkol.</a:t>
            </a:r>
          </a:p>
          <a:p>
            <a:pPr>
              <a:defRPr/>
            </a:pPr>
            <a:r>
              <a:rPr lang="cs-CZ" dirty="0" smtClean="0"/>
              <a:t>Respektování řetězce činností: </a:t>
            </a:r>
          </a:p>
          <a:p>
            <a:pPr>
              <a:defRPr/>
            </a:pPr>
            <a:r>
              <a:rPr lang="cs-CZ" dirty="0" smtClean="0"/>
              <a:t>Někteří </a:t>
            </a:r>
            <a:r>
              <a:rPr lang="cs-CZ" dirty="0" err="1"/>
              <a:t>polychronní</a:t>
            </a:r>
            <a:r>
              <a:rPr lang="cs-CZ" dirty="0"/>
              <a:t> lidé přetrhnou řetězec událostí jednoduše proto, že se jim nelíbí způsob, jakým se věci </a:t>
            </a:r>
            <a:r>
              <a:rPr lang="cs-CZ" dirty="0" smtClean="0"/>
              <a:t>odehrávají – př. monochronního </a:t>
            </a:r>
            <a:r>
              <a:rPr lang="cs-CZ" dirty="0"/>
              <a:t>architekta z New Yorku, který navrhoval budovu pro </a:t>
            </a:r>
            <a:r>
              <a:rPr lang="cs-CZ" dirty="0" err="1"/>
              <a:t>polychronního</a:t>
            </a:r>
            <a:r>
              <a:rPr lang="cs-CZ" dirty="0"/>
              <a:t> klienta. Klient neustále měnil specifikace </a:t>
            </a:r>
            <a:r>
              <a:rPr lang="cs-CZ" dirty="0" smtClean="0"/>
              <a:t>budovy.</a:t>
            </a:r>
            <a:endParaRPr lang="cs-CZ" dirty="0" smtClean="0"/>
          </a:p>
          <a:p>
            <a:pPr marL="914400" lvl="2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044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Interkulturní komunikace</a:t>
            </a:r>
          </a:p>
          <a:p>
            <a:r>
              <a:rPr lang="cs-CZ" altLang="cs-CZ" smtClean="0"/>
              <a:t>Střet zvyklostí ale i identit lidí, kteří věří, že hledat </a:t>
            </a:r>
            <a:r>
              <a:rPr lang="cs-CZ" altLang="cs-CZ" b="1" smtClean="0"/>
              <a:t>jinakost u druhých potvrzuje moji normálnost </a:t>
            </a:r>
            <a:r>
              <a:rPr lang="cs-CZ" altLang="cs-CZ" smtClean="0"/>
              <a:t>a je tedy žádoucí. </a:t>
            </a:r>
          </a:p>
          <a:p>
            <a:r>
              <a:rPr lang="cs-CZ" altLang="cs-CZ" smtClean="0"/>
              <a:t>Cesty jak se hranice udržují</a:t>
            </a:r>
          </a:p>
          <a:p>
            <a:r>
              <a:rPr lang="cs-CZ" altLang="cs-CZ" smtClean="0"/>
              <a:t>Cesty jak nepřemýšlet o jinakosti = být jí přemožen</a:t>
            </a:r>
          </a:p>
          <a:p>
            <a:r>
              <a:rPr lang="cs-CZ" altLang="cs-CZ" smtClean="0"/>
              <a:t>Samozřejmost jinakosti </a:t>
            </a:r>
          </a:p>
        </p:txBody>
      </p:sp>
    </p:spTree>
    <p:extLst>
      <p:ext uri="{BB962C8B-B14F-4D97-AF65-F5344CB8AC3E}">
        <p14:creationId xmlns:p14="http://schemas.microsoft.com/office/powerpoint/2010/main" val="4246819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PRŮCHA, Jan, 2010a. Interkulturní komunikace. Vyd. 1. Praha: Grada. Psyché. </a:t>
            </a:r>
            <a:r>
              <a:rPr lang="cs-CZ" altLang="cs-CZ" sz="1800" u="sng">
                <a:hlinkClick r:id="rId2"/>
              </a:rPr>
              <a:t>ISBN 978-80-247-3069-1</a:t>
            </a:r>
            <a:r>
              <a:rPr lang="cs-CZ" altLang="cs-CZ" sz="1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4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Hofstede a jeho dimenze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000" b="1"/>
              <a:t>Vzdálenost  moci/ Power Distance</a:t>
            </a:r>
          </a:p>
          <a:p>
            <a:pPr eaLnBrk="1" hangingPunct="1"/>
            <a:r>
              <a:rPr lang="cs-CZ" altLang="cs-CZ" b="1" smtClean="0"/>
              <a:t>Individualismus vs. Kolektivismus</a:t>
            </a:r>
          </a:p>
          <a:p>
            <a:pPr eaLnBrk="1" hangingPunct="1"/>
            <a:r>
              <a:rPr lang="cs-CZ" altLang="cs-CZ" b="1" smtClean="0"/>
              <a:t>Maskulinita vs. Femininita</a:t>
            </a:r>
          </a:p>
          <a:p>
            <a:pPr eaLnBrk="1" hangingPunct="1"/>
            <a:r>
              <a:rPr lang="cs-CZ" altLang="cs-CZ" b="1" smtClean="0"/>
              <a:t>Vztah k nejistotě</a:t>
            </a:r>
          </a:p>
          <a:p>
            <a:pPr eaLnBrk="1" hangingPunct="1"/>
            <a:r>
              <a:rPr lang="cs-CZ" altLang="cs-CZ" b="1" smtClean="0"/>
              <a:t>Dlouhodobá orientace</a:t>
            </a: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z="3000"/>
          </a:p>
        </p:txBody>
      </p:sp>
    </p:spTree>
    <p:extLst>
      <p:ext uri="{BB962C8B-B14F-4D97-AF65-F5344CB8AC3E}">
        <p14:creationId xmlns:p14="http://schemas.microsoft.com/office/powerpoint/2010/main" val="32461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900" b="1"/>
              <a:t>Vzdálenost  moci/ Power Distance</a:t>
            </a:r>
          </a:p>
        </p:txBody>
      </p:sp>
      <p:sp>
        <p:nvSpPr>
          <p:cNvPr id="24579" name="Rectangle 4"/>
          <p:cNvSpPr>
            <a:spLocks noGrp="1"/>
          </p:cNvSpPr>
          <p:nvPr>
            <p:ph type="body" sz="half" idx="1"/>
          </p:nvPr>
        </p:nvSpPr>
        <p:spPr>
          <a:xfrm>
            <a:off x="1981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>
                <a:latin typeface="Arial" panose="020B0604020202020204" pitchFamily="34" charset="0"/>
              </a:rPr>
              <a:t>MALÁ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Nerovnosti minimalizovány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Obezřetná komunikace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Vzájemná závislost mezi více a méně  mocnými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Rodiče a děti rovný vztah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Děti nepečují o stárnoucí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Studenti s učiteli jako s rovnými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Učitelé očekávají iniciativu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Učitelé odborníci a předávají neosobní pravdy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Vzdělaní lidé zastávají méně autoritářské hodnoty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Preference středního školství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latin typeface="Arial" panose="020B0604020202020204" pitchFamily="34" charset="0"/>
              </a:rPr>
              <a:t>Rakousko, ČR = 57 z 74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>
              <a:latin typeface="Arial" panose="020B0604020202020204" pitchFamily="34" charset="0"/>
            </a:endParaRPr>
          </a:p>
        </p:txBody>
      </p:sp>
      <p:sp>
        <p:nvSpPr>
          <p:cNvPr id="24580" name="Rectangle 5"/>
          <p:cNvSpPr>
            <a:spLocks noGrp="1"/>
          </p:cNvSpPr>
          <p:nvPr>
            <p:ph type="body" sz="half" idx="2"/>
          </p:nvPr>
        </p:nvSpPr>
        <p:spPr>
          <a:xfrm>
            <a:off x="6172200" y="1600200"/>
            <a:ext cx="4038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VELKÁ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Nerovnost požadována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Status vyvážen sebekontrolou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Závislost na mocných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Poslušnost dětí a úcta ke starším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Děti zajistí stáří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Respekt k učiteli i mimo školu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Iniciativa na učiteli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Učitel předává osobní moudrost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Zastávání </a:t>
            </a:r>
            <a:r>
              <a:rPr lang="cs-CZ" altLang="cs-CZ" sz="2000" dirty="0" err="1">
                <a:latin typeface="Arial" panose="020B0604020202020204" pitchFamily="34" charset="0"/>
              </a:rPr>
              <a:t>autoritářeských</a:t>
            </a:r>
            <a:r>
              <a:rPr lang="cs-CZ" altLang="cs-CZ" sz="2000" dirty="0">
                <a:latin typeface="Arial" panose="020B0604020202020204" pitchFamily="34" charset="0"/>
              </a:rPr>
              <a:t> hodnot napříč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Preference </a:t>
            </a:r>
            <a:r>
              <a:rPr lang="cs-CZ" altLang="cs-CZ" sz="2000" dirty="0" smtClean="0">
                <a:latin typeface="Arial" panose="020B0604020202020204" pitchFamily="34" charset="0"/>
              </a:rPr>
              <a:t>VŠ (doučování – Korea)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Malajsie</a:t>
            </a:r>
          </a:p>
        </p:txBody>
      </p:sp>
    </p:spTree>
    <p:extLst>
      <p:ext uri="{BB962C8B-B14F-4D97-AF65-F5344CB8AC3E}">
        <p14:creationId xmlns:p14="http://schemas.microsoft.com/office/powerpoint/2010/main" val="29126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Individualismus vs. Kolektivismus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cap="small" dirty="0">
                <a:latin typeface="Arial" charset="0"/>
              </a:rPr>
              <a:t>Individualistická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Nukleární rodiny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Výchova sám za sebe – „já“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Čestný člověk říká, co si myslí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Přátelství dobrovolné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Prostředky vlastněny individuálně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Komunikace s nízkým kontextem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Porušení normy = vina + ztráta sebeúcty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USA; ČR = 26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23557" name="Rectangle 5"/>
          <p:cNvSpPr>
            <a:spLocks noGrp="1"/>
          </p:cNvSpPr>
          <p:nvPr>
            <p:ph type="body" sz="half" idx="2"/>
          </p:nvPr>
        </p:nvSpPr>
        <p:spPr>
          <a:xfrm>
            <a:off x="6172200" y="1691151"/>
            <a:ext cx="5181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cap="small" dirty="0">
                <a:latin typeface="Arial" charset="0"/>
              </a:rPr>
              <a:t>Kolektivistická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Rozšířená rodina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Děti myslí „my“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Vyhýbání se </a:t>
            </a:r>
            <a:r>
              <a:rPr lang="cs-CZ" sz="2400" dirty="0" smtClean="0">
                <a:latin typeface="Arial" charset="0"/>
              </a:rPr>
              <a:t>přímým konfrontacím </a:t>
            </a:r>
            <a:r>
              <a:rPr lang="cs-CZ" sz="2400" dirty="0">
                <a:latin typeface="Arial" charset="0"/>
              </a:rPr>
              <a:t>– soulad!!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Přátelství dána předem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Třeba se dělit s příbuznými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Komunikace s vysokým kontextem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Porušení normy = ztráta tváře jedince i skupiny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Guatemala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Maskulinita vs. Femininita</a:t>
            </a:r>
            <a:endParaRPr lang="cs-CZ" altLang="cs-CZ" smtClean="0"/>
          </a:p>
        </p:txBody>
      </p:sp>
      <p:sp>
        <p:nvSpPr>
          <p:cNvPr id="1024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1981200" y="1600201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cap="small" dirty="0" err="1">
                <a:latin typeface="Arial" charset="0"/>
              </a:rPr>
              <a:t>Maskuliní</a:t>
            </a:r>
            <a:endParaRPr lang="cs-CZ" sz="2400" cap="small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Dominantní hodnota spol. = majetek a pokrok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Muži ambiciózní,tvrdí a asertivní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Ženy pečují o vztahy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Dívky </a:t>
            </a:r>
            <a:r>
              <a:rPr lang="cs-CZ" sz="2400" dirty="0" err="1">
                <a:latin typeface="Arial" charset="0"/>
              </a:rPr>
              <a:t>pláčí</a:t>
            </a:r>
            <a:r>
              <a:rPr lang="cs-CZ" sz="2400" dirty="0">
                <a:latin typeface="Arial" charset="0"/>
              </a:rPr>
              <a:t>, chlapci ne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Chlapci soutěží x dívky jsou spolu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Manželé bohatí, zdraví a chápající x milenci pro zábavu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Slovensko, Japonsko, ČR 25-27 z 74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>
              <a:latin typeface="Arial" charset="0"/>
            </a:endParaRPr>
          </a:p>
        </p:txBody>
      </p:sp>
      <p:sp>
        <p:nvSpPr>
          <p:cNvPr id="1024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72200" y="1600201"/>
            <a:ext cx="40386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cap="small" dirty="0">
                <a:latin typeface="Arial" charset="0"/>
              </a:rPr>
              <a:t>Femininní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Dominantní hodnota spol. = ochrana a péče o druhé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Skromnost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Muži a ženy jemní a zabývat se vztahy, pocity, plakat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Chlapci i děvčata smějí plakat, </a:t>
            </a:r>
            <a:r>
              <a:rPr lang="cs-CZ" sz="2400" dirty="0" smtClean="0">
                <a:latin typeface="Arial" charset="0"/>
              </a:rPr>
              <a:t>hrát </a:t>
            </a:r>
            <a:r>
              <a:rPr lang="cs-CZ" sz="2400" dirty="0">
                <a:latin typeface="Arial" charset="0"/>
              </a:rPr>
              <a:t>tytéž hry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latin typeface="Arial" charset="0"/>
              </a:rPr>
              <a:t>Manželé stejní jako milenci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Švédsko</a:t>
            </a:r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Vztah k nejistotě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1"/>
          </p:nvPr>
        </p:nvSpPr>
        <p:spPr>
          <a:xfrm>
            <a:off x="1981200" y="1600200"/>
            <a:ext cx="40386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cap="small" dirty="0">
                <a:latin typeface="Arial" charset="0"/>
              </a:rPr>
              <a:t>Slabé</a:t>
            </a:r>
            <a:r>
              <a:rPr lang="cs-CZ" sz="2000" dirty="0">
                <a:latin typeface="Arial" charset="0"/>
              </a:rPr>
              <a:t> vyhýbání se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Nejistota = každodennost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Nízký stres, subjektivní pocit pohody, </a:t>
            </a:r>
            <a:r>
              <a:rPr lang="cs-CZ" sz="2000" dirty="0" smtClean="0">
                <a:latin typeface="Arial" charset="0"/>
              </a:rPr>
              <a:t>agresi </a:t>
            </a:r>
            <a:r>
              <a:rPr lang="cs-CZ" sz="2000" dirty="0">
                <a:latin typeface="Arial" charset="0"/>
              </a:rPr>
              <a:t>a city neprojevovat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Víceznačné situace přijímány s klidem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Volná pravidla pro děti co je špinavé a tabu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Slabá superega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Podobná oslovení pro </a:t>
            </a:r>
            <a:r>
              <a:rPr lang="cs-CZ" sz="2000" dirty="0" smtClean="0">
                <a:latin typeface="Arial" charset="0"/>
              </a:rPr>
              <a:t>různé druhé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 smtClean="0">
                <a:latin typeface="Arial" charset="0"/>
              </a:rPr>
              <a:t>Fantasy literatura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Co je odlišné je </a:t>
            </a:r>
            <a:r>
              <a:rPr lang="cs-CZ" sz="2000" dirty="0" smtClean="0">
                <a:latin typeface="Arial" charset="0"/>
              </a:rPr>
              <a:t>divné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 smtClean="0">
                <a:latin typeface="Arial" charset="0"/>
              </a:rPr>
              <a:t>Tolerance vůči cizincům/uprchlíkům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Rodinný život uvolněný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 bohatých západních zemích více dětí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Singapur (74)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000" dirty="0">
              <a:latin typeface="Arial" charset="0"/>
            </a:endParaRPr>
          </a:p>
        </p:txBody>
      </p:sp>
      <p:sp>
        <p:nvSpPr>
          <p:cNvPr id="28677" name="Rectangl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cap="small" dirty="0">
                <a:latin typeface="Arial" charset="0"/>
              </a:rPr>
              <a:t>Silné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Běžná nejistota = stálá hrozba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Vysoký stres, city a agrese na vhodném </a:t>
            </a:r>
            <a:r>
              <a:rPr lang="cs-CZ" sz="2000" dirty="0" smtClean="0">
                <a:latin typeface="Arial" charset="0"/>
              </a:rPr>
              <a:t>místě </a:t>
            </a:r>
            <a:r>
              <a:rPr lang="cs-CZ" sz="2000" dirty="0">
                <a:latin typeface="Arial" charset="0"/>
              </a:rPr>
              <a:t>a ve vhodnou chvíli </a:t>
            </a:r>
            <a:r>
              <a:rPr lang="cs-CZ" sz="2000" dirty="0" smtClean="0">
                <a:latin typeface="Arial" charset="0"/>
              </a:rPr>
              <a:t>ventilovány = čím větší úzkost, tím větší exprese (s. 135)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Strach z víceznačných situací a neznámých rizik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Pevná pravidla pro děti co je špinavé a tabu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Silná superega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Různé způsoby </a:t>
            </a:r>
            <a:r>
              <a:rPr lang="cs-CZ" sz="2000" dirty="0" smtClean="0">
                <a:latin typeface="Arial" charset="0"/>
              </a:rPr>
              <a:t>oslovení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 smtClean="0">
                <a:latin typeface="Arial" charset="0"/>
              </a:rPr>
              <a:t>Literatura faktu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Co je odlišné, je </a:t>
            </a:r>
            <a:r>
              <a:rPr lang="cs-CZ" sz="2000" dirty="0" smtClean="0">
                <a:latin typeface="Arial" charset="0"/>
              </a:rPr>
              <a:t>nebezpečné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 smtClean="0">
                <a:latin typeface="Arial" charset="0"/>
              </a:rPr>
              <a:t>Přistěhovalce poslat domů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Rodinný život plný stresu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 bohatých </a:t>
            </a:r>
            <a:r>
              <a:rPr lang="cs-CZ" sz="2000" dirty="0" err="1">
                <a:latin typeface="Arial" charset="0"/>
              </a:rPr>
              <a:t>záp</a:t>
            </a:r>
            <a:r>
              <a:rPr lang="cs-CZ" sz="2000" dirty="0">
                <a:latin typeface="Arial" charset="0"/>
              </a:rPr>
              <a:t>. zemích 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 smtClean="0">
                <a:latin typeface="Arial" charset="0"/>
              </a:rPr>
              <a:t>méně </a:t>
            </a:r>
            <a:r>
              <a:rPr lang="cs-CZ" sz="2000" dirty="0">
                <a:latin typeface="Arial" charset="0"/>
              </a:rPr>
              <a:t>dětí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Řecko (1), ČR 34 z 74</a:t>
            </a:r>
          </a:p>
        </p:txBody>
      </p:sp>
    </p:spTree>
    <p:extLst>
      <p:ext uri="{BB962C8B-B14F-4D97-AF65-F5344CB8AC3E}">
        <p14:creationId xmlns:p14="http://schemas.microsoft.com/office/powerpoint/2010/main" val="20316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Arial" panose="020B0604020202020204" pitchFamily="34" charset="0"/>
              </a:rPr>
              <a:t>Krátkodobá x dlouhodobá orientace</a:t>
            </a:r>
          </a:p>
        </p:txBody>
      </p:sp>
      <p:sp>
        <p:nvSpPr>
          <p:cNvPr id="28675" name="Rectangle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Krátkodobá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Úsilí má přinést výsledky rychle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Utrácet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Respekt k tradicím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Zabývání se osobní stabilitou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Zabývání se společenskými závazky a statusem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Zabývání se „tváří“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Pákistán; ČR 38 z 39</a:t>
            </a:r>
          </a:p>
        </p:txBody>
      </p:sp>
      <p:sp>
        <p:nvSpPr>
          <p:cNvPr id="28676" name="Rectangl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Dlouhodobá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Vytrvalost a pokračující úsilí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Šetrnost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Respekt k okolnostem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Zabývání se osobní přizpůsobivostí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Ochota podřídit sama sebe  záměru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Mít smysl pro hanbu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Arial" panose="020B0604020202020204" pitchFamily="34" charset="0"/>
              </a:rPr>
              <a:t>Čína</a:t>
            </a:r>
          </a:p>
        </p:txBody>
      </p:sp>
    </p:spTree>
    <p:extLst>
      <p:ext uri="{BB962C8B-B14F-4D97-AF65-F5344CB8AC3E}">
        <p14:creationId xmlns:p14="http://schemas.microsoft.com/office/powerpoint/2010/main" val="8559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Požitek x zdrženlivost </a:t>
            </a:r>
            <a:br>
              <a:rPr lang="cs-CZ" altLang="cs-CZ" smtClean="0"/>
            </a:br>
            <a:r>
              <a:rPr lang="cs-CZ" altLang="cs-CZ" smtClean="0"/>
              <a:t>(hedonistické chování)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 jak svobodně mohou lidé uspokojovat své základní potřeby a touhy, </a:t>
            </a:r>
          </a:p>
          <a:p>
            <a:pPr>
              <a:defRPr/>
            </a:pPr>
            <a:r>
              <a:rPr lang="cs-CZ" dirty="0" smtClean="0"/>
              <a:t>jak jsou dodržovány přísné sociální normy a potlačováno a regulováno potěšení.</a:t>
            </a:r>
          </a:p>
          <a:p>
            <a:pPr marL="0" indent="0"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1365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1579</Words>
  <Application>Microsoft Office PowerPoint</Application>
  <PresentationFormat>Širokoúhlá obrazovka</PresentationFormat>
  <Paragraphs>263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</vt:lpstr>
      <vt:lpstr>Times New Roman</vt:lpstr>
      <vt:lpstr>Motiv Office</vt:lpstr>
      <vt:lpstr>Diverzita kultur: teoretizace polarit (Hofstede, Hall)</vt:lpstr>
      <vt:lpstr>Sociokulturní specifika</vt:lpstr>
      <vt:lpstr>Hofstede a jeho dimenze</vt:lpstr>
      <vt:lpstr>Vzdálenost  moci/ Power Distance</vt:lpstr>
      <vt:lpstr>Individualismus vs. Kolektivismus</vt:lpstr>
      <vt:lpstr>Maskulinita vs. Femininita</vt:lpstr>
      <vt:lpstr>Vztah k nejistotě </vt:lpstr>
      <vt:lpstr>Krátkodobá x dlouhodobá orientace</vt:lpstr>
      <vt:lpstr>Požitek x zdrženlivost  (hedonistické chování)</vt:lpstr>
      <vt:lpstr>https://www.communicaid.com/wp-content/uploads/2013/11/Picture2.png</vt:lpstr>
      <vt:lpstr>Hall</vt:lpstr>
      <vt:lpstr>Rychlost sdělení</vt:lpstr>
      <vt:lpstr>Silný a slabý kontext</vt:lpstr>
      <vt:lpstr>Silný x slabý kontext</vt:lpstr>
      <vt:lpstr>Prostor</vt:lpstr>
      <vt:lpstr>Čas</vt:lpstr>
      <vt:lpstr>ČAS</vt:lpstr>
      <vt:lpstr>ČAS a prostor</vt:lpstr>
      <vt:lpstr>Čas a informace</vt:lpstr>
      <vt:lpstr>Časová perspektiva </vt:lpstr>
      <vt:lpstr>Závěr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Diverzita kultur – proč se objevuje otázka interkulturní komunikace?</dc:title>
  <dc:creator>Admin</dc:creator>
  <cp:lastModifiedBy>Admin</cp:lastModifiedBy>
  <cp:revision>27</cp:revision>
  <dcterms:created xsi:type="dcterms:W3CDTF">2020-02-24T10:23:42Z</dcterms:created>
  <dcterms:modified xsi:type="dcterms:W3CDTF">2020-03-02T12:30:42Z</dcterms:modified>
</cp:coreProperties>
</file>