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F2295-8CD7-46D7-A25F-17E668274D8C}" type="datetimeFigureOut">
              <a:rPr lang="cs-CZ" smtClean="0"/>
              <a:pPr/>
              <a:t>15.3.2021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70029-CC6F-4036-B913-533595EB8AE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Nederlandse</a:t>
            </a:r>
            <a:r>
              <a:rPr lang="cs-CZ" dirty="0" smtClean="0"/>
              <a:t> </a:t>
            </a:r>
            <a:r>
              <a:rPr lang="cs-CZ" dirty="0" err="1" smtClean="0"/>
              <a:t>literatuur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cultuur</a:t>
            </a:r>
            <a:r>
              <a:rPr lang="cs-CZ" dirty="0" smtClean="0"/>
              <a:t> na 1945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r>
              <a:rPr lang="cs-CZ" dirty="0" smtClean="0"/>
              <a:t> ca 1970 – ca 1990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Manifest – modernisme,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err="1" smtClean="0"/>
              <a:t>academisme</a:t>
            </a:r>
            <a:r>
              <a:rPr lang="cs-CZ" dirty="0" smtClean="0"/>
              <a:t> - postmodernisme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poëticale</a:t>
            </a:r>
            <a:r>
              <a:rPr lang="cs-CZ" dirty="0" smtClean="0"/>
              <a:t> </a:t>
            </a:r>
            <a:r>
              <a:rPr lang="cs-CZ" dirty="0" err="1" smtClean="0"/>
              <a:t>conflicten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verschillende</a:t>
            </a:r>
            <a:r>
              <a:rPr lang="cs-CZ" dirty="0" smtClean="0"/>
              <a:t> </a:t>
            </a:r>
            <a:r>
              <a:rPr lang="cs-CZ" dirty="0" err="1" smtClean="0"/>
              <a:t>tegenover</a:t>
            </a:r>
            <a:r>
              <a:rPr lang="cs-CZ" dirty="0" smtClean="0"/>
              <a:t> </a:t>
            </a:r>
            <a:r>
              <a:rPr lang="cs-CZ" dirty="0" err="1" smtClean="0"/>
              <a:t>elkaar</a:t>
            </a:r>
            <a:r>
              <a:rPr lang="cs-CZ" dirty="0" smtClean="0"/>
              <a:t> </a:t>
            </a:r>
            <a:r>
              <a:rPr lang="cs-CZ" dirty="0" err="1" smtClean="0"/>
              <a:t>gecontrasteerde</a:t>
            </a:r>
            <a:r>
              <a:rPr lang="cs-CZ" dirty="0" smtClean="0"/>
              <a:t> </a:t>
            </a:r>
            <a:r>
              <a:rPr lang="cs-CZ" dirty="0" err="1" smtClean="0"/>
              <a:t>stromingen</a:t>
            </a:r>
            <a:r>
              <a:rPr lang="cs-CZ" dirty="0" smtClean="0"/>
              <a:t> </a:t>
            </a:r>
            <a:r>
              <a:rPr lang="cs-CZ" dirty="0" err="1" smtClean="0"/>
              <a:t>kunnen</a:t>
            </a:r>
            <a:r>
              <a:rPr lang="cs-CZ" dirty="0" smtClean="0"/>
              <a:t> </a:t>
            </a:r>
            <a:r>
              <a:rPr lang="cs-CZ" dirty="0" err="1" smtClean="0"/>
              <a:t>gezien</a:t>
            </a:r>
            <a:r>
              <a:rPr lang="cs-CZ" dirty="0" smtClean="0"/>
              <a:t> </a:t>
            </a:r>
            <a:r>
              <a:rPr lang="cs-CZ" dirty="0" err="1" smtClean="0"/>
              <a:t>worden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Nederlandse</a:t>
            </a:r>
            <a:r>
              <a:rPr lang="cs-CZ" dirty="0" smtClean="0"/>
              <a:t> variant van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ontwikkeling</a:t>
            </a:r>
            <a:r>
              <a:rPr lang="cs-CZ" dirty="0" smtClean="0"/>
              <a:t> in de </a:t>
            </a:r>
            <a:r>
              <a:rPr lang="cs-CZ" dirty="0" err="1" smtClean="0"/>
              <a:t>cultuur</a:t>
            </a:r>
            <a:r>
              <a:rPr lang="cs-CZ" dirty="0" smtClean="0"/>
              <a:t> </a:t>
            </a:r>
            <a:r>
              <a:rPr lang="cs-CZ" dirty="0" err="1" smtClean="0"/>
              <a:t>richting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postmodernisme</a:t>
            </a:r>
          </a:p>
          <a:p>
            <a:r>
              <a:rPr lang="cs-CZ" dirty="0" err="1" smtClean="0"/>
              <a:t>Maarten</a:t>
            </a:r>
            <a:r>
              <a:rPr lang="cs-CZ" dirty="0" smtClean="0"/>
              <a:t> ť </a:t>
            </a:r>
            <a:r>
              <a:rPr lang="cs-CZ" dirty="0" err="1" smtClean="0"/>
              <a:t>Hart</a:t>
            </a:r>
            <a:r>
              <a:rPr lang="cs-CZ" dirty="0" smtClean="0"/>
              <a:t> </a:t>
            </a:r>
            <a:r>
              <a:rPr lang="cs-CZ" dirty="0" err="1" smtClean="0"/>
              <a:t>kan</a:t>
            </a:r>
            <a:r>
              <a:rPr lang="cs-CZ" dirty="0" smtClean="0"/>
              <a:t> </a:t>
            </a:r>
            <a:r>
              <a:rPr lang="cs-CZ" dirty="0" err="1" smtClean="0"/>
              <a:t>gezien</a:t>
            </a:r>
            <a:r>
              <a:rPr lang="cs-CZ" dirty="0" smtClean="0"/>
              <a:t> </a:t>
            </a:r>
            <a:r>
              <a:rPr lang="cs-CZ" dirty="0" err="1" smtClean="0"/>
              <a:t>worden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vertegenwoordiger</a:t>
            </a:r>
            <a:r>
              <a:rPr lang="cs-CZ" dirty="0" smtClean="0"/>
              <a:t> van </a:t>
            </a:r>
            <a:r>
              <a:rPr lang="cs-CZ" dirty="0" err="1" smtClean="0"/>
              <a:t>modernistische</a:t>
            </a:r>
            <a:r>
              <a:rPr lang="cs-CZ" dirty="0" smtClean="0"/>
              <a:t> </a:t>
            </a:r>
            <a:r>
              <a:rPr lang="cs-CZ" dirty="0" err="1" smtClean="0"/>
              <a:t>auteursopvatting</a:t>
            </a:r>
            <a:r>
              <a:rPr lang="cs-CZ" dirty="0" smtClean="0"/>
              <a:t>: </a:t>
            </a:r>
            <a:r>
              <a:rPr lang="cs-CZ" dirty="0" err="1" smtClean="0"/>
              <a:t>een</a:t>
            </a:r>
            <a:r>
              <a:rPr lang="cs-CZ" dirty="0" smtClean="0"/>
              <a:t>  autonome, </a:t>
            </a:r>
            <a:r>
              <a:rPr lang="cs-CZ" dirty="0" err="1" smtClean="0"/>
              <a:t>zichzelf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zijn</a:t>
            </a:r>
            <a:r>
              <a:rPr lang="cs-CZ" dirty="0" smtClean="0"/>
              <a:t> </a:t>
            </a:r>
            <a:r>
              <a:rPr lang="cs-CZ" dirty="0" err="1" smtClean="0"/>
              <a:t>individuele</a:t>
            </a:r>
            <a:r>
              <a:rPr lang="cs-CZ" dirty="0" smtClean="0"/>
              <a:t> </a:t>
            </a:r>
            <a:r>
              <a:rPr lang="cs-CZ" dirty="0" err="1" smtClean="0"/>
              <a:t>ervaring</a:t>
            </a:r>
            <a:r>
              <a:rPr lang="cs-CZ" dirty="0" smtClean="0"/>
              <a:t> </a:t>
            </a:r>
            <a:r>
              <a:rPr lang="cs-CZ" dirty="0" err="1" smtClean="0"/>
              <a:t>uitdrukkende</a:t>
            </a:r>
            <a:r>
              <a:rPr lang="cs-CZ" dirty="0" smtClean="0"/>
              <a:t> </a:t>
            </a:r>
            <a:r>
              <a:rPr lang="cs-CZ" dirty="0" err="1" smtClean="0"/>
              <a:t>auteur</a:t>
            </a:r>
            <a:r>
              <a:rPr lang="cs-CZ" dirty="0" smtClean="0"/>
              <a:t>. </a:t>
            </a:r>
            <a:r>
              <a:rPr lang="cs-CZ" dirty="0" err="1" smtClean="0"/>
              <a:t>Literatuuropvatting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</a:t>
            </a:r>
            <a:r>
              <a:rPr lang="cs-CZ" dirty="0" err="1" smtClean="0"/>
              <a:t>zoek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naar</a:t>
            </a:r>
            <a:r>
              <a:rPr lang="cs-CZ" dirty="0" smtClean="0"/>
              <a:t> </a:t>
            </a:r>
            <a:r>
              <a:rPr lang="cs-CZ" dirty="0" err="1" smtClean="0"/>
              <a:t>eenheid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coherentie</a:t>
            </a:r>
            <a:r>
              <a:rPr lang="cs-CZ" dirty="0" smtClean="0"/>
              <a:t> –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kan</a:t>
            </a:r>
            <a:r>
              <a:rPr lang="cs-CZ" dirty="0" smtClean="0"/>
              <a:t> </a:t>
            </a:r>
            <a:r>
              <a:rPr lang="cs-CZ" dirty="0" err="1" smtClean="0"/>
              <a:t>ook</a:t>
            </a:r>
            <a:r>
              <a:rPr lang="cs-CZ" dirty="0" smtClean="0"/>
              <a:t> </a:t>
            </a:r>
            <a:r>
              <a:rPr lang="cs-CZ" dirty="0" err="1" smtClean="0"/>
              <a:t>gezocht</a:t>
            </a:r>
            <a:r>
              <a:rPr lang="cs-CZ" dirty="0" smtClean="0"/>
              <a:t> </a:t>
            </a:r>
            <a:r>
              <a:rPr lang="cs-CZ" dirty="0" err="1" smtClean="0"/>
              <a:t>worden</a:t>
            </a:r>
            <a:r>
              <a:rPr lang="cs-CZ" dirty="0" smtClean="0"/>
              <a:t> bij de </a:t>
            </a:r>
            <a:r>
              <a:rPr lang="cs-CZ" dirty="0" err="1" smtClean="0"/>
              <a:t>persoonlijkheid</a:t>
            </a:r>
            <a:r>
              <a:rPr lang="cs-CZ" dirty="0" smtClean="0"/>
              <a:t> van de </a:t>
            </a:r>
            <a:r>
              <a:rPr lang="cs-CZ" dirty="0" err="1" smtClean="0"/>
              <a:t>auteur</a:t>
            </a:r>
            <a:endParaRPr lang="cs-CZ" dirty="0" smtClean="0"/>
          </a:p>
          <a:p>
            <a:r>
              <a:rPr lang="cs-CZ" dirty="0" err="1" smtClean="0"/>
              <a:t>Daartegen</a:t>
            </a:r>
            <a:r>
              <a:rPr lang="cs-CZ" dirty="0" smtClean="0"/>
              <a:t> </a:t>
            </a:r>
            <a:r>
              <a:rPr lang="cs-CZ" dirty="0" err="1" smtClean="0"/>
              <a:t>staat</a:t>
            </a:r>
            <a:r>
              <a:rPr lang="cs-CZ" dirty="0" smtClean="0"/>
              <a:t> de </a:t>
            </a:r>
            <a:r>
              <a:rPr lang="cs-CZ" dirty="0" err="1" smtClean="0"/>
              <a:t>postmodernistische</a:t>
            </a:r>
            <a:r>
              <a:rPr lang="cs-CZ" dirty="0" smtClean="0"/>
              <a:t> </a:t>
            </a:r>
            <a:r>
              <a:rPr lang="cs-CZ" dirty="0" err="1" smtClean="0"/>
              <a:t>poëtica</a:t>
            </a:r>
            <a:r>
              <a:rPr lang="cs-CZ" dirty="0" smtClean="0"/>
              <a:t> van Frans </a:t>
            </a:r>
            <a:r>
              <a:rPr lang="cs-CZ" dirty="0" err="1" smtClean="0"/>
              <a:t>Kellendonk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in </a:t>
            </a:r>
            <a:r>
              <a:rPr lang="cs-CZ" dirty="0" err="1" smtClean="0"/>
              <a:t>zijn</a:t>
            </a:r>
            <a:r>
              <a:rPr lang="cs-CZ" dirty="0" smtClean="0"/>
              <a:t> </a:t>
            </a:r>
            <a:r>
              <a:rPr lang="cs-CZ" dirty="0" err="1" smtClean="0"/>
              <a:t>oeuvre</a:t>
            </a:r>
            <a:r>
              <a:rPr lang="cs-CZ" dirty="0" smtClean="0"/>
              <a:t> </a:t>
            </a:r>
            <a:r>
              <a:rPr lang="cs-CZ" dirty="0" err="1" smtClean="0"/>
              <a:t>wijst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de </a:t>
            </a:r>
            <a:r>
              <a:rPr lang="cs-CZ" dirty="0" err="1" smtClean="0"/>
              <a:t>geconstrueerdheid</a:t>
            </a:r>
            <a:r>
              <a:rPr lang="cs-CZ" dirty="0" smtClean="0"/>
              <a:t> van </a:t>
            </a:r>
            <a:r>
              <a:rPr lang="cs-CZ" dirty="0" err="1" smtClean="0"/>
              <a:t>bepaalde</a:t>
            </a:r>
            <a:r>
              <a:rPr lang="cs-CZ" dirty="0" smtClean="0"/>
              <a:t> </a:t>
            </a:r>
            <a:r>
              <a:rPr lang="cs-CZ" dirty="0" err="1" smtClean="0"/>
              <a:t>maatschappelijke</a:t>
            </a:r>
            <a:r>
              <a:rPr lang="cs-CZ" dirty="0" smtClean="0"/>
              <a:t> </a:t>
            </a:r>
            <a:r>
              <a:rPr lang="cs-CZ" dirty="0" err="1" smtClean="0"/>
              <a:t>normen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waarden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de </a:t>
            </a:r>
            <a:r>
              <a:rPr lang="cs-CZ" dirty="0" err="1" smtClean="0"/>
              <a:t>fictionele</a:t>
            </a:r>
            <a:r>
              <a:rPr lang="cs-CZ" dirty="0" smtClean="0"/>
              <a:t> </a:t>
            </a:r>
            <a:r>
              <a:rPr lang="cs-CZ" dirty="0" err="1" smtClean="0"/>
              <a:t>aard</a:t>
            </a:r>
            <a:r>
              <a:rPr lang="cs-CZ" dirty="0" smtClean="0"/>
              <a:t> van de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werelden</a:t>
            </a:r>
            <a:r>
              <a:rPr lang="cs-CZ" dirty="0" smtClean="0"/>
              <a:t>. 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Postmodernisme(n)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Heeft</a:t>
            </a:r>
            <a:r>
              <a:rPr lang="cs-CZ" dirty="0" smtClean="0"/>
              <a:t> </a:t>
            </a:r>
            <a:r>
              <a:rPr lang="cs-CZ" dirty="0" err="1" smtClean="0"/>
              <a:t>verschillende</a:t>
            </a:r>
            <a:r>
              <a:rPr lang="cs-CZ" dirty="0" smtClean="0"/>
              <a:t> </a:t>
            </a:r>
            <a:r>
              <a:rPr lang="cs-CZ" dirty="0" err="1" smtClean="0"/>
              <a:t>definities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</a:t>
            </a:r>
            <a:r>
              <a:rPr lang="cs-CZ" dirty="0" err="1" smtClean="0"/>
              <a:t>verschillende</a:t>
            </a:r>
            <a:r>
              <a:rPr lang="cs-CZ" dirty="0" smtClean="0"/>
              <a:t> </a:t>
            </a:r>
            <a:r>
              <a:rPr lang="cs-CZ" dirty="0" err="1" smtClean="0"/>
              <a:t>gebieden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</a:t>
            </a:r>
            <a:r>
              <a:rPr lang="cs-CZ" dirty="0" err="1" smtClean="0"/>
              <a:t>verschillende</a:t>
            </a:r>
            <a:r>
              <a:rPr lang="cs-CZ" dirty="0" smtClean="0"/>
              <a:t> </a:t>
            </a:r>
            <a:r>
              <a:rPr lang="cs-CZ" dirty="0" err="1" smtClean="0"/>
              <a:t>conceptuele</a:t>
            </a:r>
            <a:r>
              <a:rPr lang="cs-CZ" dirty="0" smtClean="0"/>
              <a:t> </a:t>
            </a:r>
            <a:r>
              <a:rPr lang="cs-CZ" dirty="0" err="1" smtClean="0"/>
              <a:t>niveaus</a:t>
            </a:r>
            <a:endParaRPr lang="cs-CZ" dirty="0" smtClean="0"/>
          </a:p>
          <a:p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veel</a:t>
            </a:r>
            <a:r>
              <a:rPr lang="cs-CZ" dirty="0" smtClean="0"/>
              <a:t> </a:t>
            </a:r>
            <a:r>
              <a:rPr lang="cs-CZ" dirty="0" err="1" smtClean="0"/>
              <a:t>definiërenden</a:t>
            </a:r>
            <a:r>
              <a:rPr lang="cs-CZ" dirty="0" smtClean="0"/>
              <a:t>, </a:t>
            </a:r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veel</a:t>
            </a:r>
            <a:r>
              <a:rPr lang="cs-CZ" dirty="0" smtClean="0"/>
              <a:t> </a:t>
            </a:r>
            <a:r>
              <a:rPr lang="cs-CZ" dirty="0" err="1" smtClean="0"/>
              <a:t>definities</a:t>
            </a:r>
            <a:endParaRPr lang="cs-CZ" dirty="0" smtClean="0"/>
          </a:p>
          <a:p>
            <a:r>
              <a:rPr lang="cs-CZ" dirty="0" smtClean="0"/>
              <a:t>Postmodernisme</a:t>
            </a:r>
            <a:r>
              <a:rPr lang="cs-CZ" dirty="0" smtClean="0"/>
              <a:t>: in de </a:t>
            </a:r>
            <a:r>
              <a:rPr lang="cs-CZ" dirty="0" err="1" smtClean="0"/>
              <a:t>jaren</a:t>
            </a:r>
            <a:r>
              <a:rPr lang="cs-CZ" dirty="0" smtClean="0"/>
              <a:t> 50 </a:t>
            </a:r>
            <a:r>
              <a:rPr lang="cs-CZ" dirty="0" err="1" smtClean="0"/>
              <a:t>verschenen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modernistische</a:t>
            </a:r>
            <a:r>
              <a:rPr lang="cs-CZ" dirty="0" smtClean="0"/>
              <a:t> </a:t>
            </a:r>
            <a:r>
              <a:rPr lang="cs-CZ" dirty="0" err="1" smtClean="0"/>
              <a:t>artistieke</a:t>
            </a:r>
            <a:r>
              <a:rPr lang="cs-CZ" dirty="0" smtClean="0"/>
              <a:t> </a:t>
            </a:r>
            <a:r>
              <a:rPr lang="cs-CZ" dirty="0" err="1" smtClean="0"/>
              <a:t>strategieën</a:t>
            </a:r>
            <a:r>
              <a:rPr lang="cs-CZ" dirty="0" smtClean="0"/>
              <a:t>,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cul</a:t>
            </a:r>
            <a:r>
              <a:rPr lang="cs-CZ" sz="3200" dirty="0" err="1" smtClean="0"/>
              <a:t>turele</a:t>
            </a:r>
            <a:r>
              <a:rPr lang="cs-CZ" sz="3200" dirty="0" smtClean="0"/>
              <a:t> </a:t>
            </a:r>
            <a:r>
              <a:rPr lang="cs-CZ" sz="3200" dirty="0" err="1" smtClean="0"/>
              <a:t>stroming</a:t>
            </a:r>
            <a:r>
              <a:rPr lang="cs-CZ" sz="3200" dirty="0" smtClean="0"/>
              <a:t>, </a:t>
            </a:r>
            <a:r>
              <a:rPr lang="cs-CZ" sz="3200" dirty="0" err="1" smtClean="0"/>
              <a:t>een</a:t>
            </a:r>
            <a:r>
              <a:rPr lang="cs-CZ" sz="3200" dirty="0" smtClean="0"/>
              <a:t> </a:t>
            </a:r>
            <a:r>
              <a:rPr lang="cs-CZ" sz="3200" dirty="0" err="1" smtClean="0"/>
              <a:t>heuristische</a:t>
            </a:r>
            <a:r>
              <a:rPr lang="cs-CZ" sz="3200" dirty="0" smtClean="0"/>
              <a:t> term </a:t>
            </a:r>
            <a:r>
              <a:rPr lang="cs-CZ" sz="3200" dirty="0" err="1" smtClean="0"/>
              <a:t>op</a:t>
            </a:r>
            <a:r>
              <a:rPr lang="cs-CZ" sz="3200" dirty="0" smtClean="0"/>
              <a:t> basis </a:t>
            </a:r>
            <a:r>
              <a:rPr lang="cs-CZ" sz="3200" dirty="0" err="1" smtClean="0"/>
              <a:t>waarvan</a:t>
            </a:r>
            <a:r>
              <a:rPr lang="cs-CZ" sz="3200" dirty="0" smtClean="0"/>
              <a:t> </a:t>
            </a:r>
            <a:r>
              <a:rPr lang="cs-CZ" sz="3200" dirty="0" err="1" smtClean="0"/>
              <a:t>culturele</a:t>
            </a:r>
            <a:r>
              <a:rPr lang="cs-CZ" sz="3200" dirty="0" smtClean="0"/>
              <a:t> </a:t>
            </a:r>
            <a:r>
              <a:rPr lang="cs-CZ" sz="3200" dirty="0" err="1" smtClean="0"/>
              <a:t>producten</a:t>
            </a:r>
            <a:r>
              <a:rPr lang="cs-CZ" sz="3200" dirty="0" smtClean="0"/>
              <a:t> </a:t>
            </a:r>
            <a:r>
              <a:rPr lang="cs-CZ" sz="3200" dirty="0" err="1" smtClean="0"/>
              <a:t>geanalyseerd</a:t>
            </a:r>
            <a:r>
              <a:rPr lang="cs-CZ" sz="3200" dirty="0" smtClean="0"/>
              <a:t> </a:t>
            </a:r>
            <a:r>
              <a:rPr lang="cs-CZ" sz="3200" dirty="0" err="1" smtClean="0"/>
              <a:t>kunnen</a:t>
            </a:r>
            <a:r>
              <a:rPr lang="cs-CZ" sz="3200" dirty="0" smtClean="0"/>
              <a:t> </a:t>
            </a:r>
            <a:r>
              <a:rPr lang="cs-CZ" sz="3200" dirty="0" err="1" smtClean="0"/>
              <a:t>worden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err="1" smtClean="0"/>
              <a:t>ostmodernism</a:t>
            </a:r>
            <a:r>
              <a:rPr lang="cs-CZ" dirty="0" smtClean="0"/>
              <a:t>e in </a:t>
            </a:r>
            <a:r>
              <a:rPr lang="cs-CZ" dirty="0" err="1" smtClean="0"/>
              <a:t>literatuur</a:t>
            </a:r>
            <a:r>
              <a:rPr lang="cs-CZ" dirty="0" smtClean="0"/>
              <a:t>: </a:t>
            </a:r>
            <a:r>
              <a:rPr lang="cs-CZ" dirty="0" err="1" smtClean="0"/>
              <a:t>keert</a:t>
            </a:r>
            <a:r>
              <a:rPr lang="cs-CZ" dirty="0" smtClean="0"/>
              <a:t> </a:t>
            </a:r>
            <a:r>
              <a:rPr lang="cs-CZ" dirty="0" err="1" smtClean="0"/>
              <a:t>zich</a:t>
            </a:r>
            <a:r>
              <a:rPr lang="cs-CZ" dirty="0" smtClean="0"/>
              <a:t> </a:t>
            </a:r>
            <a:r>
              <a:rPr lang="cs-CZ" dirty="0" err="1" smtClean="0"/>
              <a:t>af</a:t>
            </a:r>
            <a:r>
              <a:rPr lang="cs-CZ" dirty="0" smtClean="0"/>
              <a:t> van </a:t>
            </a:r>
            <a:r>
              <a:rPr lang="cs-CZ" dirty="0" err="1" smtClean="0"/>
              <a:t>narratief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representatie</a:t>
            </a:r>
            <a:r>
              <a:rPr lang="cs-CZ" dirty="0" smtClean="0"/>
              <a:t>. In </a:t>
            </a:r>
            <a:r>
              <a:rPr lang="cs-CZ" dirty="0" err="1" smtClean="0"/>
              <a:t>plaats</a:t>
            </a:r>
            <a:r>
              <a:rPr lang="cs-CZ" dirty="0" smtClean="0"/>
              <a:t> </a:t>
            </a:r>
            <a:r>
              <a:rPr lang="cs-CZ" dirty="0" err="1" smtClean="0"/>
              <a:t>daarvan</a:t>
            </a:r>
            <a:r>
              <a:rPr lang="cs-CZ" dirty="0" smtClean="0"/>
              <a:t>: </a:t>
            </a:r>
            <a:r>
              <a:rPr lang="cs-CZ" dirty="0" err="1" smtClean="0"/>
              <a:t>zelfreflexiviteit</a:t>
            </a:r>
            <a:r>
              <a:rPr lang="cs-CZ" dirty="0" smtClean="0"/>
              <a:t> (</a:t>
            </a:r>
            <a:r>
              <a:rPr lang="cs-CZ" dirty="0" err="1" smtClean="0"/>
              <a:t>nadruk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, </a:t>
            </a:r>
            <a:r>
              <a:rPr lang="cs-CZ" dirty="0" err="1" smtClean="0"/>
              <a:t>op</a:t>
            </a:r>
            <a:r>
              <a:rPr lang="cs-CZ" dirty="0" smtClean="0"/>
              <a:t> de </a:t>
            </a:r>
            <a:r>
              <a:rPr lang="cs-CZ" dirty="0" err="1" smtClean="0"/>
              <a:t>fictionaliteit</a:t>
            </a:r>
            <a:r>
              <a:rPr lang="cs-CZ" dirty="0" smtClean="0"/>
              <a:t> van </a:t>
            </a:r>
            <a:r>
              <a:rPr lang="cs-CZ" dirty="0" err="1" smtClean="0"/>
              <a:t>fictie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Postmodernisme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houding</a:t>
            </a:r>
            <a:r>
              <a:rPr lang="cs-CZ" dirty="0" smtClean="0"/>
              <a:t> van de </a:t>
            </a:r>
            <a:r>
              <a:rPr lang="cs-CZ" dirty="0" err="1" smtClean="0"/>
              <a:t>tegencultuur</a:t>
            </a:r>
            <a:r>
              <a:rPr lang="cs-CZ" dirty="0" smtClean="0"/>
              <a:t> van de </a:t>
            </a:r>
            <a:r>
              <a:rPr lang="cs-CZ" dirty="0" err="1" smtClean="0"/>
              <a:t>jaren</a:t>
            </a:r>
            <a:r>
              <a:rPr lang="cs-CZ" dirty="0" smtClean="0"/>
              <a:t> 60: </a:t>
            </a:r>
            <a:r>
              <a:rPr lang="cs-CZ" dirty="0" err="1" smtClean="0"/>
              <a:t>eclecticisme</a:t>
            </a:r>
            <a:r>
              <a:rPr lang="cs-CZ" dirty="0" smtClean="0"/>
              <a:t>, </a:t>
            </a:r>
            <a:r>
              <a:rPr lang="cs-CZ" dirty="0" err="1" smtClean="0"/>
              <a:t>radicaal</a:t>
            </a:r>
            <a:r>
              <a:rPr lang="cs-CZ" dirty="0" smtClean="0"/>
              <a:t> </a:t>
            </a:r>
            <a:r>
              <a:rPr lang="cs-CZ" dirty="0" err="1" smtClean="0"/>
              <a:t>democratische</a:t>
            </a:r>
            <a:r>
              <a:rPr lang="cs-CZ" dirty="0" smtClean="0"/>
              <a:t> </a:t>
            </a:r>
            <a:r>
              <a:rPr lang="cs-CZ" dirty="0" err="1" smtClean="0"/>
              <a:t>karakter</a:t>
            </a:r>
            <a:r>
              <a:rPr lang="cs-CZ" dirty="0" smtClean="0"/>
              <a:t> van </a:t>
            </a:r>
            <a:r>
              <a:rPr lang="cs-CZ" dirty="0" err="1" smtClean="0"/>
              <a:t>cultuur</a:t>
            </a:r>
            <a:r>
              <a:rPr lang="cs-CZ" dirty="0" smtClean="0"/>
              <a:t>, </a:t>
            </a:r>
            <a:r>
              <a:rPr lang="cs-CZ" dirty="0" err="1" smtClean="0"/>
              <a:t>afkeer</a:t>
            </a:r>
            <a:r>
              <a:rPr lang="cs-CZ" dirty="0" smtClean="0"/>
              <a:t> van </a:t>
            </a:r>
            <a:r>
              <a:rPr lang="cs-CZ" dirty="0" err="1" smtClean="0"/>
              <a:t>liberale</a:t>
            </a:r>
            <a:r>
              <a:rPr lang="cs-CZ" dirty="0" smtClean="0"/>
              <a:t> humanisme (</a:t>
            </a:r>
            <a:r>
              <a:rPr lang="cs-CZ" dirty="0" err="1" smtClean="0"/>
              <a:t>zijn</a:t>
            </a:r>
            <a:r>
              <a:rPr lang="cs-CZ" dirty="0" smtClean="0"/>
              <a:t> </a:t>
            </a:r>
            <a:r>
              <a:rPr lang="cs-CZ" dirty="0" err="1" smtClean="0"/>
              <a:t>uitsluiting</a:t>
            </a:r>
            <a:r>
              <a:rPr lang="cs-CZ" dirty="0" smtClean="0"/>
              <a:t> </a:t>
            </a:r>
            <a:r>
              <a:rPr lang="cs-CZ" dirty="0" err="1" smtClean="0"/>
              <a:t>veroorzakende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universalistische</a:t>
            </a:r>
            <a:r>
              <a:rPr lang="cs-CZ" dirty="0" smtClean="0"/>
              <a:t> </a:t>
            </a:r>
            <a:r>
              <a:rPr lang="cs-CZ" dirty="0" err="1" smtClean="0"/>
              <a:t>kanten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Overzicht</a:t>
            </a:r>
            <a:r>
              <a:rPr lang="cs-CZ" dirty="0" smtClean="0"/>
              <a:t> van </a:t>
            </a:r>
            <a:r>
              <a:rPr lang="cs-CZ" dirty="0" err="1" smtClean="0"/>
              <a:t>termen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Poststructuralisme</a:t>
            </a:r>
            <a:r>
              <a:rPr lang="cs-CZ" dirty="0" smtClean="0"/>
              <a:t>: </a:t>
            </a:r>
            <a:r>
              <a:rPr lang="cs-CZ" dirty="0" err="1" smtClean="0"/>
              <a:t>structuralistische</a:t>
            </a:r>
            <a:r>
              <a:rPr lang="cs-CZ" dirty="0" smtClean="0"/>
              <a:t> </a:t>
            </a:r>
            <a:r>
              <a:rPr lang="cs-CZ" dirty="0" err="1" smtClean="0"/>
              <a:t>poëtica</a:t>
            </a:r>
            <a:r>
              <a:rPr lang="cs-CZ" dirty="0" smtClean="0"/>
              <a:t> - </a:t>
            </a:r>
            <a:r>
              <a:rPr lang="cs-CZ" dirty="0" err="1" smtClean="0"/>
              <a:t>tijdschrift</a:t>
            </a:r>
            <a:r>
              <a:rPr lang="cs-CZ" dirty="0" smtClean="0"/>
              <a:t> </a:t>
            </a:r>
            <a:r>
              <a:rPr lang="cs-CZ" i="1" dirty="0" err="1" smtClean="0"/>
              <a:t>Merlyn</a:t>
            </a:r>
            <a:endParaRPr lang="cs-CZ" i="1" dirty="0" smtClean="0"/>
          </a:p>
          <a:p>
            <a:pPr lvl="1"/>
            <a:r>
              <a:rPr lang="cs-CZ" dirty="0" err="1" smtClean="0"/>
              <a:t>Taalgericht</a:t>
            </a:r>
            <a:r>
              <a:rPr lang="cs-CZ" dirty="0" smtClean="0"/>
              <a:t>: </a:t>
            </a:r>
            <a:r>
              <a:rPr lang="cs-CZ" dirty="0" err="1" smtClean="0"/>
              <a:t>taal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structuur</a:t>
            </a:r>
            <a:r>
              <a:rPr lang="cs-CZ" dirty="0" smtClean="0"/>
              <a:t>, maar de </a:t>
            </a:r>
            <a:r>
              <a:rPr lang="cs-CZ" dirty="0" err="1" smtClean="0"/>
              <a:t>verbanden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</a:t>
            </a:r>
            <a:r>
              <a:rPr lang="cs-CZ" dirty="0" err="1" smtClean="0"/>
              <a:t>betekenaren</a:t>
            </a:r>
            <a:r>
              <a:rPr lang="cs-CZ" dirty="0" smtClean="0"/>
              <a:t> (</a:t>
            </a:r>
            <a:r>
              <a:rPr lang="cs-CZ" dirty="0" err="1" smtClean="0"/>
              <a:t>schriftelijke</a:t>
            </a:r>
            <a:r>
              <a:rPr lang="cs-CZ" dirty="0" smtClean="0"/>
              <a:t> </a:t>
            </a:r>
            <a:r>
              <a:rPr lang="cs-CZ" dirty="0" err="1" smtClean="0"/>
              <a:t>vorm</a:t>
            </a:r>
            <a:r>
              <a:rPr lang="cs-CZ" dirty="0" smtClean="0"/>
              <a:t> van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woord</a:t>
            </a:r>
            <a:r>
              <a:rPr lang="cs-CZ" dirty="0" smtClean="0"/>
              <a:t>)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referenten</a:t>
            </a:r>
            <a:r>
              <a:rPr lang="cs-CZ" dirty="0" smtClean="0"/>
              <a:t> (</a:t>
            </a:r>
            <a:r>
              <a:rPr lang="cs-CZ" dirty="0" err="1" smtClean="0"/>
              <a:t>mentale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) </a:t>
            </a:r>
            <a:r>
              <a:rPr lang="cs-CZ" dirty="0" err="1" smtClean="0"/>
              <a:t>zijn</a:t>
            </a:r>
            <a:r>
              <a:rPr lang="cs-CZ" dirty="0" smtClean="0"/>
              <a:t> </a:t>
            </a:r>
            <a:r>
              <a:rPr lang="cs-CZ" dirty="0" err="1" smtClean="0"/>
              <a:t>arbitrair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conventioneel</a:t>
            </a:r>
            <a:endParaRPr lang="cs-CZ" dirty="0" smtClean="0"/>
          </a:p>
          <a:p>
            <a:pPr lvl="1"/>
            <a:r>
              <a:rPr lang="cs-CZ" dirty="0" err="1" smtClean="0"/>
              <a:t>Poststructuralisme</a:t>
            </a:r>
            <a:r>
              <a:rPr lang="cs-CZ" dirty="0" smtClean="0"/>
              <a:t> </a:t>
            </a:r>
            <a:r>
              <a:rPr lang="cs-CZ" dirty="0" err="1" smtClean="0"/>
              <a:t>benadrukt</a:t>
            </a:r>
            <a:r>
              <a:rPr lang="cs-CZ" dirty="0" smtClean="0"/>
              <a:t> </a:t>
            </a:r>
            <a:r>
              <a:rPr lang="cs-CZ" dirty="0" err="1" smtClean="0"/>
              <a:t>arbitraire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conventionele</a:t>
            </a:r>
            <a:r>
              <a:rPr lang="cs-CZ" dirty="0" smtClean="0"/>
              <a:t> </a:t>
            </a:r>
            <a:r>
              <a:rPr lang="cs-CZ" dirty="0" err="1" smtClean="0"/>
              <a:t>aard</a:t>
            </a:r>
            <a:r>
              <a:rPr lang="cs-CZ" dirty="0" smtClean="0"/>
              <a:t> van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teken</a:t>
            </a:r>
            <a:r>
              <a:rPr lang="cs-CZ" dirty="0" smtClean="0"/>
              <a:t> – </a:t>
            </a:r>
            <a:r>
              <a:rPr lang="cs-CZ" dirty="0" err="1" smtClean="0"/>
              <a:t>taal</a:t>
            </a:r>
            <a:r>
              <a:rPr lang="cs-CZ" dirty="0" smtClean="0"/>
              <a:t> </a:t>
            </a:r>
            <a:r>
              <a:rPr lang="cs-CZ" dirty="0" err="1" smtClean="0"/>
              <a:t>kan</a:t>
            </a:r>
            <a:r>
              <a:rPr lang="cs-CZ" dirty="0" smtClean="0"/>
              <a:t> de </a:t>
            </a:r>
            <a:r>
              <a:rPr lang="cs-CZ" dirty="0" err="1" smtClean="0"/>
              <a:t>werkelijkheid</a:t>
            </a:r>
            <a:r>
              <a:rPr lang="cs-CZ" dirty="0" smtClean="0"/>
              <a:t> </a:t>
            </a:r>
            <a:r>
              <a:rPr lang="cs-CZ" dirty="0" err="1" smtClean="0"/>
              <a:t>niet</a:t>
            </a:r>
            <a:r>
              <a:rPr lang="cs-CZ" dirty="0" smtClean="0"/>
              <a:t> </a:t>
            </a:r>
            <a:r>
              <a:rPr lang="cs-CZ" dirty="0" err="1" smtClean="0"/>
              <a:t>representeren</a:t>
            </a:r>
            <a:r>
              <a:rPr lang="cs-CZ" dirty="0" smtClean="0"/>
              <a:t>, </a:t>
            </a:r>
            <a:r>
              <a:rPr lang="cs-CZ" dirty="0" err="1" smtClean="0"/>
              <a:t>verwijst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niet</a:t>
            </a:r>
            <a:r>
              <a:rPr lang="cs-CZ" dirty="0" smtClean="0"/>
              <a:t> </a:t>
            </a:r>
            <a:r>
              <a:rPr lang="cs-CZ" dirty="0" err="1" smtClean="0"/>
              <a:t>rechtstreeks</a:t>
            </a:r>
            <a:r>
              <a:rPr lang="cs-CZ" dirty="0" smtClean="0"/>
              <a:t> </a:t>
            </a:r>
            <a:r>
              <a:rPr lang="cs-CZ" dirty="0" err="1" smtClean="0"/>
              <a:t>naar</a:t>
            </a:r>
            <a:endParaRPr lang="cs-CZ" dirty="0" smtClean="0"/>
          </a:p>
          <a:p>
            <a:pPr lvl="1"/>
            <a:r>
              <a:rPr lang="cs-CZ" dirty="0" err="1" smtClean="0"/>
              <a:t>Taal</a:t>
            </a:r>
            <a:r>
              <a:rPr lang="cs-CZ" dirty="0" smtClean="0"/>
              <a:t> </a:t>
            </a:r>
            <a:r>
              <a:rPr lang="cs-CZ" dirty="0" err="1" smtClean="0"/>
              <a:t>schept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beïnvloedt</a:t>
            </a:r>
            <a:r>
              <a:rPr lang="cs-CZ" dirty="0" smtClean="0"/>
              <a:t> de </a:t>
            </a:r>
            <a:r>
              <a:rPr lang="cs-CZ" dirty="0" err="1" smtClean="0"/>
              <a:t>werkelijkheid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geen</a:t>
            </a:r>
            <a:r>
              <a:rPr lang="cs-CZ" dirty="0" smtClean="0"/>
              <a:t> </a:t>
            </a:r>
            <a:r>
              <a:rPr lang="cs-CZ" dirty="0" err="1" smtClean="0"/>
              <a:t>afspiegeling</a:t>
            </a:r>
            <a:r>
              <a:rPr lang="cs-CZ" dirty="0" smtClean="0"/>
              <a:t> van</a:t>
            </a:r>
          </a:p>
          <a:p>
            <a:pPr lvl="1"/>
            <a:r>
              <a:rPr lang="cs-CZ" dirty="0" err="1" smtClean="0"/>
              <a:t>Vertegenwoordiger</a:t>
            </a:r>
            <a:r>
              <a:rPr lang="cs-CZ" dirty="0" smtClean="0"/>
              <a:t>: </a:t>
            </a:r>
            <a:r>
              <a:rPr lang="cs-CZ" dirty="0" err="1" smtClean="0"/>
              <a:t>Jacques</a:t>
            </a:r>
            <a:r>
              <a:rPr lang="cs-CZ" dirty="0" smtClean="0"/>
              <a:t> </a:t>
            </a:r>
            <a:r>
              <a:rPr lang="cs-CZ" dirty="0" err="1" smtClean="0"/>
              <a:t>Derrida</a:t>
            </a:r>
            <a:r>
              <a:rPr lang="cs-CZ" dirty="0" smtClean="0"/>
              <a:t>: </a:t>
            </a:r>
            <a:r>
              <a:rPr lang="cs-CZ" dirty="0" err="1" smtClean="0"/>
              <a:t>oneindige</a:t>
            </a:r>
            <a:r>
              <a:rPr lang="cs-CZ" dirty="0" smtClean="0"/>
              <a:t> </a:t>
            </a:r>
            <a:r>
              <a:rPr lang="cs-CZ" dirty="0" err="1" smtClean="0"/>
              <a:t>verschuiving</a:t>
            </a:r>
            <a:r>
              <a:rPr lang="cs-CZ" dirty="0" smtClean="0"/>
              <a:t> van </a:t>
            </a:r>
            <a:r>
              <a:rPr lang="cs-CZ" dirty="0" err="1" smtClean="0"/>
              <a:t>betekenis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</a:t>
            </a:r>
            <a:r>
              <a:rPr lang="cs-CZ" dirty="0" err="1" smtClean="0"/>
              <a:t>betekenaren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referenten</a:t>
            </a:r>
            <a:r>
              <a:rPr lang="cs-CZ" dirty="0" smtClean="0"/>
              <a:t>, </a:t>
            </a:r>
            <a:r>
              <a:rPr lang="cs-CZ" dirty="0" err="1" smtClean="0"/>
              <a:t>spel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Overzicht</a:t>
            </a:r>
            <a:r>
              <a:rPr lang="cs-CZ" dirty="0" smtClean="0"/>
              <a:t> van </a:t>
            </a:r>
            <a:r>
              <a:rPr lang="cs-CZ" dirty="0" err="1" smtClean="0"/>
              <a:t>termen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Theorie</a:t>
            </a:r>
            <a:r>
              <a:rPr lang="cs-CZ" dirty="0" smtClean="0"/>
              <a:t> (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,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): </a:t>
            </a:r>
            <a:r>
              <a:rPr lang="cs-CZ" dirty="0" err="1" smtClean="0"/>
              <a:t>gebaseerd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de </a:t>
            </a:r>
            <a:r>
              <a:rPr lang="cs-CZ" dirty="0" err="1" smtClean="0"/>
              <a:t>filosofische</a:t>
            </a:r>
            <a:r>
              <a:rPr lang="cs-CZ" dirty="0" smtClean="0"/>
              <a:t> </a:t>
            </a:r>
            <a:r>
              <a:rPr lang="cs-CZ" dirty="0" err="1" smtClean="0"/>
              <a:t>uitgangspunten</a:t>
            </a:r>
            <a:r>
              <a:rPr lang="cs-CZ" dirty="0" smtClean="0"/>
              <a:t> van </a:t>
            </a:r>
            <a:r>
              <a:rPr lang="cs-CZ" dirty="0" err="1" smtClean="0"/>
              <a:t>Jacques</a:t>
            </a:r>
            <a:r>
              <a:rPr lang="cs-CZ" dirty="0" smtClean="0"/>
              <a:t> </a:t>
            </a:r>
            <a:r>
              <a:rPr lang="cs-CZ" dirty="0" err="1" smtClean="0"/>
              <a:t>Derrida</a:t>
            </a:r>
            <a:r>
              <a:rPr lang="cs-CZ" dirty="0" smtClean="0"/>
              <a:t>, </a:t>
            </a:r>
            <a:r>
              <a:rPr lang="cs-CZ" dirty="0" err="1" smtClean="0"/>
              <a:t>Michel</a:t>
            </a:r>
            <a:r>
              <a:rPr lang="cs-CZ" dirty="0" smtClean="0"/>
              <a:t> </a:t>
            </a:r>
            <a:r>
              <a:rPr lang="cs-CZ" dirty="0" err="1" smtClean="0"/>
              <a:t>Foucault</a:t>
            </a:r>
            <a:r>
              <a:rPr lang="cs-CZ" dirty="0" smtClean="0"/>
              <a:t>, </a:t>
            </a:r>
            <a:r>
              <a:rPr lang="cs-CZ" dirty="0" err="1" smtClean="0"/>
              <a:t>Jean</a:t>
            </a:r>
            <a:r>
              <a:rPr lang="cs-CZ" dirty="0" smtClean="0"/>
              <a:t>-Francois </a:t>
            </a:r>
            <a:r>
              <a:rPr lang="cs-CZ" dirty="0" err="1" smtClean="0"/>
              <a:t>Lyotard</a:t>
            </a:r>
            <a:endParaRPr lang="cs-CZ" dirty="0" smtClean="0"/>
          </a:p>
          <a:p>
            <a:pPr lvl="1"/>
            <a:r>
              <a:rPr lang="cs-CZ" dirty="0" err="1" smtClean="0"/>
              <a:t>Deconstructie</a:t>
            </a:r>
            <a:r>
              <a:rPr lang="cs-CZ" dirty="0" smtClean="0"/>
              <a:t>, </a:t>
            </a:r>
            <a:r>
              <a:rPr lang="cs-CZ" dirty="0" err="1" smtClean="0"/>
              <a:t>discours</a:t>
            </a:r>
            <a:r>
              <a:rPr lang="cs-CZ" dirty="0" smtClean="0"/>
              <a:t>, </a:t>
            </a:r>
            <a:r>
              <a:rPr lang="cs-CZ" dirty="0" err="1" smtClean="0"/>
              <a:t>metaverhaal</a:t>
            </a:r>
            <a:endParaRPr lang="cs-CZ" dirty="0" smtClean="0"/>
          </a:p>
          <a:p>
            <a:pPr marL="285750" lvl="1">
              <a:buFont typeface="Arial" pitchFamily="34" charset="0"/>
              <a:buChar char="•"/>
            </a:pPr>
            <a:r>
              <a:rPr lang="cs-CZ" sz="3200" dirty="0" err="1" smtClean="0"/>
              <a:t>Postmoderniteit</a:t>
            </a:r>
            <a:r>
              <a:rPr lang="cs-CZ" sz="3200" dirty="0" smtClean="0"/>
              <a:t>: </a:t>
            </a:r>
            <a:r>
              <a:rPr lang="cs-CZ" sz="3200" dirty="0" err="1" smtClean="0"/>
              <a:t>stand</a:t>
            </a:r>
            <a:r>
              <a:rPr lang="cs-CZ" sz="3200" dirty="0" smtClean="0"/>
              <a:t> van </a:t>
            </a:r>
            <a:r>
              <a:rPr lang="cs-CZ" sz="3200" dirty="0" err="1" smtClean="0"/>
              <a:t>zaken</a:t>
            </a:r>
            <a:r>
              <a:rPr lang="cs-CZ" sz="3200" dirty="0" smtClean="0"/>
              <a:t> in de </a:t>
            </a:r>
            <a:r>
              <a:rPr lang="cs-CZ" sz="3200" dirty="0" err="1" smtClean="0"/>
              <a:t>westerse</a:t>
            </a:r>
            <a:r>
              <a:rPr lang="cs-CZ" sz="3200" dirty="0" smtClean="0"/>
              <a:t> </a:t>
            </a:r>
            <a:r>
              <a:rPr lang="cs-CZ" sz="3200" dirty="0" err="1" smtClean="0"/>
              <a:t>cultuur</a:t>
            </a:r>
            <a:r>
              <a:rPr lang="cs-CZ" sz="3200" dirty="0" smtClean="0"/>
              <a:t> </a:t>
            </a:r>
            <a:r>
              <a:rPr lang="cs-CZ" sz="3200" dirty="0" err="1" smtClean="0"/>
              <a:t>en</a:t>
            </a:r>
            <a:r>
              <a:rPr lang="cs-CZ" sz="3200" dirty="0" smtClean="0"/>
              <a:t> </a:t>
            </a:r>
            <a:r>
              <a:rPr lang="cs-CZ" sz="3200" dirty="0" err="1" smtClean="0"/>
              <a:t>maatschappelijke</a:t>
            </a:r>
            <a:r>
              <a:rPr lang="cs-CZ" sz="3200" dirty="0" smtClean="0"/>
              <a:t> </a:t>
            </a:r>
            <a:r>
              <a:rPr lang="cs-CZ" sz="3200" dirty="0" err="1" smtClean="0"/>
              <a:t>leven</a:t>
            </a:r>
            <a:r>
              <a:rPr lang="cs-CZ" sz="3200" dirty="0" smtClean="0"/>
              <a:t>, </a:t>
            </a:r>
            <a:r>
              <a:rPr lang="cs-CZ" sz="3200" dirty="0" err="1" smtClean="0"/>
              <a:t>soms</a:t>
            </a:r>
            <a:r>
              <a:rPr lang="cs-CZ" sz="3200" dirty="0" smtClean="0"/>
              <a:t> </a:t>
            </a:r>
            <a:r>
              <a:rPr lang="cs-CZ" sz="3200" dirty="0" err="1" smtClean="0"/>
              <a:t>gebruikt</a:t>
            </a:r>
            <a:r>
              <a:rPr lang="cs-CZ" sz="3200" dirty="0" smtClean="0"/>
              <a:t> </a:t>
            </a:r>
            <a:r>
              <a:rPr lang="cs-CZ" sz="3200" dirty="0" err="1" smtClean="0"/>
              <a:t>als</a:t>
            </a:r>
            <a:r>
              <a:rPr lang="cs-CZ" sz="3200" dirty="0" smtClean="0"/>
              <a:t> </a:t>
            </a:r>
            <a:r>
              <a:rPr lang="cs-CZ" sz="3200" dirty="0" err="1" smtClean="0"/>
              <a:t>inwisselbaar</a:t>
            </a:r>
            <a:r>
              <a:rPr lang="cs-CZ" sz="3200" dirty="0" smtClean="0"/>
              <a:t> met postmodernisme (</a:t>
            </a:r>
            <a:r>
              <a:rPr lang="cs-CZ" sz="3200" dirty="0" err="1" smtClean="0"/>
              <a:t>heuristische</a:t>
            </a:r>
            <a:r>
              <a:rPr lang="cs-CZ" sz="3200" dirty="0" smtClean="0"/>
              <a:t> term, </a:t>
            </a:r>
            <a:r>
              <a:rPr lang="cs-CZ" sz="3200" dirty="0" err="1" smtClean="0"/>
              <a:t>stroming</a:t>
            </a:r>
            <a:r>
              <a:rPr lang="cs-CZ" sz="3200" dirty="0" smtClean="0"/>
              <a:t>)</a:t>
            </a:r>
          </a:p>
          <a:p>
            <a:pPr marL="285750" lvl="1">
              <a:buFont typeface="Arial" pitchFamily="34" charset="0"/>
              <a:buChar char="•"/>
            </a:pPr>
            <a:r>
              <a:rPr lang="cs-CZ" sz="3200" dirty="0" err="1" smtClean="0"/>
              <a:t>Postmodernism</a:t>
            </a:r>
            <a:r>
              <a:rPr lang="cs-CZ" sz="3200" dirty="0" smtClean="0"/>
              <a:t> as a </a:t>
            </a:r>
            <a:r>
              <a:rPr lang="cs-CZ" sz="3200" dirty="0" err="1" smtClean="0"/>
              <a:t>cultural</a:t>
            </a:r>
            <a:r>
              <a:rPr lang="cs-CZ" sz="3200" dirty="0" smtClean="0"/>
              <a:t> </a:t>
            </a:r>
            <a:r>
              <a:rPr lang="cs-CZ" sz="3200" dirty="0" err="1" smtClean="0"/>
              <a:t>logic</a:t>
            </a:r>
            <a:r>
              <a:rPr lang="cs-CZ" sz="3200" dirty="0" smtClean="0"/>
              <a:t>: </a:t>
            </a:r>
            <a:r>
              <a:rPr lang="cs-CZ" sz="3200" dirty="0" err="1" smtClean="0"/>
              <a:t>Fredric</a:t>
            </a:r>
            <a:r>
              <a:rPr lang="cs-CZ" sz="3200" dirty="0" smtClean="0"/>
              <a:t> </a:t>
            </a:r>
            <a:r>
              <a:rPr lang="cs-CZ" sz="3200" dirty="0" err="1" smtClean="0"/>
              <a:t>Jameson</a:t>
            </a:r>
            <a:endParaRPr lang="cs-CZ" sz="3200" dirty="0" smtClean="0"/>
          </a:p>
          <a:p>
            <a:pPr marL="685800" lvl="2"/>
            <a:r>
              <a:rPr lang="cs-CZ" dirty="0" err="1" smtClean="0"/>
              <a:t>Aandacht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de </a:t>
            </a:r>
            <a:r>
              <a:rPr lang="cs-CZ" dirty="0" err="1" smtClean="0"/>
              <a:t>economische</a:t>
            </a:r>
            <a:r>
              <a:rPr lang="cs-CZ" dirty="0" smtClean="0"/>
              <a:t> </a:t>
            </a:r>
            <a:r>
              <a:rPr lang="cs-CZ" dirty="0" err="1" smtClean="0"/>
              <a:t>aspecten</a:t>
            </a:r>
            <a:r>
              <a:rPr lang="cs-CZ" dirty="0" smtClean="0"/>
              <a:t> van </a:t>
            </a:r>
            <a:r>
              <a:rPr lang="cs-CZ" dirty="0" err="1" smtClean="0"/>
              <a:t>cultuur</a:t>
            </a:r>
            <a:r>
              <a:rPr lang="cs-CZ" dirty="0" smtClean="0"/>
              <a:t>, </a:t>
            </a:r>
            <a:r>
              <a:rPr lang="cs-CZ" dirty="0" err="1" smtClean="0"/>
              <a:t>bijna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gelijkteken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postmodernisme (</a:t>
            </a:r>
            <a:r>
              <a:rPr lang="cs-CZ" dirty="0" err="1" smtClean="0"/>
              <a:t>cultuur</a:t>
            </a:r>
            <a:r>
              <a:rPr lang="cs-CZ" dirty="0" smtClean="0"/>
              <a:t>)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laatkapitalisme</a:t>
            </a:r>
            <a:r>
              <a:rPr lang="cs-CZ" dirty="0" smtClean="0"/>
              <a:t> (</a:t>
            </a:r>
            <a:r>
              <a:rPr lang="cs-CZ" dirty="0" err="1" smtClean="0"/>
              <a:t>een</a:t>
            </a:r>
            <a:r>
              <a:rPr lang="cs-CZ" dirty="0" smtClean="0"/>
              <a:t> fase van </a:t>
            </a:r>
            <a:r>
              <a:rPr lang="cs-CZ" dirty="0" err="1" smtClean="0"/>
              <a:t>ontwikkeling</a:t>
            </a:r>
            <a:r>
              <a:rPr lang="cs-CZ" dirty="0" smtClean="0"/>
              <a:t> van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economische</a:t>
            </a:r>
            <a:r>
              <a:rPr lang="cs-CZ" dirty="0" smtClean="0"/>
              <a:t> </a:t>
            </a:r>
            <a:r>
              <a:rPr lang="cs-CZ" dirty="0" err="1" smtClean="0"/>
              <a:t>systeem</a:t>
            </a:r>
            <a:r>
              <a:rPr lang="cs-CZ" dirty="0" smtClean="0"/>
              <a:t>)</a:t>
            </a:r>
          </a:p>
          <a:p>
            <a:pPr marL="685800" lvl="2"/>
            <a:r>
              <a:rPr lang="cs-CZ" dirty="0" err="1" smtClean="0"/>
              <a:t>Een</a:t>
            </a:r>
            <a:r>
              <a:rPr lang="cs-CZ" dirty="0" smtClean="0"/>
              <a:t> fase van </a:t>
            </a:r>
            <a:r>
              <a:rPr lang="cs-CZ" dirty="0" err="1" smtClean="0"/>
              <a:t>ontwikkeling</a:t>
            </a:r>
            <a:r>
              <a:rPr lang="cs-CZ" dirty="0" smtClean="0"/>
              <a:t> van </a:t>
            </a:r>
            <a:r>
              <a:rPr lang="cs-CZ" dirty="0" err="1" smtClean="0"/>
              <a:t>cultuur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economie</a:t>
            </a:r>
            <a:r>
              <a:rPr lang="cs-CZ" dirty="0" smtClean="0"/>
              <a:t> </a:t>
            </a:r>
            <a:r>
              <a:rPr lang="cs-CZ" dirty="0" err="1" smtClean="0"/>
              <a:t>waarbij</a:t>
            </a:r>
            <a:r>
              <a:rPr lang="cs-CZ" dirty="0" smtClean="0"/>
              <a:t> </a:t>
            </a:r>
            <a:r>
              <a:rPr lang="cs-CZ" dirty="0" err="1" smtClean="0"/>
              <a:t>cultuur</a:t>
            </a:r>
            <a:r>
              <a:rPr lang="cs-CZ" dirty="0" smtClean="0"/>
              <a:t> </a:t>
            </a:r>
            <a:r>
              <a:rPr lang="cs-CZ" dirty="0" err="1" smtClean="0"/>
              <a:t>gecoöpteerd</a:t>
            </a:r>
            <a:r>
              <a:rPr lang="cs-CZ" dirty="0" smtClean="0"/>
              <a:t> </a:t>
            </a:r>
            <a:r>
              <a:rPr lang="cs-CZ" dirty="0" err="1" smtClean="0"/>
              <a:t>door</a:t>
            </a:r>
            <a:r>
              <a:rPr lang="cs-CZ" dirty="0" smtClean="0"/>
              <a:t> </a:t>
            </a:r>
            <a:r>
              <a:rPr lang="cs-CZ" dirty="0" err="1" smtClean="0"/>
              <a:t>economie</a:t>
            </a:r>
            <a:r>
              <a:rPr lang="cs-CZ" dirty="0" smtClean="0"/>
              <a:t>, </a:t>
            </a:r>
            <a:r>
              <a:rPr lang="cs-CZ" dirty="0" err="1" smtClean="0"/>
              <a:t>staat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niet</a:t>
            </a:r>
            <a:r>
              <a:rPr lang="cs-CZ" dirty="0" smtClean="0"/>
              <a:t> </a:t>
            </a:r>
            <a:r>
              <a:rPr lang="cs-CZ" dirty="0" err="1" smtClean="0"/>
              <a:t>tegenover</a:t>
            </a:r>
            <a:r>
              <a:rPr lang="cs-CZ" dirty="0" smtClean="0"/>
              <a:t>, </a:t>
            </a:r>
            <a:r>
              <a:rPr lang="cs-CZ" dirty="0" err="1" smtClean="0"/>
              <a:t>kan</a:t>
            </a:r>
            <a:r>
              <a:rPr lang="cs-CZ" dirty="0" smtClean="0"/>
              <a:t> </a:t>
            </a:r>
            <a:r>
              <a:rPr lang="cs-CZ" dirty="0" err="1" smtClean="0"/>
              <a:t>economie</a:t>
            </a:r>
            <a:r>
              <a:rPr lang="cs-CZ" dirty="0" smtClean="0"/>
              <a:t> </a:t>
            </a:r>
            <a:r>
              <a:rPr lang="cs-CZ" dirty="0" err="1" smtClean="0"/>
              <a:t>niet</a:t>
            </a:r>
            <a:r>
              <a:rPr lang="cs-CZ" dirty="0" smtClean="0"/>
              <a:t> </a:t>
            </a:r>
            <a:r>
              <a:rPr lang="cs-CZ" dirty="0" err="1" smtClean="0"/>
              <a:t>meer</a:t>
            </a:r>
            <a:r>
              <a:rPr lang="cs-CZ" dirty="0" smtClean="0"/>
              <a:t> </a:t>
            </a:r>
            <a:r>
              <a:rPr lang="cs-CZ" dirty="0" err="1" smtClean="0"/>
              <a:t>bekritiseren</a:t>
            </a:r>
            <a:endParaRPr lang="cs-CZ" dirty="0" smtClean="0"/>
          </a:p>
          <a:p>
            <a:pPr marL="685800" lvl="2"/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pojmů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Provo</a:t>
            </a:r>
            <a:r>
              <a:rPr lang="cs-CZ" dirty="0"/>
              <a:t>-</a:t>
            </a:r>
            <a:r>
              <a:rPr lang="cs-CZ" dirty="0" err="1" smtClean="0"/>
              <a:t>beweging</a:t>
            </a:r>
            <a:r>
              <a:rPr lang="cs-CZ" dirty="0" smtClean="0"/>
              <a:t>, </a:t>
            </a:r>
            <a:r>
              <a:rPr lang="cs-CZ" dirty="0" err="1" smtClean="0"/>
              <a:t>verzuiling</a:t>
            </a:r>
            <a:endParaRPr lang="cs-CZ" dirty="0" smtClean="0"/>
          </a:p>
          <a:p>
            <a:r>
              <a:rPr lang="cs-CZ" dirty="0" err="1" smtClean="0"/>
              <a:t>Presentatie</a:t>
            </a:r>
            <a:endParaRPr lang="cs-CZ" dirty="0" smtClean="0"/>
          </a:p>
          <a:p>
            <a:pPr lvl="1"/>
            <a:r>
              <a:rPr lang="cs-CZ" dirty="0" err="1" smtClean="0"/>
              <a:t>Kroes</a:t>
            </a:r>
            <a:r>
              <a:rPr lang="cs-CZ" dirty="0" smtClean="0"/>
              <a:t>, Rob. “</a:t>
            </a:r>
            <a:r>
              <a:rPr lang="cs-CZ" dirty="0" err="1" smtClean="0"/>
              <a:t>Recalling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Netherlands</a:t>
            </a:r>
            <a:r>
              <a:rPr lang="cs-CZ" dirty="0" smtClean="0"/>
              <a:t> in 1968: </a:t>
            </a:r>
            <a:r>
              <a:rPr lang="cs-CZ" dirty="0" err="1" smtClean="0"/>
              <a:t>Trendsetter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Follower</a:t>
            </a:r>
            <a:r>
              <a:rPr lang="cs-CZ" dirty="0" smtClean="0"/>
              <a:t>?”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, vol. 3, no. 2, 2008, </a:t>
            </a:r>
            <a:r>
              <a:rPr lang="cs-CZ" dirty="0" err="1" smtClean="0"/>
              <a:t>pp</a:t>
            </a:r>
            <a:r>
              <a:rPr lang="cs-CZ" dirty="0" smtClean="0"/>
              <a:t>.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, 2008–09-08, Vol.3 (2).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Proza</a:t>
            </a:r>
            <a:r>
              <a:rPr lang="cs-CZ" dirty="0" smtClean="0"/>
              <a:t> in de </a:t>
            </a:r>
            <a:r>
              <a:rPr lang="cs-CZ" dirty="0" err="1" smtClean="0"/>
              <a:t>jaren</a:t>
            </a:r>
            <a:r>
              <a:rPr lang="cs-CZ" dirty="0" smtClean="0"/>
              <a:t> 70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almaar</a:t>
            </a:r>
            <a:r>
              <a:rPr lang="cs-CZ" dirty="0" smtClean="0"/>
              <a:t> </a:t>
            </a:r>
            <a:r>
              <a:rPr lang="cs-CZ" dirty="0" err="1" smtClean="0"/>
              <a:t>onoverzichtelijker</a:t>
            </a:r>
            <a:r>
              <a:rPr lang="cs-CZ" dirty="0" smtClean="0"/>
              <a:t> </a:t>
            </a:r>
            <a:r>
              <a:rPr lang="cs-CZ" dirty="0" err="1" smtClean="0"/>
              <a:t>wordende</a:t>
            </a:r>
            <a:r>
              <a:rPr lang="cs-CZ" dirty="0" smtClean="0"/>
              <a:t> </a:t>
            </a:r>
            <a:r>
              <a:rPr lang="cs-CZ" dirty="0" err="1" smtClean="0"/>
              <a:t>proza</a:t>
            </a:r>
            <a:r>
              <a:rPr lang="cs-CZ" dirty="0" smtClean="0"/>
              <a:t>“ (</a:t>
            </a:r>
            <a:r>
              <a:rPr lang="cs-CZ" dirty="0" err="1" smtClean="0"/>
              <a:t>Brems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err="1" smtClean="0"/>
              <a:t>Gestructureerd</a:t>
            </a:r>
            <a:r>
              <a:rPr lang="cs-CZ" dirty="0" smtClean="0"/>
              <a:t> </a:t>
            </a:r>
            <a:r>
              <a:rPr lang="cs-CZ" dirty="0" err="1" smtClean="0"/>
              <a:t>door</a:t>
            </a:r>
            <a:r>
              <a:rPr lang="cs-CZ" dirty="0" smtClean="0"/>
              <a:t> </a:t>
            </a:r>
            <a:r>
              <a:rPr lang="cs-CZ" dirty="0" err="1" smtClean="0"/>
              <a:t>tegenstelling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</a:t>
            </a:r>
            <a:r>
              <a:rPr lang="cs-CZ" dirty="0" err="1" smtClean="0"/>
              <a:t>leesbare</a:t>
            </a:r>
            <a:r>
              <a:rPr lang="cs-CZ" dirty="0" smtClean="0"/>
              <a:t> </a:t>
            </a:r>
            <a:r>
              <a:rPr lang="cs-CZ" dirty="0" err="1" smtClean="0"/>
              <a:t>proza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experimentele</a:t>
            </a:r>
            <a:r>
              <a:rPr lang="cs-CZ" dirty="0" smtClean="0"/>
              <a:t> </a:t>
            </a:r>
            <a:r>
              <a:rPr lang="cs-CZ" dirty="0" err="1" smtClean="0"/>
              <a:t>proza</a:t>
            </a:r>
            <a:endParaRPr lang="cs-CZ" dirty="0" smtClean="0"/>
          </a:p>
          <a:p>
            <a:r>
              <a:rPr lang="cs-CZ" dirty="0" err="1" smtClean="0"/>
              <a:t>Leesbare</a:t>
            </a:r>
            <a:r>
              <a:rPr lang="cs-CZ" dirty="0" smtClean="0"/>
              <a:t> </a:t>
            </a:r>
            <a:r>
              <a:rPr lang="cs-CZ" dirty="0" err="1" smtClean="0"/>
              <a:t>proza</a:t>
            </a:r>
            <a:r>
              <a:rPr lang="cs-CZ" dirty="0" smtClean="0"/>
              <a:t>: Manifest </a:t>
            </a:r>
            <a:r>
              <a:rPr lang="cs-CZ" dirty="0" err="1" smtClean="0"/>
              <a:t>voor</a:t>
            </a:r>
            <a:r>
              <a:rPr lang="cs-CZ" dirty="0" smtClean="0"/>
              <a:t> de </a:t>
            </a:r>
            <a:r>
              <a:rPr lang="cs-CZ" dirty="0" err="1" smtClean="0"/>
              <a:t>jaren</a:t>
            </a:r>
            <a:r>
              <a:rPr lang="cs-CZ" dirty="0" smtClean="0"/>
              <a:t> 70, </a:t>
            </a:r>
            <a:r>
              <a:rPr lang="cs-CZ" dirty="0" err="1" smtClean="0"/>
              <a:t>Heer</a:t>
            </a:r>
            <a:r>
              <a:rPr lang="cs-CZ" dirty="0" err="1" smtClean="0"/>
              <a:t>e</a:t>
            </a:r>
            <a:r>
              <a:rPr lang="cs-CZ" dirty="0" smtClean="0"/>
              <a:t> </a:t>
            </a:r>
            <a:r>
              <a:rPr lang="cs-CZ" dirty="0" err="1" smtClean="0"/>
              <a:t>Heeresma</a:t>
            </a:r>
            <a:r>
              <a:rPr lang="cs-CZ" dirty="0" smtClean="0"/>
              <a:t>, </a:t>
            </a:r>
            <a:r>
              <a:rPr lang="cs-CZ" dirty="0" err="1" smtClean="0"/>
              <a:t>Maarten</a:t>
            </a:r>
            <a:r>
              <a:rPr lang="cs-CZ" dirty="0" smtClean="0"/>
              <a:t> </a:t>
            </a:r>
            <a:r>
              <a:rPr lang="cs-CZ" dirty="0" smtClean="0"/>
              <a:t>‘t </a:t>
            </a:r>
            <a:r>
              <a:rPr lang="cs-CZ" dirty="0" err="1" smtClean="0"/>
              <a:t>Hart</a:t>
            </a:r>
            <a:r>
              <a:rPr lang="cs-CZ" dirty="0" smtClean="0"/>
              <a:t>, </a:t>
            </a:r>
            <a:r>
              <a:rPr lang="cs-CZ" dirty="0" err="1" smtClean="0"/>
              <a:t>Mensje</a:t>
            </a:r>
            <a:r>
              <a:rPr lang="cs-CZ" dirty="0" smtClean="0"/>
              <a:t> </a:t>
            </a:r>
            <a:r>
              <a:rPr lang="cs-CZ" dirty="0" smtClean="0"/>
              <a:t>van </a:t>
            </a:r>
            <a:r>
              <a:rPr lang="cs-CZ" dirty="0" err="1" smtClean="0"/>
              <a:t>Keulen</a:t>
            </a:r>
            <a:endParaRPr lang="cs-CZ" dirty="0" smtClean="0"/>
          </a:p>
          <a:p>
            <a:r>
              <a:rPr lang="cs-CZ" dirty="0" smtClean="0"/>
              <a:t>Experiment:  Revisor-prosa, </a:t>
            </a:r>
            <a:r>
              <a:rPr lang="cs-CZ" dirty="0" err="1" smtClean="0"/>
              <a:t>academisme</a:t>
            </a:r>
            <a:r>
              <a:rPr lang="cs-CZ" dirty="0" smtClean="0"/>
              <a:t>, postmodernisme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Manifest </a:t>
            </a:r>
            <a:r>
              <a:rPr lang="cs-CZ" dirty="0" err="1" smtClean="0"/>
              <a:t>voor</a:t>
            </a:r>
            <a:r>
              <a:rPr lang="cs-CZ" dirty="0" smtClean="0"/>
              <a:t> de </a:t>
            </a:r>
            <a:r>
              <a:rPr lang="cs-CZ" dirty="0" err="1" smtClean="0"/>
              <a:t>jaren</a:t>
            </a:r>
            <a:r>
              <a:rPr lang="cs-CZ" dirty="0" smtClean="0"/>
              <a:t> 70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Inhoud</a:t>
            </a:r>
            <a:r>
              <a:rPr lang="cs-CZ" dirty="0" smtClean="0"/>
              <a:t> van de manifest: protest </a:t>
            </a:r>
            <a:r>
              <a:rPr lang="cs-CZ" dirty="0" err="1" smtClean="0"/>
              <a:t>tegen</a:t>
            </a:r>
            <a:r>
              <a:rPr lang="cs-CZ" dirty="0" smtClean="0"/>
              <a:t> </a:t>
            </a:r>
            <a:r>
              <a:rPr lang="cs-CZ" dirty="0" err="1" smtClean="0"/>
              <a:t>uitgeverijen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alleen</a:t>
            </a:r>
            <a:r>
              <a:rPr lang="cs-CZ" dirty="0" smtClean="0"/>
              <a:t> </a:t>
            </a:r>
            <a:r>
              <a:rPr lang="cs-CZ" dirty="0" err="1" smtClean="0"/>
              <a:t>gevestigde</a:t>
            </a:r>
            <a:r>
              <a:rPr lang="cs-CZ" dirty="0" smtClean="0"/>
              <a:t> </a:t>
            </a:r>
            <a:r>
              <a:rPr lang="cs-CZ" dirty="0" err="1" smtClean="0"/>
              <a:t>schrijvers</a:t>
            </a:r>
            <a:r>
              <a:rPr lang="cs-CZ" dirty="0" smtClean="0"/>
              <a:t> </a:t>
            </a:r>
            <a:r>
              <a:rPr lang="cs-CZ" dirty="0" err="1" smtClean="0"/>
              <a:t>publiceren</a:t>
            </a:r>
            <a:endParaRPr lang="cs-CZ" dirty="0" smtClean="0"/>
          </a:p>
          <a:p>
            <a:r>
              <a:rPr lang="cs-CZ" dirty="0" err="1" smtClean="0"/>
              <a:t>Tegen</a:t>
            </a:r>
            <a:r>
              <a:rPr lang="cs-CZ" dirty="0" smtClean="0"/>
              <a:t> </a:t>
            </a:r>
            <a:r>
              <a:rPr lang="cs-CZ" dirty="0" err="1" smtClean="0"/>
              <a:t>schrijvers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„</a:t>
            </a:r>
            <a:r>
              <a:rPr lang="cs-CZ" dirty="0" err="1" smtClean="0"/>
              <a:t>volmaakt</a:t>
            </a:r>
            <a:r>
              <a:rPr lang="cs-CZ" dirty="0" smtClean="0"/>
              <a:t> </a:t>
            </a:r>
            <a:r>
              <a:rPr lang="cs-CZ" dirty="0" err="1" smtClean="0"/>
              <a:t>onherkenbare</a:t>
            </a:r>
            <a:r>
              <a:rPr lang="cs-CZ" dirty="0" smtClean="0"/>
              <a:t> </a:t>
            </a:r>
            <a:r>
              <a:rPr lang="cs-CZ" dirty="0" err="1" smtClean="0"/>
              <a:t>taal</a:t>
            </a:r>
            <a:r>
              <a:rPr lang="cs-CZ" dirty="0" smtClean="0"/>
              <a:t>“ </a:t>
            </a:r>
            <a:r>
              <a:rPr lang="cs-CZ" dirty="0" err="1" smtClean="0"/>
              <a:t>hanteren</a:t>
            </a:r>
            <a:endParaRPr lang="cs-CZ" dirty="0" smtClean="0"/>
          </a:p>
          <a:p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gedeelte</a:t>
            </a:r>
            <a:r>
              <a:rPr lang="cs-CZ" dirty="0" smtClean="0"/>
              <a:t> van de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productie</a:t>
            </a:r>
            <a:r>
              <a:rPr lang="cs-CZ" dirty="0" smtClean="0"/>
              <a:t> </a:t>
            </a:r>
            <a:r>
              <a:rPr lang="cs-CZ" dirty="0" err="1" smtClean="0"/>
              <a:t>kan</a:t>
            </a:r>
            <a:r>
              <a:rPr lang="cs-CZ" dirty="0" smtClean="0"/>
              <a:t> </a:t>
            </a:r>
            <a:r>
              <a:rPr lang="cs-CZ" dirty="0" err="1" smtClean="0"/>
              <a:t>geschaard</a:t>
            </a:r>
            <a:r>
              <a:rPr lang="cs-CZ" dirty="0" smtClean="0"/>
              <a:t> </a:t>
            </a:r>
            <a:r>
              <a:rPr lang="cs-CZ" dirty="0" err="1" smtClean="0"/>
              <a:t>worden</a:t>
            </a:r>
            <a:r>
              <a:rPr lang="cs-CZ" dirty="0" smtClean="0"/>
              <a:t> </a:t>
            </a:r>
            <a:r>
              <a:rPr lang="cs-CZ" dirty="0" err="1" smtClean="0"/>
              <a:t>onder</a:t>
            </a:r>
            <a:r>
              <a:rPr lang="cs-CZ" dirty="0" smtClean="0"/>
              <a:t> </a:t>
            </a:r>
            <a:r>
              <a:rPr lang="cs-CZ" dirty="0" err="1" smtClean="0"/>
              <a:t>deze</a:t>
            </a:r>
            <a:r>
              <a:rPr lang="cs-CZ" dirty="0" smtClean="0"/>
              <a:t> </a:t>
            </a:r>
            <a:r>
              <a:rPr lang="cs-CZ" dirty="0" err="1" smtClean="0"/>
              <a:t>noemer</a:t>
            </a:r>
            <a:endParaRPr lang="cs-CZ" dirty="0"/>
          </a:p>
          <a:p>
            <a:pPr lvl="1"/>
            <a:r>
              <a:rPr lang="cs-CZ" dirty="0" err="1" smtClean="0"/>
              <a:t>Realistische</a:t>
            </a:r>
            <a:r>
              <a:rPr lang="cs-CZ" dirty="0" smtClean="0"/>
              <a:t>, </a:t>
            </a:r>
            <a:r>
              <a:rPr lang="nl-NL" dirty="0" smtClean="0"/>
              <a:t>vlot </a:t>
            </a:r>
            <a:r>
              <a:rPr lang="nl-NL" dirty="0"/>
              <a:t>vertelde </a:t>
            </a:r>
            <a:r>
              <a:rPr lang="nl-NL" dirty="0" smtClean="0"/>
              <a:t>verhalen, </a:t>
            </a:r>
            <a:r>
              <a:rPr lang="cs-CZ" dirty="0" err="1" smtClean="0"/>
              <a:t>anekdotisch</a:t>
            </a:r>
            <a:r>
              <a:rPr lang="cs-CZ" dirty="0" smtClean="0"/>
              <a:t> (</a:t>
            </a:r>
            <a:r>
              <a:rPr lang="cs-CZ" dirty="0" err="1" smtClean="0"/>
              <a:t>naar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dagelijks</a:t>
            </a:r>
            <a:r>
              <a:rPr lang="cs-CZ" dirty="0" smtClean="0"/>
              <a:t> </a:t>
            </a:r>
            <a:r>
              <a:rPr lang="cs-CZ" dirty="0" err="1" smtClean="0"/>
              <a:t>leven</a:t>
            </a:r>
            <a:r>
              <a:rPr lang="cs-CZ" dirty="0" smtClean="0"/>
              <a:t>)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nl-NL" dirty="0" smtClean="0"/>
              <a:t>gericht </a:t>
            </a:r>
            <a:r>
              <a:rPr lang="nl-NL" dirty="0"/>
              <a:t>op herkenning en inleving</a:t>
            </a:r>
            <a:r>
              <a:rPr lang="nl-NL" dirty="0" smtClean="0"/>
              <a:t>.</a:t>
            </a:r>
            <a:endParaRPr lang="cs-CZ" dirty="0" smtClean="0"/>
          </a:p>
          <a:p>
            <a:pPr lvl="1"/>
            <a:r>
              <a:rPr lang="cs-CZ" dirty="0" smtClean="0"/>
              <a:t>R</a:t>
            </a:r>
            <a:r>
              <a:rPr lang="nl-NL" dirty="0" smtClean="0"/>
              <a:t>elatie tussen het verhaal en de</a:t>
            </a:r>
            <a:r>
              <a:rPr lang="cs-CZ" dirty="0" smtClean="0"/>
              <a:t> </a:t>
            </a:r>
            <a:r>
              <a:rPr lang="nl-NL" dirty="0" smtClean="0"/>
              <a:t>werkelijkheid is eenduidig en onproblematisch</a:t>
            </a:r>
            <a:r>
              <a:rPr lang="cs-CZ" dirty="0" smtClean="0"/>
              <a:t> (</a:t>
            </a:r>
            <a:r>
              <a:rPr lang="cs-CZ" dirty="0" err="1" smtClean="0"/>
              <a:t>realistische</a:t>
            </a:r>
            <a:r>
              <a:rPr lang="cs-CZ" dirty="0" smtClean="0"/>
              <a:t> </a:t>
            </a:r>
            <a:r>
              <a:rPr lang="cs-CZ" dirty="0" err="1" smtClean="0"/>
              <a:t>conventie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De </a:t>
            </a:r>
            <a:r>
              <a:rPr lang="cs-CZ" dirty="0" err="1" smtClean="0"/>
              <a:t>vlot</a:t>
            </a:r>
            <a:r>
              <a:rPr lang="cs-CZ" dirty="0" smtClean="0"/>
              <a:t> </a:t>
            </a:r>
            <a:r>
              <a:rPr lang="cs-CZ" dirty="0" err="1" smtClean="0"/>
              <a:t>vertelde</a:t>
            </a:r>
            <a:r>
              <a:rPr lang="cs-CZ" dirty="0" smtClean="0"/>
              <a:t>, </a:t>
            </a:r>
            <a:r>
              <a:rPr lang="cs-CZ" dirty="0" err="1" smtClean="0"/>
              <a:t>identificeerbare</a:t>
            </a:r>
            <a:r>
              <a:rPr lang="cs-CZ" dirty="0" smtClean="0"/>
              <a:t> </a:t>
            </a:r>
            <a:r>
              <a:rPr lang="cs-CZ" dirty="0" err="1" smtClean="0"/>
              <a:t>literatuur</a:t>
            </a:r>
            <a:r>
              <a:rPr lang="cs-CZ" dirty="0" smtClean="0"/>
              <a:t> </a:t>
            </a:r>
            <a:r>
              <a:rPr lang="cs-CZ" dirty="0" err="1" smtClean="0"/>
              <a:t>krijgt</a:t>
            </a:r>
            <a:r>
              <a:rPr lang="cs-CZ" dirty="0" smtClean="0"/>
              <a:t> </a:t>
            </a:r>
            <a:r>
              <a:rPr lang="nl-NL" dirty="0" smtClean="0"/>
              <a:t>reputatie van </a:t>
            </a:r>
            <a:r>
              <a:rPr lang="nl-NL" dirty="0"/>
              <a:t>beperktheid, kleinburgerlijkheid en </a:t>
            </a:r>
            <a:r>
              <a:rPr lang="nl-NL" dirty="0" smtClean="0"/>
              <a:t>spruitjeslucht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kritiek</a:t>
            </a:r>
            <a:r>
              <a:rPr lang="cs-CZ" dirty="0" smtClean="0"/>
              <a:t> van </a:t>
            </a:r>
            <a:r>
              <a:rPr lang="cs-CZ" dirty="0" err="1" smtClean="0"/>
              <a:t>Jeroen</a:t>
            </a:r>
            <a:r>
              <a:rPr lang="cs-CZ" dirty="0" smtClean="0"/>
              <a:t> </a:t>
            </a:r>
            <a:r>
              <a:rPr lang="cs-CZ" dirty="0" err="1" smtClean="0"/>
              <a:t>Brouwers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err="1" smtClean="0"/>
              <a:t>Belangstelling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lotgevallen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belevingswereld</a:t>
            </a:r>
            <a:r>
              <a:rPr lang="cs-CZ" dirty="0" smtClean="0"/>
              <a:t> van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ik</a:t>
            </a:r>
            <a:r>
              <a:rPr lang="cs-CZ" dirty="0" smtClean="0"/>
              <a:t> (</a:t>
            </a:r>
            <a:r>
              <a:rPr lang="cs-CZ" dirty="0" err="1" smtClean="0"/>
              <a:t>geen</a:t>
            </a:r>
            <a:r>
              <a:rPr lang="cs-CZ" dirty="0" smtClean="0"/>
              <a:t> </a:t>
            </a:r>
            <a:r>
              <a:rPr lang="cs-CZ" dirty="0" err="1" smtClean="0"/>
              <a:t>politiek</a:t>
            </a:r>
            <a:r>
              <a:rPr lang="cs-CZ" dirty="0" smtClean="0"/>
              <a:t>, </a:t>
            </a:r>
            <a:r>
              <a:rPr lang="cs-CZ" dirty="0" err="1" smtClean="0"/>
              <a:t>geen</a:t>
            </a:r>
            <a:r>
              <a:rPr lang="cs-CZ" dirty="0" smtClean="0"/>
              <a:t> </a:t>
            </a:r>
            <a:r>
              <a:rPr lang="cs-CZ" dirty="0" err="1" smtClean="0"/>
              <a:t>vormexperiment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Tijdschrift</a:t>
            </a:r>
            <a:r>
              <a:rPr lang="cs-CZ" dirty="0" smtClean="0"/>
              <a:t> </a:t>
            </a:r>
            <a:r>
              <a:rPr lang="cs-CZ" i="1" dirty="0" smtClean="0"/>
              <a:t>Revisor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de Revisor-</a:t>
            </a:r>
            <a:r>
              <a:rPr lang="cs-CZ" dirty="0" err="1" smtClean="0"/>
              <a:t>proza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Tijdschrijft</a:t>
            </a:r>
            <a:r>
              <a:rPr lang="cs-CZ" dirty="0" smtClean="0"/>
              <a:t> </a:t>
            </a:r>
            <a:r>
              <a:rPr lang="cs-CZ" i="1" dirty="0" smtClean="0"/>
              <a:t>Revisor</a:t>
            </a:r>
            <a:r>
              <a:rPr lang="cs-CZ" dirty="0" smtClean="0"/>
              <a:t> </a:t>
            </a:r>
            <a:r>
              <a:rPr lang="cs-CZ" dirty="0" err="1" smtClean="0"/>
              <a:t>geassocieerd</a:t>
            </a:r>
            <a:r>
              <a:rPr lang="cs-CZ" dirty="0" smtClean="0"/>
              <a:t> met </a:t>
            </a:r>
            <a:r>
              <a:rPr lang="cs-CZ" dirty="0" err="1" smtClean="0"/>
              <a:t>experimentele</a:t>
            </a:r>
            <a:r>
              <a:rPr lang="cs-CZ" dirty="0" smtClean="0"/>
              <a:t> </a:t>
            </a:r>
            <a:r>
              <a:rPr lang="cs-CZ" dirty="0" err="1" smtClean="0"/>
              <a:t>literatuur</a:t>
            </a:r>
            <a:r>
              <a:rPr lang="cs-CZ" dirty="0" smtClean="0"/>
              <a:t> in de </a:t>
            </a:r>
            <a:r>
              <a:rPr lang="cs-CZ" dirty="0" err="1" smtClean="0"/>
              <a:t>jaren</a:t>
            </a:r>
            <a:r>
              <a:rPr lang="cs-CZ" dirty="0" smtClean="0"/>
              <a:t> 70 </a:t>
            </a:r>
            <a:r>
              <a:rPr lang="cs-CZ" dirty="0" err="1" smtClean="0"/>
              <a:t>en</a:t>
            </a:r>
            <a:r>
              <a:rPr lang="cs-CZ" dirty="0" smtClean="0"/>
              <a:t> 80</a:t>
            </a:r>
          </a:p>
          <a:p>
            <a:r>
              <a:rPr lang="cs-CZ" dirty="0" err="1" smtClean="0"/>
              <a:t>Viertal</a:t>
            </a:r>
            <a:r>
              <a:rPr lang="cs-CZ" dirty="0" smtClean="0"/>
              <a:t> </a:t>
            </a:r>
            <a:r>
              <a:rPr lang="cs-CZ" dirty="0" err="1" smtClean="0"/>
              <a:t>redacteurs</a:t>
            </a:r>
            <a:r>
              <a:rPr lang="cs-CZ" dirty="0" smtClean="0"/>
              <a:t> van de </a:t>
            </a:r>
            <a:r>
              <a:rPr lang="cs-CZ" i="1" dirty="0" smtClean="0"/>
              <a:t>Revisor</a:t>
            </a:r>
            <a:r>
              <a:rPr lang="cs-CZ" dirty="0" smtClean="0"/>
              <a:t>: </a:t>
            </a:r>
            <a:r>
              <a:rPr lang="cs-CZ" dirty="0" err="1" smtClean="0"/>
              <a:t>Dirk</a:t>
            </a:r>
            <a:r>
              <a:rPr lang="cs-CZ" dirty="0" smtClean="0"/>
              <a:t> A. </a:t>
            </a:r>
            <a:r>
              <a:rPr lang="cs-CZ" dirty="0" err="1" smtClean="0"/>
              <a:t>Kooiman</a:t>
            </a:r>
            <a:r>
              <a:rPr lang="cs-CZ" dirty="0" smtClean="0"/>
              <a:t>, </a:t>
            </a:r>
            <a:r>
              <a:rPr lang="cs-CZ" dirty="0" smtClean="0"/>
              <a:t>Frans </a:t>
            </a:r>
            <a:r>
              <a:rPr lang="cs-CZ" dirty="0" err="1" smtClean="0"/>
              <a:t>Kellendonk</a:t>
            </a:r>
            <a:r>
              <a:rPr lang="cs-CZ" dirty="0" smtClean="0"/>
              <a:t>, </a:t>
            </a:r>
            <a:r>
              <a:rPr lang="cs-CZ" dirty="0" err="1" smtClean="0"/>
              <a:t>Doeschka</a:t>
            </a:r>
            <a:r>
              <a:rPr lang="cs-CZ" dirty="0" smtClean="0"/>
              <a:t> </a:t>
            </a:r>
            <a:r>
              <a:rPr lang="cs-CZ" dirty="0" err="1" smtClean="0"/>
              <a:t>Meijsing</a:t>
            </a:r>
            <a:r>
              <a:rPr lang="cs-CZ" dirty="0" smtClean="0"/>
              <a:t>, </a:t>
            </a:r>
            <a:r>
              <a:rPr lang="cs-CZ" dirty="0" err="1" smtClean="0"/>
              <a:t>Nicolaas</a:t>
            </a:r>
            <a:r>
              <a:rPr lang="cs-CZ" dirty="0" smtClean="0"/>
              <a:t> </a:t>
            </a:r>
            <a:r>
              <a:rPr lang="cs-CZ" dirty="0" err="1" smtClean="0"/>
              <a:t>Matsier</a:t>
            </a:r>
            <a:endParaRPr lang="cs-CZ" dirty="0" smtClean="0"/>
          </a:p>
          <a:p>
            <a:r>
              <a:rPr lang="cs-CZ" dirty="0" err="1" smtClean="0"/>
              <a:t>Nadruk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</a:t>
            </a:r>
            <a:r>
              <a:rPr lang="cs-CZ" dirty="0" err="1" smtClean="0"/>
              <a:t>vorm</a:t>
            </a:r>
            <a:r>
              <a:rPr lang="cs-CZ" dirty="0"/>
              <a:t>:</a:t>
            </a:r>
            <a:endParaRPr lang="cs-CZ" dirty="0" smtClean="0"/>
          </a:p>
          <a:p>
            <a:pPr lvl="1"/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romans</a:t>
            </a:r>
            <a:r>
              <a:rPr lang="cs-CZ" dirty="0" smtClean="0"/>
              <a:t> met </a:t>
            </a:r>
            <a:r>
              <a:rPr lang="cs-CZ" dirty="0" err="1" smtClean="0"/>
              <a:t>duidelijke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constructie</a:t>
            </a:r>
            <a:r>
              <a:rPr lang="cs-CZ" dirty="0" smtClean="0"/>
              <a:t> </a:t>
            </a:r>
            <a:r>
              <a:rPr lang="cs-CZ" dirty="0" err="1" smtClean="0"/>
              <a:t>aan</a:t>
            </a:r>
            <a:r>
              <a:rPr lang="cs-CZ" dirty="0" smtClean="0"/>
              <a:t> de </a:t>
            </a:r>
            <a:r>
              <a:rPr lang="cs-CZ" dirty="0" err="1" smtClean="0"/>
              <a:t>oppervlak</a:t>
            </a:r>
            <a:endParaRPr lang="cs-CZ" dirty="0" smtClean="0"/>
          </a:p>
          <a:p>
            <a:pPr lvl="1"/>
            <a:r>
              <a:rPr lang="cs-CZ" dirty="0" smtClean="0"/>
              <a:t>Vol </a:t>
            </a:r>
            <a:r>
              <a:rPr lang="cs-CZ" dirty="0" err="1" smtClean="0"/>
              <a:t>verwijzingen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intertekstualiteit</a:t>
            </a:r>
            <a:r>
              <a:rPr lang="cs-CZ" dirty="0" smtClean="0"/>
              <a:t>) </a:t>
            </a:r>
            <a:br>
              <a:rPr lang="cs-CZ" dirty="0" smtClean="0"/>
            </a:b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betekenis</a:t>
            </a:r>
            <a:r>
              <a:rPr lang="cs-CZ" dirty="0" err="1"/>
              <a:t>l</a:t>
            </a:r>
            <a:r>
              <a:rPr lang="cs-CZ" dirty="0" err="1" smtClean="0"/>
              <a:t>agen</a:t>
            </a:r>
            <a:endParaRPr lang="cs-CZ" dirty="0" smtClean="0"/>
          </a:p>
          <a:p>
            <a:pPr lvl="1"/>
            <a:r>
              <a:rPr lang="cs-CZ" dirty="0" err="1" smtClean="0"/>
              <a:t>Verhaal</a:t>
            </a:r>
            <a:r>
              <a:rPr lang="cs-CZ" dirty="0" smtClean="0"/>
              <a:t> </a:t>
            </a:r>
            <a:r>
              <a:rPr lang="cs-CZ" dirty="0" err="1" smtClean="0"/>
              <a:t>niet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vanzelf</a:t>
            </a: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err="1" smtClean="0"/>
              <a:t>sprekende</a:t>
            </a:r>
            <a:r>
              <a:rPr lang="cs-CZ" dirty="0" smtClean="0"/>
              <a:t> </a:t>
            </a:r>
            <a:r>
              <a:rPr lang="cs-CZ" dirty="0" err="1" smtClean="0"/>
              <a:t>manier</a:t>
            </a:r>
            <a:r>
              <a:rPr lang="cs-CZ" dirty="0" smtClean="0"/>
              <a:t> </a:t>
            </a:r>
            <a:r>
              <a:rPr lang="cs-CZ" dirty="0" err="1" smtClean="0"/>
              <a:t>verteld</a:t>
            </a:r>
            <a:r>
              <a:rPr lang="cs-CZ" dirty="0" smtClean="0"/>
              <a:t> </a:t>
            </a:r>
            <a:r>
              <a:rPr lang="cs-CZ" dirty="0" err="1" smtClean="0"/>
              <a:t>volgens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de </a:t>
            </a:r>
            <a:r>
              <a:rPr lang="cs-CZ" dirty="0" err="1" smtClean="0"/>
              <a:t>realistische</a:t>
            </a:r>
            <a:r>
              <a:rPr lang="cs-CZ" dirty="0" smtClean="0"/>
              <a:t> </a:t>
            </a:r>
            <a:r>
              <a:rPr lang="cs-CZ" dirty="0" err="1" smtClean="0"/>
              <a:t>conventie</a:t>
            </a:r>
            <a:endParaRPr lang="cs-CZ" dirty="0" smtClean="0"/>
          </a:p>
          <a:p>
            <a:pPr lvl="1"/>
            <a:r>
              <a:rPr lang="nl-NL" dirty="0" smtClean="0"/>
              <a:t>Het </a:t>
            </a:r>
            <a:r>
              <a:rPr lang="cs-CZ" dirty="0" err="1" smtClean="0"/>
              <a:t>fictieve</a:t>
            </a:r>
            <a:r>
              <a:rPr lang="cs-CZ" dirty="0" smtClean="0"/>
              <a:t> </a:t>
            </a:r>
            <a:r>
              <a:rPr lang="cs-CZ" dirty="0" err="1" smtClean="0"/>
              <a:t>karakter</a:t>
            </a:r>
            <a:r>
              <a:rPr lang="cs-CZ" dirty="0" smtClean="0"/>
              <a:t> van de </a:t>
            </a:r>
            <a:r>
              <a:rPr lang="cs-CZ" dirty="0" err="1" smtClean="0"/>
              <a:t>tekst</a:t>
            </a:r>
            <a:r>
              <a:rPr lang="cs-CZ" dirty="0" smtClean="0"/>
              <a:t> </a:t>
            </a:r>
            <a:r>
              <a:rPr lang="cs-CZ" dirty="0" err="1" smtClean="0"/>
              <a:t>wordt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gethematiseerd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benadrukt</a:t>
            </a:r>
            <a:r>
              <a:rPr lang="cs-CZ" dirty="0" smtClean="0"/>
              <a:t>. </a:t>
            </a:r>
            <a:endParaRPr lang="cs-CZ" dirty="0" smtClean="0"/>
          </a:p>
          <a:p>
            <a:pPr marL="285750" lvl="1">
              <a:buFont typeface="Arial" pitchFamily="34" charset="0"/>
              <a:buChar char="•"/>
            </a:pPr>
            <a:r>
              <a:rPr lang="cs-CZ" sz="3200" dirty="0" err="1"/>
              <a:t>Afkeer</a:t>
            </a:r>
            <a:r>
              <a:rPr lang="cs-CZ" sz="3200" dirty="0"/>
              <a:t> van </a:t>
            </a:r>
            <a:r>
              <a:rPr lang="cs-CZ" sz="3200" dirty="0" err="1"/>
              <a:t>zelfexpressie</a:t>
            </a:r>
            <a:r>
              <a:rPr lang="cs-CZ" sz="3200" dirty="0"/>
              <a:t> </a:t>
            </a:r>
            <a:r>
              <a:rPr lang="cs-CZ" sz="3200" dirty="0" err="1"/>
              <a:t>en</a:t>
            </a:r>
            <a:r>
              <a:rPr lang="cs-CZ" sz="3200" dirty="0"/>
              <a:t> </a:t>
            </a:r>
            <a:r>
              <a:rPr lang="cs-CZ" sz="3200" dirty="0" err="1"/>
              <a:t>vertelling</a:t>
            </a:r>
            <a:r>
              <a:rPr lang="cs-CZ" sz="3200" dirty="0"/>
              <a:t>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err="1" smtClean="0"/>
              <a:t>als</a:t>
            </a:r>
            <a:r>
              <a:rPr lang="cs-CZ" sz="3200" dirty="0" smtClean="0"/>
              <a:t> </a:t>
            </a:r>
            <a:r>
              <a:rPr lang="cs-CZ" sz="3200" dirty="0" err="1" smtClean="0"/>
              <a:t>weerspiegeling</a:t>
            </a:r>
            <a:r>
              <a:rPr lang="cs-CZ" sz="3200" dirty="0" smtClean="0"/>
              <a:t> </a:t>
            </a:r>
            <a:r>
              <a:rPr lang="cs-CZ" sz="3200" dirty="0"/>
              <a:t>van de </a:t>
            </a:r>
            <a:r>
              <a:rPr lang="cs-CZ" sz="3200" dirty="0" err="1" smtClean="0"/>
              <a:t>werkelijkheid</a:t>
            </a:r>
            <a:endParaRPr lang="cs-CZ" sz="3200" dirty="0" smtClean="0"/>
          </a:p>
          <a:p>
            <a:pPr marL="285750" lvl="1">
              <a:buFont typeface="Arial" pitchFamily="34" charset="0"/>
              <a:buChar char="•"/>
            </a:pPr>
            <a:r>
              <a:rPr lang="cs-CZ" sz="3200" dirty="0" smtClean="0"/>
              <a:t>Revisor-</a:t>
            </a:r>
            <a:r>
              <a:rPr lang="cs-CZ" sz="3200" dirty="0" err="1" smtClean="0"/>
              <a:t>proza</a:t>
            </a:r>
            <a:r>
              <a:rPr lang="cs-CZ" sz="3200" dirty="0" smtClean="0"/>
              <a:t> </a:t>
            </a:r>
            <a:r>
              <a:rPr lang="cs-CZ" sz="3200" dirty="0" err="1" smtClean="0"/>
              <a:t>ook</a:t>
            </a:r>
            <a:r>
              <a:rPr lang="cs-CZ" sz="3200" dirty="0" smtClean="0"/>
              <a:t> </a:t>
            </a:r>
            <a:r>
              <a:rPr lang="cs-CZ" sz="3200" dirty="0" err="1" smtClean="0"/>
              <a:t>bekend</a:t>
            </a:r>
            <a:r>
              <a:rPr lang="cs-CZ" sz="3200" dirty="0" smtClean="0"/>
              <a:t> </a:t>
            </a:r>
            <a:r>
              <a:rPr lang="cs-CZ" sz="3200" dirty="0" err="1" smtClean="0"/>
              <a:t>als</a:t>
            </a:r>
            <a:r>
              <a:rPr lang="cs-CZ" sz="3200" dirty="0" smtClean="0"/>
              <a:t> </a:t>
            </a:r>
            <a:r>
              <a:rPr lang="cs-CZ" sz="3200" dirty="0" err="1" smtClean="0"/>
              <a:t>academisme</a:t>
            </a:r>
            <a:endParaRPr lang="cs-CZ" sz="3200" dirty="0"/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3212976"/>
            <a:ext cx="2857500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Maarten_'t_Hart_(197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445375" y="0"/>
            <a:ext cx="1698625" cy="2265115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Vertegenwoordigers</a:t>
            </a:r>
            <a:r>
              <a:rPr lang="cs-CZ" dirty="0" smtClean="0"/>
              <a:t> van de </a:t>
            </a:r>
            <a:r>
              <a:rPr lang="cs-CZ" dirty="0" err="1" smtClean="0"/>
              <a:t>twee</a:t>
            </a:r>
            <a:r>
              <a:rPr lang="cs-CZ" dirty="0" smtClean="0"/>
              <a:t> </a:t>
            </a:r>
            <a:r>
              <a:rPr lang="cs-CZ" dirty="0" err="1" smtClean="0"/>
              <a:t>stromingen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1628800"/>
            <a:ext cx="8280920" cy="584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200" dirty="0" err="1" smtClean="0"/>
              <a:t>Maarten</a:t>
            </a:r>
            <a:r>
              <a:rPr lang="cs-CZ" sz="2200" dirty="0" smtClean="0"/>
              <a:t> ť </a:t>
            </a:r>
            <a:r>
              <a:rPr lang="cs-CZ" sz="2200" dirty="0" err="1" smtClean="0"/>
              <a:t>Hart</a:t>
            </a:r>
            <a:r>
              <a:rPr lang="cs-CZ" sz="2200" dirty="0" smtClean="0"/>
              <a:t> – </a:t>
            </a:r>
            <a:r>
              <a:rPr lang="cs-CZ" sz="2200" dirty="0" err="1" smtClean="0"/>
              <a:t>moet</a:t>
            </a:r>
            <a:r>
              <a:rPr lang="cs-CZ" sz="2200" dirty="0" smtClean="0"/>
              <a:t> </a:t>
            </a:r>
            <a:r>
              <a:rPr lang="cs-CZ" sz="2200" dirty="0" err="1" smtClean="0"/>
              <a:t>niet</a:t>
            </a:r>
            <a:r>
              <a:rPr lang="cs-CZ" sz="2200" dirty="0" smtClean="0"/>
              <a:t> </a:t>
            </a:r>
            <a:r>
              <a:rPr lang="cs-CZ" sz="2200" dirty="0" err="1" smtClean="0"/>
              <a:t>onder</a:t>
            </a:r>
            <a:r>
              <a:rPr lang="cs-CZ" sz="2200" dirty="0" smtClean="0"/>
              <a:t> de </a:t>
            </a:r>
            <a:r>
              <a:rPr lang="cs-CZ" sz="2200" dirty="0" err="1" smtClean="0"/>
              <a:t>auteurs</a:t>
            </a:r>
            <a:r>
              <a:rPr lang="cs-CZ" sz="2200" dirty="0" smtClean="0"/>
              <a:t> van de Manifest van de </a:t>
            </a:r>
            <a:r>
              <a:rPr lang="cs-CZ" sz="2200" dirty="0" err="1" smtClean="0"/>
              <a:t>jaren</a:t>
            </a:r>
            <a:r>
              <a:rPr lang="cs-CZ" sz="2200" dirty="0" smtClean="0"/>
              <a:t> 70 </a:t>
            </a:r>
            <a:r>
              <a:rPr lang="cs-CZ" sz="2200" dirty="0" err="1" smtClean="0"/>
              <a:t>gerekend</a:t>
            </a:r>
            <a:r>
              <a:rPr lang="cs-CZ" sz="2200" dirty="0" smtClean="0"/>
              <a:t>, maar </a:t>
            </a:r>
            <a:r>
              <a:rPr lang="cs-CZ" sz="2200" dirty="0" err="1" smtClean="0"/>
              <a:t>wel</a:t>
            </a:r>
            <a:r>
              <a:rPr lang="cs-CZ" sz="2200" dirty="0" smtClean="0"/>
              <a:t> </a:t>
            </a:r>
            <a:r>
              <a:rPr lang="cs-CZ" sz="2200" dirty="0" err="1" smtClean="0"/>
              <a:t>gemeenschappelijke</a:t>
            </a:r>
            <a:r>
              <a:rPr lang="cs-CZ" sz="2200" dirty="0" smtClean="0"/>
              <a:t> </a:t>
            </a:r>
            <a:r>
              <a:rPr lang="cs-CZ" sz="2200" dirty="0" err="1" smtClean="0"/>
              <a:t>kenmerken</a:t>
            </a:r>
            <a:r>
              <a:rPr lang="cs-CZ" sz="2200" dirty="0" smtClean="0"/>
              <a:t>:  „</a:t>
            </a:r>
            <a:r>
              <a:rPr lang="cs-CZ" sz="2200" dirty="0" err="1" smtClean="0"/>
              <a:t>neoromantische</a:t>
            </a:r>
            <a:r>
              <a:rPr lang="cs-CZ" sz="2200" dirty="0" smtClean="0"/>
              <a:t> </a:t>
            </a:r>
            <a:r>
              <a:rPr lang="cs-CZ" sz="2200" dirty="0" err="1" smtClean="0"/>
              <a:t>auteur</a:t>
            </a:r>
            <a:r>
              <a:rPr lang="cs-CZ" sz="2200" dirty="0" smtClean="0"/>
              <a:t>“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err="1" smtClean="0"/>
              <a:t>doorbraak</a:t>
            </a:r>
            <a:r>
              <a:rPr lang="cs-CZ" sz="2200" dirty="0" smtClean="0"/>
              <a:t> met </a:t>
            </a:r>
            <a:r>
              <a:rPr lang="cs-CZ" sz="2200" i="1" dirty="0" err="1" smtClean="0"/>
              <a:t>Een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vlucht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regenwulpen</a:t>
            </a:r>
            <a:r>
              <a:rPr lang="cs-CZ" sz="2200" i="1" dirty="0" smtClean="0"/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tot</a:t>
            </a:r>
            <a:r>
              <a:rPr lang="cs-CZ" sz="2200" dirty="0" smtClean="0"/>
              <a:t> nu </a:t>
            </a:r>
            <a:r>
              <a:rPr lang="cs-CZ" sz="2200" dirty="0" err="1" smtClean="0"/>
              <a:t>toe</a:t>
            </a:r>
            <a:r>
              <a:rPr lang="cs-CZ" sz="2200" dirty="0" smtClean="0"/>
              <a:t> </a:t>
            </a:r>
            <a:r>
              <a:rPr lang="cs-CZ" sz="2200" dirty="0" err="1" smtClean="0"/>
              <a:t>een</a:t>
            </a:r>
            <a:r>
              <a:rPr lang="cs-CZ" sz="2200" dirty="0" smtClean="0"/>
              <a:t> van de </a:t>
            </a:r>
            <a:r>
              <a:rPr lang="cs-CZ" sz="2200" dirty="0" err="1" smtClean="0"/>
              <a:t>vaakst</a:t>
            </a:r>
            <a:r>
              <a:rPr lang="cs-CZ" sz="2200" dirty="0" smtClean="0"/>
              <a:t> </a:t>
            </a:r>
            <a:r>
              <a:rPr lang="cs-CZ" sz="2200" dirty="0" err="1" smtClean="0"/>
              <a:t>gelezen</a:t>
            </a:r>
            <a:r>
              <a:rPr lang="cs-CZ" sz="2200" dirty="0" smtClean="0"/>
              <a:t> </a:t>
            </a:r>
            <a:r>
              <a:rPr lang="cs-CZ" sz="2200" dirty="0" err="1" smtClean="0"/>
              <a:t>romans</a:t>
            </a:r>
            <a:r>
              <a:rPr lang="cs-CZ" sz="2200" dirty="0" smtClean="0"/>
              <a:t> </a:t>
            </a:r>
            <a:r>
              <a:rPr lang="cs-CZ" sz="2200" dirty="0" err="1" smtClean="0"/>
              <a:t>op</a:t>
            </a:r>
            <a:r>
              <a:rPr lang="cs-CZ" sz="2200" dirty="0" smtClean="0"/>
              <a:t> de </a:t>
            </a:r>
            <a:r>
              <a:rPr lang="cs-CZ" sz="2200" dirty="0" err="1" smtClean="0"/>
              <a:t>literatuurlijsten</a:t>
            </a:r>
            <a:r>
              <a:rPr lang="cs-CZ" sz="2200" dirty="0" smtClean="0"/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err="1" smtClean="0"/>
              <a:t>literatuur</a:t>
            </a:r>
            <a:r>
              <a:rPr lang="cs-CZ" sz="2200" dirty="0" smtClean="0"/>
              <a:t> </a:t>
            </a:r>
            <a:r>
              <a:rPr lang="cs-CZ" sz="2200" dirty="0" err="1" smtClean="0"/>
              <a:t>als</a:t>
            </a:r>
            <a:r>
              <a:rPr lang="cs-CZ" sz="2200" dirty="0" smtClean="0"/>
              <a:t> </a:t>
            </a:r>
            <a:r>
              <a:rPr lang="cs-CZ" sz="2200" dirty="0" err="1" smtClean="0"/>
              <a:t>zelf</a:t>
            </a:r>
            <a:r>
              <a:rPr lang="cs-CZ" sz="2200" dirty="0" smtClean="0"/>
              <a:t>-</a:t>
            </a:r>
            <a:r>
              <a:rPr lang="cs-CZ" sz="2200" dirty="0" err="1" smtClean="0"/>
              <a:t>expressie</a:t>
            </a:r>
            <a:r>
              <a:rPr lang="cs-CZ" sz="2200" dirty="0" smtClean="0"/>
              <a:t>, </a:t>
            </a:r>
            <a:r>
              <a:rPr lang="cs-CZ" sz="2200" dirty="0" err="1" smtClean="0"/>
              <a:t>traditionele</a:t>
            </a:r>
            <a:r>
              <a:rPr lang="cs-CZ" sz="2200" dirty="0" smtClean="0"/>
              <a:t> </a:t>
            </a:r>
            <a:r>
              <a:rPr lang="cs-CZ" sz="2200" dirty="0" err="1" smtClean="0"/>
              <a:t>vertelwijze</a:t>
            </a:r>
            <a:r>
              <a:rPr lang="cs-CZ" sz="2200" dirty="0" smtClean="0"/>
              <a:t>, </a:t>
            </a:r>
            <a:r>
              <a:rPr lang="cs-CZ" sz="2200" dirty="0" err="1" smtClean="0"/>
              <a:t>onopvallende</a:t>
            </a:r>
            <a:r>
              <a:rPr lang="cs-CZ" sz="2200" dirty="0" smtClean="0"/>
              <a:t> </a:t>
            </a:r>
            <a:r>
              <a:rPr lang="cs-CZ" sz="2200" dirty="0" err="1" smtClean="0"/>
              <a:t>stijl</a:t>
            </a:r>
            <a:r>
              <a:rPr lang="cs-CZ" sz="2200" dirty="0" smtClean="0"/>
              <a:t>, </a:t>
            </a:r>
            <a:r>
              <a:rPr lang="cs-CZ" sz="2200" dirty="0" err="1" smtClean="0"/>
              <a:t>realistische</a:t>
            </a:r>
            <a:r>
              <a:rPr lang="cs-CZ" sz="2200" dirty="0" smtClean="0"/>
              <a:t> </a:t>
            </a:r>
            <a:r>
              <a:rPr lang="cs-CZ" sz="2200" dirty="0" err="1" smtClean="0"/>
              <a:t>details</a:t>
            </a:r>
            <a:r>
              <a:rPr lang="cs-CZ" sz="2200" dirty="0" smtClean="0"/>
              <a:t>, </a:t>
            </a:r>
            <a:r>
              <a:rPr lang="cs-CZ" sz="2200" dirty="0" err="1" smtClean="0"/>
              <a:t>herkenbare</a:t>
            </a:r>
            <a:r>
              <a:rPr lang="cs-CZ" sz="2200" dirty="0" smtClean="0"/>
              <a:t> </a:t>
            </a:r>
            <a:r>
              <a:rPr lang="cs-CZ" sz="2200" dirty="0" err="1" smtClean="0"/>
              <a:t>personages</a:t>
            </a:r>
            <a:endParaRPr lang="cs-CZ" sz="2200" dirty="0" smtClean="0"/>
          </a:p>
          <a:p>
            <a:pPr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smtClean="0"/>
              <a:t>„</a:t>
            </a:r>
            <a:r>
              <a:rPr lang="cs-CZ" sz="2200" dirty="0" err="1" smtClean="0"/>
              <a:t>romantische</a:t>
            </a:r>
            <a:r>
              <a:rPr lang="cs-CZ" sz="2200" dirty="0" smtClean="0"/>
              <a:t>“ </a:t>
            </a:r>
            <a:r>
              <a:rPr lang="cs-CZ" sz="2200" dirty="0" err="1" smtClean="0"/>
              <a:t>thema</a:t>
            </a:r>
            <a:r>
              <a:rPr lang="cs-CZ" sz="2200" dirty="0" smtClean="0"/>
              <a:t>‘s: </a:t>
            </a:r>
            <a:r>
              <a:rPr lang="cs-CZ" sz="2200" dirty="0" err="1" smtClean="0"/>
              <a:t>eenzaamheid</a:t>
            </a:r>
            <a:r>
              <a:rPr lang="cs-CZ" sz="2200" dirty="0" smtClean="0"/>
              <a:t>, </a:t>
            </a:r>
            <a:r>
              <a:rPr lang="cs-CZ" sz="2200" dirty="0" err="1" smtClean="0"/>
              <a:t>isolement</a:t>
            </a:r>
            <a:r>
              <a:rPr lang="cs-CZ" sz="2200" dirty="0" smtClean="0"/>
              <a:t>, </a:t>
            </a:r>
            <a:r>
              <a:rPr lang="cs-CZ" sz="2200" dirty="0" err="1" smtClean="0"/>
              <a:t>onbereikbare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geïdealiseerde</a:t>
            </a:r>
            <a:r>
              <a:rPr lang="cs-CZ" sz="2200" dirty="0" smtClean="0"/>
              <a:t> </a:t>
            </a:r>
            <a:r>
              <a:rPr lang="cs-CZ" sz="2200" dirty="0" err="1" smtClean="0"/>
              <a:t>liefde</a:t>
            </a:r>
            <a:endParaRPr lang="cs-CZ" sz="2200" dirty="0" smtClean="0"/>
          </a:p>
          <a:p>
            <a:pPr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err="1" smtClean="0"/>
              <a:t>breuk</a:t>
            </a:r>
            <a:r>
              <a:rPr lang="cs-CZ" sz="2200" dirty="0" smtClean="0"/>
              <a:t> met </a:t>
            </a:r>
            <a:r>
              <a:rPr lang="cs-CZ" sz="2200" dirty="0" err="1" smtClean="0"/>
              <a:t>het</a:t>
            </a:r>
            <a:r>
              <a:rPr lang="cs-CZ" sz="2200" dirty="0" smtClean="0"/>
              <a:t> </a:t>
            </a:r>
            <a:r>
              <a:rPr lang="cs-CZ" sz="2200" dirty="0" err="1" smtClean="0"/>
              <a:t>geloof</a:t>
            </a:r>
            <a:r>
              <a:rPr lang="cs-CZ" sz="2200" dirty="0" smtClean="0"/>
              <a:t> – </a:t>
            </a:r>
            <a:r>
              <a:rPr lang="cs-CZ" sz="2200" dirty="0" err="1" smtClean="0"/>
              <a:t>minder</a:t>
            </a:r>
            <a:r>
              <a:rPr lang="cs-CZ" sz="2200" dirty="0" smtClean="0"/>
              <a:t> </a:t>
            </a:r>
            <a:r>
              <a:rPr lang="cs-CZ" sz="2200" dirty="0" err="1" smtClean="0"/>
              <a:t>aggressief</a:t>
            </a:r>
            <a:r>
              <a:rPr lang="cs-CZ" sz="2200" dirty="0" smtClean="0"/>
              <a:t> </a:t>
            </a:r>
            <a:r>
              <a:rPr lang="cs-CZ" sz="2200" dirty="0" err="1" smtClean="0"/>
              <a:t>dan</a:t>
            </a:r>
            <a:r>
              <a:rPr lang="cs-CZ" sz="2200" dirty="0" smtClean="0"/>
              <a:t> bij </a:t>
            </a:r>
            <a:r>
              <a:rPr lang="cs-CZ" sz="2200" dirty="0" err="1" smtClean="0"/>
              <a:t>Wolkers</a:t>
            </a:r>
            <a:r>
              <a:rPr lang="cs-CZ" sz="2200" dirty="0" smtClean="0"/>
              <a:t>, </a:t>
            </a:r>
            <a:r>
              <a:rPr lang="cs-CZ" sz="2200" dirty="0" err="1" smtClean="0"/>
              <a:t>representatie</a:t>
            </a:r>
            <a:r>
              <a:rPr lang="cs-CZ" sz="2200" dirty="0" smtClean="0"/>
              <a:t> van </a:t>
            </a:r>
            <a:r>
              <a:rPr lang="cs-CZ" sz="2200" dirty="0" err="1" smtClean="0"/>
              <a:t>het</a:t>
            </a:r>
            <a:r>
              <a:rPr lang="cs-CZ" sz="2200" dirty="0" smtClean="0"/>
              <a:t> </a:t>
            </a:r>
            <a:r>
              <a:rPr lang="cs-CZ" sz="2200" dirty="0" err="1" smtClean="0"/>
              <a:t>verdwijnen</a:t>
            </a:r>
            <a:r>
              <a:rPr lang="cs-CZ" sz="2200" dirty="0" smtClean="0"/>
              <a:t> van de </a:t>
            </a:r>
            <a:r>
              <a:rPr lang="cs-CZ" sz="2200" dirty="0" err="1" smtClean="0"/>
              <a:t>zekerheden</a:t>
            </a:r>
            <a:r>
              <a:rPr lang="cs-CZ" sz="2200" dirty="0" smtClean="0"/>
              <a:t> van </a:t>
            </a:r>
            <a:r>
              <a:rPr lang="cs-CZ" sz="2200" dirty="0" err="1" smtClean="0"/>
              <a:t>het</a:t>
            </a:r>
            <a:r>
              <a:rPr lang="cs-CZ" sz="2200" dirty="0" smtClean="0"/>
              <a:t> </a:t>
            </a:r>
            <a:r>
              <a:rPr lang="cs-CZ" sz="2200" dirty="0" err="1" smtClean="0"/>
              <a:t>calvinistische</a:t>
            </a:r>
            <a:r>
              <a:rPr lang="cs-CZ" sz="2200" dirty="0" smtClean="0"/>
              <a:t> </a:t>
            </a:r>
            <a:r>
              <a:rPr lang="cs-CZ" sz="2200" dirty="0" err="1" smtClean="0"/>
              <a:t>Holland</a:t>
            </a:r>
            <a:r>
              <a:rPr lang="cs-CZ" sz="2200" dirty="0" smtClean="0"/>
              <a:t> van de </a:t>
            </a:r>
            <a:r>
              <a:rPr lang="cs-CZ" sz="2200" dirty="0" err="1" smtClean="0"/>
              <a:t>jaren</a:t>
            </a:r>
            <a:r>
              <a:rPr lang="cs-CZ" sz="2200" dirty="0" smtClean="0"/>
              <a:t> 50: </a:t>
            </a:r>
            <a:r>
              <a:rPr lang="cs-CZ" sz="2200" dirty="0" err="1" smtClean="0"/>
              <a:t>nostalgische</a:t>
            </a:r>
            <a:r>
              <a:rPr lang="cs-CZ" sz="2200" dirty="0" smtClean="0"/>
              <a:t> </a:t>
            </a:r>
            <a:r>
              <a:rPr lang="cs-CZ" sz="2200" dirty="0" err="1" smtClean="0"/>
              <a:t>ondertoon</a:t>
            </a:r>
            <a:endParaRPr lang="cs-CZ" sz="2200" dirty="0" smtClean="0"/>
          </a:p>
          <a:p>
            <a:pPr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200" dirty="0" smtClean="0"/>
              <a:t>In de </a:t>
            </a:r>
            <a:r>
              <a:rPr lang="cs-CZ" sz="2200" dirty="0" err="1" smtClean="0"/>
              <a:t>traditie</a:t>
            </a:r>
            <a:r>
              <a:rPr lang="cs-CZ" sz="2200" dirty="0" smtClean="0"/>
              <a:t> van de </a:t>
            </a:r>
            <a:r>
              <a:rPr lang="cs-CZ" sz="2200" dirty="0" err="1" smtClean="0"/>
              <a:t>klassieke</a:t>
            </a:r>
            <a:r>
              <a:rPr lang="cs-CZ" sz="2200" dirty="0" smtClean="0"/>
              <a:t> </a:t>
            </a:r>
            <a:r>
              <a:rPr lang="cs-CZ" sz="2200" dirty="0" err="1" smtClean="0"/>
              <a:t>romanciers</a:t>
            </a:r>
            <a:r>
              <a:rPr lang="cs-CZ" sz="2200" dirty="0" smtClean="0"/>
              <a:t> </a:t>
            </a:r>
            <a:r>
              <a:rPr lang="cs-CZ" sz="2200" dirty="0" err="1" smtClean="0"/>
              <a:t>zoals</a:t>
            </a:r>
            <a:r>
              <a:rPr lang="cs-CZ" sz="2200" dirty="0" smtClean="0"/>
              <a:t> Dickens, </a:t>
            </a:r>
            <a:r>
              <a:rPr lang="cs-CZ" sz="2200" dirty="0" err="1" smtClean="0"/>
              <a:t>Trollope</a:t>
            </a:r>
            <a:r>
              <a:rPr lang="cs-CZ" sz="2200" dirty="0" smtClean="0"/>
              <a:t>, </a:t>
            </a:r>
            <a:r>
              <a:rPr lang="cs-CZ" sz="2200" dirty="0" err="1" smtClean="0"/>
              <a:t>Melville</a:t>
            </a:r>
            <a:endParaRPr lang="cs-CZ" sz="2200" dirty="0" smtClean="0"/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Vertegenwoordigers</a:t>
            </a:r>
            <a:r>
              <a:rPr lang="cs-CZ" dirty="0" smtClean="0"/>
              <a:t> van de </a:t>
            </a:r>
            <a:r>
              <a:rPr lang="cs-CZ" dirty="0" err="1" smtClean="0"/>
              <a:t>twee</a:t>
            </a:r>
            <a:r>
              <a:rPr lang="cs-CZ" dirty="0" smtClean="0"/>
              <a:t> </a:t>
            </a:r>
            <a:r>
              <a:rPr lang="cs-CZ" dirty="0" err="1" smtClean="0"/>
              <a:t>stromingen</a:t>
            </a:r>
            <a:endParaRPr lang="cs-CZ" dirty="0"/>
          </a:p>
        </p:txBody>
      </p:sp>
      <p:pic>
        <p:nvPicPr>
          <p:cNvPr id="5" name="Obrázek 4" descr="images (1).jpg"/>
          <p:cNvPicPr>
            <a:picLocks noChangeAspect="1"/>
          </p:cNvPicPr>
          <p:nvPr/>
        </p:nvPicPr>
        <p:blipFill>
          <a:blip r:embed="rId2" cstate="print"/>
          <a:srcRect l="18634"/>
          <a:stretch>
            <a:fillRect/>
          </a:stretch>
        </p:blipFill>
        <p:spPr>
          <a:xfrm>
            <a:off x="6942956" y="836712"/>
            <a:ext cx="2201044" cy="1695450"/>
          </a:xfrm>
          <a:prstGeom prst="rect">
            <a:avLst/>
          </a:prstGeom>
        </p:spPr>
      </p:pic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r>
              <a:rPr lang="cs-CZ" sz="2400" dirty="0" smtClean="0"/>
              <a:t>Frans </a:t>
            </a:r>
            <a:r>
              <a:rPr lang="cs-CZ" sz="2400" dirty="0" err="1" smtClean="0"/>
              <a:t>Kellendonk</a:t>
            </a:r>
            <a:endParaRPr lang="cs-CZ" sz="24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err="1" smtClean="0"/>
              <a:t>een</a:t>
            </a:r>
            <a:r>
              <a:rPr lang="cs-CZ" sz="2000" dirty="0" smtClean="0"/>
              <a:t> van de </a:t>
            </a:r>
            <a:r>
              <a:rPr lang="cs-CZ" sz="2000" dirty="0" err="1" smtClean="0"/>
              <a:t>academische</a:t>
            </a:r>
            <a:r>
              <a:rPr lang="cs-CZ" sz="2000" dirty="0" smtClean="0"/>
              <a:t>/Revisor-</a:t>
            </a:r>
            <a:r>
              <a:rPr lang="cs-CZ" sz="2000" dirty="0" err="1" smtClean="0"/>
              <a:t>auteurs</a:t>
            </a: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err="1" smtClean="0"/>
              <a:t>belangrijke</a:t>
            </a:r>
            <a:r>
              <a:rPr lang="cs-CZ" sz="2000" dirty="0" smtClean="0"/>
              <a:t> rol van </a:t>
            </a:r>
            <a:r>
              <a:rPr lang="cs-CZ" sz="2000" dirty="0" err="1" smtClean="0"/>
              <a:t>verbeelding</a:t>
            </a:r>
            <a:r>
              <a:rPr lang="cs-CZ" sz="2000" dirty="0" smtClean="0"/>
              <a:t> in de </a:t>
            </a:r>
            <a:r>
              <a:rPr lang="cs-CZ" sz="2000" dirty="0" err="1" smtClean="0"/>
              <a:t>presentatie</a:t>
            </a:r>
            <a:r>
              <a:rPr lang="cs-CZ" sz="2000" dirty="0" smtClean="0"/>
              <a:t> van de </a:t>
            </a:r>
            <a:r>
              <a:rPr lang="cs-CZ" sz="2000" dirty="0" err="1" smtClean="0"/>
              <a:t>chaotische</a:t>
            </a:r>
            <a:r>
              <a:rPr lang="cs-CZ" sz="2000" dirty="0" smtClean="0"/>
              <a:t> </a:t>
            </a:r>
            <a:r>
              <a:rPr lang="cs-CZ" sz="2000" dirty="0" err="1" smtClean="0"/>
              <a:t>werkelijkheid</a:t>
            </a:r>
            <a:r>
              <a:rPr lang="cs-CZ" sz="2000" dirty="0" smtClean="0"/>
              <a:t> via </a:t>
            </a:r>
            <a:r>
              <a:rPr lang="cs-CZ" sz="2000" dirty="0" err="1" smtClean="0"/>
              <a:t>literatuur</a:t>
            </a:r>
            <a:r>
              <a:rPr lang="cs-CZ" sz="2000" dirty="0" smtClean="0"/>
              <a:t> (</a:t>
            </a:r>
            <a:r>
              <a:rPr lang="cs-CZ" sz="2000" dirty="0" err="1" smtClean="0"/>
              <a:t>verbeelding</a:t>
            </a:r>
            <a:r>
              <a:rPr lang="cs-CZ" sz="2000" dirty="0" smtClean="0"/>
              <a:t> </a:t>
            </a:r>
            <a:r>
              <a:rPr lang="cs-CZ" sz="2000" dirty="0" err="1" smtClean="0"/>
              <a:t>helpt</a:t>
            </a:r>
            <a:r>
              <a:rPr lang="cs-CZ" sz="2000" dirty="0" smtClean="0"/>
              <a:t> </a:t>
            </a:r>
            <a:r>
              <a:rPr lang="cs-CZ" sz="2000" dirty="0" err="1" smtClean="0"/>
              <a:t>om</a:t>
            </a:r>
            <a:r>
              <a:rPr lang="cs-CZ" sz="2000" dirty="0" smtClean="0"/>
              <a:t> </a:t>
            </a:r>
            <a:r>
              <a:rPr lang="cs-CZ" sz="2000" dirty="0" err="1" smtClean="0"/>
              <a:t>d</a:t>
            </a:r>
            <a:r>
              <a:rPr lang="cs-CZ" sz="2000" dirty="0" smtClean="0"/>
              <a:t>. m. v.  </a:t>
            </a:r>
            <a:r>
              <a:rPr lang="cs-CZ" sz="2000" dirty="0" err="1" smtClean="0"/>
              <a:t>verwijzingen</a:t>
            </a:r>
            <a:r>
              <a:rPr lang="cs-CZ" sz="2000" dirty="0" smtClean="0"/>
              <a:t> </a:t>
            </a:r>
            <a:r>
              <a:rPr lang="cs-CZ" sz="2000" dirty="0" err="1" smtClean="0"/>
              <a:t>naar</a:t>
            </a:r>
            <a:r>
              <a:rPr lang="cs-CZ" sz="2000" dirty="0" smtClean="0"/>
              <a:t> </a:t>
            </a:r>
            <a:r>
              <a:rPr lang="cs-CZ" sz="2000" dirty="0" err="1" smtClean="0"/>
              <a:t>literatuur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godsdienst</a:t>
            </a:r>
            <a:r>
              <a:rPr lang="cs-CZ" sz="2000" dirty="0" smtClean="0"/>
              <a:t> </a:t>
            </a:r>
            <a:r>
              <a:rPr lang="cs-CZ" sz="2000" dirty="0" err="1" smtClean="0"/>
              <a:t>structuur</a:t>
            </a:r>
            <a:r>
              <a:rPr lang="cs-CZ" sz="2000" dirty="0" smtClean="0"/>
              <a:t> </a:t>
            </a:r>
            <a:r>
              <a:rPr lang="cs-CZ" sz="2000" dirty="0" err="1" smtClean="0"/>
              <a:t>aan</a:t>
            </a:r>
            <a:r>
              <a:rPr lang="cs-CZ" sz="2000" dirty="0" smtClean="0"/>
              <a:t> </a:t>
            </a:r>
            <a:r>
              <a:rPr lang="cs-CZ" sz="2000" dirty="0" err="1" smtClean="0"/>
              <a:t>te</a:t>
            </a:r>
            <a:r>
              <a:rPr lang="cs-CZ" sz="2000" dirty="0" smtClean="0"/>
              <a:t> </a:t>
            </a:r>
            <a:r>
              <a:rPr lang="cs-CZ" sz="2000" dirty="0" err="1" smtClean="0"/>
              <a:t>brengen</a:t>
            </a:r>
            <a:r>
              <a:rPr lang="cs-CZ" sz="20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err="1" smtClean="0"/>
              <a:t>alle</a:t>
            </a:r>
            <a:r>
              <a:rPr lang="cs-CZ" sz="2000" dirty="0" smtClean="0"/>
              <a:t> </a:t>
            </a:r>
            <a:r>
              <a:rPr lang="cs-CZ" sz="2000" dirty="0" err="1" smtClean="0"/>
              <a:t>betekenisvolle</a:t>
            </a:r>
            <a:r>
              <a:rPr lang="cs-CZ" sz="2000" dirty="0" smtClean="0"/>
              <a:t> </a:t>
            </a:r>
            <a:r>
              <a:rPr lang="cs-CZ" sz="2000" dirty="0" err="1" smtClean="0"/>
              <a:t>verbanden</a:t>
            </a:r>
            <a:r>
              <a:rPr lang="cs-CZ" sz="2000" dirty="0" smtClean="0"/>
              <a:t> in de </a:t>
            </a:r>
            <a:r>
              <a:rPr lang="cs-CZ" sz="2000" dirty="0" err="1" smtClean="0"/>
              <a:t>werkelijkheid</a:t>
            </a:r>
            <a:r>
              <a:rPr lang="cs-CZ" sz="2000" dirty="0" smtClean="0"/>
              <a:t> </a:t>
            </a:r>
            <a:r>
              <a:rPr lang="cs-CZ" sz="2000" dirty="0" err="1" smtClean="0"/>
              <a:t>worden</a:t>
            </a:r>
            <a:r>
              <a:rPr lang="cs-CZ" sz="2000" dirty="0" smtClean="0"/>
              <a:t> </a:t>
            </a:r>
            <a:r>
              <a:rPr lang="cs-CZ" sz="2000" dirty="0" err="1" smtClean="0"/>
              <a:t>geconstrueerd</a:t>
            </a:r>
            <a:r>
              <a:rPr lang="cs-CZ" sz="2000" dirty="0" smtClean="0"/>
              <a:t> (</a:t>
            </a:r>
            <a:r>
              <a:rPr lang="cs-CZ" sz="2000" dirty="0" err="1" smtClean="0"/>
              <a:t>ideologieën</a:t>
            </a:r>
            <a:r>
              <a:rPr lang="cs-CZ" sz="2000" dirty="0" smtClean="0"/>
              <a:t>, </a:t>
            </a:r>
            <a:r>
              <a:rPr lang="cs-CZ" sz="2000" dirty="0" err="1" smtClean="0"/>
              <a:t>godsdienst</a:t>
            </a:r>
            <a:r>
              <a:rPr lang="cs-CZ" sz="2000" dirty="0" smtClean="0"/>
              <a:t>) – </a:t>
            </a:r>
            <a:r>
              <a:rPr lang="cs-CZ" sz="2000" dirty="0" err="1" smtClean="0"/>
              <a:t>zijn</a:t>
            </a:r>
            <a:r>
              <a:rPr lang="cs-CZ" sz="2000" dirty="0" smtClean="0"/>
              <a:t> </a:t>
            </a:r>
            <a:r>
              <a:rPr lang="cs-CZ" sz="2000" dirty="0" err="1" smtClean="0"/>
              <a:t>werk</a:t>
            </a:r>
            <a:r>
              <a:rPr lang="cs-CZ" sz="2000" dirty="0" smtClean="0"/>
              <a:t> </a:t>
            </a:r>
            <a:r>
              <a:rPr lang="cs-CZ" sz="2000" dirty="0" err="1" smtClean="0"/>
              <a:t>verkent</a:t>
            </a:r>
            <a:r>
              <a:rPr lang="cs-CZ" sz="2000" dirty="0" smtClean="0"/>
              <a:t> de </a:t>
            </a:r>
            <a:r>
              <a:rPr lang="cs-CZ" sz="2000" dirty="0" err="1" smtClean="0"/>
              <a:t>gevolgen</a:t>
            </a:r>
            <a:r>
              <a:rPr lang="cs-CZ" sz="2000" dirty="0" smtClean="0"/>
              <a:t> </a:t>
            </a:r>
            <a:r>
              <a:rPr lang="cs-CZ" sz="2000" dirty="0" err="1" smtClean="0"/>
              <a:t>daarvan</a:t>
            </a:r>
            <a:r>
              <a:rPr lang="cs-CZ" sz="2000" dirty="0" smtClean="0"/>
              <a:t> (</a:t>
            </a:r>
            <a:r>
              <a:rPr lang="cs-CZ" sz="2000" i="1" dirty="0" err="1" smtClean="0"/>
              <a:t>Mystiek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lichaam</a:t>
            </a:r>
            <a:r>
              <a:rPr lang="cs-CZ" sz="20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de </a:t>
            </a:r>
            <a:r>
              <a:rPr lang="cs-CZ" sz="2000" dirty="0" err="1" smtClean="0"/>
              <a:t>weigering</a:t>
            </a:r>
            <a:r>
              <a:rPr lang="cs-CZ" sz="2000" dirty="0" smtClean="0"/>
              <a:t> </a:t>
            </a:r>
            <a:r>
              <a:rPr lang="cs-CZ" sz="2000" dirty="0" err="1" smtClean="0"/>
              <a:t>om</a:t>
            </a:r>
            <a:r>
              <a:rPr lang="cs-CZ" sz="2000" dirty="0" smtClean="0"/>
              <a:t> je </a:t>
            </a:r>
            <a:r>
              <a:rPr lang="cs-CZ" sz="2000" dirty="0" err="1" smtClean="0"/>
              <a:t>ogen</a:t>
            </a:r>
            <a:r>
              <a:rPr lang="cs-CZ" sz="2000" dirty="0" smtClean="0"/>
              <a:t> </a:t>
            </a:r>
            <a:r>
              <a:rPr lang="cs-CZ" sz="2000" dirty="0" err="1" smtClean="0"/>
              <a:t>gesloten</a:t>
            </a:r>
            <a:r>
              <a:rPr lang="cs-CZ" sz="2000" dirty="0" smtClean="0"/>
              <a:t> </a:t>
            </a:r>
            <a:r>
              <a:rPr lang="cs-CZ" sz="2000" dirty="0" err="1" smtClean="0"/>
              <a:t>te</a:t>
            </a:r>
            <a:r>
              <a:rPr lang="cs-CZ" sz="2000" dirty="0" smtClean="0"/>
              <a:t> </a:t>
            </a:r>
            <a:r>
              <a:rPr lang="cs-CZ" sz="2000" dirty="0" err="1" smtClean="0"/>
              <a:t>houden</a:t>
            </a:r>
            <a:r>
              <a:rPr lang="cs-CZ" sz="2000" dirty="0" smtClean="0"/>
              <a:t> </a:t>
            </a:r>
            <a:r>
              <a:rPr lang="cs-CZ" sz="2000" dirty="0" err="1" smtClean="0"/>
              <a:t>voor</a:t>
            </a:r>
            <a:r>
              <a:rPr lang="cs-CZ" sz="2000" dirty="0" smtClean="0"/>
              <a:t> de </a:t>
            </a:r>
            <a:r>
              <a:rPr lang="cs-CZ" sz="2000" dirty="0" err="1" smtClean="0"/>
              <a:t>geconstrueerdheid</a:t>
            </a:r>
            <a:r>
              <a:rPr lang="cs-CZ" sz="2000" dirty="0" smtClean="0"/>
              <a:t> van </a:t>
            </a:r>
            <a:r>
              <a:rPr lang="cs-CZ" sz="2000" dirty="0" err="1" smtClean="0"/>
              <a:t>betekenis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ethisch</a:t>
            </a:r>
            <a:r>
              <a:rPr lang="cs-CZ" sz="2000" dirty="0" smtClean="0"/>
              <a:t> – </a:t>
            </a:r>
            <a:r>
              <a:rPr lang="cs-CZ" sz="2000" dirty="0" err="1" smtClean="0"/>
              <a:t>ontzag</a:t>
            </a:r>
            <a:r>
              <a:rPr lang="cs-CZ" sz="2000" dirty="0" smtClean="0"/>
              <a:t> </a:t>
            </a:r>
            <a:r>
              <a:rPr lang="cs-CZ" sz="2000" dirty="0" err="1" smtClean="0"/>
              <a:t>voor</a:t>
            </a:r>
            <a:r>
              <a:rPr lang="cs-CZ" sz="2000" dirty="0" smtClean="0"/>
              <a:t> </a:t>
            </a:r>
            <a:r>
              <a:rPr lang="cs-CZ" sz="2000" dirty="0" err="1" smtClean="0"/>
              <a:t>het</a:t>
            </a:r>
            <a:r>
              <a:rPr lang="cs-CZ" sz="2000" dirty="0" smtClean="0"/>
              <a:t> </a:t>
            </a:r>
            <a:r>
              <a:rPr lang="cs-CZ" sz="2000" dirty="0" err="1" smtClean="0"/>
              <a:t>onbekende</a:t>
            </a: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err="1" smtClean="0"/>
              <a:t>Tegen</a:t>
            </a:r>
            <a:r>
              <a:rPr lang="cs-CZ" sz="2000" dirty="0" smtClean="0"/>
              <a:t> realisme: </a:t>
            </a:r>
            <a:r>
              <a:rPr lang="cs-CZ" sz="2000" dirty="0" err="1" smtClean="0"/>
              <a:t>ook</a:t>
            </a:r>
            <a:r>
              <a:rPr lang="cs-CZ" sz="2000" dirty="0" smtClean="0"/>
              <a:t> </a:t>
            </a:r>
            <a:r>
              <a:rPr lang="cs-CZ" sz="2000" dirty="0" err="1" smtClean="0"/>
              <a:t>een</a:t>
            </a:r>
            <a:r>
              <a:rPr lang="cs-CZ" sz="2000" dirty="0" smtClean="0"/>
              <a:t> </a:t>
            </a:r>
            <a:r>
              <a:rPr lang="cs-CZ" sz="2000" dirty="0" err="1" smtClean="0"/>
              <a:t>geconstrueerde</a:t>
            </a:r>
            <a:r>
              <a:rPr lang="cs-CZ" sz="2000" dirty="0" smtClean="0"/>
              <a:t> </a:t>
            </a:r>
            <a:r>
              <a:rPr lang="cs-CZ" sz="2000" dirty="0" err="1" smtClean="0"/>
              <a:t>conventie</a:t>
            </a:r>
            <a:r>
              <a:rPr lang="cs-CZ" sz="2000" dirty="0" smtClean="0"/>
              <a:t>, de </a:t>
            </a:r>
            <a:r>
              <a:rPr lang="cs-CZ" sz="2000" dirty="0" err="1" smtClean="0"/>
              <a:t>werkelijkheid</a:t>
            </a:r>
            <a:r>
              <a:rPr lang="cs-CZ" sz="2000" dirty="0" smtClean="0"/>
              <a:t> </a:t>
            </a:r>
            <a:r>
              <a:rPr lang="cs-CZ" sz="2000" dirty="0" err="1" smtClean="0"/>
              <a:t>kan</a:t>
            </a:r>
            <a:r>
              <a:rPr lang="cs-CZ" sz="2000" dirty="0" smtClean="0"/>
              <a:t> in </a:t>
            </a:r>
            <a:r>
              <a:rPr lang="cs-CZ" sz="2000" dirty="0" err="1" smtClean="0"/>
              <a:t>literatuur</a:t>
            </a:r>
            <a:r>
              <a:rPr lang="cs-CZ" sz="2000" dirty="0" smtClean="0"/>
              <a:t> </a:t>
            </a:r>
            <a:r>
              <a:rPr lang="cs-CZ" sz="2000" dirty="0" err="1" smtClean="0"/>
              <a:t>niet</a:t>
            </a:r>
            <a:r>
              <a:rPr lang="cs-CZ" sz="2000" dirty="0" smtClean="0"/>
              <a:t> </a:t>
            </a:r>
            <a:r>
              <a:rPr lang="cs-CZ" sz="2000" dirty="0" err="1" smtClean="0"/>
              <a:t>makkelijk</a:t>
            </a:r>
            <a:r>
              <a:rPr lang="cs-CZ" sz="2000" dirty="0" smtClean="0"/>
              <a:t> </a:t>
            </a:r>
            <a:r>
              <a:rPr lang="cs-CZ" sz="2000" dirty="0" err="1" smtClean="0"/>
              <a:t>gerepresenteerd</a:t>
            </a:r>
            <a:r>
              <a:rPr lang="cs-CZ" sz="2000" dirty="0" smtClean="0"/>
              <a:t> </a:t>
            </a:r>
            <a:r>
              <a:rPr lang="cs-CZ" sz="2000" dirty="0" err="1" smtClean="0"/>
              <a:t>worden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Eagle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905000" cy="1905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Van de </a:t>
            </a:r>
            <a:r>
              <a:rPr lang="cs-CZ" dirty="0" err="1" smtClean="0"/>
              <a:t>revolutionaire</a:t>
            </a:r>
            <a:r>
              <a:rPr lang="cs-CZ" dirty="0" smtClean="0"/>
              <a:t> </a:t>
            </a:r>
            <a:r>
              <a:rPr lang="cs-CZ" dirty="0" err="1" smtClean="0"/>
              <a:t>jaren</a:t>
            </a:r>
            <a:r>
              <a:rPr lang="cs-CZ" dirty="0" smtClean="0"/>
              <a:t> 60 </a:t>
            </a:r>
            <a:r>
              <a:rPr lang="cs-CZ" dirty="0" err="1" smtClean="0"/>
              <a:t>naar</a:t>
            </a:r>
            <a:r>
              <a:rPr lang="cs-CZ" dirty="0" smtClean="0"/>
              <a:t> postmodernisme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Naar</a:t>
            </a:r>
            <a:r>
              <a:rPr lang="cs-CZ" dirty="0" smtClean="0"/>
              <a:t> </a:t>
            </a:r>
            <a:r>
              <a:rPr lang="cs-CZ" i="1" dirty="0" err="1" smtClean="0"/>
              <a:t>After</a:t>
            </a:r>
            <a:r>
              <a:rPr lang="cs-CZ" i="1" dirty="0" smtClean="0"/>
              <a:t>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dirty="0" smtClean="0"/>
              <a:t>van </a:t>
            </a:r>
            <a:r>
              <a:rPr lang="cs-CZ" dirty="0" err="1" smtClean="0"/>
              <a:t>Terry</a:t>
            </a:r>
            <a:r>
              <a:rPr lang="cs-CZ" dirty="0" smtClean="0"/>
              <a:t> </a:t>
            </a:r>
            <a:r>
              <a:rPr lang="cs-CZ" dirty="0" err="1" smtClean="0"/>
              <a:t>Eagleton</a:t>
            </a:r>
            <a:endParaRPr lang="cs-CZ" dirty="0" smtClean="0"/>
          </a:p>
          <a:p>
            <a:r>
              <a:rPr lang="cs-CZ" dirty="0" err="1" smtClean="0"/>
              <a:t>oorzaak</a:t>
            </a:r>
            <a:r>
              <a:rPr lang="cs-CZ" dirty="0" smtClean="0"/>
              <a:t> </a:t>
            </a:r>
            <a:r>
              <a:rPr lang="cs-CZ" dirty="0" smtClean="0"/>
              <a:t>van </a:t>
            </a:r>
            <a:r>
              <a:rPr lang="cs-CZ" dirty="0" smtClean="0"/>
              <a:t>de </a:t>
            </a:r>
            <a:r>
              <a:rPr lang="cs-CZ" dirty="0" err="1" smtClean="0"/>
              <a:t>maatschappelijke</a:t>
            </a:r>
            <a:r>
              <a:rPr lang="cs-CZ" dirty="0" smtClean="0"/>
              <a:t> </a:t>
            </a:r>
            <a:r>
              <a:rPr lang="cs-CZ" dirty="0" err="1" smtClean="0"/>
              <a:t>onrust</a:t>
            </a:r>
            <a:r>
              <a:rPr lang="cs-CZ" dirty="0" smtClean="0"/>
              <a:t> in de </a:t>
            </a:r>
            <a:r>
              <a:rPr lang="cs-CZ" dirty="0" err="1" smtClean="0"/>
              <a:t>jaren</a:t>
            </a:r>
            <a:r>
              <a:rPr lang="cs-CZ" dirty="0" smtClean="0"/>
              <a:t> 60: </a:t>
            </a:r>
            <a:r>
              <a:rPr lang="cs-CZ" dirty="0" err="1" smtClean="0"/>
              <a:t>universitaire</a:t>
            </a:r>
            <a:r>
              <a:rPr lang="cs-CZ" dirty="0" smtClean="0"/>
              <a:t> </a:t>
            </a:r>
            <a:r>
              <a:rPr lang="cs-CZ" dirty="0" err="1" smtClean="0"/>
              <a:t>opleiding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eerst</a:t>
            </a:r>
            <a:r>
              <a:rPr lang="cs-CZ" dirty="0" smtClean="0"/>
              <a:t> </a:t>
            </a:r>
            <a:r>
              <a:rPr lang="cs-CZ" dirty="0" err="1" smtClean="0"/>
              <a:t>massaal</a:t>
            </a:r>
            <a:r>
              <a:rPr lang="cs-CZ" dirty="0" smtClean="0"/>
              <a:t> </a:t>
            </a:r>
            <a:r>
              <a:rPr lang="cs-CZ" dirty="0" err="1" smtClean="0"/>
              <a:t>toegankelijk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studenten</a:t>
            </a:r>
            <a:r>
              <a:rPr lang="cs-CZ" dirty="0" smtClean="0"/>
              <a:t> </a:t>
            </a:r>
            <a:r>
              <a:rPr lang="cs-CZ" dirty="0" err="1" smtClean="0"/>
              <a:t>uit</a:t>
            </a:r>
            <a:r>
              <a:rPr lang="cs-CZ" dirty="0" smtClean="0"/>
              <a:t> </a:t>
            </a:r>
            <a:r>
              <a:rPr lang="cs-CZ" dirty="0" err="1" smtClean="0"/>
              <a:t>arbeidersmilieu</a:t>
            </a:r>
            <a:r>
              <a:rPr lang="cs-CZ" dirty="0" smtClean="0"/>
              <a:t>. 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i="1" dirty="0" err="1" smtClean="0"/>
              <a:t>Middle</a:t>
            </a:r>
            <a:r>
              <a:rPr lang="cs-CZ" i="1" dirty="0" smtClean="0"/>
              <a:t>-</a:t>
            </a:r>
            <a:r>
              <a:rPr lang="cs-CZ" i="1" dirty="0" err="1" smtClean="0"/>
              <a:t>class</a:t>
            </a:r>
            <a:r>
              <a:rPr lang="cs-CZ" i="1" dirty="0" smtClean="0"/>
              <a:t> </a:t>
            </a:r>
            <a:r>
              <a:rPr lang="cs-CZ" i="1" dirty="0" smtClean="0"/>
              <a:t>society </a:t>
            </a:r>
            <a:r>
              <a:rPr lang="cs-CZ" i="1" dirty="0" smtClean="0"/>
              <a:t>had </a:t>
            </a:r>
            <a:r>
              <a:rPr lang="cs-CZ" i="1" dirty="0" err="1" smtClean="0"/>
              <a:t>been</a:t>
            </a:r>
            <a:r>
              <a:rPr lang="cs-CZ" i="1" dirty="0" smtClean="0"/>
              <a:t> </a:t>
            </a:r>
            <a:r>
              <a:rPr lang="cs-CZ" i="1" dirty="0" err="1" smtClean="0"/>
              <a:t>reckless</a:t>
            </a:r>
            <a:r>
              <a:rPr lang="cs-CZ" i="1" dirty="0" smtClean="0"/>
              <a:t> </a:t>
            </a:r>
            <a:r>
              <a:rPr lang="cs-CZ" i="1" dirty="0" err="1" smtClean="0"/>
              <a:t>enough</a:t>
            </a:r>
            <a:r>
              <a:rPr lang="cs-CZ" i="1" dirty="0" smtClean="0"/>
              <a:t> to set </a:t>
            </a:r>
            <a:r>
              <a:rPr lang="cs-CZ" i="1" dirty="0" err="1" smtClean="0"/>
              <a:t>up</a:t>
            </a:r>
            <a:r>
              <a:rPr lang="cs-CZ" i="1" dirty="0" smtClean="0"/>
              <a:t> </a:t>
            </a:r>
            <a:r>
              <a:rPr lang="cs-CZ" i="1" dirty="0" err="1" smtClean="0"/>
              <a:t>institutions</a:t>
            </a:r>
            <a:r>
              <a:rPr lang="cs-CZ" i="1" dirty="0" smtClean="0"/>
              <a:t> in </a:t>
            </a:r>
            <a:r>
              <a:rPr lang="cs-CZ" i="1" dirty="0" err="1" smtClean="0"/>
              <a:t>which</a:t>
            </a:r>
            <a:r>
              <a:rPr lang="cs-CZ" i="1" dirty="0" smtClean="0"/>
              <a:t> </a:t>
            </a:r>
            <a:r>
              <a:rPr lang="cs-CZ" i="1" dirty="0" err="1" smtClean="0"/>
              <a:t>young</a:t>
            </a:r>
            <a:r>
              <a:rPr lang="cs-CZ" i="1" dirty="0" smtClean="0"/>
              <a:t>, </a:t>
            </a:r>
            <a:r>
              <a:rPr lang="cs-CZ" i="1" dirty="0" err="1" smtClean="0"/>
              <a:t>clever</a:t>
            </a:r>
            <a:r>
              <a:rPr lang="cs-CZ" i="1" dirty="0" smtClean="0"/>
              <a:t>, </a:t>
            </a:r>
            <a:r>
              <a:rPr lang="cs-CZ" i="1" dirty="0" err="1" smtClean="0"/>
              <a:t>morally</a:t>
            </a:r>
            <a:r>
              <a:rPr lang="cs-CZ" i="1" dirty="0" smtClean="0"/>
              <a:t> </a:t>
            </a:r>
            <a:r>
              <a:rPr lang="cs-CZ" i="1" dirty="0" err="1" smtClean="0"/>
              <a:t>conscientious</a:t>
            </a:r>
            <a:r>
              <a:rPr lang="cs-CZ" i="1" dirty="0" smtClean="0"/>
              <a:t> </a:t>
            </a:r>
            <a:r>
              <a:rPr lang="cs-CZ" i="1" dirty="0" err="1" smtClean="0"/>
              <a:t>people</a:t>
            </a:r>
            <a:r>
              <a:rPr lang="cs-CZ" i="1" dirty="0" smtClean="0"/>
              <a:t> had </a:t>
            </a:r>
            <a:r>
              <a:rPr lang="cs-CZ" i="1" dirty="0" err="1" smtClean="0"/>
              <a:t>nothing</a:t>
            </a:r>
            <a:r>
              <a:rPr lang="cs-CZ" i="1" dirty="0" smtClean="0"/>
              <a:t> to do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three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four</a:t>
            </a:r>
            <a:r>
              <a:rPr lang="cs-CZ" i="1" dirty="0" smtClean="0"/>
              <a:t> </a:t>
            </a:r>
            <a:r>
              <a:rPr lang="cs-CZ" i="1" dirty="0" err="1" smtClean="0"/>
              <a:t>years</a:t>
            </a:r>
            <a:r>
              <a:rPr lang="cs-CZ" i="1" dirty="0" smtClean="0"/>
              <a:t> </a:t>
            </a:r>
            <a:r>
              <a:rPr lang="cs-CZ" i="1" dirty="0" err="1" smtClean="0"/>
              <a:t>but</a:t>
            </a:r>
            <a:r>
              <a:rPr lang="cs-CZ" i="1" dirty="0" smtClean="0"/>
              <a:t> </a:t>
            </a:r>
            <a:r>
              <a:rPr lang="cs-CZ" i="1" dirty="0" err="1" smtClean="0"/>
              <a:t>read</a:t>
            </a:r>
            <a:r>
              <a:rPr lang="cs-CZ" i="1" dirty="0" smtClean="0"/>
              <a:t> </a:t>
            </a:r>
            <a:r>
              <a:rPr lang="cs-CZ" i="1" dirty="0" err="1" smtClean="0"/>
              <a:t>books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kick</a:t>
            </a:r>
            <a:r>
              <a:rPr lang="cs-CZ" i="1" dirty="0" smtClean="0"/>
              <a:t> </a:t>
            </a:r>
            <a:r>
              <a:rPr lang="cs-CZ" i="1" dirty="0" err="1" smtClean="0"/>
              <a:t>ideas</a:t>
            </a:r>
            <a:r>
              <a:rPr lang="cs-CZ" i="1" dirty="0" smtClean="0"/>
              <a:t> </a:t>
            </a:r>
            <a:r>
              <a:rPr lang="cs-CZ" i="1" dirty="0" err="1" smtClean="0"/>
              <a:t>around</a:t>
            </a:r>
            <a:r>
              <a:rPr lang="cs-CZ" i="1" dirty="0" smtClean="0"/>
              <a:t>;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result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this</a:t>
            </a:r>
            <a:r>
              <a:rPr lang="cs-CZ" i="1" dirty="0" smtClean="0"/>
              <a:t> </a:t>
            </a:r>
            <a:r>
              <a:rPr lang="cs-CZ" i="1" dirty="0" err="1" smtClean="0"/>
              <a:t>ludicrous</a:t>
            </a:r>
            <a:r>
              <a:rPr lang="cs-CZ" i="1" dirty="0" smtClean="0"/>
              <a:t> </a:t>
            </a:r>
            <a:r>
              <a:rPr lang="cs-CZ" i="1" dirty="0" err="1" smtClean="0"/>
              <a:t>indulgence</a:t>
            </a:r>
            <a:r>
              <a:rPr lang="cs-CZ" i="1" dirty="0" smtClean="0"/>
              <a:t> on society’s part </a:t>
            </a:r>
            <a:r>
              <a:rPr lang="cs-CZ" i="1" dirty="0" err="1" smtClean="0"/>
              <a:t>was</a:t>
            </a:r>
            <a:r>
              <a:rPr lang="cs-CZ" i="1" dirty="0" smtClean="0"/>
              <a:t> </a:t>
            </a:r>
            <a:r>
              <a:rPr lang="cs-CZ" i="1" dirty="0" err="1" smtClean="0"/>
              <a:t>wholesale</a:t>
            </a:r>
            <a:r>
              <a:rPr lang="cs-CZ" i="1" dirty="0" smtClean="0"/>
              <a:t> </a:t>
            </a:r>
            <a:r>
              <a:rPr lang="cs-CZ" i="1" dirty="0" smtClean="0"/>
              <a:t>student revolt.“</a:t>
            </a:r>
          </a:p>
          <a:p>
            <a:r>
              <a:rPr lang="cs-CZ" dirty="0" err="1" smtClean="0"/>
              <a:t>Geboorteplaats</a:t>
            </a:r>
            <a:r>
              <a:rPr lang="cs-CZ" dirty="0" smtClean="0"/>
              <a:t> van </a:t>
            </a:r>
            <a:r>
              <a:rPr lang="cs-CZ" dirty="0" err="1" smtClean="0"/>
              <a:t>culturele</a:t>
            </a:r>
            <a:r>
              <a:rPr lang="cs-CZ" dirty="0" smtClean="0"/>
              <a:t> </a:t>
            </a:r>
            <a:r>
              <a:rPr lang="cs-CZ" dirty="0" err="1" smtClean="0"/>
              <a:t>theorie</a:t>
            </a:r>
            <a:r>
              <a:rPr lang="cs-CZ" dirty="0" smtClean="0"/>
              <a:t> </a:t>
            </a:r>
            <a:r>
              <a:rPr lang="cs-CZ" dirty="0" smtClean="0"/>
              <a:t>in </a:t>
            </a:r>
            <a:r>
              <a:rPr lang="cs-CZ" dirty="0" smtClean="0"/>
              <a:t>de </a:t>
            </a:r>
            <a:r>
              <a:rPr lang="cs-CZ" dirty="0" err="1" smtClean="0"/>
              <a:t>populaire</a:t>
            </a:r>
            <a:r>
              <a:rPr lang="cs-CZ" dirty="0" smtClean="0"/>
              <a:t>, </a:t>
            </a:r>
            <a:r>
              <a:rPr lang="cs-CZ" dirty="0" err="1" smtClean="0"/>
              <a:t>volkse</a:t>
            </a:r>
            <a:r>
              <a:rPr lang="cs-CZ" dirty="0" smtClean="0"/>
              <a:t> </a:t>
            </a:r>
            <a:r>
              <a:rPr lang="cs-CZ" dirty="0" err="1" smtClean="0"/>
              <a:t>aard</a:t>
            </a:r>
            <a:r>
              <a:rPr lang="cs-CZ" dirty="0" smtClean="0"/>
              <a:t> van de </a:t>
            </a:r>
            <a:r>
              <a:rPr lang="cs-CZ" dirty="0" err="1" smtClean="0"/>
              <a:t>protesten</a:t>
            </a:r>
            <a:r>
              <a:rPr lang="cs-CZ" dirty="0" smtClean="0"/>
              <a:t> van de </a:t>
            </a:r>
            <a:r>
              <a:rPr lang="cs-CZ" dirty="0" err="1" smtClean="0"/>
              <a:t>jaren</a:t>
            </a:r>
            <a:r>
              <a:rPr lang="cs-CZ" dirty="0" smtClean="0"/>
              <a:t> 60. </a:t>
            </a:r>
            <a:r>
              <a:rPr lang="cs-CZ" dirty="0" err="1" smtClean="0"/>
              <a:t>Nadruk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</a:t>
            </a:r>
            <a:r>
              <a:rPr lang="cs-CZ" dirty="0" err="1" smtClean="0"/>
              <a:t>identiteit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minderheden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culturele</a:t>
            </a:r>
            <a:r>
              <a:rPr lang="cs-CZ" dirty="0" smtClean="0"/>
              <a:t> </a:t>
            </a:r>
            <a:r>
              <a:rPr lang="cs-CZ" dirty="0" err="1" smtClean="0"/>
              <a:t>theorie</a:t>
            </a:r>
            <a:r>
              <a:rPr lang="cs-CZ" dirty="0" smtClean="0"/>
              <a:t> </a:t>
            </a:r>
            <a:r>
              <a:rPr lang="cs-CZ" dirty="0" err="1" smtClean="0"/>
              <a:t>kenmerkt</a:t>
            </a:r>
            <a:r>
              <a:rPr lang="cs-CZ" dirty="0" smtClean="0"/>
              <a:t> - </a:t>
            </a:r>
            <a:r>
              <a:rPr lang="cs-CZ" dirty="0" err="1" smtClean="0"/>
              <a:t>voortzetting</a:t>
            </a:r>
            <a:r>
              <a:rPr lang="cs-CZ" dirty="0" smtClean="0"/>
              <a:t> </a:t>
            </a:r>
            <a:r>
              <a:rPr lang="cs-CZ" dirty="0" smtClean="0"/>
              <a:t>van de </a:t>
            </a:r>
            <a:r>
              <a:rPr lang="cs-CZ" dirty="0" err="1" smtClean="0"/>
              <a:t>strijd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emancipatie</a:t>
            </a:r>
            <a:r>
              <a:rPr lang="cs-CZ" dirty="0" smtClean="0"/>
              <a:t> van </a:t>
            </a:r>
            <a:r>
              <a:rPr lang="cs-CZ" dirty="0" err="1" smtClean="0"/>
              <a:t>studenten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arbeiders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gebied</a:t>
            </a:r>
            <a:r>
              <a:rPr lang="cs-CZ" dirty="0" smtClean="0"/>
              <a:t> van </a:t>
            </a:r>
            <a:r>
              <a:rPr lang="cs-CZ" dirty="0" err="1" smtClean="0"/>
              <a:t>cultuur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 „</a:t>
            </a:r>
            <a:r>
              <a:rPr lang="cs-CZ" i="1" dirty="0" err="1" smtClean="0"/>
              <a:t>Like</a:t>
            </a:r>
            <a:r>
              <a:rPr lang="cs-CZ" i="1" dirty="0" smtClean="0"/>
              <a:t> </a:t>
            </a:r>
            <a:r>
              <a:rPr lang="cs-CZ" i="1" dirty="0" err="1" smtClean="0"/>
              <a:t>war</a:t>
            </a:r>
            <a:r>
              <a:rPr lang="cs-CZ" i="1" dirty="0" smtClean="0"/>
              <a:t>,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i="1" dirty="0" err="1" smtClean="0"/>
              <a:t>became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continuation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politics</a:t>
            </a:r>
            <a:r>
              <a:rPr lang="cs-CZ" i="1" dirty="0" smtClean="0"/>
              <a:t> by </a:t>
            </a:r>
            <a:r>
              <a:rPr lang="cs-CZ" i="1" dirty="0" err="1" smtClean="0"/>
              <a:t>other</a:t>
            </a:r>
            <a:r>
              <a:rPr lang="cs-CZ" i="1" dirty="0" smtClean="0"/>
              <a:t> </a:t>
            </a:r>
            <a:r>
              <a:rPr lang="cs-CZ" i="1" dirty="0" err="1" smtClean="0"/>
              <a:t>means</a:t>
            </a:r>
            <a:r>
              <a:rPr lang="cs-CZ" i="1" dirty="0" smtClean="0"/>
              <a:t>.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emancipation</a:t>
            </a:r>
            <a:r>
              <a:rPr lang="cs-CZ" i="1" dirty="0" smtClean="0"/>
              <a:t> </a:t>
            </a:r>
            <a:r>
              <a:rPr lang="cs-CZ" i="1" dirty="0" err="1" smtClean="0"/>
              <a:t>which</a:t>
            </a:r>
            <a:r>
              <a:rPr lang="cs-CZ" i="1" dirty="0" smtClean="0"/>
              <a:t> had </a:t>
            </a:r>
            <a:r>
              <a:rPr lang="cs-CZ" i="1" dirty="0" err="1" smtClean="0"/>
              <a:t>failed</a:t>
            </a:r>
            <a:r>
              <a:rPr lang="cs-CZ" i="1" dirty="0" smtClean="0"/>
              <a:t> in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streets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factories</a:t>
            </a:r>
            <a:r>
              <a:rPr lang="cs-CZ" i="1" dirty="0" smtClean="0"/>
              <a:t> </a:t>
            </a:r>
            <a:r>
              <a:rPr lang="cs-CZ" i="1" dirty="0" err="1" smtClean="0"/>
              <a:t>could</a:t>
            </a:r>
            <a:r>
              <a:rPr lang="cs-CZ" i="1" dirty="0" smtClean="0"/>
              <a:t> </a:t>
            </a:r>
            <a:r>
              <a:rPr lang="cs-CZ" i="1" dirty="0" err="1" smtClean="0"/>
              <a:t>be</a:t>
            </a:r>
            <a:r>
              <a:rPr lang="cs-CZ" i="1" dirty="0" smtClean="0"/>
              <a:t> </a:t>
            </a:r>
            <a:r>
              <a:rPr lang="cs-CZ" i="1" dirty="0" err="1" smtClean="0"/>
              <a:t>acted</a:t>
            </a:r>
            <a:r>
              <a:rPr lang="cs-CZ" i="1" dirty="0" smtClean="0"/>
              <a:t> </a:t>
            </a:r>
            <a:r>
              <a:rPr lang="cs-CZ" i="1" dirty="0" err="1" smtClean="0"/>
              <a:t>out</a:t>
            </a:r>
            <a:r>
              <a:rPr lang="cs-CZ" i="1" dirty="0" smtClean="0"/>
              <a:t> </a:t>
            </a:r>
            <a:r>
              <a:rPr lang="cs-CZ" i="1" dirty="0" err="1" smtClean="0"/>
              <a:t>instead</a:t>
            </a:r>
            <a:r>
              <a:rPr lang="cs-CZ" i="1" dirty="0" smtClean="0"/>
              <a:t> in </a:t>
            </a:r>
            <a:r>
              <a:rPr lang="cs-CZ" i="1" dirty="0" err="1" smtClean="0"/>
              <a:t>erotic</a:t>
            </a:r>
            <a:r>
              <a:rPr lang="cs-CZ" i="1" dirty="0" smtClean="0"/>
              <a:t> </a:t>
            </a:r>
            <a:r>
              <a:rPr lang="cs-CZ" i="1" dirty="0" err="1" smtClean="0"/>
              <a:t>intensities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floating</a:t>
            </a:r>
            <a:r>
              <a:rPr lang="cs-CZ" i="1" dirty="0" smtClean="0"/>
              <a:t> </a:t>
            </a:r>
            <a:r>
              <a:rPr lang="cs-CZ" i="1" dirty="0" err="1" smtClean="0"/>
              <a:t>signifier</a:t>
            </a:r>
            <a:r>
              <a:rPr lang="cs-CZ" i="1" dirty="0" smtClean="0"/>
              <a:t>.“</a:t>
            </a:r>
          </a:p>
          <a:p>
            <a:pPr marL="285750" lvl="1">
              <a:buFont typeface="Arial" pitchFamily="34" charset="0"/>
              <a:buChar char="•"/>
            </a:pPr>
            <a:endParaRPr lang="cs-CZ" sz="2700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Van de </a:t>
            </a:r>
            <a:r>
              <a:rPr lang="cs-CZ" dirty="0" err="1" smtClean="0"/>
              <a:t>revolutionaire</a:t>
            </a:r>
            <a:r>
              <a:rPr lang="cs-CZ" dirty="0" smtClean="0"/>
              <a:t> </a:t>
            </a:r>
            <a:r>
              <a:rPr lang="cs-CZ" dirty="0" err="1" smtClean="0"/>
              <a:t>jaren</a:t>
            </a:r>
            <a:r>
              <a:rPr lang="cs-CZ" dirty="0" smtClean="0"/>
              <a:t> 60 </a:t>
            </a:r>
            <a:r>
              <a:rPr lang="cs-CZ" dirty="0" err="1" smtClean="0"/>
              <a:t>naar</a:t>
            </a:r>
            <a:r>
              <a:rPr lang="cs-CZ" dirty="0" smtClean="0"/>
              <a:t> postmodernisme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 smtClean="0"/>
              <a:t>optimistische</a:t>
            </a:r>
            <a:r>
              <a:rPr lang="en-GB" dirty="0" smtClean="0"/>
              <a:t>, </a:t>
            </a:r>
            <a:r>
              <a:rPr lang="en-GB" dirty="0" err="1" smtClean="0"/>
              <a:t>hoopvolle</a:t>
            </a:r>
            <a:r>
              <a:rPr lang="en-GB" dirty="0" smtClean="0"/>
              <a:t> </a:t>
            </a:r>
            <a:r>
              <a:rPr lang="en-GB" dirty="0" err="1" smtClean="0"/>
              <a:t>sfeer</a:t>
            </a:r>
            <a:r>
              <a:rPr lang="en-GB" dirty="0" smtClean="0"/>
              <a:t> </a:t>
            </a:r>
            <a:r>
              <a:rPr lang="cs-CZ" dirty="0" smtClean="0"/>
              <a:t>van de </a:t>
            </a:r>
            <a:r>
              <a:rPr lang="cs-CZ" dirty="0" err="1" smtClean="0"/>
              <a:t>revolutie</a:t>
            </a:r>
            <a:r>
              <a:rPr lang="cs-CZ" dirty="0" smtClean="0"/>
              <a:t> x </a:t>
            </a:r>
            <a:r>
              <a:rPr lang="cs-CZ" dirty="0" err="1" smtClean="0"/>
              <a:t>falen</a:t>
            </a:r>
            <a:r>
              <a:rPr lang="cs-CZ" dirty="0" smtClean="0"/>
              <a:t> van de van de </a:t>
            </a:r>
            <a:r>
              <a:rPr lang="cs-CZ" dirty="0" err="1" smtClean="0"/>
              <a:t>emancipatiestrijd</a:t>
            </a:r>
            <a:r>
              <a:rPr lang="cs-CZ" dirty="0" smtClean="0"/>
              <a:t> </a:t>
            </a:r>
          </a:p>
          <a:p>
            <a:r>
              <a:rPr lang="cs-CZ" dirty="0" smtClean="0"/>
              <a:t>h</a:t>
            </a:r>
            <a:r>
              <a:rPr lang="en-GB" dirty="0" smtClean="0"/>
              <a:t>et </a:t>
            </a:r>
            <a:r>
              <a:rPr lang="en-GB" dirty="0" err="1" smtClean="0"/>
              <a:t>politieke</a:t>
            </a:r>
            <a:r>
              <a:rPr lang="en-GB" dirty="0" smtClean="0"/>
              <a:t> </a:t>
            </a:r>
            <a:r>
              <a:rPr lang="en-GB" dirty="0" err="1" smtClean="0"/>
              <a:t>impuls</a:t>
            </a:r>
            <a:r>
              <a:rPr lang="en-GB" dirty="0" smtClean="0"/>
              <a:t> is en het </a:t>
            </a:r>
            <a:r>
              <a:rPr lang="en-GB" dirty="0" err="1" smtClean="0"/>
              <a:t>geloof</a:t>
            </a:r>
            <a:r>
              <a:rPr lang="en-GB" dirty="0" smtClean="0"/>
              <a:t> in </a:t>
            </a:r>
            <a:r>
              <a:rPr lang="cs-CZ" dirty="0" smtClean="0"/>
              <a:t>de </a:t>
            </a:r>
            <a:r>
              <a:rPr lang="cs-CZ" dirty="0" err="1" smtClean="0"/>
              <a:t>mogelijkheid</a:t>
            </a:r>
            <a:r>
              <a:rPr lang="cs-CZ" dirty="0" smtClean="0"/>
              <a:t> van </a:t>
            </a:r>
            <a:r>
              <a:rPr lang="en-GB" dirty="0" err="1" smtClean="0"/>
              <a:t>echte</a:t>
            </a:r>
            <a:r>
              <a:rPr lang="en-GB" dirty="0" smtClean="0"/>
              <a:t> </a:t>
            </a:r>
            <a:r>
              <a:rPr lang="en-GB" dirty="0" err="1" smtClean="0"/>
              <a:t>verandering</a:t>
            </a:r>
            <a:r>
              <a:rPr lang="en-GB" dirty="0" smtClean="0"/>
              <a:t> van het </a:t>
            </a:r>
            <a:r>
              <a:rPr lang="en-GB" dirty="0" err="1" smtClean="0"/>
              <a:t>capitalistische</a:t>
            </a:r>
            <a:r>
              <a:rPr lang="en-GB" dirty="0" smtClean="0"/>
              <a:t> </a:t>
            </a:r>
            <a:r>
              <a:rPr lang="en-GB" dirty="0" err="1" smtClean="0"/>
              <a:t>economische</a:t>
            </a:r>
            <a:r>
              <a:rPr lang="en-GB" dirty="0" smtClean="0"/>
              <a:t> </a:t>
            </a:r>
            <a:r>
              <a:rPr lang="en-GB" dirty="0" err="1" smtClean="0"/>
              <a:t>systeem</a:t>
            </a:r>
            <a:r>
              <a:rPr lang="en-GB" dirty="0" smtClean="0"/>
              <a:t>  </a:t>
            </a:r>
            <a:r>
              <a:rPr lang="en-GB" dirty="0" err="1" smtClean="0"/>
              <a:t>verdwe</a:t>
            </a:r>
            <a:r>
              <a:rPr lang="cs-CZ" dirty="0" err="1" smtClean="0"/>
              <a:t>en</a:t>
            </a:r>
            <a:r>
              <a:rPr lang="cs-CZ" dirty="0" smtClean="0"/>
              <a:t> (</a:t>
            </a:r>
            <a:r>
              <a:rPr lang="cs-CZ" dirty="0" err="1" smtClean="0"/>
              <a:t>jaren</a:t>
            </a:r>
            <a:r>
              <a:rPr lang="cs-CZ" dirty="0" smtClean="0"/>
              <a:t> 70)</a:t>
            </a:r>
            <a:r>
              <a:rPr lang="en-GB" dirty="0" smtClean="0"/>
              <a:t>.</a:t>
            </a:r>
            <a:endParaRPr lang="cs-CZ" dirty="0" smtClean="0"/>
          </a:p>
          <a:p>
            <a:pPr lvl="1"/>
            <a:r>
              <a:rPr lang="en-GB" dirty="0" smtClean="0"/>
              <a:t> </a:t>
            </a:r>
            <a:r>
              <a:rPr lang="cs-CZ" sz="2700" i="1" dirty="0" smtClean="0"/>
              <a:t>„</a:t>
            </a:r>
            <a:r>
              <a:rPr lang="cs-CZ" sz="2700" i="1" dirty="0" err="1" smtClean="0"/>
              <a:t>After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the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debacle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of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the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late</a:t>
            </a:r>
            <a:r>
              <a:rPr lang="cs-CZ" sz="2700" i="1" dirty="0" smtClean="0"/>
              <a:t> 1960s, </a:t>
            </a:r>
            <a:r>
              <a:rPr lang="cs-CZ" sz="2700" i="1" dirty="0" err="1" smtClean="0"/>
              <a:t>the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only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feasible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politics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seemed</a:t>
            </a:r>
            <a:r>
              <a:rPr lang="cs-CZ" sz="2700" i="1" dirty="0" smtClean="0"/>
              <a:t> to </a:t>
            </a:r>
            <a:r>
              <a:rPr lang="cs-CZ" sz="2700" i="1" dirty="0" err="1" smtClean="0"/>
              <a:t>lie</a:t>
            </a:r>
            <a:r>
              <a:rPr lang="cs-CZ" sz="2700" i="1" dirty="0" smtClean="0"/>
              <a:t> in </a:t>
            </a:r>
            <a:r>
              <a:rPr lang="cs-CZ" sz="2700" i="1" dirty="0" err="1" smtClean="0"/>
              <a:t>piecemeal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resistance</a:t>
            </a:r>
            <a:r>
              <a:rPr lang="cs-CZ" sz="2700" i="1" dirty="0" smtClean="0"/>
              <a:t> to a </a:t>
            </a:r>
            <a:r>
              <a:rPr lang="cs-CZ" sz="2700" i="1" dirty="0" err="1" smtClean="0"/>
              <a:t>system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which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was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here</a:t>
            </a:r>
            <a:r>
              <a:rPr lang="cs-CZ" sz="2700" i="1" dirty="0" smtClean="0"/>
              <a:t> to </a:t>
            </a:r>
            <a:r>
              <a:rPr lang="cs-CZ" sz="2700" i="1" dirty="0" err="1" smtClean="0"/>
              <a:t>stay</a:t>
            </a:r>
            <a:r>
              <a:rPr lang="cs-CZ" sz="2700" i="1" dirty="0" smtClean="0"/>
              <a:t>. </a:t>
            </a:r>
            <a:r>
              <a:rPr lang="cs-CZ" sz="2700" i="1" dirty="0" err="1" smtClean="0"/>
              <a:t>The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system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could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be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disrupted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but</a:t>
            </a:r>
            <a:r>
              <a:rPr lang="cs-CZ" sz="2700" i="1" dirty="0" smtClean="0"/>
              <a:t> not </a:t>
            </a:r>
            <a:r>
              <a:rPr lang="cs-CZ" sz="2700" i="1" dirty="0" err="1" smtClean="0"/>
              <a:t>dismantled</a:t>
            </a:r>
            <a:r>
              <a:rPr lang="cs-CZ" sz="2700" i="1" dirty="0" smtClean="0"/>
              <a:t>.“</a:t>
            </a:r>
          </a:p>
          <a:p>
            <a:r>
              <a:rPr lang="cs-CZ" dirty="0" err="1" smtClean="0"/>
              <a:t>linkse</a:t>
            </a:r>
            <a:r>
              <a:rPr lang="cs-CZ" dirty="0" smtClean="0"/>
              <a:t> </a:t>
            </a:r>
            <a:r>
              <a:rPr lang="cs-CZ" dirty="0" err="1" smtClean="0"/>
              <a:t>intellectuelen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aan</a:t>
            </a:r>
            <a:r>
              <a:rPr lang="cs-CZ" dirty="0" smtClean="0"/>
              <a:t> de </a:t>
            </a:r>
            <a:r>
              <a:rPr lang="cs-CZ" dirty="0" err="1" smtClean="0"/>
              <a:t>protesten</a:t>
            </a:r>
            <a:r>
              <a:rPr lang="cs-CZ" dirty="0" smtClean="0"/>
              <a:t> </a:t>
            </a:r>
            <a:r>
              <a:rPr lang="cs-CZ" dirty="0" err="1" smtClean="0"/>
              <a:t>deelnamen</a:t>
            </a:r>
            <a:r>
              <a:rPr lang="cs-CZ" dirty="0" smtClean="0"/>
              <a:t> in de </a:t>
            </a:r>
            <a:r>
              <a:rPr lang="cs-CZ" dirty="0" err="1" smtClean="0"/>
              <a:t>jaren</a:t>
            </a:r>
            <a:r>
              <a:rPr lang="cs-CZ" dirty="0" smtClean="0"/>
              <a:t> 60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gezien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„</a:t>
            </a:r>
            <a:r>
              <a:rPr lang="cs-CZ" dirty="0" err="1" smtClean="0"/>
              <a:t>founding</a:t>
            </a:r>
            <a:r>
              <a:rPr lang="cs-CZ" dirty="0" smtClean="0"/>
              <a:t> </a:t>
            </a:r>
            <a:r>
              <a:rPr lang="cs-CZ" dirty="0" err="1" smtClean="0"/>
              <a:t>fathers</a:t>
            </a:r>
            <a:r>
              <a:rPr lang="cs-CZ" dirty="0" smtClean="0"/>
              <a:t>“ </a:t>
            </a:r>
            <a:r>
              <a:rPr lang="cs-CZ" dirty="0" smtClean="0"/>
              <a:t>van postmodernisme (</a:t>
            </a:r>
            <a:r>
              <a:rPr lang="cs-CZ" dirty="0" err="1" smtClean="0"/>
              <a:t>Barthes</a:t>
            </a:r>
            <a:r>
              <a:rPr lang="cs-CZ" dirty="0" smtClean="0"/>
              <a:t>, </a:t>
            </a:r>
            <a:r>
              <a:rPr lang="cs-CZ" dirty="0" err="1" smtClean="0"/>
              <a:t>Foucault</a:t>
            </a:r>
            <a:r>
              <a:rPr lang="cs-CZ" dirty="0" smtClean="0"/>
              <a:t>, </a:t>
            </a:r>
            <a:r>
              <a:rPr lang="cs-CZ" dirty="0" err="1" smtClean="0"/>
              <a:t>Derrida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Lyotard</a:t>
            </a:r>
            <a:r>
              <a:rPr lang="cs-CZ" dirty="0" smtClean="0"/>
              <a:t>) </a:t>
            </a:r>
            <a:endParaRPr lang="cs-CZ" dirty="0" smtClean="0"/>
          </a:p>
          <a:p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emancipatiestrijden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niet</a:t>
            </a:r>
            <a:r>
              <a:rPr lang="cs-CZ" dirty="0" smtClean="0"/>
              <a:t> </a:t>
            </a:r>
            <a:r>
              <a:rPr lang="cs-CZ" dirty="0" err="1" smtClean="0"/>
              <a:t>mogelijk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in de </a:t>
            </a:r>
            <a:r>
              <a:rPr lang="cs-CZ" dirty="0" err="1" smtClean="0"/>
              <a:t>politiek</a:t>
            </a:r>
            <a:r>
              <a:rPr lang="cs-CZ" dirty="0" smtClean="0"/>
              <a:t> </a:t>
            </a:r>
            <a:r>
              <a:rPr lang="cs-CZ" dirty="0" err="1" smtClean="0"/>
              <a:t>heeft</a:t>
            </a:r>
            <a:r>
              <a:rPr lang="cs-CZ" dirty="0" smtClean="0"/>
              <a:t> </a:t>
            </a:r>
            <a:r>
              <a:rPr lang="cs-CZ" dirty="0" err="1" smtClean="0"/>
              <a:t>zich</a:t>
            </a:r>
            <a:r>
              <a:rPr lang="cs-CZ" dirty="0" smtClean="0"/>
              <a:t> in de analyse van </a:t>
            </a:r>
            <a:r>
              <a:rPr lang="cs-CZ" dirty="0" err="1" smtClean="0"/>
              <a:t>cultuur</a:t>
            </a:r>
            <a:r>
              <a:rPr lang="cs-CZ" dirty="0" smtClean="0"/>
              <a:t> </a:t>
            </a:r>
            <a:r>
              <a:rPr lang="cs-CZ" dirty="0" err="1" smtClean="0"/>
              <a:t>voortgezet</a:t>
            </a:r>
            <a:r>
              <a:rPr lang="cs-CZ" dirty="0" smtClean="0"/>
              <a:t>:  </a:t>
            </a:r>
          </a:p>
          <a:p>
            <a:pPr lvl="1"/>
            <a:r>
              <a:rPr lang="cs-CZ" dirty="0" err="1" smtClean="0"/>
              <a:t>machtseffecten</a:t>
            </a:r>
            <a:r>
              <a:rPr lang="cs-CZ" dirty="0" smtClean="0"/>
              <a:t> </a:t>
            </a:r>
            <a:r>
              <a:rPr lang="cs-CZ" dirty="0" smtClean="0"/>
              <a:t>van </a:t>
            </a:r>
            <a:r>
              <a:rPr lang="cs-CZ" dirty="0" err="1" smtClean="0"/>
              <a:t>kennis</a:t>
            </a:r>
            <a:r>
              <a:rPr lang="cs-CZ" dirty="0" smtClean="0"/>
              <a:t> dat </a:t>
            </a:r>
            <a:r>
              <a:rPr lang="cs-CZ" dirty="0" err="1" smtClean="0"/>
              <a:t>samenhangt</a:t>
            </a:r>
            <a:r>
              <a:rPr lang="cs-CZ" dirty="0" smtClean="0"/>
              <a:t> met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bepaalde</a:t>
            </a:r>
            <a:r>
              <a:rPr lang="cs-CZ" dirty="0" smtClean="0"/>
              <a:t> </a:t>
            </a:r>
            <a:r>
              <a:rPr lang="cs-CZ" dirty="0" err="1" smtClean="0"/>
              <a:t>gebruik</a:t>
            </a:r>
            <a:r>
              <a:rPr lang="cs-CZ" dirty="0" smtClean="0"/>
              <a:t> van </a:t>
            </a:r>
            <a:r>
              <a:rPr lang="cs-CZ" dirty="0" err="1" smtClean="0"/>
              <a:t>taal</a:t>
            </a:r>
            <a:r>
              <a:rPr lang="cs-CZ" dirty="0" smtClean="0"/>
              <a:t> (</a:t>
            </a:r>
            <a:r>
              <a:rPr lang="cs-CZ" dirty="0" err="1" smtClean="0"/>
              <a:t>discours</a:t>
            </a:r>
            <a:r>
              <a:rPr lang="cs-CZ" dirty="0" smtClean="0"/>
              <a:t> -  </a:t>
            </a:r>
            <a:r>
              <a:rPr lang="cs-CZ" dirty="0" err="1" smtClean="0"/>
              <a:t>Foucault</a:t>
            </a:r>
            <a:r>
              <a:rPr lang="cs-CZ" dirty="0" smtClean="0"/>
              <a:t>) bij analyse </a:t>
            </a:r>
            <a:r>
              <a:rPr lang="cs-CZ" dirty="0" smtClean="0"/>
              <a:t>van </a:t>
            </a:r>
            <a:r>
              <a:rPr lang="cs-CZ" dirty="0" err="1" smtClean="0"/>
              <a:t>culturele</a:t>
            </a:r>
            <a:r>
              <a:rPr lang="cs-CZ" dirty="0" smtClean="0"/>
              <a:t> </a:t>
            </a:r>
            <a:r>
              <a:rPr lang="cs-CZ" dirty="0" err="1" smtClean="0"/>
              <a:t>producten</a:t>
            </a:r>
            <a:endParaRPr lang="cs-CZ" dirty="0" smtClean="0"/>
          </a:p>
          <a:p>
            <a:pPr lvl="1"/>
            <a:r>
              <a:rPr lang="cs-CZ" dirty="0" err="1" smtClean="0"/>
              <a:t>geconstrueerdheid</a:t>
            </a:r>
            <a:r>
              <a:rPr lang="cs-CZ" dirty="0" smtClean="0"/>
              <a:t> </a:t>
            </a:r>
            <a:r>
              <a:rPr lang="cs-CZ" dirty="0" smtClean="0"/>
              <a:t>van de </a:t>
            </a:r>
            <a:r>
              <a:rPr lang="cs-CZ" dirty="0" err="1" smtClean="0"/>
              <a:t>tot</a:t>
            </a:r>
            <a:r>
              <a:rPr lang="cs-CZ" dirty="0" smtClean="0"/>
              <a:t> </a:t>
            </a:r>
            <a:r>
              <a:rPr lang="cs-CZ" dirty="0" err="1" smtClean="0"/>
              <a:t>dan</a:t>
            </a:r>
            <a:r>
              <a:rPr lang="cs-CZ" dirty="0" smtClean="0"/>
              <a:t> </a:t>
            </a:r>
            <a:r>
              <a:rPr lang="cs-CZ" dirty="0" err="1" smtClean="0"/>
              <a:t>toe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vanzelfsprekend</a:t>
            </a:r>
            <a:r>
              <a:rPr lang="cs-CZ" dirty="0" smtClean="0"/>
              <a:t> </a:t>
            </a:r>
            <a:r>
              <a:rPr lang="cs-CZ" dirty="0" err="1" smtClean="0"/>
              <a:t>geldende</a:t>
            </a:r>
            <a:r>
              <a:rPr lang="cs-CZ" dirty="0" smtClean="0"/>
              <a:t> </a:t>
            </a:r>
            <a:r>
              <a:rPr lang="cs-CZ" dirty="0" err="1" smtClean="0"/>
              <a:t>waarheden</a:t>
            </a:r>
            <a:r>
              <a:rPr lang="cs-CZ" dirty="0" smtClean="0"/>
              <a:t>, </a:t>
            </a:r>
            <a:r>
              <a:rPr lang="cs-CZ" dirty="0" err="1" smtClean="0"/>
              <a:t>metaverhalen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ideologieën</a:t>
            </a:r>
            <a:r>
              <a:rPr lang="cs-CZ" dirty="0" smtClean="0"/>
              <a:t> (</a:t>
            </a:r>
            <a:r>
              <a:rPr lang="cs-CZ" dirty="0" err="1" smtClean="0"/>
              <a:t>Lyotard</a:t>
            </a:r>
            <a:r>
              <a:rPr lang="cs-CZ" dirty="0" smtClean="0"/>
              <a:t>). </a:t>
            </a:r>
            <a:endParaRPr lang="cs-CZ" dirty="0" smtClean="0"/>
          </a:p>
          <a:p>
            <a:pPr marL="285750" lvl="1">
              <a:buFont typeface="Arial" pitchFamily="34" charset="0"/>
              <a:buChar char="•"/>
            </a:pPr>
            <a:r>
              <a:rPr lang="cs-CZ" sz="3300" dirty="0" err="1" smtClean="0"/>
              <a:t>Hierdoor</a:t>
            </a:r>
            <a:r>
              <a:rPr lang="cs-CZ" sz="3300" dirty="0" smtClean="0"/>
              <a:t> </a:t>
            </a:r>
            <a:r>
              <a:rPr lang="cs-CZ" sz="3300" dirty="0" err="1" smtClean="0"/>
              <a:t>heeft</a:t>
            </a:r>
            <a:r>
              <a:rPr lang="cs-CZ" sz="3300" dirty="0" smtClean="0"/>
              <a:t> </a:t>
            </a:r>
            <a:r>
              <a:rPr lang="cs-CZ" sz="3300" dirty="0" err="1" smtClean="0"/>
              <a:t>poststructuralistische</a:t>
            </a:r>
            <a:r>
              <a:rPr lang="cs-CZ" sz="3300" dirty="0" smtClean="0"/>
              <a:t> </a:t>
            </a:r>
            <a:r>
              <a:rPr lang="cs-CZ" sz="3300" dirty="0" err="1" smtClean="0"/>
              <a:t>theorie</a:t>
            </a:r>
            <a:r>
              <a:rPr lang="cs-CZ" sz="3300" dirty="0" smtClean="0"/>
              <a:t> </a:t>
            </a:r>
            <a:r>
              <a:rPr lang="cs-CZ" sz="3300" dirty="0" smtClean="0"/>
              <a:t>(</a:t>
            </a:r>
            <a:r>
              <a:rPr lang="cs-CZ" sz="3300" dirty="0" err="1" smtClean="0"/>
              <a:t>filosofische</a:t>
            </a:r>
            <a:r>
              <a:rPr lang="cs-CZ" sz="3300" dirty="0" smtClean="0"/>
              <a:t> </a:t>
            </a:r>
            <a:r>
              <a:rPr lang="cs-CZ" sz="3300" dirty="0" err="1" smtClean="0"/>
              <a:t>bron</a:t>
            </a:r>
            <a:r>
              <a:rPr lang="cs-CZ" sz="3300" dirty="0" smtClean="0"/>
              <a:t> van de </a:t>
            </a:r>
            <a:r>
              <a:rPr lang="cs-CZ" sz="3300" dirty="0" err="1" smtClean="0"/>
              <a:t>postmoderne</a:t>
            </a:r>
            <a:r>
              <a:rPr lang="cs-CZ" sz="3300" dirty="0" smtClean="0"/>
              <a:t> </a:t>
            </a:r>
            <a:r>
              <a:rPr lang="cs-CZ" sz="3300" dirty="0" err="1" smtClean="0"/>
              <a:t>cultuur</a:t>
            </a:r>
            <a:r>
              <a:rPr lang="cs-CZ" sz="3300" dirty="0" smtClean="0"/>
              <a:t>) </a:t>
            </a:r>
            <a:r>
              <a:rPr lang="cs-CZ" sz="3300" dirty="0" err="1" smtClean="0"/>
              <a:t>haar</a:t>
            </a:r>
            <a:r>
              <a:rPr lang="cs-CZ" sz="3300" dirty="0" smtClean="0"/>
              <a:t> </a:t>
            </a:r>
            <a:r>
              <a:rPr lang="cs-CZ" sz="3300" dirty="0" err="1" smtClean="0"/>
              <a:t>politieke</a:t>
            </a:r>
            <a:r>
              <a:rPr lang="cs-CZ" sz="3300" dirty="0" smtClean="0"/>
              <a:t> </a:t>
            </a:r>
            <a:r>
              <a:rPr lang="cs-CZ" sz="3300" dirty="0" err="1" smtClean="0"/>
              <a:t>relevantie</a:t>
            </a:r>
            <a:r>
              <a:rPr lang="cs-CZ" sz="3300" dirty="0" smtClean="0"/>
              <a:t> </a:t>
            </a:r>
            <a:r>
              <a:rPr lang="cs-CZ" sz="3300" dirty="0" err="1" smtClean="0"/>
              <a:t>verloren</a:t>
            </a:r>
            <a:r>
              <a:rPr lang="cs-CZ" sz="3300" dirty="0" smtClean="0"/>
              <a:t>. </a:t>
            </a:r>
          </a:p>
          <a:p>
            <a:endParaRPr lang="cs-CZ" sz="33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1277</Words>
  <Application>Microsoft Office PowerPoint</Application>
  <PresentationFormat>Předvádění na obrazovce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Nederlandse literatuur en cultuur na 1945</vt:lpstr>
      <vt:lpstr>Opakování pojmů </vt:lpstr>
      <vt:lpstr>Proza in de jaren 70</vt:lpstr>
      <vt:lpstr>Manifest voor de jaren 70</vt:lpstr>
      <vt:lpstr>Tijdschrift Revisor en de Revisor-proza</vt:lpstr>
      <vt:lpstr>Vertegenwoordigers van de twee stromingen</vt:lpstr>
      <vt:lpstr>Vertegenwoordigers van de twee stromingen</vt:lpstr>
      <vt:lpstr>Van de revolutionaire jaren 60 naar postmodernisme </vt:lpstr>
      <vt:lpstr>Van de revolutionaire jaren 60 naar postmodernisme</vt:lpstr>
      <vt:lpstr>Manifest – modernisme,  academisme - postmodernisme</vt:lpstr>
      <vt:lpstr>Postmodernisme(n)</vt:lpstr>
      <vt:lpstr>Overzicht van termen</vt:lpstr>
      <vt:lpstr>Overzicht van termen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Nederlandse literatuur en cultuur na 1945</dc:title>
  <dc:creator>Anna Krýsová</dc:creator>
  <cp:lastModifiedBy>Anna Krýsová</cp:lastModifiedBy>
  <cp:revision>2</cp:revision>
  <dcterms:created xsi:type="dcterms:W3CDTF">2021-03-11T12:16:17Z</dcterms:created>
  <dcterms:modified xsi:type="dcterms:W3CDTF">2021-03-15T17:06:40Z</dcterms:modified>
</cp:coreProperties>
</file>