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69" r:id="rId3"/>
    <p:sldId id="268" r:id="rId4"/>
    <p:sldId id="270" r:id="rId5"/>
    <p:sldId id="277" r:id="rId6"/>
    <p:sldId id="283" r:id="rId7"/>
    <p:sldId id="286" r:id="rId8"/>
    <p:sldId id="278" r:id="rId9"/>
    <p:sldId id="288" r:id="rId10"/>
    <p:sldId id="279" r:id="rId11"/>
    <p:sldId id="290" r:id="rId12"/>
    <p:sldId id="271" r:id="rId13"/>
    <p:sldId id="27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72398-D2A9-F714-C7ED-C3DAE512C649}" v="252" dt="2020-04-25T10:51:36.209"/>
    <p1510:client id="{21B720B8-C84F-201F-01AA-72D4C6E8750A}" v="7048" dt="2020-04-24T06:02:35.601"/>
    <p1510:client id="{3E2B248B-85EA-9352-E7E9-BCCB6919694C}" v="2841" dt="2020-05-01T05:48:23.778"/>
    <p1510:client id="{8E476A0B-2ADA-2CF2-8585-82A0D6AF2077}" v="1688" dt="2020-04-24T11:06:08.728"/>
    <p1510:client id="{C0C717C8-7814-BAD3-F1D9-C5C0C0CC0DEB}" v="2251" dt="2020-04-24T12:14:17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0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5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4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8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1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2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0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3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2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9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s.braillnet.cz/pomucky_vypis.php?aid%5B%5D=1&amp;spe%5B%5D=2" TargetMode="External"/><Relationship Id="rId3" Type="http://schemas.openxmlformats.org/officeDocument/2006/relationships/hyperlink" Target="https://maturita.cermat.cz/files/files/uprava-podminek/prehled-uzpusobeni-podminek.pdf" TargetMode="External"/><Relationship Id="rId7" Type="http://schemas.openxmlformats.org/officeDocument/2006/relationships/hyperlink" Target="https://www.kralovstvimap.cz/cr-nastenna-plasticka-mapa/d-70357/" TargetMode="External"/><Relationship Id="rId12" Type="http://schemas.openxmlformats.org/officeDocument/2006/relationships/hyperlink" Target="https://www.sancedetem.cz/cs/hledam-pomoc/deti-se-zdravotnim-postizenim/vzdelavani-deti-se-specialnimi-potrebami/vzdelavani-deti-se-zrakovym-postizenim/zasady-zrakove-hygieny-u-deti-se-zrakovym-postizenim.shtml" TargetMode="External"/><Relationship Id="rId2" Type="http://schemas.openxmlformats.org/officeDocument/2006/relationships/hyperlink" Target="https://uss.upol.cz/wp-content/uploads/2015/01/publikace-Integrace-ZP-%C5%BE%C3%A1ka-na-z%C3%A1kladn%C3%AD-%C5%A1kolu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nov.jergym.cz/vyhledav/variant9/braile/braile.html" TargetMode="External"/><Relationship Id="rId11" Type="http://schemas.openxmlformats.org/officeDocument/2006/relationships/hyperlink" Target="https://theses.cz/id/sdyd0e/112050-863253281.pdf" TargetMode="External"/><Relationship Id="rId5" Type="http://schemas.openxmlformats.org/officeDocument/2006/relationships/hyperlink" Target="https://www.tyflopomucky.cz/olomouc/59-pomucky-pro-vyuku-psani" TargetMode="External"/><Relationship Id="rId10" Type="http://schemas.openxmlformats.org/officeDocument/2006/relationships/hyperlink" Target="http://www.skolajj.cz/" TargetMode="External"/><Relationship Id="rId4" Type="http://schemas.openxmlformats.org/officeDocument/2006/relationships/hyperlink" Target="https://www.zakonyprolidi.cz/cs/2005-73" TargetMode="External"/><Relationship Id="rId9" Type="http://schemas.openxmlformats.org/officeDocument/2006/relationships/hyperlink" Target="https://www.skolazrak.cz/index.php?type=Post&amp;id=420&amp;ids=21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FDEBDB-5859-4B9E-8810-2C5CFED093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1560" y="942975"/>
            <a:ext cx="9966960" cy="352505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>
                <a:solidFill>
                  <a:srgbClr val="FFFFFF"/>
                </a:solidFill>
                <a:latin typeface="Palatino Linotype"/>
              </a:rPr>
              <a:t>ŠKOLY PRO ZRAKOVĚ POSTIŽENÉ</a:t>
            </a:r>
            <a:r>
              <a:rPr lang="cs-CZ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9848" y="4649148"/>
            <a:ext cx="9948672" cy="148615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>
                <a:solidFill>
                  <a:srgbClr val="FFFFFF">
                    <a:alpha val="60000"/>
                  </a:srgbClr>
                </a:solidFill>
              </a:rPr>
              <a:t>Viktorie Telska</a:t>
            </a:r>
          </a:p>
          <a:p>
            <a:pPr algn="ctr"/>
            <a:r>
              <a:rPr lang="cs-CZ">
                <a:solidFill>
                  <a:srgbClr val="FFFFFF">
                    <a:alpha val="60000"/>
                  </a:srgbClr>
                </a:solidFill>
              </a:rPr>
              <a:t>APA, 1.Bc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D1A340-723B-4014-B5FE-204F06273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58589"/>
            <a:ext cx="9144000" cy="0"/>
          </a:xfrm>
          <a:prstGeom prst="line">
            <a:avLst/>
          </a:prstGeom>
          <a:ln w="28575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A0251-EB1A-4D13-BA7E-2FE4C2E3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Rockwell Condensed"/>
              </a:rPr>
              <a:t>SPOLEČNÁ ČÁST STÁTNÍ MATURITNÍ ZKOUŠKY</a:t>
            </a:r>
            <a:endParaRPr lang="cs-CZ" dirty="0">
              <a:latin typeface="Rockwell Condensed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556A3-CBA9-40CB-A634-2B9307D1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00814"/>
            <a:ext cx="10058400" cy="46171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b="1">
                <a:latin typeface="Georgia Pro Light"/>
                <a:ea typeface="+mn-lt"/>
                <a:cs typeface="+mn-lt"/>
              </a:rPr>
              <a:t>rozdělení do 3 skupin dle míry postižení:</a:t>
            </a:r>
            <a:endParaRPr lang="en-US" b="1">
              <a:latin typeface="Georgia Pro Light"/>
              <a:ea typeface="+mn-lt"/>
              <a:cs typeface="+mn-lt"/>
            </a:endParaRPr>
          </a:p>
          <a:p>
            <a:pPr lvl="1">
              <a:lnSpc>
                <a:spcPct val="110000"/>
              </a:lnSpc>
            </a:pPr>
            <a:r>
              <a:rPr lang="cs-CZ" sz="2000" b="1">
                <a:latin typeface="Georgia Pro Light"/>
                <a:ea typeface="+mn-lt"/>
                <a:cs typeface="+mn-lt"/>
              </a:rPr>
              <a:t>skupina 1</a:t>
            </a:r>
            <a:r>
              <a:rPr lang="cs-CZ" sz="2000">
                <a:latin typeface="Georgia Pro Light"/>
                <a:ea typeface="+mn-lt"/>
                <a:cs typeface="+mn-lt"/>
              </a:rPr>
              <a:t> = žáci nemají obtíže (nebo jen mírné) se čtením běžného textu (bez úprav) a jejichž písemný projev není ovlivněn nebo je ovlivněn mírně</a:t>
            </a:r>
            <a:endParaRPr lang="cs-CZ">
              <a:latin typeface="Rockwell" panose="02060603020205020403"/>
              <a:ea typeface="+mn-lt"/>
              <a:cs typeface="+mn-lt"/>
            </a:endParaRPr>
          </a:p>
          <a:p>
            <a:pPr lvl="3">
              <a:lnSpc>
                <a:spcPct val="110000"/>
              </a:lnSpc>
              <a:buFont typeface="Arial,Sans-Serif" pitchFamily="2" charset="2"/>
              <a:buChar char="•"/>
            </a:pPr>
            <a:r>
              <a:rPr lang="cs-CZ" sz="1800">
                <a:latin typeface="Georgia Pro Light"/>
                <a:ea typeface="+mn-lt"/>
                <a:cs typeface="+mn-lt"/>
              </a:rPr>
              <a:t>navýšení čas. limitu o 75 %, využití kompenzačních pomůcek</a:t>
            </a:r>
            <a:endParaRPr lang="en-US" sz="1800">
              <a:ea typeface="+mn-lt"/>
              <a:cs typeface="+mn-lt"/>
            </a:endParaRPr>
          </a:p>
          <a:p>
            <a:pPr lvl="3">
              <a:lnSpc>
                <a:spcPct val="110000"/>
              </a:lnSpc>
              <a:buFont typeface="Arial,Sans-Serif" pitchFamily="2" charset="2"/>
              <a:buChar char="•"/>
            </a:pPr>
            <a:r>
              <a:rPr lang="cs-CZ" sz="1800">
                <a:latin typeface="Georgia Pro Light"/>
                <a:ea typeface="+mn-lt"/>
                <a:cs typeface="+mn-lt"/>
              </a:rPr>
              <a:t>zkušební dokumentace se neliší od zkušební dokumentace běžné populace</a:t>
            </a:r>
            <a:endParaRPr lang="cs-CZ"/>
          </a:p>
          <a:p>
            <a:pPr lvl="3">
              <a:lnSpc>
                <a:spcPct val="110000"/>
              </a:lnSpc>
              <a:buFont typeface="Arial,Sans-Serif" pitchFamily="2" charset="2"/>
              <a:buChar char="•"/>
            </a:pPr>
            <a:endParaRPr lang="cs-CZ" sz="1800" dirty="0">
              <a:latin typeface="Georgia Pro Light"/>
              <a:ea typeface="+mn-lt"/>
              <a:cs typeface="+mn-lt"/>
            </a:endParaRPr>
          </a:p>
          <a:p>
            <a:pPr lvl="1">
              <a:lnSpc>
                <a:spcPct val="110000"/>
              </a:lnSpc>
            </a:pPr>
            <a:r>
              <a:rPr lang="cs-CZ" sz="2000" b="1">
                <a:latin typeface="Georgia Pro Light"/>
                <a:ea typeface="+mn-lt"/>
                <a:cs typeface="+mn-lt"/>
              </a:rPr>
              <a:t>skupina 2 </a:t>
            </a:r>
            <a:r>
              <a:rPr lang="cs-CZ" sz="2000">
                <a:latin typeface="Georgia Pro Light"/>
                <a:ea typeface="+mn-lt"/>
                <a:cs typeface="+mn-lt"/>
              </a:rPr>
              <a:t>=  žáci mají vážnější obtíže se čtením běžného textu (bez úprav) a se psaním (jako s fyzickou aktivitou)</a:t>
            </a:r>
            <a:endParaRPr lang="cs-CZ" sz="2000">
              <a:ea typeface="+mn-lt"/>
              <a:cs typeface="+mn-lt"/>
            </a:endParaRPr>
          </a:p>
          <a:p>
            <a:pPr lvl="3">
              <a:lnSpc>
                <a:spcPct val="110000"/>
              </a:lnSpc>
              <a:buFont typeface="Arial,Sans-Serif" pitchFamily="2" charset="2"/>
              <a:buChar char="•"/>
            </a:pPr>
            <a:r>
              <a:rPr lang="cs-CZ" sz="1800">
                <a:latin typeface="Georgia Pro Light"/>
                <a:ea typeface="+mn-lt"/>
                <a:cs typeface="+mn-lt"/>
              </a:rPr>
              <a:t>navýšení čas. limitu o 100 %</a:t>
            </a:r>
            <a:endParaRPr lang="en-US" sz="1800">
              <a:latin typeface="Georgia Pro Light"/>
              <a:ea typeface="+mn-lt"/>
              <a:cs typeface="+mn-lt"/>
            </a:endParaRPr>
          </a:p>
          <a:p>
            <a:pPr lvl="3">
              <a:lnSpc>
                <a:spcPct val="110000"/>
              </a:lnSpc>
              <a:buFont typeface="Arial,Sans-Serif" pitchFamily="2" charset="2"/>
              <a:buChar char="•"/>
            </a:pPr>
            <a:r>
              <a:rPr lang="cs-CZ" sz="1800">
                <a:latin typeface="Georgia Pro Light"/>
                <a:ea typeface="+mn-lt"/>
                <a:cs typeface="+mn-lt"/>
              </a:rPr>
              <a:t>formální úpravy zkušební dokumentace (zvětšené písmo, Braillovo písmo, elektronická verze)</a:t>
            </a:r>
            <a:endParaRPr lang="en-US" sz="1800">
              <a:latin typeface="Georgia Pro Light"/>
              <a:ea typeface="+mn-lt"/>
              <a:cs typeface="+mn-lt"/>
            </a:endParaRPr>
          </a:p>
          <a:p>
            <a:pPr lvl="3">
              <a:lnSpc>
                <a:spcPct val="110000"/>
              </a:lnSpc>
              <a:buFont typeface="Arial,Sans-Serif" pitchFamily="2" charset="2"/>
              <a:buChar char="•"/>
            </a:pPr>
            <a:r>
              <a:rPr lang="cs-CZ" sz="1800">
                <a:latin typeface="Georgia Pro Light"/>
                <a:ea typeface="+mn-lt"/>
                <a:cs typeface="+mn-lt"/>
              </a:rPr>
              <a:t>možnost zápisu řešení přímo do testového sešitu</a:t>
            </a:r>
            <a:endParaRPr lang="en-US" sz="1800">
              <a:latin typeface="Georgia Pro Light"/>
              <a:ea typeface="+mn-lt"/>
              <a:cs typeface="+mn-lt"/>
            </a:endParaRPr>
          </a:p>
          <a:p>
            <a:pPr lvl="3">
              <a:lnSpc>
                <a:spcPct val="110000"/>
              </a:lnSpc>
              <a:buFont typeface="Arial,Sans-Serif" pitchFamily="2" charset="2"/>
              <a:buChar char="•"/>
            </a:pPr>
            <a:r>
              <a:rPr lang="cs-CZ" sz="1800">
                <a:latin typeface="Georgia Pro Light"/>
                <a:ea typeface="+mn-lt"/>
                <a:cs typeface="+mn-lt"/>
              </a:rPr>
              <a:t>obsahové úpravy, kompenzační pomůcky</a:t>
            </a:r>
            <a:endParaRPr lang="en-US" sz="1800">
              <a:latin typeface="Georgia Pro Light"/>
              <a:ea typeface="+mn-lt"/>
              <a:cs typeface="+mn-lt"/>
            </a:endParaRPr>
          </a:p>
          <a:p>
            <a:pPr lvl="3">
              <a:lnSpc>
                <a:spcPct val="110000"/>
              </a:lnSpc>
            </a:pPr>
            <a:endParaRPr lang="cs-CZ" dirty="0">
              <a:latin typeface="Georgia Pro Light"/>
              <a:ea typeface="+mn-lt"/>
              <a:cs typeface="+mn-lt"/>
            </a:endParaRPr>
          </a:p>
          <a:p>
            <a:pPr lvl="3">
              <a:lnSpc>
                <a:spcPct val="110000"/>
              </a:lnSpc>
            </a:pPr>
            <a:endParaRPr lang="cs-CZ" dirty="0">
              <a:latin typeface="Georgia Pro Light"/>
              <a:ea typeface="+mn-lt"/>
              <a:cs typeface="+mn-lt"/>
            </a:endParaRPr>
          </a:p>
          <a:p>
            <a:pPr marL="274320" lvl="1" indent="0">
              <a:lnSpc>
                <a:spcPct val="110000"/>
              </a:lnSpc>
              <a:buNone/>
            </a:pPr>
            <a:endParaRPr lang="cs-CZ" dirty="0">
              <a:latin typeface="Georgia Pro Light"/>
            </a:endParaRPr>
          </a:p>
          <a:p>
            <a:pPr>
              <a:lnSpc>
                <a:spcPct val="110000"/>
              </a:lnSpc>
            </a:pPr>
            <a:endParaRPr lang="cs-CZ" dirty="0">
              <a:latin typeface="Georgi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86290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A0251-EB1A-4D13-BA7E-2FE4C2E3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6164893" cy="1630220"/>
          </a:xfrm>
        </p:spPr>
        <p:txBody>
          <a:bodyPr>
            <a:normAutofit/>
          </a:bodyPr>
          <a:lstStyle/>
          <a:p>
            <a:r>
              <a:rPr lang="cs-CZ">
                <a:latin typeface="Rockwell Condensed"/>
              </a:rPr>
              <a:t>SPOLEČNÁ ČÁST STÁTNÍ MATURITNÍ ZKOUŠKY</a:t>
            </a:r>
            <a:endParaRPr lang="cs-CZ" dirty="0">
              <a:latin typeface="Rockwell Condensed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556A3-CBA9-40CB-A634-2B9307D1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893496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b="1">
                <a:latin typeface="Georgia Pro Light"/>
                <a:ea typeface="+mn-lt"/>
                <a:cs typeface="+mn-lt"/>
              </a:rPr>
              <a:t>skupina 3 </a:t>
            </a:r>
            <a:r>
              <a:rPr lang="cs-CZ">
                <a:latin typeface="Georgia Pro Light"/>
                <a:ea typeface="+mn-lt"/>
                <a:cs typeface="+mn-lt"/>
              </a:rPr>
              <a:t>= žáci s těžkým zrakovým a/nebo souběžným postižením, kteří mají vážnější obtíže se čtením běžného textu (bez úprav) a se psaním (jako s fyzickou aktivitou)</a:t>
            </a:r>
            <a:endParaRPr lang="cs-CZ" dirty="0">
              <a:latin typeface="Georgia Pro Light"/>
              <a:ea typeface="+mn-lt"/>
              <a:cs typeface="+mn-lt"/>
            </a:endParaRPr>
          </a:p>
          <a:p>
            <a:pPr lvl="3">
              <a:lnSpc>
                <a:spcPct val="110000"/>
              </a:lnSpc>
              <a:spcAft>
                <a:spcPts val="0"/>
              </a:spcAft>
            </a:pPr>
            <a:r>
              <a:rPr lang="cs-CZ" sz="1800">
                <a:latin typeface="Georgia Pro Light"/>
                <a:ea typeface="+mn-lt"/>
                <a:cs typeface="+mn-lt"/>
              </a:rPr>
              <a:t>stejné jako u skupiny 2 + asistence</a:t>
            </a:r>
          </a:p>
          <a:p>
            <a:pPr lvl="2">
              <a:lnSpc>
                <a:spcPct val="110000"/>
              </a:lnSpc>
              <a:buFont typeface="Arial,Sans-Serif" pitchFamily="2" charset="2"/>
              <a:buChar char="•"/>
            </a:pPr>
            <a:endParaRPr lang="cs-CZ" dirty="0">
              <a:latin typeface="Georgia Pro Light"/>
              <a:ea typeface="+mn-lt"/>
              <a:cs typeface="+mn-lt"/>
            </a:endParaRPr>
          </a:p>
          <a:p>
            <a:endParaRPr lang="cs-CZ" dirty="0">
              <a:latin typeface="Georgia Pro Light"/>
            </a:endParaRPr>
          </a:p>
        </p:txBody>
      </p:sp>
      <p:pic>
        <p:nvPicPr>
          <p:cNvPr id="4" name="Obrázek 4" descr="Obsah obrázku text&#10;&#10;Popis vygenerovaný s velmi vysokou mírou spolehlivosti">
            <a:extLst>
              <a:ext uri="{FF2B5EF4-FFF2-40B4-BE49-F238E27FC236}">
                <a16:creationId xmlns:a16="http://schemas.microsoft.com/office/drawing/2014/main" id="{0D296300-3B2D-40C0-8AFC-DDD8A2E8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565" y="3064"/>
            <a:ext cx="4590786" cy="68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A0251-EB1A-4D13-BA7E-2FE4C2E3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Rockwell Condensed"/>
              </a:rPr>
              <a:t>UČEBNÍ</a:t>
            </a:r>
            <a:r>
              <a:rPr lang="cs-CZ" dirty="0"/>
              <a:t>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556A3-CBA9-40CB-A634-2B9307D1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00532"/>
            <a:ext cx="10809960" cy="4071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latin typeface="Georgia Pro Light"/>
              </a:rPr>
              <a:t>Kolíčkové písanky 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+mn-lt"/>
                <a:cs typeface="+mn-lt"/>
              </a:rPr>
              <a:t>dřevěná destička o rozměru 35 x 4,5 cm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+mn-lt"/>
                <a:cs typeface="+mn-lt"/>
              </a:rPr>
              <a:t>slouží k výuce </a:t>
            </a:r>
            <a:r>
              <a:rPr lang="cs-CZ" err="1">
                <a:latin typeface="Georgia Pro Light"/>
                <a:ea typeface="+mn-lt"/>
                <a:cs typeface="+mn-lt"/>
              </a:rPr>
              <a:t>braillova</a:t>
            </a:r>
            <a:r>
              <a:rPr lang="cs-CZ" dirty="0">
                <a:latin typeface="Georgia Pro Light"/>
                <a:ea typeface="+mn-lt"/>
                <a:cs typeface="+mn-lt"/>
              </a:rPr>
              <a:t> písma </a:t>
            </a:r>
            <a:r>
              <a:rPr lang="cs-CZ" sz="2400" dirty="0">
                <a:latin typeface="Georgia Pro Light"/>
                <a:ea typeface="+mn-lt"/>
                <a:cs typeface="+mn-lt"/>
              </a:rPr>
              <a:t>-</a:t>
            </a:r>
            <a:r>
              <a:rPr lang="cs-CZ" dirty="0">
                <a:latin typeface="Georgia Pro Light"/>
                <a:ea typeface="+mn-lt"/>
                <a:cs typeface="+mn-lt"/>
              </a:rPr>
              <a:t>&gt; k psaní jednotlivých slov</a:t>
            </a:r>
            <a:endParaRPr lang="cs-CZ">
              <a:latin typeface="Georgia Pro Light"/>
            </a:endParaRPr>
          </a:p>
          <a:p>
            <a:r>
              <a:rPr lang="cs-CZ" b="1" err="1">
                <a:latin typeface="Georgia Pro Light"/>
              </a:rPr>
              <a:t>Pichtův</a:t>
            </a:r>
            <a:r>
              <a:rPr lang="cs-CZ" b="1" dirty="0">
                <a:latin typeface="Georgia Pro Light"/>
              </a:rPr>
              <a:t> psací stroj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cs-CZ" dirty="0">
                <a:latin typeface="Georgia Pro Light"/>
              </a:rPr>
              <a:t>v poslední době nahrazován počítačem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cs-CZ" dirty="0">
                <a:latin typeface="Georgia Pro Light"/>
              </a:rPr>
              <a:t>7</a:t>
            </a:r>
            <a:r>
              <a:rPr lang="cs-CZ" dirty="0">
                <a:latin typeface="Georgia Pro Light"/>
                <a:ea typeface="+mn-lt"/>
                <a:cs typeface="+mn-lt"/>
              </a:rPr>
              <a:t> klapek, kdy každá odpovídá jednomu bodu v </a:t>
            </a:r>
            <a:r>
              <a:rPr lang="cs-CZ" err="1">
                <a:latin typeface="Georgia Pro Light"/>
                <a:ea typeface="+mn-lt"/>
                <a:cs typeface="+mn-lt"/>
              </a:rPr>
              <a:t>šestibodí</a:t>
            </a:r>
            <a:r>
              <a:rPr lang="cs-CZ" dirty="0">
                <a:latin typeface="Georgia Pro Light"/>
                <a:ea typeface="+mn-lt"/>
                <a:cs typeface="+mn-lt"/>
              </a:rPr>
              <a:t> Braillova písma, poslední z klapek je mezerník</a:t>
            </a:r>
            <a:endParaRPr lang="cs-CZ" dirty="0">
              <a:latin typeface="Georgia Pro Light"/>
            </a:endParaRPr>
          </a:p>
          <a:p>
            <a:r>
              <a:rPr lang="cs-CZ" dirty="0">
                <a:latin typeface="Georgia Pro Light"/>
              </a:rPr>
              <a:t>čtecí přístroje, diktafony, lokální nasvícení </a:t>
            </a:r>
            <a:endParaRPr lang="cs-CZ"/>
          </a:p>
          <a:p>
            <a:r>
              <a:rPr lang="cs-CZ" dirty="0">
                <a:latin typeface="Georgia Pro Light"/>
              </a:rPr>
              <a:t>různé typy brýlí, lupy, </a:t>
            </a:r>
            <a:r>
              <a:rPr lang="cs-CZ">
                <a:latin typeface="Georgia Pro Light"/>
              </a:rPr>
              <a:t>turmon (malý monokulární dalekohled)</a:t>
            </a:r>
            <a:endParaRPr lang="cs-CZ">
              <a:ea typeface="+mn-lt"/>
              <a:cs typeface="+mn-lt"/>
            </a:endParaRPr>
          </a:p>
          <a:p>
            <a:r>
              <a:rPr lang="cs-CZ" dirty="0">
                <a:latin typeface="Georgia Pro Light"/>
                <a:ea typeface="+mn-lt"/>
                <a:cs typeface="+mn-lt"/>
              </a:rPr>
              <a:t>ozvučené míče</a:t>
            </a:r>
          </a:p>
          <a:p>
            <a:endParaRPr lang="cs-CZ" dirty="0">
              <a:ea typeface="+mn-lt"/>
              <a:cs typeface="+mn-lt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70E3FA0-65AA-4427-9EDB-FA5E67976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589" y="484079"/>
            <a:ext cx="3392465" cy="254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42C29C8-B8D4-4D23-9C5A-CD6C60B14492}"/>
              </a:ext>
            </a:extLst>
          </p:cNvPr>
          <p:cNvSpPr txBox="1"/>
          <p:nvPr/>
        </p:nvSpPr>
        <p:spPr>
          <a:xfrm>
            <a:off x="8987481" y="305623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Pichtův psací stroj </a:t>
            </a:r>
          </a:p>
        </p:txBody>
      </p:sp>
    </p:spTree>
    <p:extLst>
      <p:ext uri="{BB962C8B-B14F-4D97-AF65-F5344CB8AC3E}">
        <p14:creationId xmlns:p14="http://schemas.microsoft.com/office/powerpoint/2010/main" val="362701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A0251-EB1A-4D13-BA7E-2FE4C2E3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Rockwell Condensed"/>
              </a:rPr>
              <a:t>ZDROJE</a:t>
            </a:r>
            <a:endParaRPr lang="cs-CZ" dirty="0">
              <a:latin typeface="Rockwell Condensed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556A3-CBA9-40CB-A634-2B9307D1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https://uss.upol.cz/wp-content/uploads/2015/01/publikace-Integrace-ZP-%C5%BE%C3%A1ka-na-z%C3%A1kladn%C3%AD-%C5%A1kolu.pdf</a:t>
            </a:r>
            <a:endParaRPr lang="cs-CZ">
              <a:ea typeface="+mn-lt"/>
              <a:cs typeface="+mn-lt"/>
            </a:endParaRPr>
          </a:p>
          <a:p>
            <a:r>
              <a:rPr lang="cs-CZ" u="sng" dirty="0">
                <a:ea typeface="+mn-lt"/>
                <a:cs typeface="+mn-lt"/>
                <a:hlinkClick r:id="rId3"/>
              </a:rPr>
              <a:t>https://maturita.cermat.cz/files/files/uprava-podminek/prehled-uzpusobeni-podminek.pdf</a:t>
            </a:r>
            <a:endParaRPr lang="cs-CZ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4"/>
              </a:rPr>
              <a:t>https://www.zakonyprolidi.cz/cs/2005-73</a:t>
            </a:r>
            <a:endParaRPr lang="cs-CZ" u="sng" dirty="0">
              <a:ea typeface="+mn-lt"/>
              <a:cs typeface="+mn-lt"/>
            </a:endParaRPr>
          </a:p>
          <a:p>
            <a:r>
              <a:rPr lang="cs-CZ" u="sng" dirty="0">
                <a:ea typeface="+mn-lt"/>
                <a:cs typeface="+mn-lt"/>
                <a:hlinkClick r:id="rId5"/>
              </a:rPr>
              <a:t>https://www.tyflopomucky.cz/olomouc/59-pomucky-pro-vyuku-psani</a:t>
            </a:r>
            <a:endParaRPr lang="cs-CZ">
              <a:ea typeface="+mn-lt"/>
              <a:cs typeface="+mn-lt"/>
            </a:endParaRPr>
          </a:p>
          <a:p>
            <a:r>
              <a:rPr lang="cs-CZ" u="sng" dirty="0">
                <a:ea typeface="+mn-lt"/>
                <a:cs typeface="+mn-lt"/>
                <a:hlinkClick r:id="rId6"/>
              </a:rPr>
              <a:t>http://canov.jergym.cz/vyhledav/variant9/braile/braile.html</a:t>
            </a:r>
            <a:endParaRPr lang="cs-CZ">
              <a:ea typeface="+mn-lt"/>
              <a:cs typeface="+mn-lt"/>
            </a:endParaRPr>
          </a:p>
          <a:p>
            <a:r>
              <a:rPr lang="cs-CZ" u="sng" dirty="0">
                <a:ea typeface="+mn-lt"/>
                <a:cs typeface="+mn-lt"/>
                <a:hlinkClick r:id="rId7"/>
              </a:rPr>
              <a:t>https://www.kralovstvimap.cz/cr-nastenna-plasticka-mapa/d-70357/</a:t>
            </a:r>
            <a:endParaRPr lang="cs-CZ">
              <a:ea typeface="+mn-lt"/>
              <a:cs typeface="+mn-lt"/>
            </a:endParaRPr>
          </a:p>
          <a:p>
            <a:r>
              <a:rPr lang="cs-CZ" u="sng" dirty="0">
                <a:ea typeface="+mn-lt"/>
                <a:cs typeface="+mn-lt"/>
                <a:hlinkClick r:id="rId8"/>
              </a:rPr>
              <a:t>http://is.braillnet.cz/pomucky_vypis.php?aid%5B%5D=1&amp;spe%5B%5D=2</a:t>
            </a:r>
            <a:endParaRPr lang="cs-CZ">
              <a:ea typeface="+mn-lt"/>
              <a:cs typeface="+mn-lt"/>
            </a:endParaRPr>
          </a:p>
          <a:p>
            <a:r>
              <a:rPr lang="cs-CZ" u="sng" dirty="0">
                <a:ea typeface="+mn-lt"/>
                <a:cs typeface="+mn-lt"/>
                <a:hlinkClick r:id="rId9"/>
              </a:rPr>
              <a:t>https://www.skolazrak.cz/index.php?type=Post&amp;id=420&amp;ids=214</a:t>
            </a:r>
            <a:endParaRPr lang="cs-CZ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10"/>
              </a:rPr>
              <a:t>http://www.skolajj.cz/</a:t>
            </a:r>
          </a:p>
          <a:p>
            <a:r>
              <a:rPr lang="cs-CZ" dirty="0">
                <a:ea typeface="+mn-lt"/>
                <a:cs typeface="+mn-lt"/>
                <a:hlinkClick r:id="rId11"/>
              </a:rPr>
              <a:t>https://theses.cz/id/sdyd0e/112050-863253281.pdf</a:t>
            </a:r>
          </a:p>
          <a:p>
            <a:r>
              <a:rPr lang="cs-CZ" dirty="0">
                <a:ea typeface="+mn-lt"/>
                <a:cs typeface="+mn-lt"/>
                <a:hlinkClick r:id="rId12"/>
              </a:rPr>
              <a:t>https://www.sancedetem.cz/cs/hledam-pomoc/deti-se-zdravotnim-postizenim/vzdelavani-deti-se-specialnimi-potrebami/vzdelavani-deti-se-zrakovym-postizenim/zasady-zrakove-hygieny-u-deti-se-zrakovym-postizenim.shtml</a:t>
            </a: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981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A0251-EB1A-4D13-BA7E-2FE4C2E3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Rockwell Condensed"/>
              </a:rPr>
              <a:t>ZÁKLADNÍ SPECIFIKA</a:t>
            </a:r>
            <a:endParaRPr lang="cs-CZ" dirty="0">
              <a:latin typeface="Rockwell Condensed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556A3-CBA9-40CB-A634-2B9307D1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Georgia Pro Light"/>
              </a:rPr>
              <a:t>školy pro zrakově postižené: mateřské, základní, střední odborné, praktické, gymnázia</a:t>
            </a:r>
          </a:p>
          <a:p>
            <a:r>
              <a:rPr lang="cs-CZ" dirty="0">
                <a:latin typeface="Georgia Pro Light"/>
              </a:rPr>
              <a:t>na školách probíhá výuka klasických předmětů i výuka speciálních dovedností (např.: chůze s bílou holí)</a:t>
            </a:r>
          </a:p>
          <a:p>
            <a:r>
              <a:rPr lang="cs-CZ" dirty="0">
                <a:latin typeface="Georgia Pro Light"/>
              </a:rPr>
              <a:t>snaha o lehčí integraci po absolvování školy</a:t>
            </a:r>
          </a:p>
          <a:p>
            <a:r>
              <a:rPr lang="cs-CZ" dirty="0">
                <a:latin typeface="Georgia Pro Light"/>
              </a:rPr>
              <a:t>školy většinou nabízejí i oftalmologickou péči </a:t>
            </a:r>
          </a:p>
          <a:p>
            <a:r>
              <a:rPr lang="cs-CZ" dirty="0">
                <a:latin typeface="Georgia Pro Light"/>
              </a:rPr>
              <a:t>každý nevidomý </a:t>
            </a:r>
            <a:r>
              <a:rPr lang="cs-CZ" dirty="0">
                <a:latin typeface="Georgia Pro Light"/>
                <a:ea typeface="+mn-lt"/>
                <a:cs typeface="+mn-lt"/>
              </a:rPr>
              <a:t>je sám o sobě specifický a je mu třeba přizpůsobit vyučovací hodinu přímo na jeho míru</a:t>
            </a:r>
            <a:endParaRPr lang="cs-CZ" dirty="0">
              <a:latin typeface="Georgia Pro Light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15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A0251-EB1A-4D13-BA7E-2FE4C2E3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8983"/>
            <a:ext cx="10058400" cy="1609344"/>
          </a:xfrm>
        </p:spPr>
        <p:txBody>
          <a:bodyPr/>
          <a:lstStyle/>
          <a:p>
            <a:r>
              <a:rPr lang="cs-CZ" dirty="0">
                <a:latin typeface="Rockwell Condensed"/>
              </a:rPr>
              <a:t>ROZDÍLY OPROTI BĚŽNÝM ŠKOLÁM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556A3-CBA9-40CB-A634-2B9307D1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78625"/>
            <a:ext cx="10573264" cy="48642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>
                <a:latin typeface="Georgia Pro Light"/>
                <a:ea typeface="+mn-lt"/>
                <a:cs typeface="+mn-lt"/>
              </a:rPr>
              <a:t>větší zaměření na hudební výchovu a rozvoj manuální zručnosti</a:t>
            </a:r>
          </a:p>
          <a:p>
            <a:r>
              <a:rPr lang="cs-CZ">
                <a:latin typeface="Georgia Pro Light"/>
                <a:ea typeface="+mn-lt"/>
                <a:cs typeface="+mn-lt"/>
              </a:rPr>
              <a:t>učení se prostorové orientace </a:t>
            </a:r>
          </a:p>
          <a:p>
            <a:pPr lvl="2"/>
            <a:r>
              <a:rPr lang="cs-CZ" sz="2000">
                <a:latin typeface="Georgia Pro Light"/>
                <a:ea typeface="+mn-lt"/>
                <a:cs typeface="+mn-lt"/>
              </a:rPr>
              <a:t>chůze s bílou holí</a:t>
            </a:r>
            <a:endParaRPr lang="cs-CZ" sz="2000">
              <a:latin typeface="Rockwell" panose="02060603020205020403"/>
              <a:ea typeface="+mn-lt"/>
              <a:cs typeface="+mn-lt"/>
            </a:endParaRPr>
          </a:p>
          <a:p>
            <a:pPr lvl="2"/>
            <a:r>
              <a:rPr lang="cs-CZ" sz="2000">
                <a:latin typeface="Georgia Pro Light"/>
                <a:ea typeface="+mn-lt"/>
                <a:cs typeface="+mn-lt"/>
              </a:rPr>
              <a:t>využívání ostatních smyslů - rozeznávání zvůků a vůní</a:t>
            </a:r>
            <a:endParaRPr lang="cs-CZ" sz="2000">
              <a:latin typeface="Rockwell" panose="02060603020205020403"/>
              <a:ea typeface="+mn-lt"/>
              <a:cs typeface="+mn-lt"/>
            </a:endParaRPr>
          </a:p>
          <a:p>
            <a:pPr lvl="2"/>
            <a:r>
              <a:rPr lang="cs-CZ" sz="2000">
                <a:latin typeface="Georgia Pro Light"/>
                <a:ea typeface="+mn-lt"/>
                <a:cs typeface="+mn-lt"/>
              </a:rPr>
              <a:t>přemisťování v prostoru - různé opičí dráhy</a:t>
            </a:r>
            <a:endParaRPr lang="cs-CZ" sz="2000">
              <a:latin typeface="Rockwell" panose="02060603020205020403"/>
              <a:ea typeface="+mn-lt"/>
              <a:cs typeface="+mn-lt"/>
            </a:endParaRPr>
          </a:p>
          <a:p>
            <a:pPr lvl="2"/>
            <a:r>
              <a:rPr lang="cs-CZ" sz="2000">
                <a:latin typeface="Georgia Pro Light"/>
                <a:ea typeface="+mn-lt"/>
                <a:cs typeface="+mn-lt"/>
              </a:rPr>
              <a:t>rozvíjení představ o reálném prostoru </a:t>
            </a:r>
            <a:endParaRPr lang="cs-CZ" sz="2000">
              <a:latin typeface="Georgia Pro Light"/>
            </a:endParaRPr>
          </a:p>
          <a:p>
            <a:r>
              <a:rPr lang="cs-CZ">
                <a:latin typeface="Georgia Pro Light"/>
                <a:ea typeface="+mn-lt"/>
                <a:cs typeface="+mn-lt"/>
              </a:rPr>
              <a:t>využití speciálních pomůcek (Pichtův psací stroj, rýsovací potřeby s hmatovými výstupy, atd.)</a:t>
            </a:r>
          </a:p>
          <a:p>
            <a:r>
              <a:rPr lang="cs-CZ">
                <a:latin typeface="Georgia Pro Light"/>
                <a:ea typeface="+mn-lt"/>
                <a:cs typeface="+mn-lt"/>
              </a:rPr>
              <a:t>pomalejší výuka, z důvodu nemožnosti demonstrace na viditelných příkladech</a:t>
            </a:r>
          </a:p>
          <a:p>
            <a:pPr lvl="1"/>
            <a:r>
              <a:rPr lang="cs-CZ" dirty="0">
                <a:latin typeface="Georgia Pro Light"/>
                <a:ea typeface="+mn-lt"/>
                <a:cs typeface="+mn-lt"/>
              </a:rPr>
              <a:t>! ale rozsah a obsah RVP je stejný jako na běžných školách =&gt; zajištěna prostupnost se školami hlavního vzdělávacího proudu</a:t>
            </a:r>
          </a:p>
          <a:p>
            <a:r>
              <a:rPr lang="cs-CZ">
                <a:latin typeface="Georgia Pro Light"/>
                <a:ea typeface="+mn-lt"/>
                <a:cs typeface="+mn-lt"/>
              </a:rPr>
              <a:t>menší počet žáků ve třídě </a:t>
            </a:r>
          </a:p>
          <a:p>
            <a:pPr lvl="1"/>
            <a:r>
              <a:rPr lang="cs-CZ">
                <a:latin typeface="Georgia Pro Light"/>
                <a:ea typeface="+mn-lt"/>
                <a:cs typeface="+mn-lt"/>
              </a:rPr>
              <a:t>nejméně 6 a nejvíce 14 žáků s přihlédnutím k věku a speciállním vzdělávacím potřebám žáků</a:t>
            </a:r>
            <a:endParaRPr lang="cs-CZ" dirty="0">
              <a:latin typeface="Georgia Pro Light"/>
              <a:ea typeface="+mn-lt"/>
              <a:cs typeface="+mn-lt"/>
            </a:endParaRPr>
          </a:p>
          <a:p>
            <a:pPr lvl="1"/>
            <a:r>
              <a:rPr lang="cs-CZ">
                <a:latin typeface="Georgia Pro Light"/>
                <a:ea typeface="+mn-lt"/>
                <a:cs typeface="+mn-lt"/>
              </a:rPr>
              <a:t>třída  pro žáky s těžkým zdravotním postižením má nejméně 4 a nejvíce 6 žáků</a:t>
            </a:r>
            <a:endParaRPr lang="cs-CZ" dirty="0">
              <a:latin typeface="Georgia Pro Light"/>
              <a:ea typeface="+mn-lt"/>
              <a:cs typeface="+mn-lt"/>
            </a:endParaRPr>
          </a:p>
          <a:p>
            <a:pPr lvl="1"/>
            <a:r>
              <a:rPr lang="cs-CZ">
                <a:latin typeface="Georgia Pro Light"/>
                <a:ea typeface="+mn-lt"/>
                <a:cs typeface="+mn-lt"/>
              </a:rPr>
              <a:t>ve třídě mohou být žáci s různým zrakovým postižením </a:t>
            </a:r>
            <a:endParaRPr lang="cs-CZ" dirty="0">
              <a:latin typeface="Georgia Pro Light"/>
              <a:ea typeface="+mn-lt"/>
              <a:cs typeface="+mn-lt"/>
            </a:endParaRPr>
          </a:p>
          <a:p>
            <a:pPr marL="274320" lvl="1" indent="0">
              <a:buNone/>
            </a:pPr>
            <a:endParaRPr lang="cs-CZ" dirty="0">
              <a:latin typeface="Georgia Pro Light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7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A0251-EB1A-4D13-BA7E-2FE4C2E3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300" dirty="0"/>
              <a:t>VYUČOVÁNÍ V JEDNOTLIVÝCH PŘEDMĚTECH na </a:t>
            </a:r>
            <a:r>
              <a:rPr lang="cs-CZ" sz="5300" dirty="0" err="1"/>
              <a:t>zš</a:t>
            </a:r>
            <a:endParaRPr lang="cs-CZ" sz="5300" dirty="0" err="1">
              <a:latin typeface="Rockwell Condensed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556A3-CBA9-40CB-A634-2B9307D1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88422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rtl="0">
              <a:buChar char="•"/>
            </a:pPr>
            <a:r>
              <a:rPr lang="cs-CZ" sz="1900" b="1" dirty="0">
                <a:latin typeface="Georgia Pro Light"/>
                <a:ea typeface="Arial"/>
                <a:cs typeface="Arial"/>
              </a:rPr>
              <a:t>MATEMATIKA</a:t>
            </a:r>
            <a:r>
              <a:rPr lang="en-US" sz="1900" b="1" dirty="0">
                <a:latin typeface="Georgia Pro Light"/>
                <a:ea typeface="Arial"/>
                <a:cs typeface="Arial"/>
              </a:rPr>
              <a:t>​</a:t>
            </a:r>
          </a:p>
          <a:p>
            <a:pPr lvl="1" rtl="0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Arial"/>
                <a:cs typeface="Arial"/>
              </a:rPr>
              <a:t>využití speciálních rýsovacích potřeb a ozvučené kalkulačky</a:t>
            </a:r>
            <a:r>
              <a:rPr lang="en-US" dirty="0">
                <a:latin typeface="Georgia Pro Light"/>
                <a:ea typeface="Arial"/>
                <a:cs typeface="Arial"/>
              </a:rPr>
              <a:t>​</a:t>
            </a:r>
          </a:p>
          <a:p>
            <a:pPr marL="274320" lvl="1" indent="0">
              <a:buNone/>
            </a:pPr>
            <a:endParaRPr lang="en-US" dirty="0">
              <a:latin typeface="Georgia Pro Light"/>
              <a:ea typeface="Arial"/>
              <a:cs typeface="Arial"/>
            </a:endParaRPr>
          </a:p>
          <a:p>
            <a:pPr lvl="0" rtl="0">
              <a:buChar char="•"/>
            </a:pPr>
            <a:r>
              <a:rPr lang="cs-CZ" sz="1900" b="1" dirty="0">
                <a:latin typeface="Georgia Pro Light"/>
                <a:ea typeface="Arial"/>
                <a:cs typeface="Arial"/>
              </a:rPr>
              <a:t>ČESKÝ JAZYK</a:t>
            </a:r>
            <a:r>
              <a:rPr lang="en-US" sz="1900" b="1" dirty="0">
                <a:latin typeface="Georgia Pro Light"/>
                <a:ea typeface="Arial"/>
                <a:cs typeface="Arial"/>
              </a:rPr>
              <a:t>​</a:t>
            </a:r>
          </a:p>
          <a:p>
            <a:pPr lvl="1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Arial"/>
                <a:cs typeface="Arial"/>
              </a:rPr>
              <a:t>zvětšené učební texty pro slabozraké</a:t>
            </a:r>
            <a:r>
              <a:rPr lang="en-US" dirty="0">
                <a:latin typeface="Georgia Pro Light"/>
                <a:ea typeface="Arial"/>
                <a:cs typeface="Arial"/>
              </a:rPr>
              <a:t>​</a:t>
            </a:r>
          </a:p>
          <a:p>
            <a:pPr lvl="1" rtl="0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Arial"/>
                <a:cs typeface="Arial"/>
              </a:rPr>
              <a:t>silné naznačení řádků, začátku a konce stránky ​</a:t>
            </a:r>
          </a:p>
          <a:p>
            <a:pPr marL="274320" lvl="1" indent="0" rtl="0">
              <a:buNone/>
            </a:pPr>
            <a:endParaRPr lang="cs-CZ" dirty="0">
              <a:latin typeface="Georgia Pro Light"/>
              <a:ea typeface="Arial"/>
              <a:cs typeface="Arial"/>
            </a:endParaRPr>
          </a:p>
          <a:p>
            <a:pPr lvl="0" rtl="0">
              <a:buChar char="•"/>
            </a:pPr>
            <a:r>
              <a:rPr lang="cs-CZ" sz="1900" b="1" dirty="0">
                <a:latin typeface="Georgia Pro Light"/>
                <a:ea typeface="Arial"/>
                <a:cs typeface="Arial"/>
              </a:rPr>
              <a:t>CIZÍ JAZYK</a:t>
            </a:r>
            <a:r>
              <a:rPr lang="en-US" sz="1900" b="1" dirty="0">
                <a:latin typeface="Georgia Pro Light"/>
                <a:ea typeface="Arial"/>
                <a:cs typeface="Arial"/>
              </a:rPr>
              <a:t>​</a:t>
            </a:r>
          </a:p>
          <a:p>
            <a:pPr lvl="1" rtl="0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Arial"/>
                <a:cs typeface="Arial"/>
              </a:rPr>
              <a:t>náhrada tištěného slovníku - CD, internet</a:t>
            </a:r>
            <a:r>
              <a:rPr lang="en-US" dirty="0">
                <a:latin typeface="Georgia Pro Light"/>
                <a:ea typeface="Arial"/>
                <a:cs typeface="Arial"/>
              </a:rPr>
              <a:t>​</a:t>
            </a:r>
          </a:p>
          <a:p>
            <a:pPr lvl="1" rtl="0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Arial"/>
                <a:cs typeface="Arial"/>
              </a:rPr>
              <a:t>učitel často sám vytváří slovník pomocí braillské tiskárny</a:t>
            </a:r>
            <a:r>
              <a:rPr lang="en-US" dirty="0">
                <a:latin typeface="Georgia Pro Light"/>
                <a:ea typeface="Arial"/>
                <a:cs typeface="Arial"/>
              </a:rPr>
              <a:t>​</a:t>
            </a:r>
          </a:p>
          <a:p>
            <a:pPr lvl="1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Arial"/>
                <a:cs typeface="Arial"/>
              </a:rPr>
              <a:t> v cizím jazyce jsou odchylky při psaní Braillovy abecedy (např.: „w“ se v Angličtině píše stejně jako </a:t>
            </a:r>
            <a:r>
              <a:rPr lang="cs-CZ" dirty="0">
                <a:latin typeface="Georgia Pro Cond Light"/>
                <a:ea typeface="+mn-lt"/>
                <a:cs typeface="+mn-lt"/>
              </a:rPr>
              <a:t>naše „ř“)</a:t>
            </a:r>
            <a:endParaRPr lang="cs-CZ" dirty="0">
              <a:latin typeface="Georgia Pro Cond Light"/>
            </a:endParaRPr>
          </a:p>
        </p:txBody>
      </p:sp>
      <p:pic>
        <p:nvPicPr>
          <p:cNvPr id="4" name="Obrázek 5" descr="Obsah obrázku postel, stůl, kobereček&#10;&#10;Popis vygenerovaný s velmi vysokou mírou spolehlivosti">
            <a:extLst>
              <a:ext uri="{FF2B5EF4-FFF2-40B4-BE49-F238E27FC236}">
                <a16:creationId xmlns:a16="http://schemas.microsoft.com/office/drawing/2014/main" id="{15948BAD-1136-4AEE-B85E-6896E02A7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330" y="2477805"/>
            <a:ext cx="3183698" cy="2392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C08322E-FAFF-47AF-839F-4E475F456DD2}"/>
              </a:ext>
            </a:extLst>
          </p:cNvPr>
          <p:cNvSpPr txBox="1"/>
          <p:nvPr/>
        </p:nvSpPr>
        <p:spPr>
          <a:xfrm>
            <a:off x="8771237" y="495093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Kolíčková písanka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59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A0251-EB1A-4D13-BA7E-2FE4C2E3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728"/>
            <a:ext cx="10141906" cy="2026878"/>
          </a:xfrm>
        </p:spPr>
        <p:txBody>
          <a:bodyPr>
            <a:normAutofit/>
          </a:bodyPr>
          <a:lstStyle/>
          <a:p>
            <a:r>
              <a:rPr lang="cs-CZ" cap="all" dirty="0">
                <a:latin typeface="Rockwell Condensed"/>
              </a:rPr>
              <a:t>VYUČOVÁNÍ</a:t>
            </a:r>
            <a:r>
              <a:rPr lang="cs-CZ" dirty="0">
                <a:latin typeface="Rockwell Condensed"/>
              </a:rPr>
              <a:t> </a:t>
            </a:r>
            <a:r>
              <a:rPr lang="cs-CZ" cap="all" dirty="0">
                <a:latin typeface="Rockwell Condensed"/>
              </a:rPr>
              <a:t>V</a:t>
            </a:r>
            <a:r>
              <a:rPr lang="cs-CZ" dirty="0">
                <a:latin typeface="Rockwell Condensed"/>
              </a:rPr>
              <a:t> </a:t>
            </a:r>
            <a:r>
              <a:rPr lang="cs-CZ" cap="all" dirty="0">
                <a:latin typeface="Rockwell Condensed"/>
              </a:rPr>
              <a:t>JEDNOTLIVÝCH </a:t>
            </a:r>
            <a:r>
              <a:rPr lang="cs-CZ" dirty="0">
                <a:latin typeface="Rockwell Condensed"/>
              </a:rPr>
              <a:t>             PŘEDMĚTECH</a:t>
            </a:r>
            <a:r>
              <a:rPr lang="cs-CZ" cap="all" dirty="0">
                <a:latin typeface="Rockwell Condensed"/>
              </a:rPr>
              <a:t> NA ZŠ</a:t>
            </a:r>
            <a:r>
              <a:rPr lang="cs-CZ" dirty="0">
                <a:latin typeface="Rockwell Condensed"/>
                <a:ea typeface="Rockwell Condensed"/>
                <a:cs typeface="Rockwell Condensed"/>
              </a:rPr>
              <a:t>​</a:t>
            </a:r>
            <a:endParaRPr lang="cs-CZ" dirty="0">
              <a:latin typeface="Rockwell Condensed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556A3-CBA9-40CB-A634-2B9307D1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15462"/>
            <a:ext cx="10058400" cy="40507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b="1" dirty="0">
                <a:latin typeface="Georgia Pro Light"/>
              </a:rPr>
              <a:t>DĚJEPIS </a:t>
            </a:r>
          </a:p>
          <a:p>
            <a:pPr lvl="1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+mn-lt"/>
                <a:cs typeface="+mn-lt"/>
              </a:rPr>
              <a:t>využívání audio techniky (možnost žákovi přiblížit historické události, bitvy atd.)</a:t>
            </a:r>
            <a:endParaRPr lang="cs-CZ" dirty="0">
              <a:latin typeface="Georgia Pro Light"/>
            </a:endParaRPr>
          </a:p>
          <a:p>
            <a:pPr lvl="1">
              <a:buFont typeface="Arial" pitchFamily="2" charset="2"/>
              <a:buChar char="•"/>
            </a:pPr>
            <a:r>
              <a:rPr lang="cs-CZ">
                <a:latin typeface="Georgia Pro Light"/>
              </a:rPr>
              <a:t>návštěvy muzeí přínosné jen pokud je možné sahat na vystavené exponáty</a:t>
            </a:r>
            <a:endParaRPr lang="cs-CZ">
              <a:latin typeface="Georgia Pro Light"/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latin typeface="Georgia Pro Light"/>
              </a:rPr>
              <a:t>FYZIKA</a:t>
            </a:r>
          </a:p>
          <a:p>
            <a:pPr lvl="1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+mn-lt"/>
                <a:cs typeface="+mn-lt"/>
              </a:rPr>
              <a:t>úskalí v představivosti dítěte</a:t>
            </a:r>
          </a:p>
          <a:p>
            <a:pPr lvl="1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+mn-lt"/>
                <a:cs typeface="+mn-lt"/>
              </a:rPr>
              <a:t>používání teploměrů, vah a budíků s hlasovým výstupem </a:t>
            </a:r>
          </a:p>
          <a:p>
            <a:pPr lvl="1">
              <a:buFont typeface="Arial" pitchFamily="2" charset="2"/>
              <a:buChar char="•"/>
            </a:pPr>
            <a:r>
              <a:rPr lang="cs-CZ">
                <a:latin typeface="Georgia Pro Light"/>
                <a:ea typeface="+mn-lt"/>
                <a:cs typeface="+mn-lt"/>
              </a:rPr>
              <a:t>učivo se i přes obtížnost vysvětlování neopomíjí</a:t>
            </a:r>
          </a:p>
          <a:p>
            <a:pPr lvl="1">
              <a:lnSpc>
                <a:spcPct val="120000"/>
              </a:lnSpc>
              <a:buFont typeface="Arial" pitchFamily="2" charset="2"/>
              <a:buChar char="•"/>
            </a:pPr>
            <a:r>
              <a:rPr lang="cs-CZ">
                <a:latin typeface="Georgia Pro Light"/>
                <a:ea typeface="+mn-lt"/>
                <a:cs typeface="+mn-lt"/>
              </a:rPr>
              <a:t>během pokusů je třeba slovně seznámit se sestavou, říci co budeme provádět, jaký to má účel a jaký by měl být výsledek.</a:t>
            </a:r>
            <a:endParaRPr lang="cs-CZ">
              <a:latin typeface="Georgia Pro Light"/>
            </a:endParaRPr>
          </a:p>
          <a:p>
            <a:r>
              <a:rPr lang="cs-CZ" b="1" dirty="0">
                <a:latin typeface="Georgia Pro Light"/>
              </a:rPr>
              <a:t>CHEMIE</a:t>
            </a:r>
          </a:p>
          <a:p>
            <a:pPr lvl="1">
              <a:spcAft>
                <a:spcPts val="0"/>
              </a:spcAft>
              <a:buFont typeface="Arial" pitchFamily="2" charset="2"/>
              <a:buChar char="•"/>
            </a:pPr>
            <a:r>
              <a:rPr lang="cs-CZ" dirty="0">
                <a:latin typeface="Georgia Pro Light"/>
              </a:rPr>
              <a:t>Mendělejevova tabulka prvků v Braillově písmu</a:t>
            </a:r>
          </a:p>
          <a:p>
            <a:pPr lvl="1">
              <a:spcAft>
                <a:spcPts val="0"/>
              </a:spcAft>
              <a:buFont typeface="Arial" pitchFamily="2" charset="2"/>
              <a:buChar char="•"/>
            </a:pPr>
            <a:r>
              <a:rPr lang="cs-CZ" dirty="0">
                <a:latin typeface="Georgia Pro Light"/>
              </a:rPr>
              <a:t>zapisování vzorců a chemických rovnic v Braillově písmu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>
              <a:spcAft>
                <a:spcPts val="0"/>
              </a:spcAft>
            </a:pPr>
            <a:endParaRPr lang="cs-CZ" dirty="0"/>
          </a:p>
        </p:txBody>
      </p:sp>
      <p:pic>
        <p:nvPicPr>
          <p:cNvPr id="5" name="Obrázek 5" descr="Obsah obrázku elektronika, klávesnice, počítač&#10;&#10;Popis vygenerovaný s velmi vysokou mírou spolehlivosti">
            <a:extLst>
              <a:ext uri="{FF2B5EF4-FFF2-40B4-BE49-F238E27FC236}">
                <a16:creationId xmlns:a16="http://schemas.microsoft.com/office/drawing/2014/main" id="{A736897F-E08E-4CBB-8032-51004E57C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744" y="4615038"/>
            <a:ext cx="2580577" cy="172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74985B2-DBA8-457F-A75E-7C9BD5D4AD0D}"/>
              </a:ext>
            </a:extLst>
          </p:cNvPr>
          <p:cNvSpPr txBox="1"/>
          <p:nvPr/>
        </p:nvSpPr>
        <p:spPr>
          <a:xfrm>
            <a:off x="8369643" y="5960075"/>
            <a:ext cx="244457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9388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A0251-EB1A-4D13-BA7E-2FE4C2E3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latin typeface="Rockwell Condensed"/>
              </a:rPr>
              <a:t>VYUČOVÁNÍ</a:t>
            </a:r>
            <a:r>
              <a:rPr lang="cs-CZ" dirty="0">
                <a:latin typeface="Rockwell Condensed"/>
              </a:rPr>
              <a:t> V JEDNOTLIVÝCH </a:t>
            </a:r>
            <a:r>
              <a:rPr lang="cs-CZ" cap="all" dirty="0">
                <a:latin typeface="Rockwell Condensed"/>
              </a:rPr>
              <a:t>PŘEDMĚTECH NA ZŠ</a:t>
            </a:r>
            <a:endParaRPr lang="cs-CZ" dirty="0">
              <a:latin typeface="Rockwell Condensed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556A3-CBA9-40CB-A634-2B9307D1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23079"/>
            <a:ext cx="10058400" cy="405079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cs-CZ" dirty="0"/>
          </a:p>
          <a:p>
            <a:r>
              <a:rPr lang="cs-CZ" sz="1900" b="1" dirty="0">
                <a:latin typeface="Georgia Pro Light"/>
              </a:rPr>
              <a:t>BIOLOGIE</a:t>
            </a: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  <a:ea typeface="+mn-lt"/>
                <a:cs typeface="+mn-lt"/>
              </a:rPr>
              <a:t>rozšíření výuky zabývající se lidským tělem a jeho fungováním</a:t>
            </a: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</a:rPr>
              <a:t>velké množství názorného materiálu – vycpanin, modelů, koster, herbářů</a:t>
            </a:r>
          </a:p>
          <a:p>
            <a:pPr marL="274320" lvl="1" indent="0">
              <a:buNone/>
            </a:pPr>
            <a:endParaRPr lang="cs-CZ" sz="2000" dirty="0">
              <a:latin typeface="Georgia Pro Light"/>
            </a:endParaRPr>
          </a:p>
          <a:p>
            <a:r>
              <a:rPr lang="cs-CZ" sz="1900" b="1" dirty="0">
                <a:latin typeface="Georgia Pro Light"/>
              </a:rPr>
              <a:t>ZEMĚPIS</a:t>
            </a: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  <a:ea typeface="+mn-lt"/>
                <a:cs typeface="+mn-lt"/>
              </a:rPr>
              <a:t>využití reliéfních map a glóbusů</a:t>
            </a: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  <a:ea typeface="+mn-lt"/>
                <a:cs typeface="+mn-lt"/>
              </a:rPr>
              <a:t>větší zaměření na postavení člověka ve společnosti, průmysl a zemědělství než na práci s mapou </a:t>
            </a:r>
            <a:endParaRPr lang="cs-CZ" sz="1700" dirty="0">
              <a:latin typeface="Georgia Pro Light"/>
            </a:endParaRPr>
          </a:p>
          <a:p>
            <a:pPr lvl="1">
              <a:buFont typeface="Arial" pitchFamily="2" charset="2"/>
              <a:buChar char="•"/>
            </a:pPr>
            <a:endParaRPr lang="cs-CZ" sz="1700" dirty="0">
              <a:latin typeface="Georgia Pro Light"/>
              <a:ea typeface="+mn-lt"/>
              <a:cs typeface="+mn-lt"/>
            </a:endParaRPr>
          </a:p>
          <a:p>
            <a:r>
              <a:rPr lang="cs-CZ" sz="1900" b="1" dirty="0">
                <a:latin typeface="Georgia Pro Light"/>
              </a:rPr>
              <a:t>HUDEBNÍ VÝCHOVA</a:t>
            </a: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  <a:ea typeface="+mn-lt"/>
                <a:cs typeface="+mn-lt"/>
              </a:rPr>
              <a:t>seznámení s Braillským </a:t>
            </a:r>
            <a:r>
              <a:rPr lang="cs-CZ" sz="1700" err="1">
                <a:latin typeface="Georgia Pro Light"/>
                <a:ea typeface="+mn-lt"/>
                <a:cs typeface="+mn-lt"/>
              </a:rPr>
              <a:t>notopisem</a:t>
            </a:r>
            <a:endParaRPr lang="cs-CZ" sz="1700">
              <a:latin typeface="Georgia Pro Light"/>
              <a:ea typeface="+mn-lt"/>
              <a:cs typeface="+mn-lt"/>
            </a:endParaRP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  <a:ea typeface="+mn-lt"/>
                <a:cs typeface="+mn-lt"/>
              </a:rPr>
              <a:t>neplatí obecně, že každý nevidomý má hudební sluch </a:t>
            </a:r>
            <a:endParaRPr lang="cs-CZ" sz="1700">
              <a:latin typeface="Georgia Pro Light"/>
            </a:endParaRP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4" descr="Obsah obrázku mapa, text&#10;&#10;Popis vygenerovaný s velmi vysokou mírou spolehlivosti">
            <a:extLst>
              <a:ext uri="{FF2B5EF4-FFF2-40B4-BE49-F238E27FC236}">
                <a16:creationId xmlns:a16="http://schemas.microsoft.com/office/drawing/2014/main" id="{3D420089-2692-447C-9CD9-69735A687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976" y="1857556"/>
            <a:ext cx="3129419" cy="2088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49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A0251-EB1A-4D13-BA7E-2FE4C2E3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VYUČOVÁNÍ V JEDNOTLIVÝCH PŘEDMĚTECH NA ZŠ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556A3-CBA9-40CB-A634-2B9307D1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10970"/>
            <a:ext cx="10058400" cy="47501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1900" b="1" dirty="0">
                <a:latin typeface="Georgia Pro Light"/>
                <a:ea typeface="+mn-lt"/>
                <a:cs typeface="+mn-lt"/>
              </a:rPr>
              <a:t>TĚLESNÁ VÝCHOVA</a:t>
            </a:r>
            <a:endParaRPr lang="en-US" sz="1900" b="1">
              <a:latin typeface="Georgia Pro Light"/>
              <a:ea typeface="+mn-lt"/>
              <a:cs typeface="+mn-lt"/>
            </a:endParaRP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</a:rPr>
              <a:t>rozvoj prostorové orientace a samostatného pohybu</a:t>
            </a:r>
            <a:endParaRPr lang="en-US" sz="1700">
              <a:latin typeface="Georgia Pro Light"/>
              <a:ea typeface="+mn-lt"/>
              <a:cs typeface="+mn-lt"/>
            </a:endParaRP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  <a:ea typeface="+mn-lt"/>
                <a:cs typeface="+mn-lt"/>
              </a:rPr>
              <a:t>používání ozvučených míčů</a:t>
            </a:r>
            <a:endParaRPr lang="en-US" sz="1700" dirty="0">
              <a:latin typeface="Georgia Pro Light"/>
              <a:ea typeface="+mn-lt"/>
              <a:cs typeface="+mn-lt"/>
            </a:endParaRP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</a:rPr>
              <a:t>omezení vychází z příčin zrakové vady</a:t>
            </a:r>
            <a:endParaRPr lang="en-US" sz="1700">
              <a:latin typeface="Georgia Pro Light"/>
            </a:endParaRP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</a:rPr>
              <a:t>u zrakově postižených osob je zvýšený nitrooční tlak =&gt; neprovádět kotouly, předklony, skoky z výšky</a:t>
            </a:r>
            <a:endParaRPr lang="en-US" sz="1700" dirty="0">
              <a:latin typeface="Georgia Pro Light"/>
            </a:endParaRP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</a:rPr>
              <a:t>zaměřit se na správné držení těla a zpevnění svalstva</a:t>
            </a:r>
            <a:endParaRPr lang="cs-CZ" sz="1700" dirty="0">
              <a:latin typeface="Georgia Pro Light"/>
              <a:ea typeface="+mn-lt"/>
              <a:cs typeface="+mn-lt"/>
            </a:endParaRPr>
          </a:p>
          <a:p>
            <a:pPr lvl="1">
              <a:buFont typeface="Arial" pitchFamily="2" charset="2"/>
              <a:buChar char="•"/>
            </a:pPr>
            <a:r>
              <a:rPr lang="cs-CZ" sz="1700">
                <a:latin typeface="Georgia Pro Light"/>
                <a:ea typeface="+mn-lt"/>
                <a:cs typeface="+mn-lt"/>
              </a:rPr>
              <a:t>vhodné sporty: fotbal s ozvučeným míčem, goalball </a:t>
            </a:r>
            <a:endParaRPr lang="cs-CZ" sz="1700" dirty="0">
              <a:latin typeface="Georgia Pro Light"/>
              <a:ea typeface="+mn-lt"/>
              <a:cs typeface="+mn-lt"/>
            </a:endParaRPr>
          </a:p>
          <a:p>
            <a:pPr lvl="1"/>
            <a:endParaRPr lang="cs-CZ" dirty="0">
              <a:latin typeface="Georgia Pro Light"/>
              <a:ea typeface="+mn-lt"/>
              <a:cs typeface="+mn-lt"/>
            </a:endParaRPr>
          </a:p>
          <a:p>
            <a:r>
              <a:rPr lang="cs-CZ" b="1" dirty="0">
                <a:latin typeface="Georgia Pro Light"/>
                <a:ea typeface="+mn-lt"/>
                <a:cs typeface="+mn-lt"/>
              </a:rPr>
              <a:t>VÝTVARNÁ VÝCHOVA</a:t>
            </a:r>
            <a:endParaRPr lang="en-US" b="1">
              <a:latin typeface="Georgia Pro Light"/>
              <a:ea typeface="+mn-lt"/>
              <a:cs typeface="+mn-lt"/>
            </a:endParaRP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</a:rPr>
              <a:t>upřednostnění rozvoje technik před barevným sladěním</a:t>
            </a:r>
            <a:endParaRPr lang="en-US" sz="1700" dirty="0">
              <a:latin typeface="Georgia Pro Light"/>
              <a:ea typeface="+mn-lt"/>
              <a:cs typeface="+mn-lt"/>
            </a:endParaRP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</a:rPr>
              <a:t>základy </a:t>
            </a:r>
            <a:r>
              <a:rPr lang="cs-CZ" sz="1700" err="1">
                <a:latin typeface="Georgia Pro Light"/>
              </a:rPr>
              <a:t>tyflografiky</a:t>
            </a:r>
            <a:r>
              <a:rPr lang="cs-CZ" sz="1700" dirty="0">
                <a:latin typeface="Georgia Pro Light"/>
              </a:rPr>
              <a:t> </a:t>
            </a:r>
          </a:p>
          <a:p>
            <a:pPr lvl="1">
              <a:buFont typeface="Arial" pitchFamily="2" charset="2"/>
              <a:buChar char="•"/>
            </a:pPr>
            <a:r>
              <a:rPr lang="cs-CZ" sz="1700">
                <a:latin typeface="Georgia Pro Light"/>
                <a:ea typeface="+mn-lt"/>
                <a:cs typeface="+mn-lt"/>
              </a:rPr>
              <a:t>používání modelovací a hrnčířské hlíny</a:t>
            </a:r>
          </a:p>
          <a:p>
            <a:pPr lvl="1">
              <a:buFont typeface="Arial" pitchFamily="2" charset="2"/>
              <a:buChar char="•"/>
            </a:pPr>
            <a:endParaRPr lang="cs-CZ" sz="1700" dirty="0">
              <a:latin typeface="Georgia Pro Light"/>
              <a:ea typeface="+mn-lt"/>
              <a:cs typeface="+mn-lt"/>
            </a:endParaRPr>
          </a:p>
          <a:p>
            <a:r>
              <a:rPr lang="cs-CZ" sz="1900" b="1" dirty="0">
                <a:latin typeface="Georgia Pro Light"/>
                <a:ea typeface="+mn-lt"/>
                <a:cs typeface="+mn-lt"/>
              </a:rPr>
              <a:t>PRACOVNÍ ČINNOSTI </a:t>
            </a:r>
            <a:endParaRPr lang="en-US" sz="1900" b="1">
              <a:latin typeface="Georgia Pro Light"/>
              <a:ea typeface="+mn-lt"/>
              <a:cs typeface="+mn-lt"/>
            </a:endParaRPr>
          </a:p>
          <a:p>
            <a:pPr lvl="1">
              <a:buFont typeface="Arial" pitchFamily="2" charset="2"/>
              <a:buChar char="•"/>
            </a:pPr>
            <a:r>
              <a:rPr lang="cs-CZ" sz="1700" dirty="0">
                <a:latin typeface="Georgia Pro Light"/>
              </a:rPr>
              <a:t>rozvoj sebeobsluhy, </a:t>
            </a:r>
            <a:r>
              <a:rPr lang="cs-CZ" sz="1700" dirty="0">
                <a:latin typeface="Georgia Pro Light"/>
                <a:ea typeface="+mn-lt"/>
                <a:cs typeface="+mn-lt"/>
              </a:rPr>
              <a:t>vaření, žehlení, ale také práce na pozemcích</a:t>
            </a:r>
            <a:endParaRPr lang="en-US" sz="1700">
              <a:latin typeface="Georgia Pro Light"/>
              <a:ea typeface="+mn-lt"/>
              <a:cs typeface="+mn-lt"/>
            </a:endParaRPr>
          </a:p>
          <a:p>
            <a:pPr lvl="1">
              <a:buFont typeface="Arial" pitchFamily="2" charset="2"/>
              <a:buChar char="•"/>
            </a:pPr>
            <a:r>
              <a:rPr lang="cs-CZ" sz="1700">
                <a:latin typeface="Georgia Pro Light"/>
                <a:ea typeface="+mn-lt"/>
                <a:cs typeface="+mn-lt"/>
              </a:rPr>
              <a:t>rozeznávání jednotlivých druhů zeleniny</a:t>
            </a:r>
            <a:endParaRPr lang="en-US" sz="1700">
              <a:latin typeface="Georgia Pro Ligh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020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A0251-EB1A-4D13-BA7E-2FE4C2E3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Rockwell Condensed"/>
              </a:rPr>
              <a:t>VZDĚLÁVÁNÍ SLABOZRAKÝCH ŽÁKŮ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556A3-CBA9-40CB-A634-2B9307D1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Georgia Pro Light"/>
              </a:rPr>
              <a:t>vyučování tzv. </a:t>
            </a:r>
            <a:r>
              <a:rPr lang="cs-CZ" err="1">
                <a:latin typeface="Georgia Pro Light"/>
              </a:rPr>
              <a:t>Dvojmetodou</a:t>
            </a:r>
            <a:r>
              <a:rPr lang="cs-CZ" dirty="0">
                <a:latin typeface="Georgia Pro Light"/>
              </a:rPr>
              <a:t> </a:t>
            </a:r>
          </a:p>
          <a:p>
            <a:pPr lvl="2">
              <a:buFont typeface="Arial" pitchFamily="2" charset="2"/>
              <a:buChar char="•"/>
            </a:pPr>
            <a:r>
              <a:rPr lang="cs-CZ" sz="1800" dirty="0">
                <a:latin typeface="Georgia Pro Light"/>
                <a:ea typeface="+mn-lt"/>
                <a:cs typeface="+mn-lt"/>
              </a:rPr>
              <a:t>jak v Braillově písmu (při zakrytých očích), tak i v </a:t>
            </a:r>
            <a:r>
              <a:rPr lang="cs-CZ" sz="1800" err="1">
                <a:latin typeface="Georgia Pro Light"/>
                <a:ea typeface="+mn-lt"/>
                <a:cs typeface="+mn-lt"/>
              </a:rPr>
              <a:t>černotisku</a:t>
            </a:r>
            <a:r>
              <a:rPr lang="cs-CZ" sz="1800" dirty="0">
                <a:latin typeface="Georgia Pro Light"/>
                <a:ea typeface="+mn-lt"/>
                <a:cs typeface="+mn-lt"/>
              </a:rPr>
              <a:t> </a:t>
            </a:r>
          </a:p>
          <a:p>
            <a:pPr lvl="2">
              <a:buFont typeface="Arial" pitchFamily="2" charset="2"/>
              <a:buChar char="•"/>
            </a:pPr>
            <a:r>
              <a:rPr lang="cs-CZ" sz="1800" dirty="0">
                <a:latin typeface="Georgia Pro Light"/>
                <a:ea typeface="+mn-lt"/>
                <a:cs typeface="+mn-lt"/>
              </a:rPr>
              <a:t>žáci neradi využívají Braillovo písmo, ale učitel by měl věnovat stejnou časovou dotaci oběma metodám</a:t>
            </a:r>
            <a:endParaRPr lang="cs-CZ" sz="1800">
              <a:latin typeface="Georgia Pro Light"/>
            </a:endParaRPr>
          </a:p>
          <a:p>
            <a:r>
              <a:rPr lang="cs-CZ" dirty="0">
                <a:latin typeface="Georgia Pro Light"/>
                <a:ea typeface="+mn-lt"/>
                <a:cs typeface="+mn-lt"/>
              </a:rPr>
              <a:t>důležité je dodržovat </a:t>
            </a:r>
            <a:r>
              <a:rPr lang="cs-CZ" b="1" dirty="0">
                <a:latin typeface="Georgia Pro Light"/>
                <a:ea typeface="+mn-lt"/>
                <a:cs typeface="+mn-lt"/>
              </a:rPr>
              <a:t>zrakovou hygienu</a:t>
            </a:r>
            <a:r>
              <a:rPr lang="cs-CZ" dirty="0">
                <a:latin typeface="Georgia Pro Light"/>
                <a:ea typeface="+mn-lt"/>
                <a:cs typeface="+mn-lt"/>
              </a:rPr>
              <a:t>, aby nedocházelo k poškozování zachovalého zrakového vidění</a:t>
            </a:r>
          </a:p>
          <a:p>
            <a:pPr lvl="2">
              <a:buFont typeface="Arial" pitchFamily="2" charset="2"/>
              <a:buChar char="•"/>
            </a:pPr>
            <a:r>
              <a:rPr lang="cs-CZ" sz="1800">
                <a:latin typeface="Georgia Pro Light"/>
                <a:ea typeface="+mn-lt"/>
                <a:cs typeface="+mn-lt"/>
              </a:rPr>
              <a:t>světelné klima (druh a úroveň osvětlení, lokální osvětlení, možnosti zastínění a podobně)</a:t>
            </a:r>
          </a:p>
          <a:p>
            <a:pPr lvl="2">
              <a:buFont typeface="Arial" pitchFamily="2" charset="2"/>
              <a:buChar char="•"/>
            </a:pPr>
            <a:r>
              <a:rPr lang="cs-CZ" sz="1800">
                <a:latin typeface="Georgia Pro Light"/>
                <a:ea typeface="+mn-lt"/>
                <a:cs typeface="+mn-lt"/>
              </a:rPr>
              <a:t>pozice žáka ve třídě</a:t>
            </a:r>
          </a:p>
          <a:p>
            <a:pPr lvl="2">
              <a:buFont typeface="Arial" pitchFamily="2" charset="2"/>
              <a:buChar char="•"/>
            </a:pPr>
            <a:r>
              <a:rPr lang="cs-CZ" sz="1800">
                <a:latin typeface="Georgia Pro Light"/>
                <a:ea typeface="+mn-lt"/>
                <a:cs typeface="+mn-lt"/>
              </a:rPr>
              <a:t>materiálně technické vybavení prostředí</a:t>
            </a:r>
          </a:p>
          <a:p>
            <a:pPr lvl="2">
              <a:buFont typeface="Arial" pitchFamily="2" charset="2"/>
              <a:buChar char="•"/>
            </a:pPr>
            <a:r>
              <a:rPr lang="cs-CZ" sz="1800">
                <a:latin typeface="Georgia Pro Light"/>
                <a:ea typeface="+mn-lt"/>
                <a:cs typeface="+mn-lt"/>
              </a:rPr>
              <a:t>optimální velikost písma</a:t>
            </a:r>
          </a:p>
          <a:p>
            <a:pPr lvl="2">
              <a:buFont typeface="Arial" pitchFamily="2" charset="2"/>
              <a:buChar char="•"/>
            </a:pPr>
            <a:r>
              <a:rPr lang="cs-CZ" sz="1800">
                <a:latin typeface="Georgia Pro Light"/>
                <a:ea typeface="+mn-lt"/>
                <a:cs typeface="+mn-lt"/>
              </a:rPr>
              <a:t>časový limit zrakové práce</a:t>
            </a:r>
          </a:p>
          <a:p>
            <a:pPr lvl="2">
              <a:buFont typeface="Arial" pitchFamily="2" charset="2"/>
              <a:buChar char="•"/>
            </a:pPr>
            <a:r>
              <a:rPr lang="cs-CZ" sz="1800">
                <a:latin typeface="Georgia Pro Light"/>
                <a:ea typeface="+mn-lt"/>
                <a:cs typeface="+mn-lt"/>
              </a:rPr>
              <a:t>využívání kompenzačních pomůcek</a:t>
            </a:r>
          </a:p>
          <a:p>
            <a:pPr lvl="1"/>
            <a:endParaRPr lang="cs-CZ" dirty="0">
              <a:latin typeface="Georgia Pro Light"/>
            </a:endParaRPr>
          </a:p>
          <a:p>
            <a:pPr>
              <a:spcAft>
                <a:spcPts val="0"/>
              </a:spcAft>
            </a:pPr>
            <a:endParaRPr lang="cs-CZ" dirty="0">
              <a:latin typeface="Rockwell" panose="02060603020205020403"/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lvl="1"/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02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A0251-EB1A-4D13-BA7E-2FE4C2E3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Rockwell Condensed"/>
              </a:rPr>
              <a:t>VZDĚLÁVÁNÍ SLABOZRAKÝCH ŽÁKŮ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556A3-CBA9-40CB-A634-2B9307D1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latin typeface="Georgia Pro Light"/>
              </a:rPr>
              <a:t>Hlavní zásady: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cs-CZ" dirty="0">
                <a:latin typeface="Georgia Pro Light"/>
              </a:rPr>
              <a:t>optimální korekce zrakové vady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+mn-lt"/>
                <a:cs typeface="+mn-lt"/>
              </a:rPr>
              <a:t>střídání práce na dálku a na blízko </a:t>
            </a:r>
          </a:p>
          <a:p>
            <a:pPr lvl="3"/>
            <a:r>
              <a:rPr lang="cs-CZ" dirty="0">
                <a:latin typeface="Georgia Pro Light"/>
              </a:rPr>
              <a:t>maximální doba práce na blízko - 15 min.</a:t>
            </a:r>
            <a:endParaRPr lang="en-US" dirty="0">
              <a:latin typeface="Georgia Pro Light"/>
              <a:ea typeface="+mn-lt"/>
              <a:cs typeface="+mn-lt"/>
            </a:endParaRPr>
          </a:p>
          <a:p>
            <a:pPr marL="742950" lvl="1" indent="-285750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+mn-lt"/>
                <a:cs typeface="+mn-lt"/>
              </a:rPr>
              <a:t>dobrý kontrast (osoba x pozadí; nestínované obrázky)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+mn-lt"/>
                <a:cs typeface="+mn-lt"/>
              </a:rPr>
              <a:t>správná intenzita osvětlení </a:t>
            </a:r>
            <a:endParaRPr lang="en-US" dirty="0">
              <a:latin typeface="Georgia Pro Light"/>
              <a:ea typeface="+mn-lt"/>
              <a:cs typeface="+mn-lt"/>
            </a:endParaRPr>
          </a:p>
          <a:p>
            <a:pPr lvl="3"/>
            <a:r>
              <a:rPr lang="cs-CZ">
                <a:latin typeface="Georgia Pro Light"/>
                <a:ea typeface="+mn-lt"/>
                <a:cs typeface="+mn-lt"/>
              </a:rPr>
              <a:t>nejvhodnější jsou tzv. kazetové stropy (rozptýlení světla)</a:t>
            </a:r>
            <a:endParaRPr lang="en-US">
              <a:latin typeface="Georgia Pro Light"/>
            </a:endParaRPr>
          </a:p>
          <a:p>
            <a:pPr lvl="3"/>
            <a:r>
              <a:rPr lang="cs-CZ" dirty="0">
                <a:latin typeface="Georgia Pro Light"/>
              </a:rPr>
              <a:t>okna by měla propouštět co nejvíce světla </a:t>
            </a:r>
            <a:endParaRPr lang="cs-CZ">
              <a:latin typeface="Georgia Pro Light"/>
              <a:ea typeface="+mn-lt"/>
              <a:cs typeface="+mn-lt"/>
            </a:endParaRPr>
          </a:p>
          <a:p>
            <a:pPr marL="742950" lvl="1" indent="-285750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+mn-lt"/>
                <a:cs typeface="+mn-lt"/>
              </a:rPr>
              <a:t>barevné podmínky v místnosti - ideální je pastelová barva stěn</a:t>
            </a:r>
            <a:endParaRPr lang="en-US" dirty="0">
              <a:latin typeface="Georgia Pro Light"/>
              <a:ea typeface="+mn-lt"/>
              <a:cs typeface="+mn-lt"/>
            </a:endParaRPr>
          </a:p>
          <a:p>
            <a:pPr marL="742950" lvl="1" indent="-285750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+mn-lt"/>
                <a:cs typeface="+mn-lt"/>
              </a:rPr>
              <a:t>tabule - tmavá a umytá bez šmouh, psaní bílou nebo žlutou křídou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+mn-lt"/>
                <a:cs typeface="+mn-lt"/>
              </a:rPr>
              <a:t>nábytek v místnosti - z nelesklého materiálu, používání tzv. Hartmanových stolků </a:t>
            </a:r>
            <a:endParaRPr lang="en-US" dirty="0">
              <a:latin typeface="Georgia Pro Light"/>
              <a:ea typeface="+mn-lt"/>
              <a:cs typeface="+mn-lt"/>
            </a:endParaRPr>
          </a:p>
          <a:p>
            <a:pPr marL="742950" lvl="1" indent="-285750">
              <a:buFont typeface="Arial" pitchFamily="2" charset="2"/>
              <a:buChar char="•"/>
            </a:pPr>
            <a:r>
              <a:rPr lang="cs-CZ" dirty="0">
                <a:latin typeface="Georgia Pro Light"/>
                <a:ea typeface="+mn-lt"/>
                <a:cs typeface="+mn-lt"/>
              </a:rPr>
              <a:t>rozsazení žáků ve třídě dle jejich </a:t>
            </a:r>
            <a:r>
              <a:rPr lang="cs-CZ">
                <a:latin typeface="Georgia Pro Light"/>
                <a:ea typeface="+mn-lt"/>
                <a:cs typeface="+mn-lt"/>
              </a:rPr>
              <a:t>diagnózy</a:t>
            </a:r>
            <a:r>
              <a:rPr lang="cs-CZ" dirty="0">
                <a:latin typeface="Georgia Pro Light"/>
                <a:ea typeface="+mn-lt"/>
                <a:cs typeface="+mn-lt"/>
              </a:rPr>
              <a:t> </a:t>
            </a:r>
            <a:endParaRPr lang="en-US" dirty="0">
              <a:latin typeface="Georgia Pro Light"/>
              <a:ea typeface="+mn-lt"/>
              <a:cs typeface="+mn-lt"/>
            </a:endParaRPr>
          </a:p>
          <a:p>
            <a:pPr lvl="1" indent="0"/>
            <a:endParaRPr lang="cs-CZ" dirty="0"/>
          </a:p>
          <a:p>
            <a:pPr lvl="1" indent="0"/>
            <a:endParaRPr lang="cs-CZ" dirty="0"/>
          </a:p>
          <a:p>
            <a:pPr lvl="1" indent="0"/>
            <a:endParaRPr lang="cs-CZ" dirty="0"/>
          </a:p>
          <a:p>
            <a:pPr lvl="1" indent="0"/>
            <a:endParaRPr lang="cs-CZ" dirty="0"/>
          </a:p>
          <a:p>
            <a:endParaRPr lang="cs-CZ" dirty="0"/>
          </a:p>
        </p:txBody>
      </p:sp>
      <p:pic>
        <p:nvPicPr>
          <p:cNvPr id="4" name="Obrázek 4" descr="Obsah obrázku interiér, okno, stůl, místnost&#10;&#10;Popis vygenerovaný s velmi vysokou mírou spolehlivosti">
            <a:extLst>
              <a:ext uri="{FF2B5EF4-FFF2-40B4-BE49-F238E27FC236}">
                <a16:creationId xmlns:a16="http://schemas.microsoft.com/office/drawing/2014/main" id="{C612B1FB-C52B-4D8A-B0EE-0D62FE357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633" y="2124497"/>
            <a:ext cx="3578268" cy="2274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1619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Širokoúhlá obrazovka</PresentationFormat>
  <Paragraphs>155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</vt:lpstr>
      <vt:lpstr>Arial,Sans-Serif</vt:lpstr>
      <vt:lpstr>Georgia Pro Cond Light</vt:lpstr>
      <vt:lpstr>Georgia Pro Light</vt:lpstr>
      <vt:lpstr>Palatino Linotype</vt:lpstr>
      <vt:lpstr>Rockwell</vt:lpstr>
      <vt:lpstr>Rockwell Condensed</vt:lpstr>
      <vt:lpstr>Wingdings</vt:lpstr>
      <vt:lpstr>Wood Type</vt:lpstr>
      <vt:lpstr>ŠKOLY PRO ZRAKOVĚ POSTIŽENÉ </vt:lpstr>
      <vt:lpstr>ZÁKLADNÍ SPECIFIKA</vt:lpstr>
      <vt:lpstr>ROZDÍLY OPROTI BĚŽNÝM ŠKOLÁM</vt:lpstr>
      <vt:lpstr>VYUČOVÁNÍ V JEDNOTLIVÝCH PŘEDMĚTECH na zš</vt:lpstr>
      <vt:lpstr>VYUČOVÁNÍ V JEDNOTLIVÝCH              PŘEDMĚTECH NA ZŠ​</vt:lpstr>
      <vt:lpstr>VYUČOVÁNÍ V JEDNOTLIVÝCH PŘEDMĚTECH NA ZŠ</vt:lpstr>
      <vt:lpstr>VYUČOVÁNÍ V JEDNOTLIVÝCH PŘEDMĚTECH NA ZŠ</vt:lpstr>
      <vt:lpstr>VZDĚLÁVÁNÍ SLABOZRAKÝCH ŽÁKŮ</vt:lpstr>
      <vt:lpstr>VZDĚLÁVÁNÍ SLABOZRAKÝCH ŽÁKŮ </vt:lpstr>
      <vt:lpstr>SPOLEČNÁ ČÁST STÁTNÍ MATURITNÍ ZKOUŠKY</vt:lpstr>
      <vt:lpstr>SPOLEČNÁ ČÁST STÁTNÍ MATURITNÍ ZKOUŠKY</vt:lpstr>
      <vt:lpstr>UČEBNÍ POMŮCKY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1836</cp:revision>
  <dcterms:created xsi:type="dcterms:W3CDTF">2020-04-04T13:22:54Z</dcterms:created>
  <dcterms:modified xsi:type="dcterms:W3CDTF">2020-05-05T19:06:40Z</dcterms:modified>
</cp:coreProperties>
</file>