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6" r:id="rId2"/>
    <p:sldId id="265" r:id="rId3"/>
    <p:sldId id="343" r:id="rId4"/>
    <p:sldId id="266" r:id="rId5"/>
    <p:sldId id="260" r:id="rId6"/>
    <p:sldId id="320" r:id="rId7"/>
    <p:sldId id="354" r:id="rId8"/>
    <p:sldId id="355" r:id="rId9"/>
    <p:sldId id="263" r:id="rId10"/>
    <p:sldId id="337" r:id="rId11"/>
    <p:sldId id="267" r:id="rId12"/>
    <p:sldId id="287" r:id="rId13"/>
    <p:sldId id="269" r:id="rId14"/>
    <p:sldId id="271" r:id="rId15"/>
    <p:sldId id="272" r:id="rId16"/>
    <p:sldId id="284" r:id="rId17"/>
    <p:sldId id="278" r:id="rId18"/>
    <p:sldId id="273" r:id="rId19"/>
    <p:sldId id="274" r:id="rId20"/>
    <p:sldId id="275" r:id="rId21"/>
    <p:sldId id="276" r:id="rId22"/>
    <p:sldId id="277" r:id="rId23"/>
    <p:sldId id="279" r:id="rId24"/>
    <p:sldId id="280" r:id="rId25"/>
    <p:sldId id="281" r:id="rId26"/>
    <p:sldId id="283" r:id="rId27"/>
    <p:sldId id="286" r:id="rId28"/>
    <p:sldId id="342" r:id="rId29"/>
    <p:sldId id="288" r:id="rId30"/>
    <p:sldId id="290" r:id="rId31"/>
    <p:sldId id="291" r:id="rId32"/>
    <p:sldId id="292" r:id="rId33"/>
    <p:sldId id="293" r:id="rId34"/>
    <p:sldId id="294" r:id="rId35"/>
    <p:sldId id="295" r:id="rId36"/>
    <p:sldId id="296" r:id="rId37"/>
    <p:sldId id="338" r:id="rId38"/>
    <p:sldId id="339" r:id="rId39"/>
    <p:sldId id="340" r:id="rId40"/>
    <p:sldId id="297" r:id="rId41"/>
    <p:sldId id="298" r:id="rId42"/>
    <p:sldId id="299" r:id="rId43"/>
    <p:sldId id="300" r:id="rId44"/>
    <p:sldId id="301" r:id="rId45"/>
    <p:sldId id="303" r:id="rId46"/>
    <p:sldId id="304" r:id="rId47"/>
    <p:sldId id="305" r:id="rId48"/>
    <p:sldId id="306" r:id="rId49"/>
    <p:sldId id="307" r:id="rId50"/>
    <p:sldId id="308" r:id="rId51"/>
    <p:sldId id="309" r:id="rId52"/>
    <p:sldId id="310" r:id="rId53"/>
    <p:sldId id="311" r:id="rId54"/>
    <p:sldId id="312" r:id="rId55"/>
    <p:sldId id="313" r:id="rId56"/>
    <p:sldId id="336" r:id="rId57"/>
    <p:sldId id="341" r:id="rId58"/>
    <p:sldId id="335" r:id="rId59"/>
    <p:sldId id="356" r:id="rId60"/>
    <p:sldId id="344" r:id="rId61"/>
    <p:sldId id="258" r:id="rId62"/>
    <p:sldId id="259" r:id="rId63"/>
    <p:sldId id="345" r:id="rId64"/>
    <p:sldId id="346" r:id="rId65"/>
    <p:sldId id="282" r:id="rId66"/>
    <p:sldId id="347" r:id="rId67"/>
    <p:sldId id="348" r:id="rId68"/>
    <p:sldId id="349" r:id="rId69"/>
    <p:sldId id="350" r:id="rId70"/>
    <p:sldId id="264" r:id="rId71"/>
    <p:sldId id="351" r:id="rId72"/>
    <p:sldId id="352" r:id="rId73"/>
    <p:sldId id="353" r:id="rId74"/>
  </p:sldIdLst>
  <p:sldSz cx="9144000" cy="6858000" type="screen4x3"/>
  <p:notesSz cx="6735763" cy="98694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p:cViewPr varScale="1">
        <p:scale>
          <a:sx n="63" d="100"/>
          <a:sy n="63"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8C6FC-413E-4737-92FB-814431BCD0A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cs-CZ"/>
        </a:p>
      </dgm:t>
    </dgm:pt>
    <dgm:pt modelId="{4503AEFC-C44D-489E-98E8-AB8AF01BDC70}">
      <dgm:prSet phldrT="[Text]"/>
      <dgm:spPr/>
      <dgm:t>
        <a:bodyPr/>
        <a:lstStyle/>
        <a:p>
          <a:r>
            <a:rPr lang="cs-CZ" dirty="0"/>
            <a:t>Rizikové chování </a:t>
          </a:r>
        </a:p>
      </dgm:t>
    </dgm:pt>
    <dgm:pt modelId="{60FD2E01-1280-4AA6-A4D2-0E87020311D1}" type="parTrans" cxnId="{07B41C7A-1AC1-48F7-AC38-838501D5930E}">
      <dgm:prSet/>
      <dgm:spPr/>
      <dgm:t>
        <a:bodyPr/>
        <a:lstStyle/>
        <a:p>
          <a:endParaRPr lang="cs-CZ"/>
        </a:p>
      </dgm:t>
    </dgm:pt>
    <dgm:pt modelId="{7A9BCA82-48F8-4460-9A86-FD2E3423EDD8}" type="sibTrans" cxnId="{07B41C7A-1AC1-48F7-AC38-838501D5930E}">
      <dgm:prSet/>
      <dgm:spPr/>
      <dgm:t>
        <a:bodyPr/>
        <a:lstStyle/>
        <a:p>
          <a:endParaRPr lang="cs-CZ"/>
        </a:p>
      </dgm:t>
    </dgm:pt>
    <dgm:pt modelId="{2D1905CC-01D7-41B3-B4C0-B7C14FDA0461}">
      <dgm:prSet phldrT="[Text]"/>
      <dgm:spPr/>
      <dgm:t>
        <a:bodyPr/>
        <a:lstStyle/>
        <a:p>
          <a:r>
            <a:rPr lang="cs-CZ" dirty="0"/>
            <a:t>Problémové chování </a:t>
          </a:r>
        </a:p>
      </dgm:t>
    </dgm:pt>
    <dgm:pt modelId="{639823AD-C064-442C-8B4D-A2B8CD577098}" type="parTrans" cxnId="{2F99D3C4-E8A0-4915-B7C1-7C6477FE917E}">
      <dgm:prSet/>
      <dgm:spPr/>
      <dgm:t>
        <a:bodyPr/>
        <a:lstStyle/>
        <a:p>
          <a:endParaRPr lang="cs-CZ"/>
        </a:p>
      </dgm:t>
    </dgm:pt>
    <dgm:pt modelId="{6C519E47-BC96-4639-8EB7-EFD67C2BFE22}" type="sibTrans" cxnId="{2F99D3C4-E8A0-4915-B7C1-7C6477FE917E}">
      <dgm:prSet/>
      <dgm:spPr/>
      <dgm:t>
        <a:bodyPr/>
        <a:lstStyle/>
        <a:p>
          <a:endParaRPr lang="cs-CZ"/>
        </a:p>
      </dgm:t>
    </dgm:pt>
    <dgm:pt modelId="{E0C9B9D4-1566-4119-BD53-250B78317705}">
      <dgm:prSet phldrT="[Text]"/>
      <dgm:spPr/>
      <dgm:t>
        <a:bodyPr/>
        <a:lstStyle/>
        <a:p>
          <a:r>
            <a:rPr lang="cs-CZ" dirty="0"/>
            <a:t>Porucha chování </a:t>
          </a:r>
        </a:p>
      </dgm:t>
    </dgm:pt>
    <dgm:pt modelId="{B159E666-31D1-42EC-AEE6-68798AD1FC17}" type="parTrans" cxnId="{D47320F9-5A0A-4D85-A553-E3F5AB29ACEE}">
      <dgm:prSet/>
      <dgm:spPr/>
      <dgm:t>
        <a:bodyPr/>
        <a:lstStyle/>
        <a:p>
          <a:endParaRPr lang="cs-CZ"/>
        </a:p>
      </dgm:t>
    </dgm:pt>
    <dgm:pt modelId="{1E04C53B-536B-46E0-9795-3F68D4153A70}" type="sibTrans" cxnId="{D47320F9-5A0A-4D85-A553-E3F5AB29ACEE}">
      <dgm:prSet/>
      <dgm:spPr/>
      <dgm:t>
        <a:bodyPr/>
        <a:lstStyle/>
        <a:p>
          <a:endParaRPr lang="cs-CZ"/>
        </a:p>
      </dgm:t>
    </dgm:pt>
    <dgm:pt modelId="{000E70CE-5685-4A0B-8E2A-8FBA791E890D}">
      <dgm:prSet phldrT="[Text]"/>
      <dgm:spPr/>
      <dgm:t>
        <a:bodyPr/>
        <a:lstStyle/>
        <a:p>
          <a:r>
            <a:rPr lang="cs-CZ" dirty="0"/>
            <a:t>Specifická porucha chování </a:t>
          </a:r>
        </a:p>
      </dgm:t>
    </dgm:pt>
    <dgm:pt modelId="{747A7DC8-843A-4EAC-8A78-5DCDA61AA4D5}" type="parTrans" cxnId="{5517B7D9-B007-4655-981B-EE325EA5E810}">
      <dgm:prSet/>
      <dgm:spPr/>
      <dgm:t>
        <a:bodyPr/>
        <a:lstStyle/>
        <a:p>
          <a:endParaRPr lang="cs-CZ"/>
        </a:p>
      </dgm:t>
    </dgm:pt>
    <dgm:pt modelId="{6861AAEA-4B07-43DF-BD8F-F03CAD1F1CCC}" type="sibTrans" cxnId="{5517B7D9-B007-4655-981B-EE325EA5E810}">
      <dgm:prSet/>
      <dgm:spPr/>
      <dgm:t>
        <a:bodyPr/>
        <a:lstStyle/>
        <a:p>
          <a:endParaRPr lang="cs-CZ"/>
        </a:p>
      </dgm:t>
    </dgm:pt>
    <dgm:pt modelId="{0E94828C-6263-4499-92A6-3490E6F027AD}">
      <dgm:prSet phldrT="[Text]"/>
      <dgm:spPr/>
      <dgm:t>
        <a:bodyPr/>
        <a:lstStyle/>
        <a:p>
          <a:r>
            <a:rPr lang="cs-CZ" dirty="0"/>
            <a:t>Sociálně patologické jevy </a:t>
          </a:r>
        </a:p>
      </dgm:t>
    </dgm:pt>
    <dgm:pt modelId="{0627D786-A193-4F1E-B55E-100486CCFC6B}" type="parTrans" cxnId="{FDA8073D-9471-4F1D-8270-E21805AC7A35}">
      <dgm:prSet/>
      <dgm:spPr/>
      <dgm:t>
        <a:bodyPr/>
        <a:lstStyle/>
        <a:p>
          <a:endParaRPr lang="cs-CZ"/>
        </a:p>
      </dgm:t>
    </dgm:pt>
    <dgm:pt modelId="{145BB65F-0B52-4366-950E-B1BDBB06843F}" type="sibTrans" cxnId="{FDA8073D-9471-4F1D-8270-E21805AC7A35}">
      <dgm:prSet/>
      <dgm:spPr/>
      <dgm:t>
        <a:bodyPr/>
        <a:lstStyle/>
        <a:p>
          <a:endParaRPr lang="cs-CZ"/>
        </a:p>
      </dgm:t>
    </dgm:pt>
    <dgm:pt modelId="{3FBD4335-A416-4054-9B32-B90815C1FBE3}" type="pres">
      <dgm:prSet presAssocID="{63C8C6FC-413E-4737-92FB-814431BCD0A0}" presName="diagram" presStyleCnt="0">
        <dgm:presLayoutVars>
          <dgm:dir/>
          <dgm:resizeHandles val="exact"/>
        </dgm:presLayoutVars>
      </dgm:prSet>
      <dgm:spPr/>
    </dgm:pt>
    <dgm:pt modelId="{240F4F69-5ECC-4405-94E7-08831F586DC0}" type="pres">
      <dgm:prSet presAssocID="{4503AEFC-C44D-489E-98E8-AB8AF01BDC70}" presName="node" presStyleLbl="node1" presStyleIdx="0" presStyleCnt="5">
        <dgm:presLayoutVars>
          <dgm:bulletEnabled val="1"/>
        </dgm:presLayoutVars>
      </dgm:prSet>
      <dgm:spPr/>
    </dgm:pt>
    <dgm:pt modelId="{DEAF8A6C-61A8-4D2F-8400-BAAB7D318E4D}" type="pres">
      <dgm:prSet presAssocID="{7A9BCA82-48F8-4460-9A86-FD2E3423EDD8}" presName="sibTrans" presStyleCnt="0"/>
      <dgm:spPr/>
    </dgm:pt>
    <dgm:pt modelId="{C5F0DB6C-5FCD-4E17-BB95-ED76C31E83DA}" type="pres">
      <dgm:prSet presAssocID="{2D1905CC-01D7-41B3-B4C0-B7C14FDA0461}" presName="node" presStyleLbl="node1" presStyleIdx="1" presStyleCnt="5">
        <dgm:presLayoutVars>
          <dgm:bulletEnabled val="1"/>
        </dgm:presLayoutVars>
      </dgm:prSet>
      <dgm:spPr/>
    </dgm:pt>
    <dgm:pt modelId="{484C317E-0A98-4A14-92B9-3E8C85F6DB5C}" type="pres">
      <dgm:prSet presAssocID="{6C519E47-BC96-4639-8EB7-EFD67C2BFE22}" presName="sibTrans" presStyleCnt="0"/>
      <dgm:spPr/>
    </dgm:pt>
    <dgm:pt modelId="{A5A02E70-3270-44D6-BD1F-697A05C287BB}" type="pres">
      <dgm:prSet presAssocID="{E0C9B9D4-1566-4119-BD53-250B78317705}" presName="node" presStyleLbl="node1" presStyleIdx="2" presStyleCnt="5">
        <dgm:presLayoutVars>
          <dgm:bulletEnabled val="1"/>
        </dgm:presLayoutVars>
      </dgm:prSet>
      <dgm:spPr/>
    </dgm:pt>
    <dgm:pt modelId="{42B53741-99EB-414F-B6E2-0E35544EE9DB}" type="pres">
      <dgm:prSet presAssocID="{1E04C53B-536B-46E0-9795-3F68D4153A70}" presName="sibTrans" presStyleCnt="0"/>
      <dgm:spPr/>
    </dgm:pt>
    <dgm:pt modelId="{B92340AA-1272-4C55-94B9-9F84B1A99556}" type="pres">
      <dgm:prSet presAssocID="{000E70CE-5685-4A0B-8E2A-8FBA791E890D}" presName="node" presStyleLbl="node1" presStyleIdx="3" presStyleCnt="5">
        <dgm:presLayoutVars>
          <dgm:bulletEnabled val="1"/>
        </dgm:presLayoutVars>
      </dgm:prSet>
      <dgm:spPr/>
    </dgm:pt>
    <dgm:pt modelId="{723E7BD6-B9F0-4EA8-ACFD-8CC137C7D86B}" type="pres">
      <dgm:prSet presAssocID="{6861AAEA-4B07-43DF-BD8F-F03CAD1F1CCC}" presName="sibTrans" presStyleCnt="0"/>
      <dgm:spPr/>
    </dgm:pt>
    <dgm:pt modelId="{3B6ACCE9-C8FC-486A-99F4-49B877C2BBA6}" type="pres">
      <dgm:prSet presAssocID="{0E94828C-6263-4499-92A6-3490E6F027AD}" presName="node" presStyleLbl="node1" presStyleIdx="4" presStyleCnt="5">
        <dgm:presLayoutVars>
          <dgm:bulletEnabled val="1"/>
        </dgm:presLayoutVars>
      </dgm:prSet>
      <dgm:spPr/>
    </dgm:pt>
  </dgm:ptLst>
  <dgm:cxnLst>
    <dgm:cxn modelId="{679CC828-B8EB-4473-9209-ECE59F15205A}" type="presOf" srcId="{63C8C6FC-413E-4737-92FB-814431BCD0A0}" destId="{3FBD4335-A416-4054-9B32-B90815C1FBE3}" srcOrd="0" destOrd="0" presId="urn:microsoft.com/office/officeart/2005/8/layout/default"/>
    <dgm:cxn modelId="{FDA8073D-9471-4F1D-8270-E21805AC7A35}" srcId="{63C8C6FC-413E-4737-92FB-814431BCD0A0}" destId="{0E94828C-6263-4499-92A6-3490E6F027AD}" srcOrd="4" destOrd="0" parTransId="{0627D786-A193-4F1E-B55E-100486CCFC6B}" sibTransId="{145BB65F-0B52-4366-950E-B1BDBB06843F}"/>
    <dgm:cxn modelId="{C5AA274C-2B5E-4AD1-93F7-725EAEE242D6}" type="presOf" srcId="{2D1905CC-01D7-41B3-B4C0-B7C14FDA0461}" destId="{C5F0DB6C-5FCD-4E17-BB95-ED76C31E83DA}" srcOrd="0" destOrd="0" presId="urn:microsoft.com/office/officeart/2005/8/layout/default"/>
    <dgm:cxn modelId="{07B41C7A-1AC1-48F7-AC38-838501D5930E}" srcId="{63C8C6FC-413E-4737-92FB-814431BCD0A0}" destId="{4503AEFC-C44D-489E-98E8-AB8AF01BDC70}" srcOrd="0" destOrd="0" parTransId="{60FD2E01-1280-4AA6-A4D2-0E87020311D1}" sibTransId="{7A9BCA82-48F8-4460-9A86-FD2E3423EDD8}"/>
    <dgm:cxn modelId="{BF9D1399-B96F-4256-A989-2A724277BD37}" type="presOf" srcId="{E0C9B9D4-1566-4119-BD53-250B78317705}" destId="{A5A02E70-3270-44D6-BD1F-697A05C287BB}" srcOrd="0" destOrd="0" presId="urn:microsoft.com/office/officeart/2005/8/layout/default"/>
    <dgm:cxn modelId="{73BB3DA9-9002-4636-A25F-3C54AE5908DC}" type="presOf" srcId="{000E70CE-5685-4A0B-8E2A-8FBA791E890D}" destId="{B92340AA-1272-4C55-94B9-9F84B1A99556}" srcOrd="0" destOrd="0" presId="urn:microsoft.com/office/officeart/2005/8/layout/default"/>
    <dgm:cxn modelId="{2F99D3C4-E8A0-4915-B7C1-7C6477FE917E}" srcId="{63C8C6FC-413E-4737-92FB-814431BCD0A0}" destId="{2D1905CC-01D7-41B3-B4C0-B7C14FDA0461}" srcOrd="1" destOrd="0" parTransId="{639823AD-C064-442C-8B4D-A2B8CD577098}" sibTransId="{6C519E47-BC96-4639-8EB7-EFD67C2BFE22}"/>
    <dgm:cxn modelId="{87590DD9-E066-4987-BDDB-4820C2FCA44A}" type="presOf" srcId="{0E94828C-6263-4499-92A6-3490E6F027AD}" destId="{3B6ACCE9-C8FC-486A-99F4-49B877C2BBA6}" srcOrd="0" destOrd="0" presId="urn:microsoft.com/office/officeart/2005/8/layout/default"/>
    <dgm:cxn modelId="{5517B7D9-B007-4655-981B-EE325EA5E810}" srcId="{63C8C6FC-413E-4737-92FB-814431BCD0A0}" destId="{000E70CE-5685-4A0B-8E2A-8FBA791E890D}" srcOrd="3" destOrd="0" parTransId="{747A7DC8-843A-4EAC-8A78-5DCDA61AA4D5}" sibTransId="{6861AAEA-4B07-43DF-BD8F-F03CAD1F1CCC}"/>
    <dgm:cxn modelId="{DD619EF6-CB92-4A98-A9FC-97325C4845BC}" type="presOf" srcId="{4503AEFC-C44D-489E-98E8-AB8AF01BDC70}" destId="{240F4F69-5ECC-4405-94E7-08831F586DC0}" srcOrd="0" destOrd="0" presId="urn:microsoft.com/office/officeart/2005/8/layout/default"/>
    <dgm:cxn modelId="{D47320F9-5A0A-4D85-A553-E3F5AB29ACEE}" srcId="{63C8C6FC-413E-4737-92FB-814431BCD0A0}" destId="{E0C9B9D4-1566-4119-BD53-250B78317705}" srcOrd="2" destOrd="0" parTransId="{B159E666-31D1-42EC-AEE6-68798AD1FC17}" sibTransId="{1E04C53B-536B-46E0-9795-3F68D4153A70}"/>
    <dgm:cxn modelId="{7AB22D63-DC07-4281-8CF8-529B133142FE}" type="presParOf" srcId="{3FBD4335-A416-4054-9B32-B90815C1FBE3}" destId="{240F4F69-5ECC-4405-94E7-08831F586DC0}" srcOrd="0" destOrd="0" presId="urn:microsoft.com/office/officeart/2005/8/layout/default"/>
    <dgm:cxn modelId="{37ECA6F3-FA48-4CF8-9AC7-F4430E19B6DA}" type="presParOf" srcId="{3FBD4335-A416-4054-9B32-B90815C1FBE3}" destId="{DEAF8A6C-61A8-4D2F-8400-BAAB7D318E4D}" srcOrd="1" destOrd="0" presId="urn:microsoft.com/office/officeart/2005/8/layout/default"/>
    <dgm:cxn modelId="{45215301-2BF9-44E0-A3A7-9F9F28F44A51}" type="presParOf" srcId="{3FBD4335-A416-4054-9B32-B90815C1FBE3}" destId="{C5F0DB6C-5FCD-4E17-BB95-ED76C31E83DA}" srcOrd="2" destOrd="0" presId="urn:microsoft.com/office/officeart/2005/8/layout/default"/>
    <dgm:cxn modelId="{48A45F51-1DF9-45B5-B4FB-3E9BCF127FC4}" type="presParOf" srcId="{3FBD4335-A416-4054-9B32-B90815C1FBE3}" destId="{484C317E-0A98-4A14-92B9-3E8C85F6DB5C}" srcOrd="3" destOrd="0" presId="urn:microsoft.com/office/officeart/2005/8/layout/default"/>
    <dgm:cxn modelId="{D6EE72DF-C888-46DC-BCB6-F5F1AF02B818}" type="presParOf" srcId="{3FBD4335-A416-4054-9B32-B90815C1FBE3}" destId="{A5A02E70-3270-44D6-BD1F-697A05C287BB}" srcOrd="4" destOrd="0" presId="urn:microsoft.com/office/officeart/2005/8/layout/default"/>
    <dgm:cxn modelId="{377A77CC-B26C-4CD8-8C38-71A892CD8378}" type="presParOf" srcId="{3FBD4335-A416-4054-9B32-B90815C1FBE3}" destId="{42B53741-99EB-414F-B6E2-0E35544EE9DB}" srcOrd="5" destOrd="0" presId="urn:microsoft.com/office/officeart/2005/8/layout/default"/>
    <dgm:cxn modelId="{BCAB9DAA-CDF6-4E6F-8558-F59018C589A3}" type="presParOf" srcId="{3FBD4335-A416-4054-9B32-B90815C1FBE3}" destId="{B92340AA-1272-4C55-94B9-9F84B1A99556}" srcOrd="6" destOrd="0" presId="urn:microsoft.com/office/officeart/2005/8/layout/default"/>
    <dgm:cxn modelId="{899EAC27-F678-40E3-8A88-A77373A24229}" type="presParOf" srcId="{3FBD4335-A416-4054-9B32-B90815C1FBE3}" destId="{723E7BD6-B9F0-4EA8-ACFD-8CC137C7D86B}" srcOrd="7" destOrd="0" presId="urn:microsoft.com/office/officeart/2005/8/layout/default"/>
    <dgm:cxn modelId="{742FBC85-D53A-4BFC-A845-A2326E0CC76C}" type="presParOf" srcId="{3FBD4335-A416-4054-9B32-B90815C1FBE3}" destId="{3B6ACCE9-C8FC-486A-99F4-49B877C2BBA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1D93F-1A41-4330-9A59-62DC031B7577}"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32CD6815-566C-42E6-9603-4D91C1BF6052}">
      <dgm:prSet custT="1"/>
      <dgm:spPr/>
      <dgm:t>
        <a:bodyPr/>
        <a:lstStyle/>
        <a:p>
          <a:pPr rtl="0"/>
          <a:endParaRPr lang="cs-CZ" sz="4800" b="1" dirty="0"/>
        </a:p>
        <a:p>
          <a:pPr rtl="0"/>
          <a:r>
            <a:rPr lang="cs-CZ" sz="4800" b="1" dirty="0"/>
            <a:t> PORUCHY CHOVÁNÍ </a:t>
          </a:r>
          <a:br>
            <a:rPr lang="cs-CZ" sz="4100" b="1" dirty="0"/>
          </a:br>
          <a:endParaRPr lang="en-US" sz="4100" b="1" dirty="0"/>
        </a:p>
      </dgm:t>
    </dgm:pt>
    <dgm:pt modelId="{7197007E-05E0-4785-9C21-71A1DA2CE380}" type="parTrans" cxnId="{0E9A0315-6F4A-46DD-85D8-EB7EC873374F}">
      <dgm:prSet/>
      <dgm:spPr/>
      <dgm:t>
        <a:bodyPr/>
        <a:lstStyle/>
        <a:p>
          <a:endParaRPr lang="en-US"/>
        </a:p>
      </dgm:t>
    </dgm:pt>
    <dgm:pt modelId="{81629D2D-547C-4FC0-B8C0-766E8338DA31}" type="sibTrans" cxnId="{0E9A0315-6F4A-46DD-85D8-EB7EC873374F}">
      <dgm:prSet/>
      <dgm:spPr/>
      <dgm:t>
        <a:bodyPr/>
        <a:lstStyle/>
        <a:p>
          <a:endParaRPr lang="en-US"/>
        </a:p>
      </dgm:t>
    </dgm:pt>
    <dgm:pt modelId="{1B323A66-609A-44BA-A260-75D7CCDB873A}" type="pres">
      <dgm:prSet presAssocID="{9591D93F-1A41-4330-9A59-62DC031B7577}" presName="linearFlow" presStyleCnt="0">
        <dgm:presLayoutVars>
          <dgm:dir/>
          <dgm:resizeHandles val="exact"/>
        </dgm:presLayoutVars>
      </dgm:prSet>
      <dgm:spPr/>
    </dgm:pt>
    <dgm:pt modelId="{6F80DA28-964F-4AF4-AE44-D512137CF864}" type="pres">
      <dgm:prSet presAssocID="{32CD6815-566C-42E6-9603-4D91C1BF6052}" presName="composite" presStyleCnt="0"/>
      <dgm:spPr/>
    </dgm:pt>
    <dgm:pt modelId="{802E5893-37BB-4BBE-937E-5521BBD14B12}" type="pres">
      <dgm:prSet presAssocID="{32CD6815-566C-42E6-9603-4D91C1BF6052}" presName="imgShp" presStyleLbl="fgImgPlace1" presStyleIdx="0" presStyleCnt="1" custScaleX="81427" custScaleY="87488" custLinFactNeighborX="-18272" custLinFactNeighborY="-49"/>
      <dgm:spPr>
        <a:solidFill>
          <a:schemeClr val="accent3"/>
        </a:solidFill>
      </dgm:spPr>
    </dgm:pt>
    <dgm:pt modelId="{7DD4EE92-CD85-4BA6-BFD2-9B373B2B741C}" type="pres">
      <dgm:prSet presAssocID="{32CD6815-566C-42E6-9603-4D91C1BF6052}" presName="txShp" presStyleLbl="node1" presStyleIdx="0" presStyleCnt="1" custScaleX="136098" custLinFactNeighborX="196" custLinFactNeighborY="-15449">
        <dgm:presLayoutVars>
          <dgm:bulletEnabled val="1"/>
        </dgm:presLayoutVars>
      </dgm:prSet>
      <dgm:spPr/>
    </dgm:pt>
  </dgm:ptLst>
  <dgm:cxnLst>
    <dgm:cxn modelId="{0E9A0315-6F4A-46DD-85D8-EB7EC873374F}" srcId="{9591D93F-1A41-4330-9A59-62DC031B7577}" destId="{32CD6815-566C-42E6-9603-4D91C1BF6052}" srcOrd="0" destOrd="0" parTransId="{7197007E-05E0-4785-9C21-71A1DA2CE380}" sibTransId="{81629D2D-547C-4FC0-B8C0-766E8338DA31}"/>
    <dgm:cxn modelId="{51727986-7EAC-4149-A8AD-22EB68047B15}" type="presOf" srcId="{32CD6815-566C-42E6-9603-4D91C1BF6052}" destId="{7DD4EE92-CD85-4BA6-BFD2-9B373B2B741C}" srcOrd="0" destOrd="0" presId="urn:microsoft.com/office/officeart/2005/8/layout/vList3#2"/>
    <dgm:cxn modelId="{4C506FA8-B7AD-4F52-8E31-FFE55979DEB7}" type="presOf" srcId="{9591D93F-1A41-4330-9A59-62DC031B7577}" destId="{1B323A66-609A-44BA-A260-75D7CCDB873A}" srcOrd="0" destOrd="0" presId="urn:microsoft.com/office/officeart/2005/8/layout/vList3#2"/>
    <dgm:cxn modelId="{DF04C0B3-4212-46EF-A680-A04DC31DA273}" type="presParOf" srcId="{1B323A66-609A-44BA-A260-75D7CCDB873A}" destId="{6F80DA28-964F-4AF4-AE44-D512137CF864}" srcOrd="0" destOrd="0" presId="urn:microsoft.com/office/officeart/2005/8/layout/vList3#2"/>
    <dgm:cxn modelId="{9648C4C5-B8A2-4C74-80AC-E36C48B46D09}" type="presParOf" srcId="{6F80DA28-964F-4AF4-AE44-D512137CF864}" destId="{802E5893-37BB-4BBE-937E-5521BBD14B12}" srcOrd="0" destOrd="0" presId="urn:microsoft.com/office/officeart/2005/8/layout/vList3#2"/>
    <dgm:cxn modelId="{299B7EC1-6E01-415F-8BB4-6CD5D57A30FC}" type="presParOf" srcId="{6F80DA28-964F-4AF4-AE44-D512137CF864}" destId="{7DD4EE92-CD85-4BA6-BFD2-9B373B2B741C}"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DAD19E-9608-4227-B774-940F240945D1}" type="doc">
      <dgm:prSet loTypeId="urn:microsoft.com/office/officeart/2005/8/layout/hProcess9" loCatId="process" qsTypeId="urn:microsoft.com/office/officeart/2005/8/quickstyle/simple1" qsCatId="simple" csTypeId="urn:microsoft.com/office/officeart/2005/8/colors/accent6_2" csCatId="accent6" phldr="1"/>
      <dgm:spPr/>
    </dgm:pt>
    <dgm:pt modelId="{A5F562FA-910C-48D2-8325-28FE27EEF50F}">
      <dgm:prSet phldrT="[Text]"/>
      <dgm:spPr/>
      <dgm:t>
        <a:bodyPr/>
        <a:lstStyle/>
        <a:p>
          <a:r>
            <a:rPr lang="cs-CZ" dirty="0"/>
            <a:t>Porucha opozičního vzdoru</a:t>
          </a:r>
          <a:endParaRPr lang="en-US" dirty="0"/>
        </a:p>
      </dgm:t>
    </dgm:pt>
    <dgm:pt modelId="{5DE58D52-BAED-40E4-89AF-DCB61EA27916}" type="parTrans" cxnId="{EF83616E-5C02-4ED1-B616-288115D3D8B3}">
      <dgm:prSet/>
      <dgm:spPr/>
      <dgm:t>
        <a:bodyPr/>
        <a:lstStyle/>
        <a:p>
          <a:endParaRPr lang="en-US"/>
        </a:p>
      </dgm:t>
    </dgm:pt>
    <dgm:pt modelId="{69275034-9ACE-4251-9269-F2C3186FCA70}" type="sibTrans" cxnId="{EF83616E-5C02-4ED1-B616-288115D3D8B3}">
      <dgm:prSet/>
      <dgm:spPr/>
      <dgm:t>
        <a:bodyPr/>
        <a:lstStyle/>
        <a:p>
          <a:endParaRPr lang="en-US"/>
        </a:p>
      </dgm:t>
    </dgm:pt>
    <dgm:pt modelId="{8A265B5A-D47D-428A-8526-891BBD48C780}">
      <dgm:prSet phldrT="[Text]"/>
      <dgm:spPr/>
      <dgm:t>
        <a:bodyPr/>
        <a:lstStyle/>
        <a:p>
          <a:r>
            <a:rPr lang="cs-CZ" dirty="0"/>
            <a:t>Porucha chování </a:t>
          </a:r>
          <a:endParaRPr lang="en-US" dirty="0"/>
        </a:p>
      </dgm:t>
    </dgm:pt>
    <dgm:pt modelId="{5F845A7D-0F5F-43DA-AEFF-8E745302F3A5}" type="parTrans" cxnId="{4AB1ADA1-2907-4D39-9D49-B9F56D393A09}">
      <dgm:prSet/>
      <dgm:spPr/>
      <dgm:t>
        <a:bodyPr/>
        <a:lstStyle/>
        <a:p>
          <a:endParaRPr lang="en-US"/>
        </a:p>
      </dgm:t>
    </dgm:pt>
    <dgm:pt modelId="{E0F5CE23-697D-4B9D-9EDE-164CBEB3B22F}" type="sibTrans" cxnId="{4AB1ADA1-2907-4D39-9D49-B9F56D393A09}">
      <dgm:prSet/>
      <dgm:spPr/>
      <dgm:t>
        <a:bodyPr/>
        <a:lstStyle/>
        <a:p>
          <a:endParaRPr lang="en-US"/>
        </a:p>
      </dgm:t>
    </dgm:pt>
    <dgm:pt modelId="{0FF8A59E-B4C9-474B-A7E8-B0267594722D}">
      <dgm:prSet phldrT="[Text]" custT="1"/>
      <dgm:spPr/>
      <dgm:t>
        <a:bodyPr/>
        <a:lstStyle/>
        <a:p>
          <a:r>
            <a:rPr lang="cs-CZ" sz="1400" dirty="0"/>
            <a:t>Antisociální porucha osobnosti </a:t>
          </a:r>
          <a:r>
            <a:rPr lang="cs-CZ" sz="1100" dirty="0"/>
            <a:t>(v dospělosti, cca u 40% osob, </a:t>
          </a:r>
          <a:r>
            <a:rPr lang="cs-CZ" sz="1100" dirty="0" err="1"/>
            <a:t>kt</a:t>
          </a:r>
          <a:r>
            <a:rPr lang="cs-CZ" sz="1100" dirty="0"/>
            <a:t>. Měly </a:t>
          </a:r>
          <a:r>
            <a:rPr lang="cs-CZ" sz="1100" dirty="0" err="1"/>
            <a:t>dr.PCH</a:t>
          </a:r>
          <a:r>
            <a:rPr lang="cs-CZ" sz="1100" dirty="0"/>
            <a:t>) </a:t>
          </a:r>
          <a:endParaRPr lang="en-US" sz="1100" dirty="0"/>
        </a:p>
      </dgm:t>
    </dgm:pt>
    <dgm:pt modelId="{551657E0-3274-4DB4-8B1D-0C397D869A4A}" type="parTrans" cxnId="{ECD93143-7F50-4363-AF91-3D57A43D4F24}">
      <dgm:prSet/>
      <dgm:spPr/>
      <dgm:t>
        <a:bodyPr/>
        <a:lstStyle/>
        <a:p>
          <a:endParaRPr lang="en-US"/>
        </a:p>
      </dgm:t>
    </dgm:pt>
    <dgm:pt modelId="{C80C2243-98E5-4D6E-8B19-F5F5E49936B0}" type="sibTrans" cxnId="{ECD93143-7F50-4363-AF91-3D57A43D4F24}">
      <dgm:prSet/>
      <dgm:spPr/>
      <dgm:t>
        <a:bodyPr/>
        <a:lstStyle/>
        <a:p>
          <a:endParaRPr lang="en-US"/>
        </a:p>
      </dgm:t>
    </dgm:pt>
    <dgm:pt modelId="{E4AE0F62-CE3C-40F0-8F42-031DC7886738}" type="pres">
      <dgm:prSet presAssocID="{55DAD19E-9608-4227-B774-940F240945D1}" presName="CompostProcess" presStyleCnt="0">
        <dgm:presLayoutVars>
          <dgm:dir/>
          <dgm:resizeHandles val="exact"/>
        </dgm:presLayoutVars>
      </dgm:prSet>
      <dgm:spPr/>
    </dgm:pt>
    <dgm:pt modelId="{EA529D8C-C1F2-476E-B9AB-7B48C1C5D5AD}" type="pres">
      <dgm:prSet presAssocID="{55DAD19E-9608-4227-B774-940F240945D1}" presName="arrow" presStyleLbl="bgShp" presStyleIdx="0" presStyleCnt="1"/>
      <dgm:spPr/>
    </dgm:pt>
    <dgm:pt modelId="{6A554DB0-DA39-4AFF-B9C4-9FA9FB572842}" type="pres">
      <dgm:prSet presAssocID="{55DAD19E-9608-4227-B774-940F240945D1}" presName="linearProcess" presStyleCnt="0"/>
      <dgm:spPr/>
    </dgm:pt>
    <dgm:pt modelId="{C7A16899-F83F-4818-B436-BDA9F6F40D4F}" type="pres">
      <dgm:prSet presAssocID="{A5F562FA-910C-48D2-8325-28FE27EEF50F}" presName="textNode" presStyleLbl="node1" presStyleIdx="0" presStyleCnt="3">
        <dgm:presLayoutVars>
          <dgm:bulletEnabled val="1"/>
        </dgm:presLayoutVars>
      </dgm:prSet>
      <dgm:spPr/>
    </dgm:pt>
    <dgm:pt modelId="{F9AD3EFB-F013-4139-B454-82548E299165}" type="pres">
      <dgm:prSet presAssocID="{69275034-9ACE-4251-9269-F2C3186FCA70}" presName="sibTrans" presStyleCnt="0"/>
      <dgm:spPr/>
    </dgm:pt>
    <dgm:pt modelId="{9E34650F-7D2C-4079-AE15-5F93A56A8BBC}" type="pres">
      <dgm:prSet presAssocID="{8A265B5A-D47D-428A-8526-891BBD48C780}" presName="textNode" presStyleLbl="node1" presStyleIdx="1" presStyleCnt="3">
        <dgm:presLayoutVars>
          <dgm:bulletEnabled val="1"/>
        </dgm:presLayoutVars>
      </dgm:prSet>
      <dgm:spPr/>
    </dgm:pt>
    <dgm:pt modelId="{54203446-CD2A-4A59-BFAF-0B140B00A43C}" type="pres">
      <dgm:prSet presAssocID="{E0F5CE23-697D-4B9D-9EDE-164CBEB3B22F}" presName="sibTrans" presStyleCnt="0"/>
      <dgm:spPr/>
    </dgm:pt>
    <dgm:pt modelId="{7AA721E7-8A3C-4807-8ACA-1F4F463EC6AE}" type="pres">
      <dgm:prSet presAssocID="{0FF8A59E-B4C9-474B-A7E8-B0267594722D}" presName="textNode" presStyleLbl="node1" presStyleIdx="2" presStyleCnt="3" custScaleX="122273" custScaleY="131835">
        <dgm:presLayoutVars>
          <dgm:bulletEnabled val="1"/>
        </dgm:presLayoutVars>
      </dgm:prSet>
      <dgm:spPr/>
    </dgm:pt>
  </dgm:ptLst>
  <dgm:cxnLst>
    <dgm:cxn modelId="{ECD93143-7F50-4363-AF91-3D57A43D4F24}" srcId="{55DAD19E-9608-4227-B774-940F240945D1}" destId="{0FF8A59E-B4C9-474B-A7E8-B0267594722D}" srcOrd="2" destOrd="0" parTransId="{551657E0-3274-4DB4-8B1D-0C397D869A4A}" sibTransId="{C80C2243-98E5-4D6E-8B19-F5F5E49936B0}"/>
    <dgm:cxn modelId="{EF83616E-5C02-4ED1-B616-288115D3D8B3}" srcId="{55DAD19E-9608-4227-B774-940F240945D1}" destId="{A5F562FA-910C-48D2-8325-28FE27EEF50F}" srcOrd="0" destOrd="0" parTransId="{5DE58D52-BAED-40E4-89AF-DCB61EA27916}" sibTransId="{69275034-9ACE-4251-9269-F2C3186FCA70}"/>
    <dgm:cxn modelId="{F35EF477-F578-417D-A163-FB5862A25818}" type="presOf" srcId="{0FF8A59E-B4C9-474B-A7E8-B0267594722D}" destId="{7AA721E7-8A3C-4807-8ACA-1F4F463EC6AE}" srcOrd="0" destOrd="0" presId="urn:microsoft.com/office/officeart/2005/8/layout/hProcess9"/>
    <dgm:cxn modelId="{76C21D95-1B71-4277-9FE7-4AA081238D0E}" type="presOf" srcId="{55DAD19E-9608-4227-B774-940F240945D1}" destId="{E4AE0F62-CE3C-40F0-8F42-031DC7886738}" srcOrd="0" destOrd="0" presId="urn:microsoft.com/office/officeart/2005/8/layout/hProcess9"/>
    <dgm:cxn modelId="{4AB1ADA1-2907-4D39-9D49-B9F56D393A09}" srcId="{55DAD19E-9608-4227-B774-940F240945D1}" destId="{8A265B5A-D47D-428A-8526-891BBD48C780}" srcOrd="1" destOrd="0" parTransId="{5F845A7D-0F5F-43DA-AEFF-8E745302F3A5}" sibTransId="{E0F5CE23-697D-4B9D-9EDE-164CBEB3B22F}"/>
    <dgm:cxn modelId="{BA5192C5-323C-436A-B965-4FE266CB3324}" type="presOf" srcId="{8A265B5A-D47D-428A-8526-891BBD48C780}" destId="{9E34650F-7D2C-4079-AE15-5F93A56A8BBC}" srcOrd="0" destOrd="0" presId="urn:microsoft.com/office/officeart/2005/8/layout/hProcess9"/>
    <dgm:cxn modelId="{96BAFAED-6CFA-4613-8DEA-819CA7E211D2}" type="presOf" srcId="{A5F562FA-910C-48D2-8325-28FE27EEF50F}" destId="{C7A16899-F83F-4818-B436-BDA9F6F40D4F}" srcOrd="0" destOrd="0" presId="urn:microsoft.com/office/officeart/2005/8/layout/hProcess9"/>
    <dgm:cxn modelId="{70919384-250B-4711-AD4E-39DE12F70109}" type="presParOf" srcId="{E4AE0F62-CE3C-40F0-8F42-031DC7886738}" destId="{EA529D8C-C1F2-476E-B9AB-7B48C1C5D5AD}" srcOrd="0" destOrd="0" presId="urn:microsoft.com/office/officeart/2005/8/layout/hProcess9"/>
    <dgm:cxn modelId="{2F83C076-D8D9-4517-AEB1-DE86CC96559E}" type="presParOf" srcId="{E4AE0F62-CE3C-40F0-8F42-031DC7886738}" destId="{6A554DB0-DA39-4AFF-B9C4-9FA9FB572842}" srcOrd="1" destOrd="0" presId="urn:microsoft.com/office/officeart/2005/8/layout/hProcess9"/>
    <dgm:cxn modelId="{4E7D1AFC-333B-412D-B01F-806470455B33}" type="presParOf" srcId="{6A554DB0-DA39-4AFF-B9C4-9FA9FB572842}" destId="{C7A16899-F83F-4818-B436-BDA9F6F40D4F}" srcOrd="0" destOrd="0" presId="urn:microsoft.com/office/officeart/2005/8/layout/hProcess9"/>
    <dgm:cxn modelId="{9950790F-9C1B-4ACE-8742-386F0B4E4CF3}" type="presParOf" srcId="{6A554DB0-DA39-4AFF-B9C4-9FA9FB572842}" destId="{F9AD3EFB-F013-4139-B454-82548E299165}" srcOrd="1" destOrd="0" presId="urn:microsoft.com/office/officeart/2005/8/layout/hProcess9"/>
    <dgm:cxn modelId="{597FA61F-F1F3-4E24-BC73-E7F03F08E94C}" type="presParOf" srcId="{6A554DB0-DA39-4AFF-B9C4-9FA9FB572842}" destId="{9E34650F-7D2C-4079-AE15-5F93A56A8BBC}" srcOrd="2" destOrd="0" presId="urn:microsoft.com/office/officeart/2005/8/layout/hProcess9"/>
    <dgm:cxn modelId="{AF6CF6A4-7E5E-4952-BB98-E4AEAAD42D11}" type="presParOf" srcId="{6A554DB0-DA39-4AFF-B9C4-9FA9FB572842}" destId="{54203446-CD2A-4A59-BFAF-0B140B00A43C}" srcOrd="3" destOrd="0" presId="urn:microsoft.com/office/officeart/2005/8/layout/hProcess9"/>
    <dgm:cxn modelId="{B75D1B09-8135-4A1F-8913-C145D519A98C}" type="presParOf" srcId="{6A554DB0-DA39-4AFF-B9C4-9FA9FB572842}" destId="{7AA721E7-8A3C-4807-8ACA-1F4F463EC6A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89AC3E-0207-4DAF-9148-2695DF584F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C023C5-2BAC-4E91-B6F6-C5FE1CCC4572}">
      <dgm:prSet/>
      <dgm:spPr/>
      <dgm:t>
        <a:bodyPr/>
        <a:lstStyle/>
        <a:p>
          <a:r>
            <a:rPr lang="cs-CZ" dirty="0"/>
            <a:t>INDIVIDUÁLNÍ VÝCHOVNÝ PROGRAM</a:t>
          </a:r>
          <a:endParaRPr lang="en-US" dirty="0"/>
        </a:p>
      </dgm:t>
    </dgm:pt>
    <dgm:pt modelId="{BE96DDD0-781F-4F19-BE9A-ADB270AD4B57}" type="parTrans" cxnId="{90CEC230-5DA5-4CAB-9ED5-7F3CDBD4EE34}">
      <dgm:prSet/>
      <dgm:spPr/>
      <dgm:t>
        <a:bodyPr/>
        <a:lstStyle/>
        <a:p>
          <a:endParaRPr lang="en-US"/>
        </a:p>
      </dgm:t>
    </dgm:pt>
    <dgm:pt modelId="{85D44DBF-1D6D-4F92-BA9D-6F49E8557A2F}" type="sibTrans" cxnId="{90CEC230-5DA5-4CAB-9ED5-7F3CDBD4EE34}">
      <dgm:prSet/>
      <dgm:spPr/>
      <dgm:t>
        <a:bodyPr/>
        <a:lstStyle/>
        <a:p>
          <a:endParaRPr lang="en-US"/>
        </a:p>
      </dgm:t>
    </dgm:pt>
    <dgm:pt modelId="{DEEC0F0D-7610-4F44-AE49-3C8DCEB76323}">
      <dgm:prSet/>
      <dgm:spPr/>
      <dgm:t>
        <a:bodyPr/>
        <a:lstStyle/>
        <a:p>
          <a:r>
            <a:rPr lang="cs-CZ"/>
            <a:t>Zkušenosti, efektivita, časnost a frekvence využití </a:t>
          </a:r>
          <a:endParaRPr lang="en-US"/>
        </a:p>
      </dgm:t>
    </dgm:pt>
    <dgm:pt modelId="{074BAC25-A94B-475A-9880-00277FE7F11B}" type="parTrans" cxnId="{5A5C104B-F9E8-40C8-9F38-DD8B873710C1}">
      <dgm:prSet/>
      <dgm:spPr/>
      <dgm:t>
        <a:bodyPr/>
        <a:lstStyle/>
        <a:p>
          <a:endParaRPr lang="en-US"/>
        </a:p>
      </dgm:t>
    </dgm:pt>
    <dgm:pt modelId="{DFEBFC31-8FEA-40C2-9817-2838F42E96D0}" type="sibTrans" cxnId="{5A5C104B-F9E8-40C8-9F38-DD8B873710C1}">
      <dgm:prSet/>
      <dgm:spPr/>
      <dgm:t>
        <a:bodyPr/>
        <a:lstStyle/>
        <a:p>
          <a:endParaRPr lang="en-US"/>
        </a:p>
      </dgm:t>
    </dgm:pt>
    <dgm:pt modelId="{9CBE25CB-211D-4EA5-BD54-79C2EE71E18D}">
      <dgm:prSet/>
      <dgm:spPr/>
      <dgm:t>
        <a:bodyPr/>
        <a:lstStyle/>
        <a:p>
          <a:r>
            <a:rPr lang="cs-CZ"/>
            <a:t>PŘÍPADOVÁ KONFERENCE </a:t>
          </a:r>
          <a:endParaRPr lang="en-US"/>
        </a:p>
      </dgm:t>
    </dgm:pt>
    <dgm:pt modelId="{98ED46CF-C797-4FB9-9067-07EEA5D40553}" type="parTrans" cxnId="{59748FA5-1D5D-4186-B24A-E55CF7253AF0}">
      <dgm:prSet/>
      <dgm:spPr/>
      <dgm:t>
        <a:bodyPr/>
        <a:lstStyle/>
        <a:p>
          <a:endParaRPr lang="en-US"/>
        </a:p>
      </dgm:t>
    </dgm:pt>
    <dgm:pt modelId="{311D52E2-D0B5-4B0E-8FC5-5425608ECBCA}" type="sibTrans" cxnId="{59748FA5-1D5D-4186-B24A-E55CF7253AF0}">
      <dgm:prSet/>
      <dgm:spPr/>
      <dgm:t>
        <a:bodyPr/>
        <a:lstStyle/>
        <a:p>
          <a:endParaRPr lang="en-US"/>
        </a:p>
      </dgm:t>
    </dgm:pt>
    <dgm:pt modelId="{2174A2AA-A1EF-4576-B041-4808A45E90B4}">
      <dgm:prSet/>
      <dgm:spPr/>
      <dgm:t>
        <a:bodyPr/>
        <a:lstStyle/>
        <a:p>
          <a:r>
            <a:rPr lang="cs-CZ"/>
            <a:t>Zkušenosti, efektivita, časnost a frekvence využití </a:t>
          </a:r>
          <a:endParaRPr lang="en-US"/>
        </a:p>
      </dgm:t>
    </dgm:pt>
    <dgm:pt modelId="{E7AF40C6-2AA9-44B0-B9D9-C01C58908E5F}" type="parTrans" cxnId="{0FF81806-D664-4967-BD0B-DB718F19A355}">
      <dgm:prSet/>
      <dgm:spPr/>
      <dgm:t>
        <a:bodyPr/>
        <a:lstStyle/>
        <a:p>
          <a:endParaRPr lang="en-US"/>
        </a:p>
      </dgm:t>
    </dgm:pt>
    <dgm:pt modelId="{54C140D7-F754-4161-B102-7AB5887E77DF}" type="sibTrans" cxnId="{0FF81806-D664-4967-BD0B-DB718F19A355}">
      <dgm:prSet/>
      <dgm:spPr/>
      <dgm:t>
        <a:bodyPr/>
        <a:lstStyle/>
        <a:p>
          <a:endParaRPr lang="en-US"/>
        </a:p>
      </dgm:t>
    </dgm:pt>
    <dgm:pt modelId="{8AB6E3E1-4E51-4313-8836-41425905A9F6}">
      <dgm:prSet/>
      <dgm:spPr/>
      <dgm:t>
        <a:bodyPr/>
        <a:lstStyle/>
        <a:p>
          <a:r>
            <a:rPr lang="cs-CZ"/>
            <a:t>Jiné formy intervence </a:t>
          </a:r>
          <a:endParaRPr lang="en-US"/>
        </a:p>
      </dgm:t>
    </dgm:pt>
    <dgm:pt modelId="{6D8B4207-D58E-4DA5-8F1A-C11AFF6015ED}" type="parTrans" cxnId="{F2A15E79-2F68-423B-8AB5-C3EA76A7CBB8}">
      <dgm:prSet/>
      <dgm:spPr/>
      <dgm:t>
        <a:bodyPr/>
        <a:lstStyle/>
        <a:p>
          <a:endParaRPr lang="en-US"/>
        </a:p>
      </dgm:t>
    </dgm:pt>
    <dgm:pt modelId="{9D946347-7A95-4DE8-B720-5A6D9203DCF3}" type="sibTrans" cxnId="{F2A15E79-2F68-423B-8AB5-C3EA76A7CBB8}">
      <dgm:prSet/>
      <dgm:spPr/>
      <dgm:t>
        <a:bodyPr/>
        <a:lstStyle/>
        <a:p>
          <a:endParaRPr lang="en-US"/>
        </a:p>
      </dgm:t>
    </dgm:pt>
    <dgm:pt modelId="{30180E41-DE0A-44F5-8A8E-DFEA98D52A10}" type="pres">
      <dgm:prSet presAssocID="{CC89AC3E-0207-4DAF-9148-2695DF584F5B}" presName="linear" presStyleCnt="0">
        <dgm:presLayoutVars>
          <dgm:animLvl val="lvl"/>
          <dgm:resizeHandles val="exact"/>
        </dgm:presLayoutVars>
      </dgm:prSet>
      <dgm:spPr/>
    </dgm:pt>
    <dgm:pt modelId="{3F1124BF-93CE-4963-BB86-A2341DBD132D}" type="pres">
      <dgm:prSet presAssocID="{48C023C5-2BAC-4E91-B6F6-C5FE1CCC4572}" presName="parentText" presStyleLbl="node1" presStyleIdx="0" presStyleCnt="5">
        <dgm:presLayoutVars>
          <dgm:chMax val="0"/>
          <dgm:bulletEnabled val="1"/>
        </dgm:presLayoutVars>
      </dgm:prSet>
      <dgm:spPr/>
    </dgm:pt>
    <dgm:pt modelId="{B4070401-3553-41ED-93F3-56CFAF525EE1}" type="pres">
      <dgm:prSet presAssocID="{85D44DBF-1D6D-4F92-BA9D-6F49E8557A2F}" presName="spacer" presStyleCnt="0"/>
      <dgm:spPr/>
    </dgm:pt>
    <dgm:pt modelId="{5B281D09-BEF0-49BE-B92D-FBD9BCC787C4}" type="pres">
      <dgm:prSet presAssocID="{DEEC0F0D-7610-4F44-AE49-3C8DCEB76323}" presName="parentText" presStyleLbl="node1" presStyleIdx="1" presStyleCnt="5">
        <dgm:presLayoutVars>
          <dgm:chMax val="0"/>
          <dgm:bulletEnabled val="1"/>
        </dgm:presLayoutVars>
      </dgm:prSet>
      <dgm:spPr/>
    </dgm:pt>
    <dgm:pt modelId="{51703973-7904-4BD1-A514-163D4F0F1809}" type="pres">
      <dgm:prSet presAssocID="{DFEBFC31-8FEA-40C2-9817-2838F42E96D0}" presName="spacer" presStyleCnt="0"/>
      <dgm:spPr/>
    </dgm:pt>
    <dgm:pt modelId="{1DC6D401-5D7A-41A7-8B72-B33718B710BC}" type="pres">
      <dgm:prSet presAssocID="{9CBE25CB-211D-4EA5-BD54-79C2EE71E18D}" presName="parentText" presStyleLbl="node1" presStyleIdx="2" presStyleCnt="5">
        <dgm:presLayoutVars>
          <dgm:chMax val="0"/>
          <dgm:bulletEnabled val="1"/>
        </dgm:presLayoutVars>
      </dgm:prSet>
      <dgm:spPr/>
    </dgm:pt>
    <dgm:pt modelId="{39A3B139-B042-41D2-8EE9-1D32239B07F5}" type="pres">
      <dgm:prSet presAssocID="{311D52E2-D0B5-4B0E-8FC5-5425608ECBCA}" presName="spacer" presStyleCnt="0"/>
      <dgm:spPr/>
    </dgm:pt>
    <dgm:pt modelId="{1181A704-D2EE-4A47-9320-3B20CD68BAEF}" type="pres">
      <dgm:prSet presAssocID="{2174A2AA-A1EF-4576-B041-4808A45E90B4}" presName="parentText" presStyleLbl="node1" presStyleIdx="3" presStyleCnt="5">
        <dgm:presLayoutVars>
          <dgm:chMax val="0"/>
          <dgm:bulletEnabled val="1"/>
        </dgm:presLayoutVars>
      </dgm:prSet>
      <dgm:spPr/>
    </dgm:pt>
    <dgm:pt modelId="{A97EE595-A607-4F62-A319-F6E3CA8DBE01}" type="pres">
      <dgm:prSet presAssocID="{54C140D7-F754-4161-B102-7AB5887E77DF}" presName="spacer" presStyleCnt="0"/>
      <dgm:spPr/>
    </dgm:pt>
    <dgm:pt modelId="{294385A6-E3A1-4120-8968-ADE83363248A}" type="pres">
      <dgm:prSet presAssocID="{8AB6E3E1-4E51-4313-8836-41425905A9F6}" presName="parentText" presStyleLbl="node1" presStyleIdx="4" presStyleCnt="5">
        <dgm:presLayoutVars>
          <dgm:chMax val="0"/>
          <dgm:bulletEnabled val="1"/>
        </dgm:presLayoutVars>
      </dgm:prSet>
      <dgm:spPr/>
    </dgm:pt>
  </dgm:ptLst>
  <dgm:cxnLst>
    <dgm:cxn modelId="{0FF81806-D664-4967-BD0B-DB718F19A355}" srcId="{CC89AC3E-0207-4DAF-9148-2695DF584F5B}" destId="{2174A2AA-A1EF-4576-B041-4808A45E90B4}" srcOrd="3" destOrd="0" parTransId="{E7AF40C6-2AA9-44B0-B9D9-C01C58908E5F}" sibTransId="{54C140D7-F754-4161-B102-7AB5887E77DF}"/>
    <dgm:cxn modelId="{FB8FDB0E-8082-4DEF-918C-14A850E5AA72}" type="presOf" srcId="{9CBE25CB-211D-4EA5-BD54-79C2EE71E18D}" destId="{1DC6D401-5D7A-41A7-8B72-B33718B710BC}" srcOrd="0" destOrd="0" presId="urn:microsoft.com/office/officeart/2005/8/layout/vList2"/>
    <dgm:cxn modelId="{90CEC230-5DA5-4CAB-9ED5-7F3CDBD4EE34}" srcId="{CC89AC3E-0207-4DAF-9148-2695DF584F5B}" destId="{48C023C5-2BAC-4E91-B6F6-C5FE1CCC4572}" srcOrd="0" destOrd="0" parTransId="{BE96DDD0-781F-4F19-BE9A-ADB270AD4B57}" sibTransId="{85D44DBF-1D6D-4F92-BA9D-6F49E8557A2F}"/>
    <dgm:cxn modelId="{5A5C104B-F9E8-40C8-9F38-DD8B873710C1}" srcId="{CC89AC3E-0207-4DAF-9148-2695DF584F5B}" destId="{DEEC0F0D-7610-4F44-AE49-3C8DCEB76323}" srcOrd="1" destOrd="0" parTransId="{074BAC25-A94B-475A-9880-00277FE7F11B}" sibTransId="{DFEBFC31-8FEA-40C2-9817-2838F42E96D0}"/>
    <dgm:cxn modelId="{424F3674-6CD2-4C8D-9516-DC35D2D3561A}" type="presOf" srcId="{48C023C5-2BAC-4E91-B6F6-C5FE1CCC4572}" destId="{3F1124BF-93CE-4963-BB86-A2341DBD132D}" srcOrd="0" destOrd="0" presId="urn:microsoft.com/office/officeart/2005/8/layout/vList2"/>
    <dgm:cxn modelId="{200CC175-1618-4B1B-BF58-F15AC8E5315A}" type="presOf" srcId="{2174A2AA-A1EF-4576-B041-4808A45E90B4}" destId="{1181A704-D2EE-4A47-9320-3B20CD68BAEF}" srcOrd="0" destOrd="0" presId="urn:microsoft.com/office/officeart/2005/8/layout/vList2"/>
    <dgm:cxn modelId="{F2A15E79-2F68-423B-8AB5-C3EA76A7CBB8}" srcId="{CC89AC3E-0207-4DAF-9148-2695DF584F5B}" destId="{8AB6E3E1-4E51-4313-8836-41425905A9F6}" srcOrd="4" destOrd="0" parTransId="{6D8B4207-D58E-4DA5-8F1A-C11AFF6015ED}" sibTransId="{9D946347-7A95-4DE8-B720-5A6D9203DCF3}"/>
    <dgm:cxn modelId="{4678E880-E1C1-4D6C-A8FB-4ACE7016375A}" type="presOf" srcId="{CC89AC3E-0207-4DAF-9148-2695DF584F5B}" destId="{30180E41-DE0A-44F5-8A8E-DFEA98D52A10}" srcOrd="0" destOrd="0" presId="urn:microsoft.com/office/officeart/2005/8/layout/vList2"/>
    <dgm:cxn modelId="{59748FA5-1D5D-4186-B24A-E55CF7253AF0}" srcId="{CC89AC3E-0207-4DAF-9148-2695DF584F5B}" destId="{9CBE25CB-211D-4EA5-BD54-79C2EE71E18D}" srcOrd="2" destOrd="0" parTransId="{98ED46CF-C797-4FB9-9067-07EEA5D40553}" sibTransId="{311D52E2-D0B5-4B0E-8FC5-5425608ECBCA}"/>
    <dgm:cxn modelId="{93D4ACCB-AA2A-4502-B619-B6A7D242507F}" type="presOf" srcId="{8AB6E3E1-4E51-4313-8836-41425905A9F6}" destId="{294385A6-E3A1-4120-8968-ADE83363248A}" srcOrd="0" destOrd="0" presId="urn:microsoft.com/office/officeart/2005/8/layout/vList2"/>
    <dgm:cxn modelId="{4A2B20DA-5B84-4334-B1FF-108CEC24F89A}" type="presOf" srcId="{DEEC0F0D-7610-4F44-AE49-3C8DCEB76323}" destId="{5B281D09-BEF0-49BE-B92D-FBD9BCC787C4}" srcOrd="0" destOrd="0" presId="urn:microsoft.com/office/officeart/2005/8/layout/vList2"/>
    <dgm:cxn modelId="{9155BD27-3EDE-45CB-B6BF-D198D79F08C9}" type="presParOf" srcId="{30180E41-DE0A-44F5-8A8E-DFEA98D52A10}" destId="{3F1124BF-93CE-4963-BB86-A2341DBD132D}" srcOrd="0" destOrd="0" presId="urn:microsoft.com/office/officeart/2005/8/layout/vList2"/>
    <dgm:cxn modelId="{720D3A00-D4BC-4B88-BD4F-EE1ED155CBCD}" type="presParOf" srcId="{30180E41-DE0A-44F5-8A8E-DFEA98D52A10}" destId="{B4070401-3553-41ED-93F3-56CFAF525EE1}" srcOrd="1" destOrd="0" presId="urn:microsoft.com/office/officeart/2005/8/layout/vList2"/>
    <dgm:cxn modelId="{70412981-D180-46EF-ABAA-B80C1025D976}" type="presParOf" srcId="{30180E41-DE0A-44F5-8A8E-DFEA98D52A10}" destId="{5B281D09-BEF0-49BE-B92D-FBD9BCC787C4}" srcOrd="2" destOrd="0" presId="urn:microsoft.com/office/officeart/2005/8/layout/vList2"/>
    <dgm:cxn modelId="{1D29884C-A9E0-43FF-94AE-E40F649FC641}" type="presParOf" srcId="{30180E41-DE0A-44F5-8A8E-DFEA98D52A10}" destId="{51703973-7904-4BD1-A514-163D4F0F1809}" srcOrd="3" destOrd="0" presId="urn:microsoft.com/office/officeart/2005/8/layout/vList2"/>
    <dgm:cxn modelId="{B054E07F-49EB-4AD2-813D-017D7987B3A3}" type="presParOf" srcId="{30180E41-DE0A-44F5-8A8E-DFEA98D52A10}" destId="{1DC6D401-5D7A-41A7-8B72-B33718B710BC}" srcOrd="4" destOrd="0" presId="urn:microsoft.com/office/officeart/2005/8/layout/vList2"/>
    <dgm:cxn modelId="{4BBA782B-0AC3-4C0F-B2B8-AE6B4F813167}" type="presParOf" srcId="{30180E41-DE0A-44F5-8A8E-DFEA98D52A10}" destId="{39A3B139-B042-41D2-8EE9-1D32239B07F5}" srcOrd="5" destOrd="0" presId="urn:microsoft.com/office/officeart/2005/8/layout/vList2"/>
    <dgm:cxn modelId="{6D2779F0-D9DF-4EAC-B40F-2B2DAFDE4925}" type="presParOf" srcId="{30180E41-DE0A-44F5-8A8E-DFEA98D52A10}" destId="{1181A704-D2EE-4A47-9320-3B20CD68BAEF}" srcOrd="6" destOrd="0" presId="urn:microsoft.com/office/officeart/2005/8/layout/vList2"/>
    <dgm:cxn modelId="{8526FE52-DF3D-406A-9AEE-5FAAF306830B}" type="presParOf" srcId="{30180E41-DE0A-44F5-8A8E-DFEA98D52A10}" destId="{A97EE595-A607-4F62-A319-F6E3CA8DBE01}" srcOrd="7" destOrd="0" presId="urn:microsoft.com/office/officeart/2005/8/layout/vList2"/>
    <dgm:cxn modelId="{A1584108-D57D-416F-B65A-867316EA8ABC}" type="presParOf" srcId="{30180E41-DE0A-44F5-8A8E-DFEA98D52A10}" destId="{294385A6-E3A1-4120-8968-ADE83363248A}"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C1CC5A-AD25-4611-8387-5ECF74595E71}" type="doc">
      <dgm:prSet loTypeId="urn:microsoft.com/office/officeart/2005/8/layout/gear1" loCatId="process" qsTypeId="urn:microsoft.com/office/officeart/2005/8/quickstyle/simple5" qsCatId="simple" csTypeId="urn:microsoft.com/office/officeart/2005/8/colors/colorful3" csCatId="colorful" phldr="1"/>
      <dgm:spPr/>
      <dgm:t>
        <a:bodyPr/>
        <a:lstStyle/>
        <a:p>
          <a:endParaRPr lang="cs-CZ"/>
        </a:p>
      </dgm:t>
    </dgm:pt>
    <dgm:pt modelId="{53B67867-587D-421F-B1B5-6F5067E54066}" type="pres">
      <dgm:prSet presAssocID="{1CC1CC5A-AD25-4611-8387-5ECF74595E71}" presName="composite" presStyleCnt="0">
        <dgm:presLayoutVars>
          <dgm:chMax val="3"/>
          <dgm:animLvl val="lvl"/>
          <dgm:resizeHandles val="exact"/>
        </dgm:presLayoutVars>
      </dgm:prSet>
      <dgm:spPr/>
    </dgm:pt>
  </dgm:ptLst>
  <dgm:cxnLst>
    <dgm:cxn modelId="{FCD4A356-788D-4816-87ED-67124589AB39}" type="presOf" srcId="{1CC1CC5A-AD25-4611-8387-5ECF74595E71}" destId="{53B67867-587D-421F-B1B5-6F5067E54066}" srcOrd="0"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CBA304-E68A-44FA-B3D5-1D33110B7203}" type="doc">
      <dgm:prSet loTypeId="urn:microsoft.com/office/officeart/2005/8/layout/pyramid4" loCatId="relationship" qsTypeId="urn:microsoft.com/office/officeart/2005/8/quickstyle/simple2" qsCatId="simple" csTypeId="urn:microsoft.com/office/officeart/2005/8/colors/colorful3" csCatId="colorful" phldr="1"/>
      <dgm:spPr/>
      <dgm:t>
        <a:bodyPr/>
        <a:lstStyle/>
        <a:p>
          <a:endParaRPr lang="cs-CZ"/>
        </a:p>
      </dgm:t>
    </dgm:pt>
    <dgm:pt modelId="{B7EA9868-166E-48B6-B18C-9402FB0D487C}">
      <dgm:prSet phldrT="[Text]"/>
      <dgm:spPr/>
      <dgm:t>
        <a:bodyPr/>
        <a:lstStyle/>
        <a:p>
          <a:r>
            <a:rPr lang="cs-CZ" dirty="0"/>
            <a:t>DÍVKA</a:t>
          </a:r>
        </a:p>
      </dgm:t>
    </dgm:pt>
    <dgm:pt modelId="{2E5D23A7-304C-4CFA-9CFD-FC3A9F3AD859}" type="parTrans" cxnId="{26EBCB09-20DF-43FE-BBC9-0B5CFC03C94E}">
      <dgm:prSet/>
      <dgm:spPr/>
      <dgm:t>
        <a:bodyPr/>
        <a:lstStyle/>
        <a:p>
          <a:endParaRPr lang="cs-CZ"/>
        </a:p>
      </dgm:t>
    </dgm:pt>
    <dgm:pt modelId="{AF5BB165-D0F1-4AE3-89FF-4BFD265BB6DF}" type="sibTrans" cxnId="{26EBCB09-20DF-43FE-BBC9-0B5CFC03C94E}">
      <dgm:prSet/>
      <dgm:spPr/>
      <dgm:t>
        <a:bodyPr/>
        <a:lstStyle/>
        <a:p>
          <a:endParaRPr lang="cs-CZ"/>
        </a:p>
      </dgm:t>
    </dgm:pt>
    <dgm:pt modelId="{BD23DF8E-5953-4219-AF5D-77403A609F56}">
      <dgm:prSet phldrT="[Text]"/>
      <dgm:spPr/>
      <dgm:t>
        <a:bodyPr/>
        <a:lstStyle/>
        <a:p>
          <a:r>
            <a:rPr lang="cs-CZ" dirty="0"/>
            <a:t>ŠKOLA</a:t>
          </a:r>
        </a:p>
      </dgm:t>
    </dgm:pt>
    <dgm:pt modelId="{D6A85B7E-9207-49F8-9704-E5DF2C3CA599}" type="parTrans" cxnId="{96977930-D251-454B-93E8-E07A59D2771C}">
      <dgm:prSet/>
      <dgm:spPr/>
      <dgm:t>
        <a:bodyPr/>
        <a:lstStyle/>
        <a:p>
          <a:endParaRPr lang="cs-CZ"/>
        </a:p>
      </dgm:t>
    </dgm:pt>
    <dgm:pt modelId="{B35B4544-62DB-4332-8D7A-8F51A4110FEA}" type="sibTrans" cxnId="{96977930-D251-454B-93E8-E07A59D2771C}">
      <dgm:prSet/>
      <dgm:spPr/>
      <dgm:t>
        <a:bodyPr/>
        <a:lstStyle/>
        <a:p>
          <a:endParaRPr lang="cs-CZ"/>
        </a:p>
      </dgm:t>
    </dgm:pt>
    <dgm:pt modelId="{EA1DF909-8FC5-4AB1-A98D-51D3B54255A9}">
      <dgm:prSet phldrT="[Text]"/>
      <dgm:spPr/>
      <dgm:t>
        <a:bodyPr/>
        <a:lstStyle/>
        <a:p>
          <a:r>
            <a:rPr lang="cs-CZ" dirty="0"/>
            <a:t>RODINA </a:t>
          </a:r>
        </a:p>
      </dgm:t>
    </dgm:pt>
    <dgm:pt modelId="{41A1BC88-7BA7-45B4-8A36-6E7FACC0C534}" type="parTrans" cxnId="{A7482D1C-5617-48A9-9C17-507673157235}">
      <dgm:prSet/>
      <dgm:spPr/>
      <dgm:t>
        <a:bodyPr/>
        <a:lstStyle/>
        <a:p>
          <a:endParaRPr lang="cs-CZ"/>
        </a:p>
      </dgm:t>
    </dgm:pt>
    <dgm:pt modelId="{F5271085-CCA4-4A30-B877-45558413D915}" type="sibTrans" cxnId="{A7482D1C-5617-48A9-9C17-507673157235}">
      <dgm:prSet/>
      <dgm:spPr/>
      <dgm:t>
        <a:bodyPr/>
        <a:lstStyle/>
        <a:p>
          <a:endParaRPr lang="cs-CZ"/>
        </a:p>
      </dgm:t>
    </dgm:pt>
    <dgm:pt modelId="{AAE65B09-F076-49C1-839D-83594D32167F}">
      <dgm:prSet phldrT="[Text]"/>
      <dgm:spPr/>
      <dgm:t>
        <a:bodyPr/>
        <a:lstStyle/>
        <a:p>
          <a:r>
            <a:rPr lang="cs-CZ" dirty="0"/>
            <a:t>ÚSTAV </a:t>
          </a:r>
        </a:p>
      </dgm:t>
    </dgm:pt>
    <dgm:pt modelId="{683767CB-EEAF-4499-8633-B2827010C5C3}" type="parTrans" cxnId="{E94029DB-A227-4CF7-86DE-B0C843991DB5}">
      <dgm:prSet/>
      <dgm:spPr/>
      <dgm:t>
        <a:bodyPr/>
        <a:lstStyle/>
        <a:p>
          <a:endParaRPr lang="cs-CZ"/>
        </a:p>
      </dgm:t>
    </dgm:pt>
    <dgm:pt modelId="{52BF3708-5368-469F-9150-E1B62A1DC6D0}" type="sibTrans" cxnId="{E94029DB-A227-4CF7-86DE-B0C843991DB5}">
      <dgm:prSet/>
      <dgm:spPr/>
      <dgm:t>
        <a:bodyPr/>
        <a:lstStyle/>
        <a:p>
          <a:endParaRPr lang="cs-CZ"/>
        </a:p>
      </dgm:t>
    </dgm:pt>
    <dgm:pt modelId="{0ED0E83E-5AF6-4924-A13E-3737A182FC28}" type="pres">
      <dgm:prSet presAssocID="{72CBA304-E68A-44FA-B3D5-1D33110B7203}" presName="compositeShape" presStyleCnt="0">
        <dgm:presLayoutVars>
          <dgm:chMax val="9"/>
          <dgm:dir/>
          <dgm:resizeHandles val="exact"/>
        </dgm:presLayoutVars>
      </dgm:prSet>
      <dgm:spPr/>
    </dgm:pt>
    <dgm:pt modelId="{6A07E50E-FF19-45E1-A538-F0025E277EEC}" type="pres">
      <dgm:prSet presAssocID="{72CBA304-E68A-44FA-B3D5-1D33110B7203}" presName="triangle1" presStyleLbl="node1" presStyleIdx="0" presStyleCnt="4" custLinFactNeighborX="38158" custLinFactNeighborY="-2784">
        <dgm:presLayoutVars>
          <dgm:bulletEnabled val="1"/>
        </dgm:presLayoutVars>
      </dgm:prSet>
      <dgm:spPr/>
    </dgm:pt>
    <dgm:pt modelId="{30654847-C487-4122-A010-D81DDE0A7B08}" type="pres">
      <dgm:prSet presAssocID="{72CBA304-E68A-44FA-B3D5-1D33110B7203}" presName="triangle2" presStyleLbl="node1" presStyleIdx="1" presStyleCnt="4" custLinFactNeighborX="38158" custLinFactNeighborY="2632">
        <dgm:presLayoutVars>
          <dgm:bulletEnabled val="1"/>
        </dgm:presLayoutVars>
      </dgm:prSet>
      <dgm:spPr/>
    </dgm:pt>
    <dgm:pt modelId="{CD99F39B-B1D7-43CA-A0F6-7F59D1658C5A}" type="pres">
      <dgm:prSet presAssocID="{72CBA304-E68A-44FA-B3D5-1D33110B7203}" presName="triangle3" presStyleLbl="node1" presStyleIdx="2" presStyleCnt="4" custLinFactNeighborX="38158" custLinFactNeighborY="2632">
        <dgm:presLayoutVars>
          <dgm:bulletEnabled val="1"/>
        </dgm:presLayoutVars>
      </dgm:prSet>
      <dgm:spPr/>
    </dgm:pt>
    <dgm:pt modelId="{4E93135E-E65C-45D9-A41E-CE2606C8B396}" type="pres">
      <dgm:prSet presAssocID="{72CBA304-E68A-44FA-B3D5-1D33110B7203}" presName="triangle4" presStyleLbl="node1" presStyleIdx="3" presStyleCnt="4" custLinFactNeighborX="38158" custLinFactNeighborY="0">
        <dgm:presLayoutVars>
          <dgm:bulletEnabled val="1"/>
        </dgm:presLayoutVars>
      </dgm:prSet>
      <dgm:spPr/>
    </dgm:pt>
  </dgm:ptLst>
  <dgm:cxnLst>
    <dgm:cxn modelId="{26EBCB09-20DF-43FE-BBC9-0B5CFC03C94E}" srcId="{72CBA304-E68A-44FA-B3D5-1D33110B7203}" destId="{B7EA9868-166E-48B6-B18C-9402FB0D487C}" srcOrd="0" destOrd="0" parTransId="{2E5D23A7-304C-4CFA-9CFD-FC3A9F3AD859}" sibTransId="{AF5BB165-D0F1-4AE3-89FF-4BFD265BB6DF}"/>
    <dgm:cxn modelId="{6B821D11-FB10-4020-85F1-C0F91ED156E3}" type="presOf" srcId="{72CBA304-E68A-44FA-B3D5-1D33110B7203}" destId="{0ED0E83E-5AF6-4924-A13E-3737A182FC28}" srcOrd="0" destOrd="0" presId="urn:microsoft.com/office/officeart/2005/8/layout/pyramid4"/>
    <dgm:cxn modelId="{A7482D1C-5617-48A9-9C17-507673157235}" srcId="{72CBA304-E68A-44FA-B3D5-1D33110B7203}" destId="{EA1DF909-8FC5-4AB1-A98D-51D3B54255A9}" srcOrd="2" destOrd="0" parTransId="{41A1BC88-7BA7-45B4-8A36-6E7FACC0C534}" sibTransId="{F5271085-CCA4-4A30-B877-45558413D915}"/>
    <dgm:cxn modelId="{96977930-D251-454B-93E8-E07A59D2771C}" srcId="{72CBA304-E68A-44FA-B3D5-1D33110B7203}" destId="{BD23DF8E-5953-4219-AF5D-77403A609F56}" srcOrd="1" destOrd="0" parTransId="{D6A85B7E-9207-49F8-9704-E5DF2C3CA599}" sibTransId="{B35B4544-62DB-4332-8D7A-8F51A4110FEA}"/>
    <dgm:cxn modelId="{36AB083C-0988-4912-9298-BB58C2F0CFBF}" type="presOf" srcId="{BD23DF8E-5953-4219-AF5D-77403A609F56}" destId="{30654847-C487-4122-A010-D81DDE0A7B08}" srcOrd="0" destOrd="0" presId="urn:microsoft.com/office/officeart/2005/8/layout/pyramid4"/>
    <dgm:cxn modelId="{350CF75C-9407-4FA3-908E-E3F4747B7776}" type="presOf" srcId="{EA1DF909-8FC5-4AB1-A98D-51D3B54255A9}" destId="{CD99F39B-B1D7-43CA-A0F6-7F59D1658C5A}" srcOrd="0" destOrd="0" presId="urn:microsoft.com/office/officeart/2005/8/layout/pyramid4"/>
    <dgm:cxn modelId="{D979F659-182A-4113-9FB6-E892042872F3}" type="presOf" srcId="{B7EA9868-166E-48B6-B18C-9402FB0D487C}" destId="{6A07E50E-FF19-45E1-A538-F0025E277EEC}" srcOrd="0" destOrd="0" presId="urn:microsoft.com/office/officeart/2005/8/layout/pyramid4"/>
    <dgm:cxn modelId="{E21B1096-045C-4571-A9CB-82A5224E824F}" type="presOf" srcId="{AAE65B09-F076-49C1-839D-83594D32167F}" destId="{4E93135E-E65C-45D9-A41E-CE2606C8B396}" srcOrd="0" destOrd="0" presId="urn:microsoft.com/office/officeart/2005/8/layout/pyramid4"/>
    <dgm:cxn modelId="{E94029DB-A227-4CF7-86DE-B0C843991DB5}" srcId="{72CBA304-E68A-44FA-B3D5-1D33110B7203}" destId="{AAE65B09-F076-49C1-839D-83594D32167F}" srcOrd="3" destOrd="0" parTransId="{683767CB-EEAF-4499-8633-B2827010C5C3}" sibTransId="{52BF3708-5368-469F-9150-E1B62A1DC6D0}"/>
    <dgm:cxn modelId="{AC7E5B30-1F49-438D-A69F-6B2F456D1E78}" type="presParOf" srcId="{0ED0E83E-5AF6-4924-A13E-3737A182FC28}" destId="{6A07E50E-FF19-45E1-A538-F0025E277EEC}" srcOrd="0" destOrd="0" presId="urn:microsoft.com/office/officeart/2005/8/layout/pyramid4"/>
    <dgm:cxn modelId="{9E2C3705-0E5F-4A33-A929-F196D1DF99DC}" type="presParOf" srcId="{0ED0E83E-5AF6-4924-A13E-3737A182FC28}" destId="{30654847-C487-4122-A010-D81DDE0A7B08}" srcOrd="1" destOrd="0" presId="urn:microsoft.com/office/officeart/2005/8/layout/pyramid4"/>
    <dgm:cxn modelId="{E7C58245-9FE1-4321-B650-528D4A4829A8}" type="presParOf" srcId="{0ED0E83E-5AF6-4924-A13E-3737A182FC28}" destId="{CD99F39B-B1D7-43CA-A0F6-7F59D1658C5A}" srcOrd="2" destOrd="0" presId="urn:microsoft.com/office/officeart/2005/8/layout/pyramid4"/>
    <dgm:cxn modelId="{C4822981-DEFD-4631-A884-38564CB6595C}" type="presParOf" srcId="{0ED0E83E-5AF6-4924-A13E-3737A182FC28}" destId="{4E93135E-E65C-45D9-A41E-CE2606C8B396}" srcOrd="3" destOrd="0" presId="urn:microsoft.com/office/officeart/2005/8/layout/pyramid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0BD58A-FBDC-4F9B-90AE-1781A1DDB2CE}" type="doc">
      <dgm:prSet loTypeId="urn:microsoft.com/office/officeart/2005/8/layout/arrow3" loCatId="relationship" qsTypeId="urn:microsoft.com/office/officeart/2005/8/quickstyle/3d3" qsCatId="3D" csTypeId="urn:microsoft.com/office/officeart/2005/8/colors/accent1_2" csCatId="accent1" phldr="1"/>
      <dgm:spPr/>
      <dgm:t>
        <a:bodyPr/>
        <a:lstStyle/>
        <a:p>
          <a:endParaRPr lang="en-US"/>
        </a:p>
      </dgm:t>
    </dgm:pt>
    <dgm:pt modelId="{23489DC7-2236-4B5E-8E2E-63D9C4BC7FDA}">
      <dgm:prSet phldrT="[Text]"/>
      <dgm:spPr/>
      <dgm:t>
        <a:bodyPr/>
        <a:lstStyle/>
        <a:p>
          <a:r>
            <a:rPr lang="cs-CZ" dirty="0"/>
            <a:t>Délka pobytu </a:t>
          </a:r>
          <a:endParaRPr lang="en-US" dirty="0"/>
        </a:p>
      </dgm:t>
    </dgm:pt>
    <dgm:pt modelId="{20BA6D78-CD8D-41CD-9665-5A2DA7D74FD3}" type="parTrans" cxnId="{6E9DE8E7-FD1B-4A54-809C-CF65398E1263}">
      <dgm:prSet/>
      <dgm:spPr/>
      <dgm:t>
        <a:bodyPr/>
        <a:lstStyle/>
        <a:p>
          <a:endParaRPr lang="en-US"/>
        </a:p>
      </dgm:t>
    </dgm:pt>
    <dgm:pt modelId="{490F1536-FF94-4F32-9D5A-ADDF429AA005}" type="sibTrans" cxnId="{6E9DE8E7-FD1B-4A54-809C-CF65398E1263}">
      <dgm:prSet/>
      <dgm:spPr/>
      <dgm:t>
        <a:bodyPr/>
        <a:lstStyle/>
        <a:p>
          <a:endParaRPr lang="en-US"/>
        </a:p>
      </dgm:t>
    </dgm:pt>
    <dgm:pt modelId="{C5A7CA6E-82C9-4173-8352-C772055CB24C}">
      <dgm:prSet phldrT="[Text]"/>
      <dgm:spPr/>
      <dgm:t>
        <a:bodyPr/>
        <a:lstStyle/>
        <a:p>
          <a:r>
            <a:rPr lang="cs-CZ" dirty="0"/>
            <a:t>Stabilita běžného života </a:t>
          </a:r>
          <a:endParaRPr lang="en-US" dirty="0"/>
        </a:p>
      </dgm:t>
    </dgm:pt>
    <dgm:pt modelId="{4331B673-6804-466F-A3CA-84BC43557978}" type="parTrans" cxnId="{A2FACCE0-4271-41CD-A3FE-3FAE49C61638}">
      <dgm:prSet/>
      <dgm:spPr/>
      <dgm:t>
        <a:bodyPr/>
        <a:lstStyle/>
        <a:p>
          <a:endParaRPr lang="en-US"/>
        </a:p>
      </dgm:t>
    </dgm:pt>
    <dgm:pt modelId="{D48C0274-C887-49AD-9C81-47F3B394EB50}" type="sibTrans" cxnId="{A2FACCE0-4271-41CD-A3FE-3FAE49C61638}">
      <dgm:prSet/>
      <dgm:spPr/>
      <dgm:t>
        <a:bodyPr/>
        <a:lstStyle/>
        <a:p>
          <a:endParaRPr lang="en-US"/>
        </a:p>
      </dgm:t>
    </dgm:pt>
    <dgm:pt modelId="{A8DB63E8-29D0-491D-9BCD-7E957C78CE83}" type="pres">
      <dgm:prSet presAssocID="{940BD58A-FBDC-4F9B-90AE-1781A1DDB2CE}" presName="compositeShape" presStyleCnt="0">
        <dgm:presLayoutVars>
          <dgm:chMax val="2"/>
          <dgm:dir/>
          <dgm:resizeHandles val="exact"/>
        </dgm:presLayoutVars>
      </dgm:prSet>
      <dgm:spPr/>
    </dgm:pt>
    <dgm:pt modelId="{95DF4C63-E6D7-452C-978D-AB61B6AB6C07}" type="pres">
      <dgm:prSet presAssocID="{940BD58A-FBDC-4F9B-90AE-1781A1DDB2CE}" presName="divider" presStyleLbl="fgShp" presStyleIdx="0" presStyleCnt="1"/>
      <dgm:spPr/>
    </dgm:pt>
    <dgm:pt modelId="{FA8AB2D6-56EB-49E4-A113-FF31AE25D3BE}" type="pres">
      <dgm:prSet presAssocID="{23489DC7-2236-4B5E-8E2E-63D9C4BC7FDA}" presName="downArrow" presStyleLbl="node1" presStyleIdx="0" presStyleCnt="2"/>
      <dgm:spPr/>
    </dgm:pt>
    <dgm:pt modelId="{9C74A1C6-0C80-4850-9840-B6B6BDD6B021}" type="pres">
      <dgm:prSet presAssocID="{23489DC7-2236-4B5E-8E2E-63D9C4BC7FDA}" presName="downArrowText" presStyleLbl="revTx" presStyleIdx="0" presStyleCnt="2" custScaleX="187496">
        <dgm:presLayoutVars>
          <dgm:bulletEnabled val="1"/>
        </dgm:presLayoutVars>
      </dgm:prSet>
      <dgm:spPr/>
    </dgm:pt>
    <dgm:pt modelId="{7306B7E3-30B5-40DD-BA1C-08C3990F001E}" type="pres">
      <dgm:prSet presAssocID="{C5A7CA6E-82C9-4173-8352-C772055CB24C}" presName="upArrow" presStyleLbl="node1" presStyleIdx="1" presStyleCnt="2"/>
      <dgm:spPr/>
    </dgm:pt>
    <dgm:pt modelId="{ED686484-2D19-4148-A692-0B2EB19EA15B}" type="pres">
      <dgm:prSet presAssocID="{C5A7CA6E-82C9-4173-8352-C772055CB24C}" presName="upArrowText" presStyleLbl="revTx" presStyleIdx="1" presStyleCnt="2" custScaleX="195309" custLinFactNeighborX="-2733" custLinFactNeighborY="-1788">
        <dgm:presLayoutVars>
          <dgm:bulletEnabled val="1"/>
        </dgm:presLayoutVars>
      </dgm:prSet>
      <dgm:spPr/>
    </dgm:pt>
  </dgm:ptLst>
  <dgm:cxnLst>
    <dgm:cxn modelId="{33188CB1-A1EE-4DFE-883E-5E7C451240D2}" type="presOf" srcId="{C5A7CA6E-82C9-4173-8352-C772055CB24C}" destId="{ED686484-2D19-4148-A692-0B2EB19EA15B}" srcOrd="0" destOrd="0" presId="urn:microsoft.com/office/officeart/2005/8/layout/arrow3"/>
    <dgm:cxn modelId="{D672F5C8-6D11-4766-A08D-F18F42B3063D}" type="presOf" srcId="{23489DC7-2236-4B5E-8E2E-63D9C4BC7FDA}" destId="{9C74A1C6-0C80-4850-9840-B6B6BDD6B021}" srcOrd="0" destOrd="0" presId="urn:microsoft.com/office/officeart/2005/8/layout/arrow3"/>
    <dgm:cxn modelId="{A2FACCE0-4271-41CD-A3FE-3FAE49C61638}" srcId="{940BD58A-FBDC-4F9B-90AE-1781A1DDB2CE}" destId="{C5A7CA6E-82C9-4173-8352-C772055CB24C}" srcOrd="1" destOrd="0" parTransId="{4331B673-6804-466F-A3CA-84BC43557978}" sibTransId="{D48C0274-C887-49AD-9C81-47F3B394EB50}"/>
    <dgm:cxn modelId="{6E9DE8E7-FD1B-4A54-809C-CF65398E1263}" srcId="{940BD58A-FBDC-4F9B-90AE-1781A1DDB2CE}" destId="{23489DC7-2236-4B5E-8E2E-63D9C4BC7FDA}" srcOrd="0" destOrd="0" parTransId="{20BA6D78-CD8D-41CD-9665-5A2DA7D74FD3}" sibTransId="{490F1536-FF94-4F32-9D5A-ADDF429AA005}"/>
    <dgm:cxn modelId="{BBB0BEF2-DBB9-4F60-A6AA-01EC61B0BC48}" type="presOf" srcId="{940BD58A-FBDC-4F9B-90AE-1781A1DDB2CE}" destId="{A8DB63E8-29D0-491D-9BCD-7E957C78CE83}" srcOrd="0" destOrd="0" presId="urn:microsoft.com/office/officeart/2005/8/layout/arrow3"/>
    <dgm:cxn modelId="{4E7C1A26-56B4-4E05-A740-D3D9D1D555C6}" type="presParOf" srcId="{A8DB63E8-29D0-491D-9BCD-7E957C78CE83}" destId="{95DF4C63-E6D7-452C-978D-AB61B6AB6C07}" srcOrd="0" destOrd="0" presId="urn:microsoft.com/office/officeart/2005/8/layout/arrow3"/>
    <dgm:cxn modelId="{C4C56A32-4B11-41BA-B880-26752EB26E36}" type="presParOf" srcId="{A8DB63E8-29D0-491D-9BCD-7E957C78CE83}" destId="{FA8AB2D6-56EB-49E4-A113-FF31AE25D3BE}" srcOrd="1" destOrd="0" presId="urn:microsoft.com/office/officeart/2005/8/layout/arrow3"/>
    <dgm:cxn modelId="{A6B86A2D-F019-45B2-97DB-654C7D8762AB}" type="presParOf" srcId="{A8DB63E8-29D0-491D-9BCD-7E957C78CE83}" destId="{9C74A1C6-0C80-4850-9840-B6B6BDD6B021}" srcOrd="2" destOrd="0" presId="urn:microsoft.com/office/officeart/2005/8/layout/arrow3"/>
    <dgm:cxn modelId="{6BBDDA86-E7C2-4349-866C-D83CC46EC021}" type="presParOf" srcId="{A8DB63E8-29D0-491D-9BCD-7E957C78CE83}" destId="{7306B7E3-30B5-40DD-BA1C-08C3990F001E}" srcOrd="3" destOrd="0" presId="urn:microsoft.com/office/officeart/2005/8/layout/arrow3"/>
    <dgm:cxn modelId="{4DBF9FAA-9ADB-4D01-975E-51DD966DB7E2}" type="presParOf" srcId="{A8DB63E8-29D0-491D-9BCD-7E957C78CE83}" destId="{ED686484-2D19-4148-A692-0B2EB19EA15B}"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F4F69-5ECC-4405-94E7-08831F586DC0}">
      <dsp:nvSpPr>
        <dsp:cNvPr id="0" name=""/>
        <dsp:cNvSpPr/>
      </dsp:nvSpPr>
      <dsp:spPr>
        <a:xfrm>
          <a:off x="0" y="591343"/>
          <a:ext cx="2571749" cy="154305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cs-CZ" sz="3300" kern="1200" dirty="0"/>
            <a:t>Rizikové chování </a:t>
          </a:r>
        </a:p>
      </dsp:txBody>
      <dsp:txXfrm>
        <a:off x="0" y="591343"/>
        <a:ext cx="2571749" cy="1543050"/>
      </dsp:txXfrm>
    </dsp:sp>
    <dsp:sp modelId="{C5F0DB6C-5FCD-4E17-BB95-ED76C31E83DA}">
      <dsp:nvSpPr>
        <dsp:cNvPr id="0" name=""/>
        <dsp:cNvSpPr/>
      </dsp:nvSpPr>
      <dsp:spPr>
        <a:xfrm>
          <a:off x="2828925" y="591343"/>
          <a:ext cx="2571749" cy="1543050"/>
        </a:xfrm>
        <a:prstGeom prst="rect">
          <a:avLst/>
        </a:prstGeom>
        <a:solidFill>
          <a:schemeClr val="accent2">
            <a:hueOff val="1687997"/>
            <a:satOff val="625"/>
            <a:lumOff val="19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cs-CZ" sz="3300" kern="1200" dirty="0"/>
            <a:t>Problémové chování </a:t>
          </a:r>
        </a:p>
      </dsp:txBody>
      <dsp:txXfrm>
        <a:off x="2828925" y="591343"/>
        <a:ext cx="2571749" cy="1543050"/>
      </dsp:txXfrm>
    </dsp:sp>
    <dsp:sp modelId="{A5A02E70-3270-44D6-BD1F-697A05C287BB}">
      <dsp:nvSpPr>
        <dsp:cNvPr id="0" name=""/>
        <dsp:cNvSpPr/>
      </dsp:nvSpPr>
      <dsp:spPr>
        <a:xfrm>
          <a:off x="5657849" y="591343"/>
          <a:ext cx="2571749" cy="1543050"/>
        </a:xfrm>
        <a:prstGeom prst="rect">
          <a:avLst/>
        </a:prstGeom>
        <a:solidFill>
          <a:schemeClr val="accent2">
            <a:hueOff val="3375995"/>
            <a:satOff val="1250"/>
            <a:lumOff val="38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cs-CZ" sz="3300" kern="1200" dirty="0"/>
            <a:t>Porucha chování </a:t>
          </a:r>
        </a:p>
      </dsp:txBody>
      <dsp:txXfrm>
        <a:off x="5657849" y="591343"/>
        <a:ext cx="2571749" cy="1543050"/>
      </dsp:txXfrm>
    </dsp:sp>
    <dsp:sp modelId="{B92340AA-1272-4C55-94B9-9F84B1A99556}">
      <dsp:nvSpPr>
        <dsp:cNvPr id="0" name=""/>
        <dsp:cNvSpPr/>
      </dsp:nvSpPr>
      <dsp:spPr>
        <a:xfrm>
          <a:off x="1414462" y="2391568"/>
          <a:ext cx="2571749" cy="1543050"/>
        </a:xfrm>
        <a:prstGeom prst="rect">
          <a:avLst/>
        </a:prstGeom>
        <a:solidFill>
          <a:schemeClr val="accent2">
            <a:hueOff val="5063992"/>
            <a:satOff val="1876"/>
            <a:lumOff val="57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cs-CZ" sz="3300" kern="1200" dirty="0"/>
            <a:t>Specifická porucha chování </a:t>
          </a:r>
        </a:p>
      </dsp:txBody>
      <dsp:txXfrm>
        <a:off x="1414462" y="2391568"/>
        <a:ext cx="2571749" cy="1543050"/>
      </dsp:txXfrm>
    </dsp:sp>
    <dsp:sp modelId="{3B6ACCE9-C8FC-486A-99F4-49B877C2BBA6}">
      <dsp:nvSpPr>
        <dsp:cNvPr id="0" name=""/>
        <dsp:cNvSpPr/>
      </dsp:nvSpPr>
      <dsp:spPr>
        <a:xfrm>
          <a:off x="4243387" y="2391568"/>
          <a:ext cx="2571749" cy="1543050"/>
        </a:xfrm>
        <a:prstGeom prst="rect">
          <a:avLst/>
        </a:prstGeom>
        <a:solidFill>
          <a:schemeClr val="accent2">
            <a:hueOff val="6751989"/>
            <a:satOff val="2501"/>
            <a:lumOff val="76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cs-CZ" sz="3300" kern="1200" dirty="0"/>
            <a:t>Sociálně patologické jevy </a:t>
          </a:r>
        </a:p>
      </dsp:txBody>
      <dsp:txXfrm>
        <a:off x="4243387" y="2391568"/>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4EE92-CD85-4BA6-BFD2-9B373B2B741C}">
      <dsp:nvSpPr>
        <dsp:cNvPr id="0" name=""/>
        <dsp:cNvSpPr/>
      </dsp:nvSpPr>
      <dsp:spPr>
        <a:xfrm rot="10800000">
          <a:off x="446071" y="0"/>
          <a:ext cx="8276712" cy="230200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5121" tIns="182880" rIns="341376" bIns="182880" numCol="1" spcCol="1270" anchor="ctr" anchorCtr="0">
          <a:noAutofit/>
        </a:bodyPr>
        <a:lstStyle/>
        <a:p>
          <a:pPr marL="0" lvl="0" indent="0" algn="ctr" defTabSz="2133600" rtl="0">
            <a:lnSpc>
              <a:spcPct val="90000"/>
            </a:lnSpc>
            <a:spcBef>
              <a:spcPct val="0"/>
            </a:spcBef>
            <a:spcAft>
              <a:spcPct val="35000"/>
            </a:spcAft>
            <a:buNone/>
          </a:pPr>
          <a:endParaRPr lang="cs-CZ" sz="4800" b="1" kern="1200" dirty="0"/>
        </a:p>
        <a:p>
          <a:pPr marL="0" lvl="0" indent="0" algn="ctr" defTabSz="2133600" rtl="0">
            <a:lnSpc>
              <a:spcPct val="90000"/>
            </a:lnSpc>
            <a:spcBef>
              <a:spcPct val="0"/>
            </a:spcBef>
            <a:spcAft>
              <a:spcPct val="35000"/>
            </a:spcAft>
            <a:buNone/>
          </a:pPr>
          <a:r>
            <a:rPr lang="cs-CZ" sz="4800" b="1" kern="1200" dirty="0"/>
            <a:t> PORUCHY CHOVÁNÍ </a:t>
          </a:r>
          <a:br>
            <a:rPr lang="cs-CZ" sz="4100" b="1" kern="1200" dirty="0"/>
          </a:br>
          <a:endParaRPr lang="en-US" sz="4100" b="1" kern="1200" dirty="0"/>
        </a:p>
      </dsp:txBody>
      <dsp:txXfrm rot="10800000">
        <a:off x="1021572" y="0"/>
        <a:ext cx="7701211" cy="2302005"/>
      </dsp:txXfrm>
    </dsp:sp>
    <dsp:sp modelId="{802E5893-37BB-4BBE-937E-5521BBD14B12}">
      <dsp:nvSpPr>
        <dsp:cNvPr id="0" name=""/>
        <dsp:cNvSpPr/>
      </dsp:nvSpPr>
      <dsp:spPr>
        <a:xfrm>
          <a:off x="173940" y="144010"/>
          <a:ext cx="1874454" cy="2013978"/>
        </a:xfrm>
        <a:prstGeom prst="ellipse">
          <a:avLst/>
        </a:prstGeom>
        <a:solidFill>
          <a:schemeClr val="accent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29D8C-C1F2-476E-B9AB-7B48C1C5D5AD}">
      <dsp:nvSpPr>
        <dsp:cNvPr id="0" name=""/>
        <dsp:cNvSpPr/>
      </dsp:nvSpPr>
      <dsp:spPr>
        <a:xfrm>
          <a:off x="324035" y="0"/>
          <a:ext cx="3672408" cy="2132856"/>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A16899-F83F-4818-B436-BDA9F6F40D4F}">
      <dsp:nvSpPr>
        <dsp:cNvPr id="0" name=""/>
        <dsp:cNvSpPr/>
      </dsp:nvSpPr>
      <dsp:spPr>
        <a:xfrm>
          <a:off x="1263" y="639856"/>
          <a:ext cx="1299519" cy="853142"/>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t>Porucha opozičního vzdoru</a:t>
          </a:r>
          <a:endParaRPr lang="en-US" sz="1600" kern="1200" dirty="0"/>
        </a:p>
      </dsp:txBody>
      <dsp:txXfrm>
        <a:off x="42910" y="681503"/>
        <a:ext cx="1216225" cy="769848"/>
      </dsp:txXfrm>
    </dsp:sp>
    <dsp:sp modelId="{9E34650F-7D2C-4079-AE15-5F93A56A8BBC}">
      <dsp:nvSpPr>
        <dsp:cNvPr id="0" name=""/>
        <dsp:cNvSpPr/>
      </dsp:nvSpPr>
      <dsp:spPr>
        <a:xfrm>
          <a:off x="1365759" y="639856"/>
          <a:ext cx="1299519" cy="853142"/>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dirty="0"/>
            <a:t>Porucha chování </a:t>
          </a:r>
          <a:endParaRPr lang="en-US" sz="1600" kern="1200" dirty="0"/>
        </a:p>
      </dsp:txBody>
      <dsp:txXfrm>
        <a:off x="1407406" y="681503"/>
        <a:ext cx="1216225" cy="769848"/>
      </dsp:txXfrm>
    </dsp:sp>
    <dsp:sp modelId="{7AA721E7-8A3C-4807-8ACA-1F4F463EC6AE}">
      <dsp:nvSpPr>
        <dsp:cNvPr id="0" name=""/>
        <dsp:cNvSpPr/>
      </dsp:nvSpPr>
      <dsp:spPr>
        <a:xfrm>
          <a:off x="2730254" y="504057"/>
          <a:ext cx="1588961" cy="112474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cs-CZ" sz="1400" kern="1200" dirty="0"/>
            <a:t>Antisociální porucha osobnosti </a:t>
          </a:r>
          <a:r>
            <a:rPr lang="cs-CZ" sz="1100" kern="1200" dirty="0"/>
            <a:t>(v dospělosti, cca u 40% osob, </a:t>
          </a:r>
          <a:r>
            <a:rPr lang="cs-CZ" sz="1100" kern="1200" dirty="0" err="1"/>
            <a:t>kt</a:t>
          </a:r>
          <a:r>
            <a:rPr lang="cs-CZ" sz="1100" kern="1200" dirty="0"/>
            <a:t>. Měly </a:t>
          </a:r>
          <a:r>
            <a:rPr lang="cs-CZ" sz="1100" kern="1200" dirty="0" err="1"/>
            <a:t>dr.PCH</a:t>
          </a:r>
          <a:r>
            <a:rPr lang="cs-CZ" sz="1100" kern="1200" dirty="0"/>
            <a:t>) </a:t>
          </a:r>
          <a:endParaRPr lang="en-US" sz="1100" kern="1200" dirty="0"/>
        </a:p>
      </dsp:txBody>
      <dsp:txXfrm>
        <a:off x="2785159" y="558962"/>
        <a:ext cx="1479151" cy="1014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124BF-93CE-4963-BB86-A2341DBD132D}">
      <dsp:nvSpPr>
        <dsp:cNvPr id="0" name=""/>
        <dsp:cNvSpPr/>
      </dsp:nvSpPr>
      <dsp:spPr>
        <a:xfrm>
          <a:off x="0" y="77061"/>
          <a:ext cx="4038600" cy="823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INDIVIDUÁLNÍ VÝCHOVNÝ PROGRAM</a:t>
          </a:r>
          <a:endParaRPr lang="en-US" sz="2200" kern="1200" dirty="0"/>
        </a:p>
      </dsp:txBody>
      <dsp:txXfrm>
        <a:off x="40209" y="117270"/>
        <a:ext cx="3958182" cy="743262"/>
      </dsp:txXfrm>
    </dsp:sp>
    <dsp:sp modelId="{5B281D09-BEF0-49BE-B92D-FBD9BCC787C4}">
      <dsp:nvSpPr>
        <dsp:cNvPr id="0" name=""/>
        <dsp:cNvSpPr/>
      </dsp:nvSpPr>
      <dsp:spPr>
        <a:xfrm>
          <a:off x="0" y="964101"/>
          <a:ext cx="4038600" cy="823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Zkušenosti, efektivita, časnost a frekvence využití </a:t>
          </a:r>
          <a:endParaRPr lang="en-US" sz="2200" kern="1200"/>
        </a:p>
      </dsp:txBody>
      <dsp:txXfrm>
        <a:off x="40209" y="1004310"/>
        <a:ext cx="3958182" cy="743262"/>
      </dsp:txXfrm>
    </dsp:sp>
    <dsp:sp modelId="{1DC6D401-5D7A-41A7-8B72-B33718B710BC}">
      <dsp:nvSpPr>
        <dsp:cNvPr id="0" name=""/>
        <dsp:cNvSpPr/>
      </dsp:nvSpPr>
      <dsp:spPr>
        <a:xfrm>
          <a:off x="0" y="1851141"/>
          <a:ext cx="4038600" cy="823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PŘÍPADOVÁ KONFERENCE </a:t>
          </a:r>
          <a:endParaRPr lang="en-US" sz="2200" kern="1200"/>
        </a:p>
      </dsp:txBody>
      <dsp:txXfrm>
        <a:off x="40209" y="1891350"/>
        <a:ext cx="3958182" cy="743262"/>
      </dsp:txXfrm>
    </dsp:sp>
    <dsp:sp modelId="{1181A704-D2EE-4A47-9320-3B20CD68BAEF}">
      <dsp:nvSpPr>
        <dsp:cNvPr id="0" name=""/>
        <dsp:cNvSpPr/>
      </dsp:nvSpPr>
      <dsp:spPr>
        <a:xfrm>
          <a:off x="0" y="2738181"/>
          <a:ext cx="4038600" cy="823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Zkušenosti, efektivita, časnost a frekvence využití </a:t>
          </a:r>
          <a:endParaRPr lang="en-US" sz="2200" kern="1200"/>
        </a:p>
      </dsp:txBody>
      <dsp:txXfrm>
        <a:off x="40209" y="2778390"/>
        <a:ext cx="3958182" cy="743262"/>
      </dsp:txXfrm>
    </dsp:sp>
    <dsp:sp modelId="{294385A6-E3A1-4120-8968-ADE83363248A}">
      <dsp:nvSpPr>
        <dsp:cNvPr id="0" name=""/>
        <dsp:cNvSpPr/>
      </dsp:nvSpPr>
      <dsp:spPr>
        <a:xfrm>
          <a:off x="0" y="3625221"/>
          <a:ext cx="4038600" cy="823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Jiné formy intervence </a:t>
          </a:r>
          <a:endParaRPr lang="en-US" sz="2200" kern="1200"/>
        </a:p>
      </dsp:txBody>
      <dsp:txXfrm>
        <a:off x="40209" y="3665430"/>
        <a:ext cx="3958182" cy="7432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7E50E-FF19-45E1-A538-F0025E277EEC}">
      <dsp:nvSpPr>
        <dsp:cNvPr id="0" name=""/>
        <dsp:cNvSpPr/>
      </dsp:nvSpPr>
      <dsp:spPr>
        <a:xfrm>
          <a:off x="3816426" y="0"/>
          <a:ext cx="2736304" cy="2736304"/>
        </a:xfrm>
        <a:prstGeom prst="triangle">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DÍVKA</a:t>
          </a:r>
        </a:p>
      </dsp:txBody>
      <dsp:txXfrm>
        <a:off x="4500502" y="1368152"/>
        <a:ext cx="1368152" cy="1368152"/>
      </dsp:txXfrm>
    </dsp:sp>
    <dsp:sp modelId="{30654847-C487-4122-A010-D81DDE0A7B08}">
      <dsp:nvSpPr>
        <dsp:cNvPr id="0" name=""/>
        <dsp:cNvSpPr/>
      </dsp:nvSpPr>
      <dsp:spPr>
        <a:xfrm>
          <a:off x="2448274" y="2736304"/>
          <a:ext cx="2736304" cy="2736304"/>
        </a:xfrm>
        <a:prstGeom prst="triangle">
          <a:avLst/>
        </a:prstGeom>
        <a:solidFill>
          <a:schemeClr val="accent3">
            <a:hueOff val="-5513091"/>
            <a:satOff val="8941"/>
            <a:lumOff val="66"/>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ŠKOLA</a:t>
          </a:r>
        </a:p>
      </dsp:txBody>
      <dsp:txXfrm>
        <a:off x="3132350" y="4104456"/>
        <a:ext cx="1368152" cy="1368152"/>
      </dsp:txXfrm>
    </dsp:sp>
    <dsp:sp modelId="{CD99F39B-B1D7-43CA-A0F6-7F59D1658C5A}">
      <dsp:nvSpPr>
        <dsp:cNvPr id="0" name=""/>
        <dsp:cNvSpPr/>
      </dsp:nvSpPr>
      <dsp:spPr>
        <a:xfrm rot="10800000">
          <a:off x="3816426" y="2736304"/>
          <a:ext cx="2736304" cy="2736304"/>
        </a:xfrm>
        <a:prstGeom prst="triangle">
          <a:avLst/>
        </a:prstGeom>
        <a:solidFill>
          <a:schemeClr val="accent3">
            <a:hueOff val="-11026182"/>
            <a:satOff val="17881"/>
            <a:lumOff val="131"/>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RODINA </a:t>
          </a:r>
        </a:p>
      </dsp:txBody>
      <dsp:txXfrm rot="10800000">
        <a:off x="4500502" y="2736304"/>
        <a:ext cx="1368152" cy="1368152"/>
      </dsp:txXfrm>
    </dsp:sp>
    <dsp:sp modelId="{4E93135E-E65C-45D9-A41E-CE2606C8B396}">
      <dsp:nvSpPr>
        <dsp:cNvPr id="0" name=""/>
        <dsp:cNvSpPr/>
      </dsp:nvSpPr>
      <dsp:spPr>
        <a:xfrm>
          <a:off x="5184578" y="2736304"/>
          <a:ext cx="2736304" cy="2736304"/>
        </a:xfrm>
        <a:prstGeom prst="triangle">
          <a:avLst/>
        </a:prstGeom>
        <a:solidFill>
          <a:schemeClr val="accent3">
            <a:hueOff val="-16539272"/>
            <a:satOff val="26822"/>
            <a:lumOff val="197"/>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ÚSTAV </a:t>
          </a:r>
        </a:p>
      </dsp:txBody>
      <dsp:txXfrm>
        <a:off x="5868654" y="4104456"/>
        <a:ext cx="1368152" cy="1368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F4C63-E6D7-452C-978D-AB61B6AB6C07}">
      <dsp:nvSpPr>
        <dsp:cNvPr id="0" name=""/>
        <dsp:cNvSpPr/>
      </dsp:nvSpPr>
      <dsp:spPr>
        <a:xfrm rot="21300000">
          <a:off x="25254" y="1693860"/>
          <a:ext cx="8179091" cy="936629"/>
        </a:xfrm>
        <a:prstGeom prst="mathMinus">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A8AB2D6-56EB-49E4-A113-FF31AE25D3BE}">
      <dsp:nvSpPr>
        <dsp:cNvPr id="0" name=""/>
        <dsp:cNvSpPr/>
      </dsp:nvSpPr>
      <dsp:spPr>
        <a:xfrm>
          <a:off x="987552" y="216217"/>
          <a:ext cx="2468880" cy="1729740"/>
        </a:xfrm>
        <a:prstGeom prst="downArrow">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C74A1C6-0C80-4850-9840-B6B6BDD6B021}">
      <dsp:nvSpPr>
        <dsp:cNvPr id="0" name=""/>
        <dsp:cNvSpPr/>
      </dsp:nvSpPr>
      <dsp:spPr>
        <a:xfrm>
          <a:off x="3209596" y="0"/>
          <a:ext cx="4937654" cy="181622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cs-CZ" sz="4500" kern="1200" dirty="0"/>
            <a:t>Délka pobytu </a:t>
          </a:r>
          <a:endParaRPr lang="en-US" sz="4500" kern="1200" dirty="0"/>
        </a:p>
      </dsp:txBody>
      <dsp:txXfrm>
        <a:off x="3209596" y="0"/>
        <a:ext cx="4937654" cy="1816227"/>
      </dsp:txXfrm>
    </dsp:sp>
    <dsp:sp modelId="{7306B7E3-30B5-40DD-BA1C-08C3990F001E}">
      <dsp:nvSpPr>
        <dsp:cNvPr id="0" name=""/>
        <dsp:cNvSpPr/>
      </dsp:nvSpPr>
      <dsp:spPr>
        <a:xfrm>
          <a:off x="4773168" y="2378392"/>
          <a:ext cx="2468880" cy="1729740"/>
        </a:xfrm>
        <a:prstGeom prst="upArrow">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D686484-2D19-4148-A692-0B2EB19EA15B}">
      <dsp:nvSpPr>
        <dsp:cNvPr id="0" name=""/>
        <dsp:cNvSpPr/>
      </dsp:nvSpPr>
      <dsp:spPr>
        <a:xfrm>
          <a:off x="-20527" y="2475648"/>
          <a:ext cx="5143407" cy="181622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cs-CZ" sz="4500" kern="1200" dirty="0"/>
            <a:t>Stabilita běžného života </a:t>
          </a:r>
          <a:endParaRPr lang="en-US" sz="4500" kern="1200" dirty="0"/>
        </a:p>
      </dsp:txBody>
      <dsp:txXfrm>
        <a:off x="-20527" y="2475648"/>
        <a:ext cx="5143407" cy="18162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0A7BB891-FA5F-484B-9474-E9A7CD2D5407}" type="datetimeFigureOut">
              <a:rPr lang="cs-CZ" smtClean="0"/>
              <a:pPr/>
              <a:t>11.04.2024</a:t>
            </a:fld>
            <a:endParaRPr lang="cs-CZ"/>
          </a:p>
        </p:txBody>
      </p:sp>
      <p:sp>
        <p:nvSpPr>
          <p:cNvPr id="4" name="Zástupný symbol pro obrázek snímku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fld id="{1AB95060-7447-43DB-A94D-15A8281960AC}" type="slidenum">
              <a:rPr lang="cs-CZ" smtClean="0"/>
              <a:pPr/>
              <a:t>‹#›</a:t>
            </a:fld>
            <a:endParaRPr lang="cs-CZ"/>
          </a:p>
        </p:txBody>
      </p:sp>
    </p:spTree>
    <p:extLst>
      <p:ext uri="{BB962C8B-B14F-4D97-AF65-F5344CB8AC3E}">
        <p14:creationId xmlns:p14="http://schemas.microsoft.com/office/powerpoint/2010/main" val="195391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E23486-A6EE-49E2-8D8B-302F3D36BAA1}" type="slidenum">
              <a:rPr lang="en-US" smtClean="0"/>
              <a:pPr fontAlgn="base">
                <a:spcBef>
                  <a:spcPct val="0"/>
                </a:spcBef>
                <a:spcAft>
                  <a:spcPct val="0"/>
                </a:spcAft>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obrázek snímku 1">
            <a:extLst>
              <a:ext uri="{FF2B5EF4-FFF2-40B4-BE49-F238E27FC236}">
                <a16:creationId xmlns:a16="http://schemas.microsoft.com/office/drawing/2014/main" id="{01E5E46D-63F1-0039-E8A0-8A21F70862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Zástupný symbol pro poznámky 2">
            <a:extLst>
              <a:ext uri="{FF2B5EF4-FFF2-40B4-BE49-F238E27FC236}">
                <a16:creationId xmlns:a16="http://schemas.microsoft.com/office/drawing/2014/main" id="{6A6211C5-3BF9-938E-B9E7-DAC1ABA801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7172" name="Zástupný symbol pro číslo snímku 3">
            <a:extLst>
              <a:ext uri="{FF2B5EF4-FFF2-40B4-BE49-F238E27FC236}">
                <a16:creationId xmlns:a16="http://schemas.microsoft.com/office/drawing/2014/main" id="{161443C2-E530-D6AB-0E55-3316964D00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1DF8AE-AEBF-46B4-AB9E-0080D8C3F76D}" type="slidenum">
              <a:rPr lang="en-US" altLang="cs-CZ">
                <a:latin typeface="Calibri" panose="020F0502020204030204" pitchFamily="34" charset="0"/>
              </a:rPr>
              <a:pPr/>
              <a:t>60</a:t>
            </a:fld>
            <a:endParaRPr lang="en-US" altLang="cs-CZ">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E3A2CD5-43BB-3316-33C1-C8927FA9CA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1236615D-08D9-BACC-C2F2-0973C6A589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9220" name="Slide Number Placeholder 3">
            <a:extLst>
              <a:ext uri="{FF2B5EF4-FFF2-40B4-BE49-F238E27FC236}">
                <a16:creationId xmlns:a16="http://schemas.microsoft.com/office/drawing/2014/main" id="{53133420-6CC2-CD1F-11DF-B3F15676B6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1ACF57-F929-4771-910C-DBC9B1459BFF}" type="slidenum">
              <a:rPr lang="en-US" altLang="cs-CZ"/>
              <a:pPr>
                <a:spcBef>
                  <a:spcPct val="0"/>
                </a:spcBef>
              </a:pPr>
              <a:t>61</a:t>
            </a:fld>
            <a:endParaRPr lang="en-US" altLang="cs-CZ"/>
          </a:p>
        </p:txBody>
      </p:sp>
      <p:sp>
        <p:nvSpPr>
          <p:cNvPr id="21509" name="Header Placeholder 4">
            <a:extLst>
              <a:ext uri="{FF2B5EF4-FFF2-40B4-BE49-F238E27FC236}">
                <a16:creationId xmlns:a16="http://schemas.microsoft.com/office/drawing/2014/main" id="{C1DDB1F7-F816-1D7B-EC9F-67CC7DBB91E5}"/>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asdasdasdasd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BBE75EFC-4411-503F-6BB0-FE22DF6963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9DBFCAF5-BDBF-89AC-510C-0CEE2C407B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2532" name="Header Placeholder 3">
            <a:extLst>
              <a:ext uri="{FF2B5EF4-FFF2-40B4-BE49-F238E27FC236}">
                <a16:creationId xmlns:a16="http://schemas.microsoft.com/office/drawing/2014/main" id="{826818CC-B2B1-6F16-356F-87B92BE92814}"/>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asdasdasdasd</a:t>
            </a:r>
          </a:p>
        </p:txBody>
      </p:sp>
      <p:sp>
        <p:nvSpPr>
          <p:cNvPr id="11269" name="Slide Number Placeholder 4">
            <a:extLst>
              <a:ext uri="{FF2B5EF4-FFF2-40B4-BE49-F238E27FC236}">
                <a16:creationId xmlns:a16="http://schemas.microsoft.com/office/drawing/2014/main" id="{CFFD28F0-0507-1319-C261-E0937EA8A6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AAF100-A762-4D0C-A5FC-07BC12F0FC85}" type="slidenum">
              <a:rPr lang="en-US" altLang="cs-CZ"/>
              <a:pPr>
                <a:spcBef>
                  <a:spcPct val="0"/>
                </a:spcBef>
              </a:pPr>
              <a:t>62</a:t>
            </a:fld>
            <a:endParaRPr lang="en-US"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A4CD0B3-3A68-1C6F-9736-CE7FD88D18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id="{3E145273-2F2F-A0E6-9E7D-219610B6BD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3C6A257-EBC7-4776-57F3-BDBF1D5067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B88B6840-2CA7-12BA-78EB-0E1EAADB6E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3" name="Obdélní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bdélní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bdélní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bdélní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bdélní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Zaoblený obdélní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Zaoblený obdélní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Obdélní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cs-CZ"/>
              <a:t>Klepnutím lze upravit styl předlohy nadpisů.</a:t>
            </a:r>
            <a:endParaRPr kumimoji="0" lang="en-US"/>
          </a:p>
        </p:txBody>
      </p:sp>
      <p:sp>
        <p:nvSpPr>
          <p:cNvPr id="9" name="Podnadpis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a:xfrm>
            <a:off x="6705600" y="4206240"/>
            <a:ext cx="960120" cy="457200"/>
          </a:xfrm>
        </p:spPr>
        <p:txBody>
          <a:bodyPr/>
          <a:lstStyle/>
          <a:p>
            <a:fld id="{CE95AC80-8F35-4379-9854-9E74D85E3531}" type="datetimeFigureOut">
              <a:rPr lang="cs-CZ" smtClean="0"/>
              <a:pPr/>
              <a:t>11.04.2024</a:t>
            </a:fld>
            <a:endParaRPr lang="cs-CZ"/>
          </a:p>
        </p:txBody>
      </p:sp>
      <p:sp>
        <p:nvSpPr>
          <p:cNvPr id="17" name="Zástupný symbol pro zápatí 16"/>
          <p:cNvSpPr>
            <a:spLocks noGrp="1"/>
          </p:cNvSpPr>
          <p:nvPr>
            <p:ph type="ftr" sz="quarter" idx="11"/>
          </p:nvPr>
        </p:nvSpPr>
        <p:spPr>
          <a:xfrm>
            <a:off x="5410200" y="4205288"/>
            <a:ext cx="1295400" cy="457200"/>
          </a:xfrm>
        </p:spPr>
        <p:txBody>
          <a:bodyPr/>
          <a:lstStyle/>
          <a:p>
            <a:endParaRPr lang="cs-CZ"/>
          </a:p>
        </p:txBody>
      </p:sp>
      <p:sp>
        <p:nvSpPr>
          <p:cNvPr id="29" name="Zástupný symbol pro číslo snímk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A07F645-4D94-4E88-A17B-F93DCB297AF2}"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CE95AC80-8F35-4379-9854-9E74D85E3531}" type="datetimeFigureOut">
              <a:rPr lang="cs-CZ" smtClean="0"/>
              <a:pPr/>
              <a:t>11.04.2024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1143000"/>
            <a:ext cx="1905000" cy="5486400"/>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1143000"/>
            <a:ext cx="6248400" cy="5486400"/>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CE95AC80-8F35-4379-9854-9E74D85E3531}" type="datetimeFigureOut">
              <a:rPr lang="cs-CZ" smtClean="0"/>
              <a:pPr/>
              <a:t>11.04.2024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CE95AC80-8F35-4379-9854-9E74D85E3531}" type="datetimeFigureOut">
              <a:rPr lang="cs-CZ" smtClean="0"/>
              <a:pPr/>
              <a:t>11.04.2024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p:txBody>
          <a:bodyPr/>
          <a:lstStyle/>
          <a:p>
            <a:fld id="{CE95AC80-8F35-4379-9854-9E74D85E3531}" type="datetimeFigureOut">
              <a:rPr lang="cs-CZ" smtClean="0"/>
              <a:pPr/>
              <a:t>11.04.2024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obsah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CE95AC80-8F35-4379-9854-9E74D85E3531}" type="datetimeFigureOut">
              <a:rPr lang="cs-CZ" smtClean="0"/>
              <a:pPr/>
              <a:t>11.04.2024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381000" y="1143000"/>
            <a:ext cx="8382000" cy="1069848"/>
          </a:xfrm>
        </p:spPr>
        <p:txBody>
          <a:bodyPr anchor="ctr"/>
          <a:lstStyle>
            <a:lvl1pPr>
              <a:defRPr sz="4000" b="0" i="0" cap="none" baseline="0"/>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5" name="Zástupný symbol pro obsah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datum 25"/>
          <p:cNvSpPr>
            <a:spLocks noGrp="1"/>
          </p:cNvSpPr>
          <p:nvPr>
            <p:ph type="dt" sz="half" idx="10"/>
          </p:nvPr>
        </p:nvSpPr>
        <p:spPr/>
        <p:txBody>
          <a:bodyPr rtlCol="0"/>
          <a:lstStyle/>
          <a:p>
            <a:fld id="{CE95AC80-8F35-4379-9854-9E74D85E3531}" type="datetimeFigureOut">
              <a:rPr lang="cs-CZ" smtClean="0"/>
              <a:pPr/>
              <a:t>11.04.2024</a:t>
            </a:fld>
            <a:endParaRPr lang="cs-CZ"/>
          </a:p>
        </p:txBody>
      </p:sp>
      <p:sp>
        <p:nvSpPr>
          <p:cNvPr id="27" name="Zástupný symbol pro číslo snímku 26"/>
          <p:cNvSpPr>
            <a:spLocks noGrp="1"/>
          </p:cNvSpPr>
          <p:nvPr>
            <p:ph type="sldNum" sz="quarter" idx="11"/>
          </p:nvPr>
        </p:nvSpPr>
        <p:spPr/>
        <p:txBody>
          <a:bodyPr rtlCol="0"/>
          <a:lstStyle/>
          <a:p>
            <a:fld id="{CA07F645-4D94-4E88-A17B-F93DCB297AF2}" type="slidenum">
              <a:rPr lang="cs-CZ" smtClean="0"/>
              <a:pPr/>
              <a:t>‹#›</a:t>
            </a:fld>
            <a:endParaRPr lang="cs-CZ"/>
          </a:p>
        </p:txBody>
      </p:sp>
      <p:sp>
        <p:nvSpPr>
          <p:cNvPr id="28" name="Zástupný symbol pro zápatí 27"/>
          <p:cNvSpPr>
            <a:spLocks noGrp="1"/>
          </p:cNvSpPr>
          <p:nvPr>
            <p:ph type="ftr" sz="quarter" idx="12"/>
          </p:nvPr>
        </p:nvSpPr>
        <p:spPr/>
        <p:txBody>
          <a:bodyPr rtlCol="0"/>
          <a:lstStyle/>
          <a:p>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a:xfrm>
            <a:off x="6583680" y="612648"/>
            <a:ext cx="957264" cy="457200"/>
          </a:xfrm>
        </p:spPr>
        <p:txBody>
          <a:bodyPr/>
          <a:lstStyle/>
          <a:p>
            <a:fld id="{CE95AC80-8F35-4379-9854-9E74D85E3531}" type="datetimeFigureOut">
              <a:rPr lang="cs-CZ" smtClean="0"/>
              <a:pPr/>
              <a:t>11.04.2024</a:t>
            </a:fld>
            <a:endParaRPr lang="cs-CZ"/>
          </a:p>
        </p:txBody>
      </p:sp>
      <p:sp>
        <p:nvSpPr>
          <p:cNvPr id="4" name="Zástupný symbol pro zápatí 3"/>
          <p:cNvSpPr>
            <a:spLocks noGrp="1"/>
          </p:cNvSpPr>
          <p:nvPr>
            <p:ph type="ftr" sz="quarter" idx="11"/>
          </p:nvPr>
        </p:nvSpPr>
        <p:spPr>
          <a:xfrm>
            <a:off x="5257800" y="612648"/>
            <a:ext cx="1325880" cy="457200"/>
          </a:xfrm>
        </p:spPr>
        <p:txBody>
          <a:bodyPr/>
          <a:lstStyle/>
          <a:p>
            <a:endParaRPr lang="cs-CZ"/>
          </a:p>
        </p:txBody>
      </p:sp>
      <p:sp>
        <p:nvSpPr>
          <p:cNvPr id="5" name="Zástupný symbol pro číslo snímku 4"/>
          <p:cNvSpPr>
            <a:spLocks noGrp="1"/>
          </p:cNvSpPr>
          <p:nvPr>
            <p:ph type="sldNum" sz="quarter" idx="12"/>
          </p:nvPr>
        </p:nvSpPr>
        <p:spPr>
          <a:xfrm>
            <a:off x="8174736" y="2272"/>
            <a:ext cx="762000" cy="365760"/>
          </a:xfrm>
        </p:spPr>
        <p:txBody>
          <a:bodyPr/>
          <a:lstStyle/>
          <a:p>
            <a:fld id="{CA07F645-4D94-4E88-A17B-F93DCB297AF2}"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E95AC80-8F35-4379-9854-9E74D85E3531}" type="datetimeFigureOut">
              <a:rPr lang="cs-CZ" smtClean="0"/>
              <a:pPr/>
              <a:t>11.04.2024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53496" y="1101970"/>
            <a:ext cx="3383280" cy="877824"/>
          </a:xfrm>
        </p:spPr>
        <p:txBody>
          <a:bodyPr anchor="b"/>
          <a:lstStyle>
            <a:lvl1pPr algn="l">
              <a:buNone/>
              <a:defRPr sz="1800" b="1"/>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4" name="Zástupný symbol pro obsah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CE95AC80-8F35-4379-9854-9E74D85E3531}" type="datetimeFigureOut">
              <a:rPr lang="cs-CZ" smtClean="0"/>
              <a:pPr/>
              <a:t>11.04.2024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cs-CZ"/>
              <a:t>Klepnutím na ikonu přidáte obrázek.</a:t>
            </a:r>
            <a:endParaRPr kumimoji="0" lang="en-US" dirty="0"/>
          </a:p>
        </p:txBody>
      </p:sp>
      <p:sp>
        <p:nvSpPr>
          <p:cNvPr id="4" name="Zástupný symbol pro tex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a:t>Klepnutím lze upravit styly předlohy textu.</a:t>
            </a:r>
          </a:p>
        </p:txBody>
      </p:sp>
      <p:sp>
        <p:nvSpPr>
          <p:cNvPr id="5" name="Zástupný symbol pro datum 4"/>
          <p:cNvSpPr>
            <a:spLocks noGrp="1"/>
          </p:cNvSpPr>
          <p:nvPr>
            <p:ph type="dt" sz="half" idx="10"/>
          </p:nvPr>
        </p:nvSpPr>
        <p:spPr/>
        <p:txBody>
          <a:bodyPr/>
          <a:lstStyle/>
          <a:p>
            <a:fld id="{CE95AC80-8F35-4379-9854-9E74D85E3531}" type="datetimeFigureOut">
              <a:rPr lang="cs-CZ" smtClean="0"/>
              <a:pPr/>
              <a:t>11.04.2024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A07F645-4D94-4E88-A17B-F93DCB297AF2}"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Obdélní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Obdélní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bdélní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Obdélní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Zaoblený obdélní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Zaoblený obdélní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Obdélní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Obdélní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Obdélní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Obdélní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Obdélní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Obdélní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pro nadpis 21"/>
          <p:cNvSpPr>
            <a:spLocks noGrp="1"/>
          </p:cNvSpPr>
          <p:nvPr>
            <p:ph type="title"/>
          </p:nvPr>
        </p:nvSpPr>
        <p:spPr>
          <a:xfrm>
            <a:off x="457200" y="1143000"/>
            <a:ext cx="8229600" cy="1066800"/>
          </a:xfrm>
          <a:prstGeom prst="rect">
            <a:avLst/>
          </a:prstGeom>
        </p:spPr>
        <p:txBody>
          <a:bodyPr vert="horz" anchor="ctr">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E95AC80-8F35-4379-9854-9E74D85E3531}" type="datetimeFigureOut">
              <a:rPr lang="cs-CZ" smtClean="0"/>
              <a:pPr/>
              <a:t>11.04.2024</a:t>
            </a:fld>
            <a:endParaRPr lang="cs-CZ"/>
          </a:p>
        </p:txBody>
      </p:sp>
      <p:sp>
        <p:nvSpPr>
          <p:cNvPr id="3" name="Zástupný symbol pro zápatí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cs-CZ"/>
          </a:p>
        </p:txBody>
      </p:sp>
      <p:sp>
        <p:nvSpPr>
          <p:cNvPr id="23" name="Zástupný symbol pro číslo snímk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A07F645-4D94-4E88-A17B-F93DCB297AF2}"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17.png"/><Relationship Id="rId5" Type="http://schemas.openxmlformats.org/officeDocument/2006/relationships/diagramQuickStyle" Target="../diagrams/quickStyle2.xml"/><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hyperlink" Target="https://www.csicr.cz/CSICR/media/Prilohy/2021_p%c5%99%c3%adlohy/Dokumenty/Metodicke-doporuceni_pristupy-k-narocnemu-chovani_11-10-2021.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pixabay.com/en/meeting-conference-personal-3321175/" TargetMode="External"/><Relationship Id="rId7" Type="http://schemas.openxmlformats.org/officeDocument/2006/relationships/diagramColors" Target="../diagrams/colors4.xml"/><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7.xml.rels><?xml version="1.0" encoding="UTF-8" standalone="yes"?>
<Relationships xmlns="http://schemas.openxmlformats.org/package/2006/relationships"><Relationship Id="rId3" Type="http://schemas.openxmlformats.org/officeDocument/2006/relationships/hyperlink" Target="https://www.msmt.cz/file/32878/" TargetMode="External"/><Relationship Id="rId2" Type="http://schemas.openxmlformats.org/officeDocument/2006/relationships/hyperlink" Target="https://www.msmt.cz/file/33233/" TargetMode="Externa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hyperlink" Target="https://www.msmt.cz/file/32879/"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ceskatelevize.cz/porady/1128654162-rodina-a-ja/211563230640015-zlobi-nebo-ma-adhd/video/" TargetMode="External"/><Relationship Id="rId2" Type="http://schemas.openxmlformats.org/officeDocument/2006/relationships/hyperlink" Target="http://www.ceskatelevize.cz/porady/1128654162-rodina-a-ja/207562230640032-rodina-skola-a-ja/" TargetMode="External"/><Relationship Id="rId1" Type="http://schemas.openxmlformats.org/officeDocument/2006/relationships/slideLayout" Target="../slideLayouts/slideLayout2.xml"/><Relationship Id="rId5" Type="http://schemas.openxmlformats.org/officeDocument/2006/relationships/hyperlink" Target="http://www.youtube.com/watch?v=OwS0_zhTxlg&amp;feature=youtu.be" TargetMode="External"/><Relationship Id="rId4" Type="http://schemas.openxmlformats.org/officeDocument/2006/relationships/hyperlink" Target="https://youtu.be/SMTtunwq4D0"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8.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4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societyforall.cz/pbi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758478"/>
            <a:ext cx="8458200" cy="2478137"/>
          </a:xfrm>
        </p:spPr>
        <p:txBody>
          <a:bodyPr>
            <a:normAutofit fontScale="90000"/>
          </a:bodyPr>
          <a:lstStyle/>
          <a:p>
            <a:br>
              <a:rPr lang="cs-CZ" sz="3600" b="1" dirty="0"/>
            </a:br>
            <a:br>
              <a:rPr lang="cs-CZ" sz="3600" b="1" dirty="0"/>
            </a:br>
            <a:br>
              <a:rPr lang="cs-CZ" sz="3600" b="1" dirty="0"/>
            </a:br>
            <a:br>
              <a:rPr lang="cs-CZ" sz="3600" b="1" dirty="0"/>
            </a:br>
            <a:r>
              <a:rPr lang="cs-CZ" sz="3600" b="1" dirty="0"/>
              <a:t>Problémové chování žáků ve škole - diagnostika, intervence  - spolupráce s institucemi  </a:t>
            </a:r>
            <a:br>
              <a:rPr lang="cs-CZ" dirty="0"/>
            </a:br>
            <a:endParaRPr lang="cs-CZ" dirty="0"/>
          </a:p>
        </p:txBody>
      </p:sp>
      <p:sp>
        <p:nvSpPr>
          <p:cNvPr id="3" name="Podnadpis 2"/>
          <p:cNvSpPr>
            <a:spLocks noGrp="1"/>
          </p:cNvSpPr>
          <p:nvPr>
            <p:ph type="subTitle" idx="1"/>
          </p:nvPr>
        </p:nvSpPr>
        <p:spPr>
          <a:xfrm>
            <a:off x="457200" y="3899938"/>
            <a:ext cx="5770984" cy="537174"/>
          </a:xfrm>
          <a:solidFill>
            <a:schemeClr val="accent3">
              <a:lumMod val="60000"/>
              <a:lumOff val="40000"/>
            </a:schemeClr>
          </a:solidFill>
        </p:spPr>
        <p:txBody>
          <a:bodyPr>
            <a:noAutofit/>
          </a:bodyPr>
          <a:lstStyle/>
          <a:p>
            <a:r>
              <a:rPr lang="cs-CZ" sz="2800" dirty="0"/>
              <a:t>PhDr. Pavla Presslerová, Ph.D.  </a:t>
            </a:r>
          </a:p>
          <a:p>
            <a:endParaRPr lang="cs-CZ" sz="2800" dirty="0"/>
          </a:p>
          <a:p>
            <a:endParaRPr lang="cs-CZ" sz="7200" dirty="0"/>
          </a:p>
          <a:p>
            <a:endParaRPr lang="cs-CZ" sz="2800" dirty="0"/>
          </a:p>
          <a:p>
            <a:endParaRPr lang="cs-CZ" sz="2800" dirty="0"/>
          </a:p>
        </p:txBody>
      </p:sp>
      <p:pic>
        <p:nvPicPr>
          <p:cNvPr id="14338" name="Picture 2" descr="https://encrypted-tbn3.gstatic.com/images?q=tbn:ANd9GcQoVwJdqDwjRPg7SPP4-oGfFBn4kzzNCv75x15QtbwrGj5Yh3uQoA"/>
          <p:cNvPicPr>
            <a:picLocks noChangeAspect="1" noChangeArrowheads="1"/>
          </p:cNvPicPr>
          <p:nvPr/>
        </p:nvPicPr>
        <p:blipFill>
          <a:blip r:embed="rId2" cstate="print"/>
          <a:srcRect/>
          <a:stretch>
            <a:fillRect/>
          </a:stretch>
        </p:blipFill>
        <p:spPr bwMode="auto">
          <a:xfrm>
            <a:off x="219452" y="143473"/>
            <a:ext cx="2628900" cy="1743076"/>
          </a:xfrm>
          <a:prstGeom prst="rect">
            <a:avLst/>
          </a:prstGeom>
          <a:noFill/>
        </p:spPr>
      </p:pic>
      <p:pic>
        <p:nvPicPr>
          <p:cNvPr id="14340" name="Picture 4" descr="https://encrypted-tbn3.gstatic.com/images?q=tbn:ANd9GcT6GMSrbmbrFSmv-9vFeyjaNyVjnE1-DqT_2T4Ug_1iVJvE3pOZ-w"/>
          <p:cNvPicPr>
            <a:picLocks noChangeAspect="1" noChangeArrowheads="1"/>
          </p:cNvPicPr>
          <p:nvPr/>
        </p:nvPicPr>
        <p:blipFill>
          <a:blip r:embed="rId3" cstate="print"/>
          <a:srcRect/>
          <a:stretch>
            <a:fillRect/>
          </a:stretch>
        </p:blipFill>
        <p:spPr bwMode="auto">
          <a:xfrm>
            <a:off x="3274138" y="128871"/>
            <a:ext cx="2533650" cy="1800225"/>
          </a:xfrm>
          <a:prstGeom prst="rect">
            <a:avLst/>
          </a:prstGeom>
          <a:noFill/>
        </p:spPr>
      </p:pic>
      <p:pic>
        <p:nvPicPr>
          <p:cNvPr id="14342" name="Picture 6" descr="https://encrypted-tbn3.gstatic.com/images?q=tbn:ANd9GcSBUSc_4uh9cPoSKvK3Hi14hvnw2X_Py9Kr0N61XF0fKSTEp3_h"/>
          <p:cNvPicPr>
            <a:picLocks noChangeAspect="1" noChangeArrowheads="1"/>
          </p:cNvPicPr>
          <p:nvPr/>
        </p:nvPicPr>
        <p:blipFill>
          <a:blip r:embed="rId4" cstate="print"/>
          <a:srcRect/>
          <a:stretch>
            <a:fillRect/>
          </a:stretch>
        </p:blipFill>
        <p:spPr bwMode="auto">
          <a:xfrm>
            <a:off x="6254297" y="176495"/>
            <a:ext cx="2676525" cy="17049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a:extLst>
              <a:ext uri="{FF2B5EF4-FFF2-40B4-BE49-F238E27FC236}">
                <a16:creationId xmlns:a16="http://schemas.microsoft.com/office/drawing/2014/main" id="{3D24438F-7313-41AD-91E2-13E026AE6556}"/>
              </a:ext>
            </a:extLst>
          </p:cNvPr>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a:extLst>
              <a:ext uri="{FF2B5EF4-FFF2-40B4-BE49-F238E27FC236}">
                <a16:creationId xmlns:a16="http://schemas.microsoft.com/office/drawing/2014/main" id="{83E95992-DD86-4CE0-BD48-8BF3C49872BD}"/>
              </a:ext>
            </a:extLst>
          </p:cNvPr>
          <p:cNvSpPr>
            <a:spLocks noGrp="1"/>
          </p:cNvSpPr>
          <p:nvPr>
            <p:ph type="title"/>
          </p:nvPr>
        </p:nvSpPr>
        <p:spPr/>
        <p:txBody>
          <a:bodyPr/>
          <a:lstStyle/>
          <a:p>
            <a:pPr>
              <a:defRPr/>
            </a:pPr>
            <a:r>
              <a:rPr lang="cs-CZ"/>
              <a:t>Terminologické vymezení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043608" y="623996"/>
            <a:ext cx="8100392"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rgbClr val="000000"/>
                </a:solidFill>
                <a:effectLst/>
                <a:latin typeface="Times New Roman" pitchFamily="18" charset="0"/>
                <a:cs typeface="Times New Roman" pitchFamily="18" charset="0"/>
              </a:rPr>
              <a:t>Hodnocení chování žáka jako problémového ve školním prostředí, by mělo vycházet z těchto aspektů:</a:t>
            </a:r>
          </a:p>
          <a:p>
            <a:pPr marL="0" marR="0" lvl="0" indent="3048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a:ln>
                  <a:noFill/>
                </a:ln>
                <a:solidFill>
                  <a:srgbClr val="000000"/>
                </a:solidFill>
                <a:effectLst/>
                <a:latin typeface="Times New Roman" pitchFamily="18" charset="0"/>
                <a:cs typeface="Times New Roman" pitchFamily="18" charset="0"/>
              </a:rPr>
              <a:t>funkce problémového chování </a:t>
            </a:r>
            <a:endParaRPr kumimoji="0" lang="cs-CZ"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a:ln>
                  <a:noFill/>
                </a:ln>
                <a:solidFill>
                  <a:srgbClr val="000000"/>
                </a:solidFill>
                <a:effectLst/>
                <a:latin typeface="Times New Roman" pitchFamily="18" charset="0"/>
                <a:cs typeface="Times New Roman" pitchFamily="18" charset="0"/>
              </a:rPr>
              <a:t>smysl projevů chování z pohledu vývojových úkolů dítěte</a:t>
            </a:r>
            <a:endParaRPr kumimoji="0" lang="cs-CZ"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a:ln>
                  <a:noFill/>
                </a:ln>
                <a:solidFill>
                  <a:srgbClr val="000000"/>
                </a:solidFill>
                <a:effectLst/>
                <a:latin typeface="Times New Roman" pitchFamily="18" charset="0"/>
                <a:cs typeface="Times New Roman" pitchFamily="18" charset="0"/>
              </a:rPr>
              <a:t>prožívání dítěte</a:t>
            </a:r>
            <a:endParaRPr kumimoji="0" lang="cs-CZ"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a:ln>
                  <a:noFill/>
                </a:ln>
                <a:solidFill>
                  <a:srgbClr val="000000"/>
                </a:solidFill>
                <a:effectLst/>
                <a:latin typeface="Times New Roman" pitchFamily="18" charset="0"/>
                <a:cs typeface="Times New Roman" pitchFamily="18" charset="0"/>
              </a:rPr>
              <a:t>prožívání učitele</a:t>
            </a:r>
            <a:endParaRPr kumimoji="0" lang="cs-CZ"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a:ln>
                  <a:noFill/>
                </a:ln>
                <a:solidFill>
                  <a:srgbClr val="000000"/>
                </a:solidFill>
                <a:effectLst/>
                <a:latin typeface="Times New Roman" pitchFamily="18" charset="0"/>
                <a:cs typeface="Times New Roman" pitchFamily="18" charset="0"/>
              </a:rPr>
              <a:t>kvalita vztahu učitel – žák</a:t>
            </a:r>
            <a:endParaRPr kumimoji="0" lang="cs-CZ"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a:ln>
                  <a:noFill/>
                </a:ln>
                <a:solidFill>
                  <a:srgbClr val="000000"/>
                </a:solidFill>
                <a:effectLst/>
                <a:latin typeface="Times New Roman" pitchFamily="18" charset="0"/>
                <a:cs typeface="Times New Roman" pitchFamily="18" charset="0"/>
              </a:rPr>
              <a:t>kvalita komunikace mezi aktéry </a:t>
            </a:r>
            <a:endParaRPr kumimoji="0" lang="cs-CZ"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a:ln>
                  <a:noFill/>
                </a:ln>
                <a:solidFill>
                  <a:srgbClr val="000000"/>
                </a:solidFill>
                <a:effectLst/>
                <a:latin typeface="Times New Roman" pitchFamily="18" charset="0"/>
                <a:cs typeface="Times New Roman" pitchFamily="18" charset="0"/>
              </a:rPr>
              <a:t>edukační kontext</a:t>
            </a:r>
            <a:endParaRPr kumimoji="0" lang="cs-CZ"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a:ln>
                  <a:noFill/>
                </a:ln>
                <a:solidFill>
                  <a:srgbClr val="000000"/>
                </a:solidFill>
                <a:effectLst/>
                <a:latin typeface="Times New Roman" pitchFamily="18" charset="0"/>
                <a:cs typeface="Times New Roman" pitchFamily="18" charset="0"/>
              </a:rPr>
              <a:t>klima v dané třídě</a:t>
            </a:r>
            <a:endParaRPr kumimoji="0" lang="cs-CZ"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a:ln>
                  <a:noFill/>
                </a:ln>
                <a:solidFill>
                  <a:srgbClr val="000000"/>
                </a:solidFill>
                <a:effectLst/>
                <a:latin typeface="Times New Roman" pitchFamily="18" charset="0"/>
                <a:cs typeface="Times New Roman" pitchFamily="18" charset="0"/>
              </a:rPr>
              <a:t>reakce vrstevníků </a:t>
            </a:r>
            <a:endParaRPr kumimoji="0" lang="cs-CZ"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2400" b="0" i="0" u="none" strike="noStrike" cap="none" normalizeH="0" baseline="0" dirty="0">
                <a:ln>
                  <a:noFill/>
                </a:ln>
                <a:solidFill>
                  <a:srgbClr val="000000"/>
                </a:solidFill>
                <a:effectLst/>
                <a:latin typeface="Times New Roman" pitchFamily="18" charset="0"/>
                <a:cs typeface="Times New Roman" pitchFamily="18" charset="0"/>
              </a:rPr>
              <a:t>kvalita spolupráce s rodinou dítěte</a:t>
            </a:r>
          </a:p>
          <a:p>
            <a:pPr marL="0" marR="0" lvl="0" indent="0" algn="l" defTabSz="914400" rtl="0" eaLnBrk="0" fontAlgn="base" latinLnBrk="0" hangingPunct="0">
              <a:lnSpc>
                <a:spcPct val="100000"/>
              </a:lnSpc>
              <a:spcBef>
                <a:spcPct val="0"/>
              </a:spcBef>
              <a:spcAft>
                <a:spcPct val="0"/>
              </a:spcAft>
              <a:buClrTx/>
              <a:buSzTx/>
              <a:buFontTx/>
              <a:buChar char="•"/>
              <a:tabLst/>
            </a:pPr>
            <a:endParaRPr lang="cs-CZ" dirty="0">
              <a:solidFill>
                <a:srgbClr val="000000"/>
              </a:solidFill>
              <a:latin typeface="Times New Roman" pitchFamily="18" charset="0"/>
              <a:ea typeface="Geneva CE"/>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cs-CZ" sz="1200" b="0" i="0" u="none" strike="noStrike" cap="none" normalizeH="0" baseline="0" dirty="0">
              <a:ln>
                <a:noFill/>
              </a:ln>
              <a:solidFill>
                <a:srgbClr val="000000"/>
              </a:solidFill>
              <a:effectLst/>
              <a:latin typeface="Times New Roman" pitchFamily="18" charset="0"/>
              <a:ea typeface="Geneva CE"/>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0" i="0" u="none" strike="noStrike" cap="none" normalizeH="0" baseline="0" dirty="0">
                <a:ln>
                  <a:noFill/>
                </a:ln>
                <a:solidFill>
                  <a:srgbClr val="000000"/>
                </a:solidFill>
                <a:effectLst/>
                <a:latin typeface="Times New Roman" pitchFamily="18" charset="0"/>
                <a:ea typeface="Geneva CE"/>
                <a:cs typeface="Times New Roman" pitchFamily="18" charset="0"/>
              </a:rPr>
              <a:t>Tento přehled nám může být nápomocen při komplexnějším vyhodnocení projevů v chování žáka a představuje vodítko, jak se nenechat strhnout rychlými soudy, často jen na základě vnějších projevů, bez zvážení širšího kontextu situace</a:t>
            </a:r>
            <a:r>
              <a:rPr kumimoji="0" lang="cs-CZ" sz="1050" b="0" i="0" u="none" strike="noStrike" cap="none" normalizeH="0" baseline="0" dirty="0">
                <a:ln>
                  <a:noFill/>
                </a:ln>
                <a:solidFill>
                  <a:schemeClr val="tx1"/>
                </a:solidFill>
                <a:effectLst/>
                <a:latin typeface="Arial" pitchFamily="34" charset="0"/>
                <a:cs typeface="Arial" pitchFamily="34" charset="0"/>
              </a:rPr>
              <a:t> </a:t>
            </a:r>
            <a:endParaRPr kumimoji="0" lang="cs-CZ"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Štípek (2011) – Dítě na zabití </a:t>
            </a:r>
          </a:p>
        </p:txBody>
      </p:sp>
      <p:sp>
        <p:nvSpPr>
          <p:cNvPr id="3" name="Zástupný symbol pro obsah 2"/>
          <p:cNvSpPr>
            <a:spLocks noGrp="1"/>
          </p:cNvSpPr>
          <p:nvPr>
            <p:ph idx="1"/>
          </p:nvPr>
        </p:nvSpPr>
        <p:spPr/>
        <p:txBody>
          <a:bodyPr>
            <a:normAutofit fontScale="77500" lnSpcReduction="20000"/>
          </a:bodyPr>
          <a:lstStyle/>
          <a:p>
            <a:pPr lvl="0"/>
            <a:r>
              <a:rPr lang="cs-CZ" dirty="0"/>
              <a:t>Dítě nezlobí proto, že vás chce trápit. Nedělá to naschvál. Nedělá to naschvál vám.</a:t>
            </a:r>
          </a:p>
          <a:p>
            <a:pPr lvl="0"/>
            <a:r>
              <a:rPr lang="cs-CZ" dirty="0"/>
              <a:t>Dítě zlobí, protože na něco upozorňuje, o něco volá, něco potřebuje.</a:t>
            </a:r>
          </a:p>
          <a:p>
            <a:pPr lvl="0"/>
            <a:r>
              <a:rPr lang="cs-CZ" dirty="0"/>
              <a:t>Ačkoliv dítě vypadá, že mu z toho plynou jen samé klady, ani ono není se vším spokojené. Možná to působí tak, že mu to tak vyhovuje, ale nemusí být s tímto stavem vůbec spokojené. </a:t>
            </a:r>
          </a:p>
          <a:p>
            <a:pPr lvl="0"/>
            <a:r>
              <a:rPr lang="cs-CZ" dirty="0"/>
              <a:t>Jen pokud je rodič (v našem případě pedagog) ochoten změnit něco i na svém chování, je možné měnit chová ní dítěte. Neznamená to ale dítěti ustoupit.</a:t>
            </a:r>
          </a:p>
          <a:p>
            <a:pPr lvl="0"/>
            <a:r>
              <a:rPr lang="cs-CZ" b="1" dirty="0"/>
              <a:t>Nezměníme dítě samé, ani jeho podstatu. Můžeme se pokusit změnit "jen" jeho chování. Špatné není dítě, ale špatné může být jeho chování. </a:t>
            </a:r>
            <a:r>
              <a:rPr lang="cs-CZ" dirty="0"/>
              <a:t>To lze modifikovat. </a:t>
            </a: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dirty="0"/>
              <a:t>TYPICKÉ PROBLÉMY V CHOVÁNÍ </a:t>
            </a:r>
            <a:br>
              <a:rPr lang="cs-CZ" dirty="0"/>
            </a:br>
            <a:r>
              <a:rPr lang="cs-CZ" dirty="0"/>
              <a:t>kazuistiky  -cvičení </a:t>
            </a:r>
            <a:br>
              <a:rPr lang="cs-CZ" dirty="0"/>
            </a:br>
            <a:br>
              <a:rPr lang="cs-CZ" b="1" dirty="0"/>
            </a:br>
            <a:r>
              <a:rPr lang="cs-CZ" b="1" dirty="0"/>
              <a:t>MLADŠÍ ŠKOLNÍ VĚK </a:t>
            </a:r>
            <a:endParaRPr lang="cs-CZ"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611560" y="3212976"/>
            <a:ext cx="2609850" cy="1752600"/>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788024" y="4080822"/>
            <a:ext cx="3600400" cy="2397382"/>
          </a:xfrm>
          <a:prstGeom prst="rect">
            <a:avLst/>
          </a:prstGeom>
          <a:noFill/>
          <a:ln w="9525">
            <a:noFill/>
            <a:miter lim="800000"/>
            <a:headEnd/>
            <a:tailEnd/>
          </a:ln>
        </p:spPr>
      </p:pic>
      <p:sp>
        <p:nvSpPr>
          <p:cNvPr id="7" name="TextovéPole 6"/>
          <p:cNvSpPr txBox="1"/>
          <p:nvPr/>
        </p:nvSpPr>
        <p:spPr>
          <a:xfrm>
            <a:off x="5292080" y="2636912"/>
            <a:ext cx="3312368" cy="461665"/>
          </a:xfrm>
          <a:prstGeom prst="rect">
            <a:avLst/>
          </a:prstGeom>
          <a:noFill/>
        </p:spPr>
        <p:txBody>
          <a:bodyPr wrap="square" rtlCol="0">
            <a:spAutoFit/>
          </a:bodyPr>
          <a:lstStyle/>
          <a:p>
            <a:r>
              <a:rPr lang="cs-CZ" sz="2400" dirty="0"/>
              <a:t>STARŠÍ ŠKOLNÍ VĚK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341784"/>
          </a:xfrm>
        </p:spPr>
        <p:txBody>
          <a:bodyPr>
            <a:normAutofit fontScale="90000"/>
          </a:bodyPr>
          <a:lstStyle/>
          <a:p>
            <a:endParaRPr lang="cs-CZ" dirty="0"/>
          </a:p>
        </p:txBody>
      </p:sp>
      <p:sp>
        <p:nvSpPr>
          <p:cNvPr id="3" name="Zástupný symbol pro obsah 2"/>
          <p:cNvSpPr>
            <a:spLocks noGrp="1"/>
          </p:cNvSpPr>
          <p:nvPr>
            <p:ph sz="half" idx="1"/>
          </p:nvPr>
        </p:nvSpPr>
        <p:spPr>
          <a:xfrm>
            <a:off x="457200" y="1556792"/>
            <a:ext cx="4038600" cy="5218595"/>
          </a:xfrm>
        </p:spPr>
        <p:txBody>
          <a:bodyPr/>
          <a:lstStyle/>
          <a:p>
            <a:r>
              <a:rPr lang="cs-CZ" b="1" dirty="0"/>
              <a:t>Mladší školní věk </a:t>
            </a:r>
          </a:p>
          <a:p>
            <a:r>
              <a:rPr lang="cs-CZ" dirty="0"/>
              <a:t>Nezralost</a:t>
            </a:r>
          </a:p>
          <a:p>
            <a:r>
              <a:rPr lang="cs-CZ" dirty="0"/>
              <a:t>Sociální nezralost</a:t>
            </a:r>
          </a:p>
          <a:p>
            <a:r>
              <a:rPr lang="cs-CZ" dirty="0"/>
              <a:t>Fixace na dospělého </a:t>
            </a:r>
          </a:p>
          <a:p>
            <a:r>
              <a:rPr lang="cs-CZ" dirty="0"/>
              <a:t>Nadměrná úzkost</a:t>
            </a:r>
          </a:p>
          <a:p>
            <a:r>
              <a:rPr lang="cs-CZ" dirty="0"/>
              <a:t>Hravost</a:t>
            </a:r>
          </a:p>
          <a:p>
            <a:r>
              <a:rPr lang="cs-CZ" dirty="0"/>
              <a:t>Adaptační problémy</a:t>
            </a:r>
          </a:p>
          <a:p>
            <a:r>
              <a:rPr lang="cs-CZ" dirty="0"/>
              <a:t>Nesoustředěnost</a:t>
            </a:r>
          </a:p>
          <a:p>
            <a:r>
              <a:rPr lang="cs-CZ" dirty="0"/>
              <a:t>Nedbalost v práci</a:t>
            </a:r>
          </a:p>
          <a:p>
            <a:r>
              <a:rPr lang="cs-CZ" dirty="0"/>
              <a:t>Podvádění</a:t>
            </a:r>
          </a:p>
          <a:p>
            <a:r>
              <a:rPr lang="cs-CZ" dirty="0"/>
              <a:t>Agresivita</a:t>
            </a:r>
          </a:p>
          <a:p>
            <a:r>
              <a:rPr lang="cs-CZ" dirty="0"/>
              <a:t>Vztek</a:t>
            </a:r>
          </a:p>
          <a:p>
            <a:r>
              <a:rPr lang="cs-CZ" dirty="0"/>
              <a:t>Nízké sebehodnocení ……</a:t>
            </a:r>
          </a:p>
          <a:p>
            <a:endParaRPr lang="cs-CZ" dirty="0"/>
          </a:p>
          <a:p>
            <a:endParaRPr lang="cs-CZ" dirty="0"/>
          </a:p>
        </p:txBody>
      </p:sp>
      <p:sp>
        <p:nvSpPr>
          <p:cNvPr id="4" name="Zástupný symbol pro obsah 3"/>
          <p:cNvSpPr>
            <a:spLocks noGrp="1"/>
          </p:cNvSpPr>
          <p:nvPr>
            <p:ph sz="half" idx="2"/>
          </p:nvPr>
        </p:nvSpPr>
        <p:spPr>
          <a:xfrm>
            <a:off x="4648200" y="1484784"/>
            <a:ext cx="4038600" cy="5290603"/>
          </a:xfrm>
        </p:spPr>
        <p:txBody>
          <a:bodyPr/>
          <a:lstStyle/>
          <a:p>
            <a:r>
              <a:rPr lang="cs-CZ" b="1" dirty="0"/>
              <a:t>Starší školní věk </a:t>
            </a:r>
          </a:p>
          <a:p>
            <a:r>
              <a:rPr lang="cs-CZ" dirty="0"/>
              <a:t>(Vliv vrstevníků – touha po uznání, pozitivní </a:t>
            </a:r>
            <a:r>
              <a:rPr lang="cs-CZ" dirty="0" err="1"/>
              <a:t>soc</a:t>
            </a:r>
            <a:r>
              <a:rPr lang="cs-CZ" dirty="0"/>
              <a:t>. status)</a:t>
            </a:r>
          </a:p>
          <a:p>
            <a:r>
              <a:rPr lang="cs-CZ" dirty="0"/>
              <a:t>Testování komunikačních hranic</a:t>
            </a:r>
          </a:p>
          <a:p>
            <a:r>
              <a:rPr lang="cs-CZ" dirty="0"/>
              <a:t>Vyrušování</a:t>
            </a:r>
          </a:p>
          <a:p>
            <a:r>
              <a:rPr lang="cs-CZ" dirty="0"/>
              <a:t>Šikana</a:t>
            </a:r>
          </a:p>
          <a:p>
            <a:r>
              <a:rPr lang="cs-CZ" dirty="0"/>
              <a:t>Zapomínání pomůcek</a:t>
            </a:r>
          </a:p>
          <a:p>
            <a:r>
              <a:rPr lang="cs-CZ" dirty="0"/>
              <a:t>Nerespektování výchovných autorit</a:t>
            </a:r>
          </a:p>
          <a:p>
            <a:r>
              <a:rPr lang="cs-CZ" dirty="0"/>
              <a:t>Záškoláctví</a:t>
            </a:r>
          </a:p>
          <a:p>
            <a:r>
              <a:rPr lang="cs-CZ" dirty="0"/>
              <a:t>Rizikové chování  …………</a:t>
            </a:r>
          </a:p>
          <a:p>
            <a:endParaRPr lang="cs-CZ" dirty="0"/>
          </a:p>
        </p:txBody>
      </p:sp>
      <p:sp>
        <p:nvSpPr>
          <p:cNvPr id="5" name="Obousměrná vodorovná šipka 4"/>
          <p:cNvSpPr/>
          <p:nvPr/>
        </p:nvSpPr>
        <p:spPr>
          <a:xfrm>
            <a:off x="2483768" y="692696"/>
            <a:ext cx="3528392"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620688"/>
            <a:ext cx="8229600" cy="1152128"/>
          </a:xfrm>
        </p:spPr>
        <p:txBody>
          <a:bodyPr>
            <a:normAutofit fontScale="90000"/>
          </a:bodyPr>
          <a:lstStyle/>
          <a:p>
            <a:r>
              <a:rPr lang="cs-CZ" dirty="0"/>
              <a:t>SPECIFICKÉ PORUCHY CHOVÁNÍ A PORUCHY KONCENTRACE </a:t>
            </a:r>
          </a:p>
        </p:txBody>
      </p:sp>
      <p:sp>
        <p:nvSpPr>
          <p:cNvPr id="6" name="Zástupný symbol pro obsah 5"/>
          <p:cNvSpPr>
            <a:spLocks noGrp="1"/>
          </p:cNvSpPr>
          <p:nvPr>
            <p:ph idx="1"/>
          </p:nvPr>
        </p:nvSpPr>
        <p:spPr>
          <a:xfrm>
            <a:off x="457200" y="1844824"/>
            <a:ext cx="8229600" cy="4729712"/>
          </a:xfrm>
        </p:spPr>
        <p:txBody>
          <a:bodyPr>
            <a:normAutofit fontScale="85000" lnSpcReduction="20000"/>
          </a:bodyPr>
          <a:lstStyle/>
          <a:p>
            <a:r>
              <a:rPr lang="cs-CZ" dirty="0"/>
              <a:t>Oblast problematiky dětí s poruchou pozornosti, dětí s hyperkinetickým syndromem představuje další z oblastí problémů v chování dětí, na </a:t>
            </a:r>
            <a:r>
              <a:rPr lang="cs-CZ" b="1" dirty="0"/>
              <a:t>kterou může třídní učitel, spolu s výchovným poradcem, u dítěte jako první upozornit, iniciovat (v nezbytné spolupráci s rodiči) odborné vyšetření dítěte</a:t>
            </a:r>
            <a:r>
              <a:rPr lang="cs-CZ" dirty="0"/>
              <a:t>. </a:t>
            </a:r>
          </a:p>
          <a:p>
            <a:endParaRPr lang="cs-CZ" dirty="0"/>
          </a:p>
          <a:p>
            <a:r>
              <a:rPr lang="cs-CZ" dirty="0"/>
              <a:t>Jde o téma, které patří mezi často zmiňované okruhy, jež se </a:t>
            </a:r>
            <a:r>
              <a:rPr lang="cs-CZ" b="1" dirty="0"/>
              <a:t>podílejí na subjektivním vnímání náročnosti pedagogické práce. </a:t>
            </a:r>
          </a:p>
          <a:p>
            <a:endParaRPr lang="cs-CZ" b="1" dirty="0"/>
          </a:p>
          <a:p>
            <a:r>
              <a:rPr lang="cs-CZ" dirty="0"/>
              <a:t>Prevalence (podíl výskytu jevu v populaci) se pohybuje přibližně u </a:t>
            </a:r>
            <a:r>
              <a:rPr lang="cs-CZ" b="1" dirty="0"/>
              <a:t>6 % dětské populace</a:t>
            </a:r>
            <a:r>
              <a:rPr lang="cs-CZ" dirty="0"/>
              <a:t>, u chlapců je poměr vyšší, </a:t>
            </a:r>
            <a:r>
              <a:rPr lang="cs-CZ" b="1" dirty="0"/>
              <a:t>3-5 :1</a:t>
            </a:r>
            <a:r>
              <a:rPr lang="cs-CZ" dirty="0"/>
              <a:t>. </a:t>
            </a:r>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p:txBody>
      </p:sp>
      <p:pic>
        <p:nvPicPr>
          <p:cNvPr id="40962" name="Picture 2" descr="ADHD"/>
          <p:cNvPicPr>
            <a:picLocks noChangeAspect="1" noChangeArrowheads="1"/>
          </p:cNvPicPr>
          <p:nvPr/>
        </p:nvPicPr>
        <p:blipFill>
          <a:blip r:embed="rId2" cstate="print"/>
          <a:srcRect/>
          <a:stretch>
            <a:fillRect/>
          </a:stretch>
        </p:blipFill>
        <p:spPr bwMode="auto">
          <a:xfrm>
            <a:off x="611560" y="1124744"/>
            <a:ext cx="7704856" cy="54726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Terminologie </a:t>
            </a:r>
          </a:p>
        </p:txBody>
      </p:sp>
      <p:sp>
        <p:nvSpPr>
          <p:cNvPr id="3" name="Zástupný symbol pro obsah 2"/>
          <p:cNvSpPr>
            <a:spLocks noGrp="1"/>
          </p:cNvSpPr>
          <p:nvPr>
            <p:ph idx="1"/>
          </p:nvPr>
        </p:nvSpPr>
        <p:spPr/>
        <p:txBody>
          <a:bodyPr>
            <a:normAutofit fontScale="77500" lnSpcReduction="20000"/>
          </a:bodyPr>
          <a:lstStyle/>
          <a:p>
            <a:r>
              <a:rPr lang="cs-CZ" dirty="0"/>
              <a:t>V české odborné literatuře se dříve užívaly diagnózy</a:t>
            </a:r>
            <a:r>
              <a:rPr lang="cs-CZ" b="1" dirty="0"/>
              <a:t> LDE </a:t>
            </a:r>
            <a:r>
              <a:rPr lang="cs-CZ" dirty="0"/>
              <a:t>= (lehká dětská encefalopatie) či </a:t>
            </a:r>
            <a:r>
              <a:rPr lang="cs-CZ" b="1" dirty="0"/>
              <a:t>LMD</a:t>
            </a:r>
            <a:r>
              <a:rPr lang="cs-CZ" dirty="0"/>
              <a:t> (lehká mozková dysfunkce), snažily se postihnout etiologii, poukazovaly na organický původ těchto poruch. Aktuálně užívané </a:t>
            </a:r>
            <a:r>
              <a:rPr lang="cs-CZ" b="1" dirty="0"/>
              <a:t>označení syndrom ADHD, syndrom ADD, případně hyperkinetický syndrom vychází z popisu projevů chování, </a:t>
            </a:r>
            <a:r>
              <a:rPr lang="cs-CZ" b="1" dirty="0" err="1"/>
              <a:t>symptomatiky</a:t>
            </a:r>
            <a:r>
              <a:rPr lang="cs-CZ" b="1" dirty="0"/>
              <a:t>.</a:t>
            </a:r>
            <a:r>
              <a:rPr lang="cs-CZ" dirty="0"/>
              <a:t> </a:t>
            </a:r>
          </a:p>
          <a:p>
            <a:r>
              <a:rPr lang="cs-CZ" b="1" dirty="0"/>
              <a:t>ADHD </a:t>
            </a:r>
            <a:r>
              <a:rPr lang="cs-CZ" dirty="0"/>
              <a:t>je zkratkou pro </a:t>
            </a:r>
            <a:r>
              <a:rPr lang="cs-CZ" b="1" i="1" dirty="0" err="1"/>
              <a:t>Attention</a:t>
            </a:r>
            <a:r>
              <a:rPr lang="cs-CZ" b="1" i="1" dirty="0"/>
              <a:t> Deficit </a:t>
            </a:r>
            <a:r>
              <a:rPr lang="cs-CZ" b="1" i="1" dirty="0" err="1"/>
              <a:t>Hyperactivity</a:t>
            </a:r>
            <a:r>
              <a:rPr lang="cs-CZ" b="1" i="1" dirty="0"/>
              <a:t> </a:t>
            </a:r>
            <a:r>
              <a:rPr lang="cs-CZ" b="1" i="1" dirty="0" err="1"/>
              <a:t>Disorder</a:t>
            </a:r>
            <a:r>
              <a:rPr lang="cs-CZ" i="1" dirty="0"/>
              <a:t>,</a:t>
            </a:r>
            <a:r>
              <a:rPr lang="cs-CZ" dirty="0"/>
              <a:t> tedy poruchu pozornosti s hyperaktivitou, </a:t>
            </a:r>
          </a:p>
          <a:p>
            <a:r>
              <a:rPr lang="cs-CZ" b="1" dirty="0"/>
              <a:t>ADD pro </a:t>
            </a:r>
            <a:r>
              <a:rPr lang="cs-CZ" b="1" i="1" dirty="0" err="1"/>
              <a:t>Attention</a:t>
            </a:r>
            <a:r>
              <a:rPr lang="cs-CZ" b="1" i="1" dirty="0"/>
              <a:t> Deficit </a:t>
            </a:r>
            <a:r>
              <a:rPr lang="cs-CZ" b="1" i="1" dirty="0" err="1"/>
              <a:t>Disorder</a:t>
            </a:r>
            <a:r>
              <a:rPr lang="cs-CZ" dirty="0"/>
              <a:t>, poruchu pozornosti. </a:t>
            </a:r>
          </a:p>
          <a:p>
            <a:r>
              <a:rPr lang="cs-CZ" dirty="0"/>
              <a:t>Termín </a:t>
            </a:r>
            <a:r>
              <a:rPr lang="cs-CZ" b="1" dirty="0"/>
              <a:t>hyperkinetická porucha </a:t>
            </a:r>
            <a:r>
              <a:rPr lang="cs-CZ" dirty="0"/>
              <a:t>pak odkazuje na diagnostiku lékařů.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556792"/>
            <a:ext cx="8229600" cy="5017744"/>
          </a:xfrm>
        </p:spPr>
        <p:txBody>
          <a:bodyPr/>
          <a:lstStyle/>
          <a:p>
            <a:r>
              <a:rPr lang="cs-CZ" dirty="0"/>
              <a:t>Porucha se projevuje již v průběhu vývoje předškolního </a:t>
            </a:r>
            <a:r>
              <a:rPr lang="cs-CZ" b="1" dirty="0"/>
              <a:t>dítěte v podobě nedostatků v oblasti kognitivních a percepčně-motorických funkcí, v oblasti regulace afektů a emotivity a také v sociálním přizpůsobení. </a:t>
            </a:r>
          </a:p>
          <a:p>
            <a:r>
              <a:rPr lang="cs-CZ" b="1" dirty="0"/>
              <a:t>Multifaktoriální etiologie, mnohé ještě neobjasněno </a:t>
            </a:r>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Spektrum projevů v chování </a:t>
            </a:r>
          </a:p>
        </p:txBody>
      </p:sp>
      <p:sp>
        <p:nvSpPr>
          <p:cNvPr id="3" name="Zástupný symbol pro obsah 2"/>
          <p:cNvSpPr>
            <a:spLocks noGrp="1"/>
          </p:cNvSpPr>
          <p:nvPr>
            <p:ph idx="1"/>
          </p:nvPr>
        </p:nvSpPr>
        <p:spPr/>
        <p:txBody>
          <a:bodyPr/>
          <a:lstStyle/>
          <a:p>
            <a:r>
              <a:rPr lang="cs-CZ" dirty="0"/>
              <a:t>Z </a:t>
            </a:r>
            <a:r>
              <a:rPr lang="cs-CZ" b="1" dirty="0"/>
              <a:t>neuropsychologických aspektů </a:t>
            </a:r>
            <a:r>
              <a:rPr lang="cs-CZ" dirty="0"/>
              <a:t>se projevuje:</a:t>
            </a:r>
          </a:p>
          <a:p>
            <a:endParaRPr lang="cs-CZ" dirty="0"/>
          </a:p>
          <a:p>
            <a:r>
              <a:rPr lang="cs-CZ" dirty="0"/>
              <a:t>změněné psychomotorické tempo, </a:t>
            </a:r>
          </a:p>
          <a:p>
            <a:r>
              <a:rPr lang="cs-CZ" dirty="0"/>
              <a:t>poruchy </a:t>
            </a:r>
            <a:r>
              <a:rPr lang="cs-CZ" dirty="0" err="1"/>
              <a:t>koncentrability</a:t>
            </a:r>
            <a:r>
              <a:rPr lang="cs-CZ" dirty="0"/>
              <a:t>, </a:t>
            </a:r>
          </a:p>
          <a:p>
            <a:r>
              <a:rPr lang="cs-CZ" dirty="0"/>
              <a:t>oslabení v </a:t>
            </a:r>
            <a:r>
              <a:rPr lang="cs-CZ" dirty="0" err="1"/>
              <a:t>serialitě</a:t>
            </a:r>
            <a:r>
              <a:rPr lang="cs-CZ" dirty="0"/>
              <a:t> (obtíže ve zvládání aktivit, jež vyžadují posloupnost, dílčí kroky ke splnění cíle, úkolu), </a:t>
            </a:r>
          </a:p>
          <a:p>
            <a:r>
              <a:rPr lang="cs-CZ" dirty="0"/>
              <a:t>oslabení pracovní paměti.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je to problémové chování? </a:t>
            </a:r>
          </a:p>
        </p:txBody>
      </p:sp>
      <p:sp>
        <p:nvSpPr>
          <p:cNvPr id="3" name="Zástupný symbol pro obsah 2"/>
          <p:cNvSpPr>
            <a:spLocks noGrp="1"/>
          </p:cNvSpPr>
          <p:nvPr>
            <p:ph idx="1"/>
          </p:nvPr>
        </p:nvSpPr>
        <p:spPr>
          <a:solidFill>
            <a:schemeClr val="accent2">
              <a:lumMod val="20000"/>
              <a:lumOff val="80000"/>
            </a:schemeClr>
          </a:solidFill>
        </p:spPr>
        <p:txBody>
          <a:bodyPr>
            <a:normAutofit lnSpcReduction="10000"/>
          </a:bodyPr>
          <a:lstStyle/>
          <a:p>
            <a:r>
              <a:rPr lang="cs-CZ" dirty="0"/>
              <a:t>Z různých pojetí lze asi nejvýstižněji shrnout, že </a:t>
            </a:r>
            <a:r>
              <a:rPr lang="cs-CZ" b="1" dirty="0"/>
              <a:t>problémové chování žáka </a:t>
            </a:r>
            <a:r>
              <a:rPr lang="cs-CZ" dirty="0"/>
              <a:t>je chování dítěte, které </a:t>
            </a:r>
            <a:r>
              <a:rPr lang="cs-CZ" b="1" dirty="0"/>
              <a:t>překračuje očekávané projevy chování vzhledem k věku a k situaci, kontextu</a:t>
            </a:r>
            <a:r>
              <a:rPr lang="cs-CZ" dirty="0"/>
              <a:t>, nese v sobě negativní konotace. Pojem je tedy výsledkem sociálního konstruktu. Označujeme tak ty situace, kdy se </a:t>
            </a:r>
            <a:r>
              <a:rPr lang="cs-CZ" b="1" dirty="0"/>
              <a:t>dítě ve svých projevech opakovaně odlišuje od očekávatelné vývojové a </a:t>
            </a:r>
            <a:r>
              <a:rPr lang="cs-CZ" b="1" dirty="0" err="1"/>
              <a:t>sociokulturní</a:t>
            </a:r>
            <a:r>
              <a:rPr lang="cs-CZ" b="1" dirty="0"/>
              <a:t> normy chování dané věkové skupiny.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a:t>Z </a:t>
            </a:r>
            <a:r>
              <a:rPr lang="cs-CZ" b="1" dirty="0"/>
              <a:t>behaviorálních aspektů </a:t>
            </a:r>
            <a:r>
              <a:rPr lang="cs-CZ" dirty="0"/>
              <a:t>se projevuje: </a:t>
            </a:r>
          </a:p>
          <a:p>
            <a:r>
              <a:rPr lang="cs-CZ" dirty="0"/>
              <a:t>hyperaktivita (případně </a:t>
            </a:r>
            <a:r>
              <a:rPr lang="cs-CZ" dirty="0" err="1"/>
              <a:t>hypoaktivita</a:t>
            </a:r>
            <a:r>
              <a:rPr lang="cs-CZ" dirty="0"/>
              <a:t>), </a:t>
            </a:r>
          </a:p>
          <a:p>
            <a:r>
              <a:rPr lang="cs-CZ" dirty="0"/>
              <a:t>zvýšená impulzivita, </a:t>
            </a:r>
          </a:p>
          <a:p>
            <a:r>
              <a:rPr lang="cs-CZ" dirty="0"/>
              <a:t>velká výkonnostní variabilita, </a:t>
            </a:r>
          </a:p>
          <a:p>
            <a:r>
              <a:rPr lang="cs-CZ" dirty="0"/>
              <a:t>problémy v interpersonální komunikaci, </a:t>
            </a:r>
          </a:p>
          <a:p>
            <a:r>
              <a:rPr lang="cs-CZ" dirty="0"/>
              <a:t>emoční nevyrovnanost, častější střídání nálad, </a:t>
            </a:r>
          </a:p>
          <a:p>
            <a:r>
              <a:rPr lang="cs-CZ" dirty="0"/>
              <a:t>potíže v dodržování pravidel a hranic, </a:t>
            </a:r>
          </a:p>
          <a:p>
            <a:r>
              <a:rPr lang="cs-CZ" dirty="0"/>
              <a:t>nižší schopnost autoregulace, </a:t>
            </a:r>
          </a:p>
          <a:p>
            <a:r>
              <a:rPr lang="cs-CZ" dirty="0"/>
              <a:t>obtíže s orientací v čase a prostoru, </a:t>
            </a:r>
          </a:p>
          <a:p>
            <a:r>
              <a:rPr lang="cs-CZ" dirty="0"/>
              <a:t>oslabení v motorické koordinaci, rytmice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b="1" dirty="0"/>
              <a:t>V rodinných vztazích </a:t>
            </a:r>
            <a:r>
              <a:rPr lang="cs-CZ" dirty="0"/>
              <a:t>lze zaznamenat :</a:t>
            </a:r>
          </a:p>
          <a:p>
            <a:r>
              <a:rPr lang="cs-CZ" dirty="0"/>
              <a:t>výrazné zvýšení počtu konfliktů rodič – dítě (dítě – rodič), </a:t>
            </a:r>
          </a:p>
          <a:p>
            <a:r>
              <a:rPr lang="cs-CZ" dirty="0"/>
              <a:t>postupné zvýšení rodičovských příkazů a snížení citlivosti k potřebám dítěte ve snaze o důslednost ve výchově. </a:t>
            </a:r>
          </a:p>
          <a:p>
            <a:r>
              <a:rPr lang="cs-CZ" dirty="0"/>
              <a:t>V kontaktu s rodiči se pak projevuje více dětské nespolupráce a negativismu</a:t>
            </a:r>
          </a:p>
          <a:p>
            <a:endParaRPr lang="cs-CZ" dirty="0"/>
          </a:p>
          <a:p>
            <a:r>
              <a:rPr lang="cs-CZ" dirty="0">
                <a:solidFill>
                  <a:srgbClr val="FF0000"/>
                </a:solidFill>
              </a:rPr>
              <a:t>A CO VZTAH PEDAGOG- ŽÁK?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341784"/>
          </a:xfrm>
        </p:spPr>
        <p:txBody>
          <a:bodyPr>
            <a:normAutofit fontScale="90000"/>
          </a:bodyPr>
          <a:lstStyle/>
          <a:p>
            <a:endParaRPr lang="cs-CZ" dirty="0"/>
          </a:p>
        </p:txBody>
      </p:sp>
      <p:sp>
        <p:nvSpPr>
          <p:cNvPr id="3" name="Zástupný symbol pro obsah 2"/>
          <p:cNvSpPr>
            <a:spLocks noGrp="1"/>
          </p:cNvSpPr>
          <p:nvPr>
            <p:ph idx="1"/>
          </p:nvPr>
        </p:nvSpPr>
        <p:spPr>
          <a:xfrm>
            <a:off x="457200" y="764704"/>
            <a:ext cx="8229600" cy="5809832"/>
          </a:xfrm>
        </p:spPr>
        <p:txBody>
          <a:bodyPr>
            <a:normAutofit lnSpcReduction="10000"/>
          </a:bodyPr>
          <a:lstStyle/>
          <a:p>
            <a:r>
              <a:rPr lang="cs-CZ" sz="2400" dirty="0"/>
              <a:t>Děti s ADHD bývají obecně málo produktivní. Ztrácejí nebo zapomínají své domácí úkoly, jejich školní práce je často chaotická, dezorganizovaná. Děti se specifickými poruchami chování mívají sníženou frustrační toleranci, chybí jim dostatečná sebekontrola, autoregulace a často bývají zaměřené na bezodkladné uspokojení svých vlastních potřeb. Pro tyto důvody nedosahují požadovaných znalostí. </a:t>
            </a:r>
          </a:p>
          <a:p>
            <a:r>
              <a:rPr lang="cs-CZ" b="1" dirty="0"/>
              <a:t>Z výše uvedeného je zjevné, že obraz dítěte se specifickou poruchou chování je velmi individuální.</a:t>
            </a:r>
            <a:r>
              <a:rPr lang="cs-CZ" dirty="0"/>
              <a:t> </a:t>
            </a:r>
          </a:p>
          <a:p>
            <a:r>
              <a:rPr lang="cs-CZ" dirty="0"/>
              <a:t>Pro správné nasměrování cílené pomoci je nezbytná </a:t>
            </a:r>
            <a:r>
              <a:rPr lang="cs-CZ" b="1" dirty="0"/>
              <a:t>komplexní diagnostika</a:t>
            </a:r>
            <a:r>
              <a:rPr lang="cs-CZ" dirty="0"/>
              <a:t>, která označí dílčí funkce, ve kterých má dítě obtíže, oslabení.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dirty="0"/>
              <a:t>Diagnostická kritéria ADHD u dětí a adolescentů podle DSM V jsou následující:</a:t>
            </a:r>
            <a:br>
              <a:rPr lang="cs-CZ" dirty="0"/>
            </a:br>
            <a:endParaRPr lang="cs-CZ" dirty="0"/>
          </a:p>
        </p:txBody>
      </p:sp>
      <p:sp>
        <p:nvSpPr>
          <p:cNvPr id="3" name="Zástupný symbol pro obsah 2"/>
          <p:cNvSpPr>
            <a:spLocks noGrp="1"/>
          </p:cNvSpPr>
          <p:nvPr>
            <p:ph idx="1"/>
          </p:nvPr>
        </p:nvSpPr>
        <p:spPr/>
        <p:txBody>
          <a:bodyPr>
            <a:normAutofit fontScale="47500" lnSpcReduction="20000"/>
          </a:bodyPr>
          <a:lstStyle/>
          <a:p>
            <a:pPr lvl="0"/>
            <a:r>
              <a:rPr lang="cs-CZ" sz="3300" dirty="0"/>
              <a:t>Často neklidně hýbe rukama i nohama, vrtí se na židli.</a:t>
            </a:r>
          </a:p>
          <a:p>
            <a:pPr lvl="0"/>
            <a:r>
              <a:rPr lang="cs-CZ" sz="3300" dirty="0"/>
              <a:t>Dělá mu potíže klidně sedět, i když je k tomu vyzván.</a:t>
            </a:r>
          </a:p>
          <a:p>
            <a:pPr lvl="0"/>
            <a:r>
              <a:rPr lang="cs-CZ" sz="3300" dirty="0"/>
              <a:t>Snadno ho roztěkají vnější podněty.</a:t>
            </a:r>
          </a:p>
          <a:p>
            <a:pPr lvl="0"/>
            <a:r>
              <a:rPr lang="cs-CZ" sz="3300" dirty="0"/>
              <a:t>Má potíže s vyčkáváním, až na něj dojde řada ve hrách nebo skupinových situacích.</a:t>
            </a:r>
          </a:p>
          <a:p>
            <a:pPr lvl="0"/>
            <a:r>
              <a:rPr lang="cs-CZ" sz="3300" dirty="0"/>
              <a:t>Často vyhrkne odpověď na otázku ještě dříve, než byla otázka vůbec dovyslovena.</a:t>
            </a:r>
          </a:p>
          <a:p>
            <a:pPr lvl="0"/>
            <a:r>
              <a:rPr lang="cs-CZ" sz="3300" dirty="0"/>
              <a:t>Dělá mu potíže sledovat instrukce, které mu dávají jiní (a to nikoliv z důvodu opozičního chování či nedostatku chápavosti, atd.) a selhává v dokončování úkolů.</a:t>
            </a:r>
          </a:p>
          <a:p>
            <a:pPr lvl="0"/>
            <a:r>
              <a:rPr lang="cs-CZ" sz="3300" dirty="0"/>
              <a:t>Mívá potíže s udržováním pozornosti při práci ale i v mezních činnostech. </a:t>
            </a:r>
          </a:p>
          <a:p>
            <a:pPr lvl="0"/>
            <a:r>
              <a:rPr lang="cs-CZ" sz="3300" dirty="0"/>
              <a:t>Často “přeskakuje” od jedné ještě nedokončené činnosti ke druhé.</a:t>
            </a:r>
          </a:p>
          <a:p>
            <a:pPr lvl="0"/>
            <a:r>
              <a:rPr lang="cs-CZ" sz="3300" dirty="0"/>
              <a:t>Dělá mu potíže hrát si potichu.</a:t>
            </a:r>
          </a:p>
          <a:p>
            <a:pPr lvl="0"/>
            <a:r>
              <a:rPr lang="cs-CZ" sz="3300" dirty="0"/>
              <a:t> Často povídá až příliš.</a:t>
            </a:r>
          </a:p>
          <a:p>
            <a:pPr lvl="0"/>
            <a:r>
              <a:rPr lang="cs-CZ" sz="3300" dirty="0"/>
              <a:t> Přerušuje jiné nebo jim skáče do řeči, nebo se plete do her jiným dětem. </a:t>
            </a:r>
          </a:p>
          <a:p>
            <a:pPr lvl="0"/>
            <a:r>
              <a:rPr lang="cs-CZ" sz="3300" dirty="0"/>
              <a:t>Často se zdá, že neposlouchá, co se mu říká.</a:t>
            </a:r>
          </a:p>
          <a:p>
            <a:pPr lvl="0"/>
            <a:r>
              <a:rPr lang="cs-CZ" sz="3300" dirty="0"/>
              <a:t> Ztrácívá věci, které jsou nezbytné k práci nebo k činnostem ve škole či doma.</a:t>
            </a:r>
          </a:p>
          <a:p>
            <a:pPr lvl="0"/>
            <a:r>
              <a:rPr lang="cs-CZ" sz="3300" dirty="0"/>
              <a:t> Pouští se do fyzicky nebezpečných činností, aniž by bralo v úvahu možné následky (a nedělá to proto, že by jen vyhledávalo napětí pro napětí), např. vbíhá do vozovek, aniž by se rozhlédlo. </a:t>
            </a:r>
          </a:p>
          <a:p>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68760"/>
            <a:ext cx="8229600" cy="5305776"/>
          </a:xfrm>
        </p:spPr>
        <p:txBody>
          <a:bodyPr>
            <a:normAutofit/>
          </a:bodyPr>
          <a:lstStyle/>
          <a:p>
            <a:r>
              <a:rPr lang="cs-CZ" dirty="0"/>
              <a:t>Diagnostické kritérium tohoto popisu platí následovně: ve věku 3 - 5 let je významné 10 a více příznaků, od 6 do 12 let 8 a více příznaků a od 13 do 18 let je klinicky příznačné 6 a více příznaků. Důležitý je také časový faktor, </a:t>
            </a:r>
            <a:r>
              <a:rPr lang="cs-CZ" b="1" dirty="0"/>
              <a:t>kdy tyto projevy musí trvat nejméně 6 měsíců</a:t>
            </a:r>
            <a:r>
              <a:rPr lang="cs-CZ" dirty="0"/>
              <a:t>. </a:t>
            </a:r>
          </a:p>
          <a:p>
            <a:r>
              <a:rPr lang="cs-CZ" dirty="0"/>
              <a:t>Aby se porucha pozornosti mohla kvalifikovat jako ADHD, musí nepříznivě ovlivňovat školní výkon dítěte a současně se musí projevovat výrazným rozporem mezi intelektovými schopnostmi dítěte a jeho učební produktivitou (</a:t>
            </a:r>
            <a:r>
              <a:rPr lang="cs-CZ" dirty="0" err="1"/>
              <a:t>Paclt</a:t>
            </a:r>
            <a:r>
              <a:rPr lang="cs-CZ" dirty="0"/>
              <a:t>, 2007). </a:t>
            </a:r>
          </a:p>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Obecně existují </a:t>
            </a:r>
            <a:r>
              <a:rPr lang="cs-CZ" b="1" dirty="0"/>
              <a:t>tři základní symptomy ADHD: porucha pozornosti, hyperaktivita a impulzivita,</a:t>
            </a:r>
            <a:r>
              <a:rPr lang="cs-CZ" dirty="0"/>
              <a:t> které se mohou i nemusí vyskytovat současně, MKN -10 však vyžaduje pro stanovení diagnózy přítomnost všech tří.</a:t>
            </a:r>
          </a:p>
          <a:p>
            <a:endParaRPr lang="cs-CZ" dirty="0"/>
          </a:p>
          <a:p>
            <a:r>
              <a:rPr lang="cs-CZ" dirty="0" err="1"/>
              <a:t>Komorbidita</a:t>
            </a:r>
            <a:r>
              <a:rPr lang="cs-CZ" dirty="0"/>
              <a:t>: rizikové chování, SPU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143000"/>
            <a:ext cx="8435280" cy="1066800"/>
          </a:xfrm>
        </p:spPr>
        <p:txBody>
          <a:bodyPr/>
          <a:lstStyle/>
          <a:p>
            <a:r>
              <a:rPr lang="cs-CZ" dirty="0"/>
              <a:t>Vhodný přístup ve škole </a:t>
            </a:r>
          </a:p>
        </p:txBody>
      </p:sp>
      <p:sp>
        <p:nvSpPr>
          <p:cNvPr id="3" name="Zástupný symbol pro obsah 2"/>
          <p:cNvSpPr>
            <a:spLocks noGrp="1"/>
          </p:cNvSpPr>
          <p:nvPr>
            <p:ph idx="1"/>
          </p:nvPr>
        </p:nvSpPr>
        <p:spPr>
          <a:solidFill>
            <a:schemeClr val="accent2">
              <a:lumMod val="40000"/>
              <a:lumOff val="60000"/>
            </a:schemeClr>
          </a:solidFill>
        </p:spPr>
        <p:txBody>
          <a:bodyPr/>
          <a:lstStyle/>
          <a:p>
            <a:endParaRPr lang="cs-CZ" dirty="0"/>
          </a:p>
          <a:p>
            <a:endParaRPr lang="cs-CZ" dirty="0"/>
          </a:p>
          <a:p>
            <a:pPr>
              <a:buNone/>
            </a:pPr>
            <a:endParaRPr lang="cs-CZ" sz="1800" dirty="0"/>
          </a:p>
          <a:p>
            <a:pPr>
              <a:buNone/>
            </a:pPr>
            <a:endParaRPr lang="cs-CZ" sz="1800" dirty="0"/>
          </a:p>
          <a:p>
            <a:pPr>
              <a:buNone/>
            </a:pPr>
            <a:endParaRPr lang="cs-CZ" sz="1800" dirty="0"/>
          </a:p>
          <a:p>
            <a:pPr>
              <a:buNone/>
            </a:pPr>
            <a:endParaRPr lang="cs-CZ" sz="1800" b="1" dirty="0"/>
          </a:p>
          <a:p>
            <a:pPr>
              <a:buNone/>
            </a:pPr>
            <a:endParaRPr lang="cs-CZ" sz="1800" b="1" dirty="0"/>
          </a:p>
          <a:p>
            <a:pPr>
              <a:buNone/>
            </a:pPr>
            <a:r>
              <a:rPr lang="cs-CZ" sz="1800" b="1" dirty="0" err="1"/>
              <a:t>Goetz</a:t>
            </a:r>
            <a:r>
              <a:rPr lang="cs-CZ" sz="1800" b="1" dirty="0"/>
              <a:t>, Uhlíková: ADHD. Porucha pozornosti s hyperaktivitou.</a:t>
            </a:r>
          </a:p>
          <a:p>
            <a:pPr>
              <a:buNone/>
            </a:pPr>
            <a:r>
              <a:rPr lang="cs-CZ" sz="1800" b="1" dirty="0"/>
              <a:t>Příručka pro starostlivé rodiče a zodpovědné učitele. Praha: </a:t>
            </a:r>
            <a:r>
              <a:rPr lang="cs-CZ" sz="1800" b="1" dirty="0" err="1"/>
              <a:t>Galén</a:t>
            </a:r>
            <a:r>
              <a:rPr lang="cs-CZ" sz="1800" b="1" dirty="0"/>
              <a:t>, 2009.   </a:t>
            </a:r>
          </a:p>
          <a:p>
            <a:pPr>
              <a:buNone/>
            </a:pPr>
            <a:endParaRPr lang="cs-CZ" sz="1800" b="1" dirty="0"/>
          </a:p>
        </p:txBody>
      </p:sp>
      <p:pic>
        <p:nvPicPr>
          <p:cNvPr id="4" name="Obrázek 3" descr="adhd_titul_200.jpg"/>
          <p:cNvPicPr>
            <a:picLocks noChangeAspect="1"/>
          </p:cNvPicPr>
          <p:nvPr/>
        </p:nvPicPr>
        <p:blipFill>
          <a:blip r:embed="rId2" cstate="print"/>
          <a:stretch>
            <a:fillRect/>
          </a:stretch>
        </p:blipFill>
        <p:spPr>
          <a:xfrm>
            <a:off x="5940152" y="908720"/>
            <a:ext cx="2592288" cy="3600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7544" y="908720"/>
            <a:ext cx="6336704" cy="923330"/>
          </a:xfrm>
          <a:prstGeom prst="rect">
            <a:avLst/>
          </a:prstGeom>
        </p:spPr>
        <p:txBody>
          <a:bodyPr wrap="square">
            <a:spAutoFit/>
          </a:bodyPr>
          <a:lstStyle/>
          <a:p>
            <a:r>
              <a:rPr lang="cs-CZ" dirty="0"/>
              <a:t>TAYLOR, John F. </a:t>
            </a:r>
            <a:r>
              <a:rPr lang="cs-CZ" i="1" dirty="0"/>
              <a:t>Jak přežít s hyperaktivitou a poruchami pozornosti: rádce pro děti s ADHD a ADD</a:t>
            </a:r>
            <a:r>
              <a:rPr lang="cs-CZ" dirty="0"/>
              <a:t>. </a:t>
            </a:r>
            <a:r>
              <a:rPr lang="cs-CZ" dirty="0" err="1"/>
              <a:t>Vyd</a:t>
            </a:r>
            <a:r>
              <a:rPr lang="cs-CZ" dirty="0"/>
              <a:t>. 1. Praha: Portál, 2012, 124 s. ISBN 978-80-262-0068-0.</a:t>
            </a:r>
          </a:p>
        </p:txBody>
      </p:sp>
      <p:pic>
        <p:nvPicPr>
          <p:cNvPr id="43010" name="Picture 2" descr="http://www.obalkyknih.cz/api/cover?isbn=978-80-262-0068-0%20(bro%C5%BE.)"/>
          <p:cNvPicPr>
            <a:picLocks noChangeAspect="1" noChangeArrowheads="1"/>
          </p:cNvPicPr>
          <p:nvPr/>
        </p:nvPicPr>
        <p:blipFill>
          <a:blip r:embed="rId2" cstate="print"/>
          <a:srcRect/>
          <a:stretch>
            <a:fillRect/>
          </a:stretch>
        </p:blipFill>
        <p:spPr bwMode="auto">
          <a:xfrm>
            <a:off x="4932040" y="1844824"/>
            <a:ext cx="3312368" cy="459760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3C28426-F570-4A94-8D1B-AC48C15E85F3}"/>
              </a:ext>
            </a:extLst>
          </p:cNvPr>
          <p:cNvPicPr>
            <a:picLocks noChangeAspect="1"/>
          </p:cNvPicPr>
          <p:nvPr/>
        </p:nvPicPr>
        <p:blipFill>
          <a:blip r:embed="rId2"/>
          <a:stretch>
            <a:fillRect/>
          </a:stretch>
        </p:blipFill>
        <p:spPr>
          <a:xfrm>
            <a:off x="539553" y="764704"/>
            <a:ext cx="8352928" cy="5832648"/>
          </a:xfrm>
          <a:prstGeom prst="rect">
            <a:avLst/>
          </a:prstGeom>
        </p:spPr>
      </p:pic>
    </p:spTree>
    <p:extLst>
      <p:ext uri="{BB962C8B-B14F-4D97-AF65-F5344CB8AC3E}">
        <p14:creationId xmlns:p14="http://schemas.microsoft.com/office/powerpoint/2010/main" val="2137259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107504" y="1772816"/>
          <a:ext cx="9145016"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1" name="Subtitle 2"/>
          <p:cNvSpPr>
            <a:spLocks noGrp="1"/>
          </p:cNvSpPr>
          <p:nvPr>
            <p:ph type="subTitle" idx="1"/>
          </p:nvPr>
        </p:nvSpPr>
        <p:spPr>
          <a:xfrm>
            <a:off x="685800" y="3933825"/>
            <a:ext cx="7772400" cy="1150938"/>
          </a:xfrm>
        </p:spPr>
        <p:txBody>
          <a:bodyPr/>
          <a:lstStyle/>
          <a:p>
            <a:pPr marR="0" algn="ctr" eaLnBrk="1" hangingPunct="1"/>
            <a:r>
              <a:rPr lang="cs-CZ" sz="3200" b="1" dirty="0">
                <a:solidFill>
                  <a:srgbClr val="0033CC"/>
                </a:solidFill>
              </a:rPr>
              <a:t>    </a:t>
            </a:r>
            <a:endParaRPr lang="cs-CZ" sz="3200" b="1" dirty="0">
              <a:solidFill>
                <a:schemeClr val="tx1"/>
              </a:solidFill>
            </a:endParaRPr>
          </a:p>
        </p:txBody>
      </p:sp>
      <p:pic>
        <p:nvPicPr>
          <p:cNvPr id="7172" name="Picture 2"/>
          <p:cNvPicPr>
            <a:picLocks noChangeAspect="1" noChangeArrowheads="1"/>
          </p:cNvPicPr>
          <p:nvPr/>
        </p:nvPicPr>
        <p:blipFill>
          <a:blip r:embed="rId8" cstate="print"/>
          <a:srcRect/>
          <a:stretch>
            <a:fillRect/>
          </a:stretch>
        </p:blipFill>
        <p:spPr bwMode="auto">
          <a:xfrm>
            <a:off x="7272338" y="0"/>
            <a:ext cx="1871662" cy="1125538"/>
          </a:xfrm>
          <a:prstGeom prst="rect">
            <a:avLst/>
          </a:prstGeom>
          <a:noFill/>
          <a:ln w="9525">
            <a:noFill/>
            <a:miter lim="800000"/>
            <a:headEnd/>
            <a:tailEnd/>
          </a:ln>
        </p:spPr>
      </p:pic>
      <p:pic>
        <p:nvPicPr>
          <p:cNvPr id="7173" name="Picture 4"/>
          <p:cNvPicPr>
            <a:picLocks noChangeAspect="1" noChangeArrowheads="1"/>
          </p:cNvPicPr>
          <p:nvPr/>
        </p:nvPicPr>
        <p:blipFill>
          <a:blip r:embed="rId9" cstate="print"/>
          <a:srcRect/>
          <a:stretch>
            <a:fillRect/>
          </a:stretch>
        </p:blipFill>
        <p:spPr bwMode="auto">
          <a:xfrm>
            <a:off x="0" y="0"/>
            <a:ext cx="1619250" cy="1143000"/>
          </a:xfrm>
          <a:prstGeom prst="rect">
            <a:avLst/>
          </a:prstGeom>
          <a:noFill/>
          <a:ln w="9525">
            <a:noFill/>
            <a:miter lim="800000"/>
            <a:headEnd/>
            <a:tailEnd/>
          </a:ln>
        </p:spPr>
      </p:pic>
      <p:pic>
        <p:nvPicPr>
          <p:cNvPr id="7174" name="Picture 5"/>
          <p:cNvPicPr>
            <a:picLocks noChangeAspect="1" noChangeArrowheads="1"/>
          </p:cNvPicPr>
          <p:nvPr/>
        </p:nvPicPr>
        <p:blipFill>
          <a:blip r:embed="rId10" cstate="print"/>
          <a:srcRect/>
          <a:stretch>
            <a:fillRect/>
          </a:stretch>
        </p:blipFill>
        <p:spPr bwMode="auto">
          <a:xfrm>
            <a:off x="1547813" y="0"/>
            <a:ext cx="2376487" cy="1484313"/>
          </a:xfrm>
          <a:prstGeom prst="rect">
            <a:avLst/>
          </a:prstGeom>
          <a:noFill/>
          <a:ln w="9525">
            <a:noFill/>
            <a:miter lim="800000"/>
            <a:headEnd/>
            <a:tailEnd/>
          </a:ln>
        </p:spPr>
      </p:pic>
      <p:pic>
        <p:nvPicPr>
          <p:cNvPr id="7175" name="Picture 6"/>
          <p:cNvPicPr>
            <a:picLocks noChangeAspect="1" noChangeArrowheads="1"/>
          </p:cNvPicPr>
          <p:nvPr/>
        </p:nvPicPr>
        <p:blipFill>
          <a:blip r:embed="rId11" cstate="print"/>
          <a:srcRect/>
          <a:stretch>
            <a:fillRect/>
          </a:stretch>
        </p:blipFill>
        <p:spPr bwMode="auto">
          <a:xfrm>
            <a:off x="3635375" y="0"/>
            <a:ext cx="1944688" cy="1125538"/>
          </a:xfrm>
          <a:prstGeom prst="rect">
            <a:avLst/>
          </a:prstGeom>
          <a:noFill/>
          <a:ln w="9525">
            <a:noFill/>
            <a:miter lim="800000"/>
            <a:headEnd/>
            <a:tailEnd/>
          </a:ln>
        </p:spPr>
      </p:pic>
      <p:pic>
        <p:nvPicPr>
          <p:cNvPr id="7176" name="Picture 7"/>
          <p:cNvPicPr>
            <a:picLocks noChangeAspect="1" noChangeArrowheads="1"/>
          </p:cNvPicPr>
          <p:nvPr/>
        </p:nvPicPr>
        <p:blipFill>
          <a:blip r:embed="rId12" cstate="print"/>
          <a:srcRect/>
          <a:stretch>
            <a:fillRect/>
          </a:stretch>
        </p:blipFill>
        <p:spPr bwMode="auto">
          <a:xfrm>
            <a:off x="5508625" y="0"/>
            <a:ext cx="1728788" cy="1125538"/>
          </a:xfrm>
          <a:prstGeom prst="rect">
            <a:avLst/>
          </a:prstGeom>
          <a:noFill/>
          <a:ln w="9525">
            <a:noFill/>
            <a:miter lim="800000"/>
            <a:headEnd/>
            <a:tailEnd/>
          </a:ln>
        </p:spPr>
      </p:pic>
      <p:sp>
        <p:nvSpPr>
          <p:cNvPr id="9" name="Date Placeholder 8"/>
          <p:cNvSpPr>
            <a:spLocks noGrp="1"/>
          </p:cNvSpPr>
          <p:nvPr>
            <p:ph type="dt" sz="quarter" idx="10"/>
          </p:nvPr>
        </p:nvSpPr>
        <p:spPr>
          <a:xfrm>
            <a:off x="6300788" y="6237288"/>
            <a:ext cx="2346325" cy="536575"/>
          </a:xfrm>
        </p:spPr>
        <p:txBody>
          <a:bodyPr/>
          <a:lstStyle/>
          <a:p>
            <a:pPr>
              <a:defRPr/>
            </a:pPr>
            <a:r>
              <a:rPr lang="cs-CZ" sz="2400" dirty="0"/>
              <a:t>         </a:t>
            </a:r>
            <a:endParaRPr lang="en-US" sz="2400" dirty="0"/>
          </a:p>
        </p:txBody>
      </p:sp>
      <p:sp>
        <p:nvSpPr>
          <p:cNvPr id="11" name="Footer Placeholder 10"/>
          <p:cNvSpPr>
            <a:spLocks noGrp="1"/>
          </p:cNvSpPr>
          <p:nvPr>
            <p:ph type="ftr" sz="quarter" idx="11"/>
          </p:nvPr>
        </p:nvSpPr>
        <p:spPr>
          <a:xfrm>
            <a:off x="179388" y="6408738"/>
            <a:ext cx="3887787" cy="365125"/>
          </a:xfrm>
        </p:spPr>
        <p:txBody>
          <a:bodyPr/>
          <a:lstStyle/>
          <a:p>
            <a:pPr algn="l">
              <a:defRPr/>
            </a:pPr>
            <a:endParaRPr lang="en-US" sz="2400" dirty="0"/>
          </a:p>
        </p:txBody>
      </p:sp>
      <p:pic>
        <p:nvPicPr>
          <p:cNvPr id="7179" name="Picture 9"/>
          <p:cNvPicPr>
            <a:picLocks noChangeAspect="1" noChangeArrowheads="1"/>
          </p:cNvPicPr>
          <p:nvPr/>
        </p:nvPicPr>
        <p:blipFill>
          <a:blip r:embed="rId13" cstate="print"/>
          <a:srcRect/>
          <a:stretch>
            <a:fillRect/>
          </a:stretch>
        </p:blipFill>
        <p:spPr bwMode="auto">
          <a:xfrm>
            <a:off x="0" y="0"/>
            <a:ext cx="1908175" cy="1484313"/>
          </a:xfrm>
          <a:prstGeom prst="rect">
            <a:avLst/>
          </a:prstGeom>
          <a:noFill/>
          <a:ln w="9525">
            <a:noFill/>
            <a:miter lim="800000"/>
            <a:headEnd/>
            <a:tailEnd/>
          </a:ln>
        </p:spPr>
      </p:pic>
      <p:pic>
        <p:nvPicPr>
          <p:cNvPr id="7180" name="Picture 11"/>
          <p:cNvPicPr>
            <a:picLocks noChangeAspect="1" noChangeArrowheads="1"/>
          </p:cNvPicPr>
          <p:nvPr/>
        </p:nvPicPr>
        <p:blipFill>
          <a:blip r:embed="rId14" cstate="print"/>
          <a:srcRect/>
          <a:stretch>
            <a:fillRect/>
          </a:stretch>
        </p:blipFill>
        <p:spPr bwMode="auto">
          <a:xfrm>
            <a:off x="3851275" y="0"/>
            <a:ext cx="1728788" cy="1557338"/>
          </a:xfrm>
          <a:prstGeom prst="rect">
            <a:avLst/>
          </a:prstGeom>
          <a:noFill/>
          <a:ln w="9525">
            <a:noFill/>
            <a:miter lim="800000"/>
            <a:headEnd/>
            <a:tailEnd/>
          </a:ln>
        </p:spPr>
      </p:pic>
      <p:pic>
        <p:nvPicPr>
          <p:cNvPr id="7181" name="Picture 12"/>
          <p:cNvPicPr>
            <a:picLocks noChangeAspect="1" noChangeArrowheads="1"/>
          </p:cNvPicPr>
          <p:nvPr/>
        </p:nvPicPr>
        <p:blipFill>
          <a:blip r:embed="rId15" cstate="print"/>
          <a:srcRect/>
          <a:stretch>
            <a:fillRect/>
          </a:stretch>
        </p:blipFill>
        <p:spPr bwMode="auto">
          <a:xfrm>
            <a:off x="5580063" y="0"/>
            <a:ext cx="2160587" cy="1484313"/>
          </a:xfrm>
          <a:prstGeom prst="rect">
            <a:avLst/>
          </a:prstGeom>
          <a:noFill/>
          <a:ln w="9525">
            <a:noFill/>
            <a:miter lim="800000"/>
            <a:headEnd/>
            <a:tailEnd/>
          </a:ln>
        </p:spPr>
      </p:pic>
      <p:pic>
        <p:nvPicPr>
          <p:cNvPr id="7182" name="Picture 13"/>
          <p:cNvPicPr>
            <a:picLocks noChangeAspect="1" noChangeArrowheads="1"/>
          </p:cNvPicPr>
          <p:nvPr/>
        </p:nvPicPr>
        <p:blipFill>
          <a:blip r:embed="rId16" cstate="print"/>
          <a:srcRect/>
          <a:stretch>
            <a:fillRect/>
          </a:stretch>
        </p:blipFill>
        <p:spPr bwMode="auto">
          <a:xfrm>
            <a:off x="7704138" y="0"/>
            <a:ext cx="1439862" cy="1484313"/>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18159B-6963-15FE-49F4-B60B5D1C86F2}"/>
              </a:ext>
            </a:extLst>
          </p:cNvPr>
          <p:cNvSpPr>
            <a:spLocks noGrp="1"/>
          </p:cNvSpPr>
          <p:nvPr>
            <p:ph type="title"/>
          </p:nvPr>
        </p:nvSpPr>
        <p:spPr/>
        <p:txBody>
          <a:bodyPr/>
          <a:lstStyle/>
          <a:p>
            <a:r>
              <a:rPr lang="cs-CZ" dirty="0"/>
              <a:t>POSUNY V TERMINOLOGII</a:t>
            </a:r>
          </a:p>
        </p:txBody>
      </p:sp>
      <p:sp>
        <p:nvSpPr>
          <p:cNvPr id="3" name="Zástupný obsah 2">
            <a:extLst>
              <a:ext uri="{FF2B5EF4-FFF2-40B4-BE49-F238E27FC236}">
                <a16:creationId xmlns:a16="http://schemas.microsoft.com/office/drawing/2014/main" id="{9B8391E4-2BD7-CD08-C213-5506EBA8196F}"/>
              </a:ext>
            </a:extLst>
          </p:cNvPr>
          <p:cNvSpPr>
            <a:spLocks noGrp="1"/>
          </p:cNvSpPr>
          <p:nvPr>
            <p:ph idx="1"/>
          </p:nvPr>
        </p:nvSpPr>
        <p:spPr/>
        <p:txBody>
          <a:bodyPr/>
          <a:lstStyle/>
          <a:p>
            <a:r>
              <a:rPr lang="cs-CZ" dirty="0"/>
              <a:t> </a:t>
            </a:r>
            <a:r>
              <a:rPr lang="cs-CZ" dirty="0">
                <a:solidFill>
                  <a:srgbClr val="FF0000"/>
                </a:solidFill>
              </a:rPr>
              <a:t>NÁROČNÉ CHOVÁNÍ </a:t>
            </a:r>
          </a:p>
          <a:p>
            <a:endParaRPr lang="cs-CZ" dirty="0"/>
          </a:p>
          <a:p>
            <a:r>
              <a:rPr lang="cs-CZ" dirty="0"/>
              <a:t>- VIZ NAPŘ. </a:t>
            </a:r>
            <a:r>
              <a:rPr lang="cs-CZ" dirty="0">
                <a:hlinkClick r:id="rId2"/>
              </a:rPr>
              <a:t>https://www.csicr.cz/CSICR/media/Prilohy/2021_p%c5%99%c3%adlohy/Dokumenty/Metodicke-doporuceni_pristupy-k-narocnemu-chovani_11-10-2021.pdf</a:t>
            </a:r>
            <a:endParaRPr lang="cs-CZ" dirty="0"/>
          </a:p>
          <a:p>
            <a:endParaRPr lang="cs-CZ" dirty="0"/>
          </a:p>
          <a:p>
            <a:endParaRPr lang="cs-CZ" dirty="0"/>
          </a:p>
        </p:txBody>
      </p:sp>
    </p:spTree>
    <p:extLst>
      <p:ext uri="{BB962C8B-B14F-4D97-AF65-F5344CB8AC3E}">
        <p14:creationId xmlns:p14="http://schemas.microsoft.com/office/powerpoint/2010/main" val="609583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179388" y="692696"/>
            <a:ext cx="8713787" cy="5314404"/>
          </a:xfrm>
        </p:spPr>
        <p:txBody>
          <a:bodyPr>
            <a:normAutofit fontScale="92500"/>
          </a:bodyPr>
          <a:lstStyle/>
          <a:p>
            <a:r>
              <a:rPr lang="cs-CZ" sz="2400" i="1" dirty="0"/>
              <a:t>Poruchy chování v dětství představují poměrně</a:t>
            </a:r>
          </a:p>
          <a:p>
            <a:pPr>
              <a:buFont typeface="Wingdings 3" pitchFamily="18" charset="2"/>
              <a:buNone/>
            </a:pPr>
            <a:r>
              <a:rPr lang="cs-CZ" sz="2400" i="1" dirty="0"/>
              <a:t>rozšířený psychologický a psychiatrický jev.</a:t>
            </a:r>
          </a:p>
          <a:p>
            <a:pPr>
              <a:buFont typeface="Wingdings 3" pitchFamily="18" charset="2"/>
              <a:buNone/>
            </a:pPr>
            <a:endParaRPr lang="cs-CZ" sz="2400" i="1" dirty="0"/>
          </a:p>
          <a:p>
            <a:r>
              <a:rPr lang="cs-CZ" sz="2400" i="1" dirty="0"/>
              <a:t>„</a:t>
            </a:r>
            <a:r>
              <a:rPr lang="cs-CZ" sz="2400" b="1" i="1" dirty="0"/>
              <a:t>Poruchy chování lze charakterizovat jako odchylku  v oblasti socializace, kdy jedinec není schopen respektovat normy chování na úrovni odpovídající jeho věku, </a:t>
            </a:r>
            <a:r>
              <a:rPr lang="cs-CZ" sz="2400" b="1" i="1" dirty="0" err="1"/>
              <a:t>event.na</a:t>
            </a:r>
            <a:r>
              <a:rPr lang="cs-CZ" sz="2400" b="1" i="1" dirty="0"/>
              <a:t> úrovni  svých rozumových schopností.</a:t>
            </a:r>
          </a:p>
          <a:p>
            <a:pPr>
              <a:buFont typeface="Wingdings 3" pitchFamily="18" charset="2"/>
              <a:buNone/>
            </a:pPr>
            <a:r>
              <a:rPr lang="cs-CZ" sz="2400" i="1" dirty="0"/>
              <a:t>     (Vágnerová, 1999) </a:t>
            </a:r>
          </a:p>
          <a:p>
            <a:pPr>
              <a:buFont typeface="Wingdings 3" pitchFamily="18" charset="2"/>
              <a:buNone/>
            </a:pPr>
            <a:endParaRPr lang="cs-CZ" sz="2400" i="1" dirty="0"/>
          </a:p>
          <a:p>
            <a:r>
              <a:rPr lang="cs-CZ" sz="2400" i="1" dirty="0"/>
              <a:t>To, co je společensky žádoucí (norma), určuje společnost, osvojujeme si během života, socializace</a:t>
            </a:r>
          </a:p>
          <a:p>
            <a:pPr>
              <a:buFont typeface="Wingdings 3" pitchFamily="18" charset="2"/>
              <a:buNone/>
            </a:pPr>
            <a:r>
              <a:rPr lang="cs-CZ" sz="2400" i="1" dirty="0"/>
              <a:t>při porušování těchto norem – represe či léčba  </a:t>
            </a:r>
          </a:p>
          <a:p>
            <a:pPr>
              <a:buFont typeface="Wingdings 3" pitchFamily="18" charset="2"/>
              <a:buNone/>
            </a:pPr>
            <a:r>
              <a:rPr lang="cs-CZ" sz="2400" i="1" dirty="0"/>
              <a:t>         </a:t>
            </a:r>
            <a:r>
              <a:rPr lang="cs-CZ" sz="2400" i="1" u="sng" dirty="0"/>
              <a:t>nutný </a:t>
            </a:r>
            <a:r>
              <a:rPr lang="cs-CZ" sz="2400" i="1" u="sng" dirty="0" err="1"/>
              <a:t>multidisciplinární</a:t>
            </a:r>
            <a:r>
              <a:rPr lang="cs-CZ" sz="2400" i="1" u="sng" dirty="0"/>
              <a:t> přístup  </a:t>
            </a:r>
            <a:r>
              <a:rPr lang="cs-CZ" sz="2400" i="1" dirty="0"/>
              <a:t>(psychologie, </a:t>
            </a:r>
            <a:r>
              <a:rPr lang="cs-CZ" sz="2400" i="1" dirty="0" err="1"/>
              <a:t>etopedie</a:t>
            </a:r>
            <a:r>
              <a:rPr lang="cs-CZ" sz="2400" i="1" dirty="0"/>
              <a:t>, psychiatrie, sociální práce…….exekutiva, vězeňství) </a:t>
            </a:r>
          </a:p>
        </p:txBody>
      </p:sp>
      <p:sp>
        <p:nvSpPr>
          <p:cNvPr id="3" name="Title 2"/>
          <p:cNvSpPr>
            <a:spLocks noGrp="1"/>
          </p:cNvSpPr>
          <p:nvPr>
            <p:ph type="title"/>
          </p:nvPr>
        </p:nvSpPr>
        <p:spPr>
          <a:xfrm>
            <a:off x="457200" y="548680"/>
            <a:ext cx="7427168" cy="936104"/>
          </a:xfrm>
        </p:spPr>
        <p:txBody>
          <a:bodyPr/>
          <a:lstStyle/>
          <a:p>
            <a:pPr>
              <a:defRPr/>
            </a:pPr>
            <a:endParaRPr lang="en-US" dirty="0"/>
          </a:p>
        </p:txBody>
      </p:sp>
      <p:cxnSp>
        <p:nvCxnSpPr>
          <p:cNvPr id="9" name="Straight Arrow Connector 8"/>
          <p:cNvCxnSpPr/>
          <p:nvPr/>
        </p:nvCxnSpPr>
        <p:spPr>
          <a:xfrm>
            <a:off x="6804248" y="4797152"/>
            <a:ext cx="576262"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3528" y="5157192"/>
            <a:ext cx="576263"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57200" y="1916832"/>
            <a:ext cx="8229600" cy="4607793"/>
          </a:xfrm>
        </p:spPr>
        <p:txBody>
          <a:bodyPr>
            <a:normAutofit fontScale="92500" lnSpcReduction="10000"/>
          </a:bodyPr>
          <a:lstStyle/>
          <a:p>
            <a:r>
              <a:rPr lang="cs-CZ" sz="2000" dirty="0"/>
              <a:t>Jsou ohroženy negativními psychosociálními jevy</a:t>
            </a:r>
          </a:p>
          <a:p>
            <a:r>
              <a:rPr lang="cs-CZ" sz="2000" dirty="0"/>
              <a:t>Prognóza jejich školní kariéry je pesimističtější (</a:t>
            </a:r>
            <a:r>
              <a:rPr lang="cs-CZ" sz="1800" dirty="0"/>
              <a:t>vylučovány ze školských zařízení/častá změna, častý odklad, nedokončení  SŠ) </a:t>
            </a:r>
            <a:endParaRPr lang="cs-CZ" sz="2000" dirty="0"/>
          </a:p>
          <a:p>
            <a:r>
              <a:rPr lang="cs-CZ" sz="2000" dirty="0"/>
              <a:t>Ohroženy i dalšími zdravotními riziky – větší výskyt úrazů, vyšší výskyt žloutenky, dívky s poruchami chování častěji otěhotní před 18. r. věku</a:t>
            </a:r>
          </a:p>
          <a:p>
            <a:r>
              <a:rPr lang="cs-CZ" sz="2000" dirty="0"/>
              <a:t>Narušení rodinných vztahů – děti pokládané za nevychované a zlomyslné, rodiče  mohou propadat beznaději, či volí přísné tresty, jimž dítě není sto dostát, jsou bez efektu </a:t>
            </a:r>
          </a:p>
          <a:p>
            <a:r>
              <a:rPr lang="cs-CZ" sz="2000" dirty="0"/>
              <a:t>V dospělosti vyšší riziko nezaměstnanosti či trestné činnosti, špatné integrace, problémy v interpersonálních vztazích </a:t>
            </a:r>
          </a:p>
          <a:p>
            <a:pPr algn="r">
              <a:buFont typeface="Wingdings 3" pitchFamily="18" charset="2"/>
              <a:buNone/>
            </a:pPr>
            <a:r>
              <a:rPr lang="cs-CZ" sz="8000" b="1" dirty="0">
                <a:solidFill>
                  <a:srgbClr val="FF0000"/>
                </a:solidFill>
              </a:rPr>
              <a:t>!</a:t>
            </a:r>
            <a:r>
              <a:rPr lang="cs-CZ" sz="6600" b="1" dirty="0">
                <a:solidFill>
                  <a:srgbClr val="FF0000"/>
                </a:solidFill>
              </a:rPr>
              <a:t> </a:t>
            </a:r>
            <a:r>
              <a:rPr lang="cs-CZ" sz="1800" b="1" dirty="0"/>
              <a:t>Poruchy chování ale nemusí znamenat doživotní dogma, nejde o přímou 	kauzalitu , lze vhodným výchovným přístupem, terapií, včasnou 	diagnostikou, emoční podporou dítěti pomoci. </a:t>
            </a:r>
            <a:endParaRPr lang="cs-CZ" sz="6600" b="1" dirty="0"/>
          </a:p>
          <a:p>
            <a:pPr algn="r"/>
            <a:endParaRPr lang="en-US" dirty="0"/>
          </a:p>
        </p:txBody>
      </p:sp>
      <p:sp>
        <p:nvSpPr>
          <p:cNvPr id="3" name="Title 2"/>
          <p:cNvSpPr>
            <a:spLocks noGrp="1"/>
          </p:cNvSpPr>
          <p:nvPr>
            <p:ph type="title"/>
          </p:nvPr>
        </p:nvSpPr>
        <p:spPr>
          <a:xfrm>
            <a:off x="457200" y="1143000"/>
            <a:ext cx="8229600" cy="269776"/>
          </a:xfrm>
        </p:spPr>
        <p:txBody>
          <a:bodyPr>
            <a:normAutofit fontScale="90000"/>
          </a:bodyPr>
          <a:lstStyle/>
          <a:p>
            <a:pPr>
              <a:defRPr/>
            </a:pPr>
            <a:r>
              <a:rPr lang="cs-CZ" dirty="0">
                <a:solidFill>
                  <a:srgbClr val="0070C0"/>
                </a:solidFill>
              </a:rPr>
              <a:t>Děti s PCH jsou silně ohroženou skupinou   </a:t>
            </a:r>
            <a:endParaRPr lang="en-US" dirty="0">
              <a:solidFill>
                <a:srgbClr val="0070C0"/>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989138"/>
            <a:ext cx="8579296" cy="4017962"/>
          </a:xfrm>
        </p:spPr>
        <p:txBody>
          <a:bodyPr>
            <a:normAutofit/>
          </a:bodyPr>
          <a:lstStyle/>
          <a:p>
            <a:r>
              <a:rPr lang="cs-CZ" dirty="0"/>
              <a:t>Autoři se liší – ale některé studie (např. Malá, 2000) hovoří </a:t>
            </a:r>
            <a:r>
              <a:rPr lang="cs-CZ" b="1" dirty="0"/>
              <a:t>až o 20% výskytu </a:t>
            </a:r>
            <a:r>
              <a:rPr lang="cs-CZ" dirty="0"/>
              <a:t>mezi dětmi školního věku </a:t>
            </a:r>
          </a:p>
          <a:p>
            <a:r>
              <a:rPr lang="cs-CZ" dirty="0"/>
              <a:t>Poměr chlapců a dívek (také velký rozptyl) 4-12: 1</a:t>
            </a:r>
          </a:p>
          <a:p>
            <a:pPr>
              <a:buFont typeface="Wingdings 3" pitchFamily="18" charset="2"/>
              <a:buNone/>
            </a:pPr>
            <a:r>
              <a:rPr lang="cs-CZ" dirty="0"/>
              <a:t> 			zkušenosti kurátorů pro  mládež, dívky mají v posledních letech tendenci chlapce „dohnat“, tedy poměr se snižuje                                 </a:t>
            </a:r>
          </a:p>
          <a:p>
            <a:pPr>
              <a:buFont typeface="Wingdings 3" pitchFamily="18" charset="2"/>
              <a:buNone/>
            </a:pPr>
            <a:r>
              <a:rPr lang="cs-CZ" dirty="0"/>
              <a:t> </a:t>
            </a:r>
            <a:endParaRPr lang="en-US" dirty="0"/>
          </a:p>
        </p:txBody>
      </p:sp>
      <p:sp>
        <p:nvSpPr>
          <p:cNvPr id="3" name="Title 2"/>
          <p:cNvSpPr>
            <a:spLocks noGrp="1"/>
          </p:cNvSpPr>
          <p:nvPr>
            <p:ph type="title"/>
          </p:nvPr>
        </p:nvSpPr>
        <p:spPr/>
        <p:txBody>
          <a:bodyPr/>
          <a:lstStyle/>
          <a:p>
            <a:pPr>
              <a:defRPr/>
            </a:pPr>
            <a:r>
              <a:rPr lang="cs-CZ" dirty="0">
                <a:solidFill>
                  <a:srgbClr val="0070C0"/>
                </a:solidFill>
              </a:rPr>
              <a:t>EPIDEMIOLOGIE</a:t>
            </a:r>
            <a:endParaRPr lang="en-US" dirty="0">
              <a:solidFill>
                <a:srgbClr val="0070C0"/>
              </a:solidFill>
            </a:endParaRPr>
          </a:p>
        </p:txBody>
      </p:sp>
      <p:sp>
        <p:nvSpPr>
          <p:cNvPr id="4" name="Right Arrow 3"/>
          <p:cNvSpPr/>
          <p:nvPr/>
        </p:nvSpPr>
        <p:spPr>
          <a:xfrm>
            <a:off x="899592" y="3933056"/>
            <a:ext cx="1008063"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69" name="Picture 11"/>
          <p:cNvPicPr>
            <a:picLocks noChangeAspect="1" noChangeArrowheads="1"/>
          </p:cNvPicPr>
          <p:nvPr/>
        </p:nvPicPr>
        <p:blipFill>
          <a:blip r:embed="rId2" cstate="print"/>
          <a:srcRect/>
          <a:stretch>
            <a:fillRect/>
          </a:stretch>
        </p:blipFill>
        <p:spPr bwMode="auto">
          <a:xfrm>
            <a:off x="6948488" y="4941888"/>
            <a:ext cx="1728787" cy="1557337"/>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68313" y="1700807"/>
            <a:ext cx="8567737" cy="4093567"/>
          </a:xfrm>
        </p:spPr>
        <p:txBody>
          <a:bodyPr>
            <a:normAutofit fontScale="85000" lnSpcReduction="20000"/>
          </a:bodyPr>
          <a:lstStyle/>
          <a:p>
            <a:r>
              <a:rPr lang="cs-CZ" dirty="0"/>
              <a:t>Je třeba odlišovat:</a:t>
            </a:r>
          </a:p>
          <a:p>
            <a:r>
              <a:rPr lang="cs-CZ" dirty="0"/>
              <a:t>Od situační reakce dítěte na závažnou situaci</a:t>
            </a:r>
          </a:p>
          <a:p>
            <a:r>
              <a:rPr lang="cs-CZ" dirty="0"/>
              <a:t>Špatná adaptace na nové podmínky (např. nástup do MŠ, apod.)</a:t>
            </a:r>
          </a:p>
          <a:p>
            <a:r>
              <a:rPr lang="cs-CZ" dirty="0"/>
              <a:t>Reakce na trauma</a:t>
            </a:r>
          </a:p>
          <a:p>
            <a:r>
              <a:rPr lang="cs-CZ" dirty="0"/>
              <a:t>Rozchod rodičů</a:t>
            </a:r>
          </a:p>
          <a:p>
            <a:r>
              <a:rPr lang="cs-CZ" dirty="0"/>
              <a:t>Projevy syndromu CAN….</a:t>
            </a:r>
          </a:p>
          <a:p>
            <a:r>
              <a:rPr lang="cs-CZ" dirty="0"/>
              <a:t>Vývojová specifika (např. období vzdoru)</a:t>
            </a:r>
          </a:p>
          <a:p>
            <a:pPr>
              <a:buFont typeface="Wingdings 3" pitchFamily="18" charset="2"/>
              <a:buNone/>
            </a:pPr>
            <a:endParaRPr lang="cs-CZ" dirty="0"/>
          </a:p>
          <a:p>
            <a:pPr>
              <a:buFont typeface="Wingdings 3" pitchFamily="18" charset="2"/>
              <a:buNone/>
            </a:pPr>
            <a:r>
              <a:rPr lang="cs-CZ" dirty="0"/>
              <a:t>                   </a:t>
            </a:r>
            <a:r>
              <a:rPr lang="cs-CZ" b="1" dirty="0"/>
              <a:t>v některých těchto situacích může dítě 		      svým „nevhodným“ chováním volat o   		     pomoc </a:t>
            </a:r>
          </a:p>
          <a:p>
            <a:endParaRPr lang="en-US" dirty="0"/>
          </a:p>
        </p:txBody>
      </p:sp>
      <p:sp>
        <p:nvSpPr>
          <p:cNvPr id="3" name="Title 2"/>
          <p:cNvSpPr>
            <a:spLocks noGrp="1"/>
          </p:cNvSpPr>
          <p:nvPr>
            <p:ph type="title"/>
          </p:nvPr>
        </p:nvSpPr>
        <p:spPr>
          <a:xfrm>
            <a:off x="457200" y="836712"/>
            <a:ext cx="8229600" cy="936104"/>
          </a:xfrm>
        </p:spPr>
        <p:txBody>
          <a:bodyPr>
            <a:normAutofit fontScale="90000"/>
          </a:bodyPr>
          <a:lstStyle/>
          <a:p>
            <a:pPr>
              <a:defRPr/>
            </a:pPr>
            <a:r>
              <a:rPr lang="cs-CZ" dirty="0">
                <a:solidFill>
                  <a:srgbClr val="0070C0"/>
                </a:solidFill>
              </a:rPr>
              <a:t>Co ale nejsou poruchy chování?</a:t>
            </a:r>
            <a:br>
              <a:rPr lang="cs-CZ" dirty="0"/>
            </a:br>
            <a:endParaRPr lang="en-US" dirty="0"/>
          </a:p>
        </p:txBody>
      </p:sp>
      <p:sp>
        <p:nvSpPr>
          <p:cNvPr id="4" name="Right Arrow 3"/>
          <p:cNvSpPr/>
          <p:nvPr/>
        </p:nvSpPr>
        <p:spPr>
          <a:xfrm>
            <a:off x="755576" y="4581128"/>
            <a:ext cx="1081087" cy="43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endParaRPr lang="cs-CZ"/>
          </a:p>
        </p:txBody>
      </p:sp>
      <p:sp>
        <p:nvSpPr>
          <p:cNvPr id="3" name="Title 2"/>
          <p:cNvSpPr>
            <a:spLocks noGrp="1"/>
          </p:cNvSpPr>
          <p:nvPr>
            <p:ph type="title"/>
          </p:nvPr>
        </p:nvSpPr>
        <p:spPr>
          <a:xfrm>
            <a:off x="457200" y="274638"/>
            <a:ext cx="8229600" cy="3946450"/>
          </a:xfrm>
        </p:spPr>
        <p:txBody>
          <a:bodyPr/>
          <a:lstStyle/>
          <a:p>
            <a:pPr algn="ctr">
              <a:defRPr/>
            </a:pPr>
            <a:r>
              <a:rPr lang="cs-CZ" sz="6600" dirty="0">
                <a:solidFill>
                  <a:srgbClr val="0070C0"/>
                </a:solidFill>
              </a:rPr>
              <a:t>Faktory zvyšující </a:t>
            </a:r>
            <a:br>
              <a:rPr lang="cs-CZ" sz="6600" dirty="0">
                <a:solidFill>
                  <a:srgbClr val="0070C0"/>
                </a:solidFill>
              </a:rPr>
            </a:br>
            <a:r>
              <a:rPr lang="cs-CZ" sz="6600" dirty="0">
                <a:solidFill>
                  <a:srgbClr val="0070C0"/>
                </a:solidFill>
              </a:rPr>
              <a:t>riziko rozvoje PCH </a:t>
            </a:r>
            <a:endParaRPr lang="en-US" sz="6600" dirty="0">
              <a:solidFill>
                <a:srgbClr val="0070C0"/>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r>
              <a:rPr lang="cs-CZ" sz="2000"/>
              <a:t>Interakce genetických/dispozičních, rodinných a sociálních faktorů </a:t>
            </a:r>
          </a:p>
          <a:p>
            <a:r>
              <a:rPr lang="cs-CZ" sz="2000"/>
              <a:t>(biologické markery: vyšší hladina testosteronu, snížená hladina dopaminu, noradrenalinu a serotoninu)</a:t>
            </a:r>
          </a:p>
          <a:p>
            <a:r>
              <a:rPr lang="cs-CZ" sz="2000"/>
              <a:t>Zátěž v rodině – korelace s PCH u rodičů, alkoholismem, trestnou činností, NL </a:t>
            </a:r>
          </a:p>
          <a:p>
            <a:r>
              <a:rPr lang="cs-CZ" sz="2000"/>
              <a:t>Vysoká korelace s nízkým socioekonomickým statutem rodiny</a:t>
            </a:r>
          </a:p>
          <a:p>
            <a:r>
              <a:rPr lang="cs-CZ" sz="2000"/>
              <a:t>Neúplná rodina</a:t>
            </a:r>
          </a:p>
          <a:p>
            <a:r>
              <a:rPr lang="cs-CZ" sz="2000"/>
              <a:t>Ale i u „funkčích“ rodin – malá koheze rodiny, málo společně stráveného času, dítě nemá vzor, nuda….</a:t>
            </a:r>
          </a:p>
          <a:p>
            <a:r>
              <a:rPr lang="cs-CZ" sz="2000"/>
              <a:t>Rodinné i subkulturní normy- co ještě tolerují a co již považují za závadové – různé hranice </a:t>
            </a:r>
          </a:p>
          <a:p>
            <a:r>
              <a:rPr lang="cs-CZ" sz="2000"/>
              <a:t>Masmédia, internet</a:t>
            </a:r>
          </a:p>
          <a:p>
            <a:endParaRPr lang="cs-CZ" sz="2400"/>
          </a:p>
          <a:p>
            <a:endParaRPr lang="en-US"/>
          </a:p>
        </p:txBody>
      </p:sp>
      <p:sp>
        <p:nvSpPr>
          <p:cNvPr id="3" name="Title 2"/>
          <p:cNvSpPr>
            <a:spLocks noGrp="1"/>
          </p:cNvSpPr>
          <p:nvPr>
            <p:ph type="title"/>
          </p:nvPr>
        </p:nvSpPr>
        <p:spPr/>
        <p:txBody>
          <a:bodyPr/>
          <a:lstStyle/>
          <a:p>
            <a:pPr>
              <a:defRPr/>
            </a:pPr>
            <a:r>
              <a:rPr lang="cs-CZ" dirty="0">
                <a:solidFill>
                  <a:srgbClr val="0070C0"/>
                </a:solidFill>
              </a:rPr>
              <a:t>Multifaktoriální etiologie </a:t>
            </a:r>
            <a:endParaRPr lang="en-US" dirty="0">
              <a:solidFill>
                <a:srgbClr val="0070C0"/>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defRPr/>
            </a:pPr>
            <a:r>
              <a:rPr lang="cs-CZ" dirty="0"/>
              <a:t>Diagnostická kritéria podle 2 klasifikací</a:t>
            </a:r>
          </a:p>
          <a:p>
            <a:pPr>
              <a:defRPr/>
            </a:pPr>
            <a:r>
              <a:rPr lang="cs-CZ" dirty="0"/>
              <a:t>MKN-10 (Evropa), DSM V (zejména USA) </a:t>
            </a:r>
          </a:p>
          <a:p>
            <a:pPr>
              <a:defRPr/>
            </a:pPr>
            <a:r>
              <a:rPr lang="cs-CZ" dirty="0"/>
              <a:t>Aktuálně se rozlišují 4 základní </a:t>
            </a:r>
            <a:r>
              <a:rPr lang="cs-CZ" b="1" u="sng" dirty="0"/>
              <a:t>PROJEVY PCH</a:t>
            </a:r>
          </a:p>
          <a:p>
            <a:pPr marL="623887" indent="-514350">
              <a:buFont typeface="+mj-lt"/>
              <a:buAutoNum type="arabicPeriod"/>
              <a:defRPr/>
            </a:pPr>
            <a:r>
              <a:rPr lang="cs-CZ" b="1" i="1" dirty="0"/>
              <a:t>Agresivita nebo závažné náznaky ohrožení lidí nebo zvířat</a:t>
            </a:r>
          </a:p>
          <a:p>
            <a:pPr marL="623887" indent="-514350">
              <a:buFont typeface="+mj-lt"/>
              <a:buAutoNum type="arabicPeriod"/>
              <a:defRPr/>
            </a:pPr>
            <a:r>
              <a:rPr lang="cs-CZ" b="1" i="1" dirty="0"/>
              <a:t>Úmyslné poškozování věcí a majetku</a:t>
            </a:r>
          </a:p>
          <a:p>
            <a:pPr marL="623887" indent="-514350">
              <a:buFont typeface="+mj-lt"/>
              <a:buAutoNum type="arabicPeriod"/>
              <a:defRPr/>
            </a:pPr>
            <a:r>
              <a:rPr lang="cs-CZ" b="1" i="1" dirty="0"/>
              <a:t>Opakovaná porušení domácích nebo školních pravidel, právní delikty</a:t>
            </a:r>
          </a:p>
          <a:p>
            <a:pPr marL="623887" indent="-514350">
              <a:buFont typeface="+mj-lt"/>
              <a:buAutoNum type="arabicPeriod"/>
              <a:defRPr/>
            </a:pPr>
            <a:r>
              <a:rPr lang="cs-CZ" b="1" i="1" dirty="0"/>
              <a:t>Stálé lhaní, vyhýbání se důsledkům svého chování nebo snaha získat výhody či věci hmotného charakteru nepoctivou cestou. </a:t>
            </a:r>
            <a:endParaRPr lang="en-US" b="1" i="1" dirty="0"/>
          </a:p>
        </p:txBody>
      </p:sp>
      <p:sp>
        <p:nvSpPr>
          <p:cNvPr id="3" name="Title 2"/>
          <p:cNvSpPr>
            <a:spLocks noGrp="1"/>
          </p:cNvSpPr>
          <p:nvPr>
            <p:ph type="title"/>
          </p:nvPr>
        </p:nvSpPr>
        <p:spPr/>
        <p:txBody>
          <a:bodyPr>
            <a:normAutofit fontScale="90000"/>
          </a:bodyPr>
          <a:lstStyle/>
          <a:p>
            <a:pPr>
              <a:defRPr/>
            </a:pPr>
            <a:r>
              <a:rPr lang="cs-CZ" dirty="0">
                <a:solidFill>
                  <a:srgbClr val="0070C0"/>
                </a:solidFill>
              </a:rPr>
              <a:t>Jaká diagnostická kritéria se používají? </a:t>
            </a:r>
            <a:endParaRPr lang="en-US" dirty="0">
              <a:solidFill>
                <a:srgbClr val="0070C0"/>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7B5402-7B07-49BE-8582-04F4D93D6E8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6759C39-744B-4F70-B42C-FA304068ADB4}"/>
              </a:ext>
            </a:extLst>
          </p:cNvPr>
          <p:cNvSpPr>
            <a:spLocks noGrp="1"/>
          </p:cNvSpPr>
          <p:nvPr>
            <p:ph idx="1"/>
          </p:nvPr>
        </p:nvSpPr>
        <p:spPr>
          <a:xfrm>
            <a:off x="457200" y="1484784"/>
            <a:ext cx="8229600" cy="5089752"/>
          </a:xfrm>
        </p:spPr>
        <p:txBody>
          <a:bodyPr>
            <a:normAutofit fontScale="85000" lnSpcReduction="20000"/>
          </a:bodyPr>
          <a:lstStyle/>
          <a:p>
            <a:pPr>
              <a:lnSpc>
                <a:spcPct val="115000"/>
              </a:lnSpc>
              <a:spcAft>
                <a:spcPts val="1000"/>
              </a:spcAft>
            </a:pPr>
            <a:r>
              <a:rPr lang="cs-CZ" sz="5200" b="1" dirty="0">
                <a:solidFill>
                  <a:srgbClr val="000000"/>
                </a:solidFill>
                <a:latin typeface="Calibri" panose="020F0502020204030204" pitchFamily="34" charset="0"/>
                <a:ea typeface="Calibri" panose="020F0502020204030204" pitchFamily="34" charset="0"/>
                <a:cs typeface="Calibri" panose="020F0502020204030204" pitchFamily="34" charset="0"/>
              </a:rPr>
              <a:t>DSM -5 </a:t>
            </a:r>
            <a:endParaRPr lang="cs-CZ" sz="47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s-CZ" b="1" dirty="0">
                <a:latin typeface="Calibri" panose="020F0502020204030204" pitchFamily="34" charset="0"/>
                <a:ea typeface="Calibri" panose="020F0502020204030204" pitchFamily="34" charset="0"/>
                <a:cs typeface="Calibri" panose="020F0502020204030204" pitchFamily="34" charset="0"/>
              </a:rPr>
              <a:t>(APA)  v ČR od 2015 </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cs-CZ" dirty="0">
                <a:latin typeface="Calibri" panose="020F0502020204030204" pitchFamily="34" charset="0"/>
                <a:ea typeface="Calibri" panose="020F0502020204030204" pitchFamily="34" charset="0"/>
                <a:cs typeface="Calibri" panose="020F0502020204030204" pitchFamily="34" charset="0"/>
              </a:rPr>
              <a:t>Změny v terminologii (např. již ne mentální retardace, ale porucha intelektu)</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cs-CZ" dirty="0">
                <a:latin typeface="Calibri" panose="020F0502020204030204" pitchFamily="34" charset="0"/>
                <a:ea typeface="Calibri" panose="020F0502020204030204" pitchFamily="34" charset="0"/>
                <a:cs typeface="Calibri" panose="020F0502020204030204" pitchFamily="34" charset="0"/>
              </a:rPr>
              <a:t>Akcent na genderové rozdíly </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cs-CZ" dirty="0">
                <a:latin typeface="Calibri" panose="020F0502020204030204" pitchFamily="34" charset="0"/>
                <a:ea typeface="Calibri" panose="020F0502020204030204" pitchFamily="34" charset="0"/>
                <a:cs typeface="Calibri" panose="020F0502020204030204" pitchFamily="34" charset="0"/>
              </a:rPr>
              <a:t>PAS (již jen 1 diagnóza, předtím 4)</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cs-CZ" dirty="0">
                <a:latin typeface="Calibri" panose="020F0502020204030204" pitchFamily="34" charset="0"/>
                <a:ea typeface="Calibri" panose="020F0502020204030204" pitchFamily="34" charset="0"/>
                <a:cs typeface="Calibri" panose="020F0502020204030204" pitchFamily="34" charset="0"/>
              </a:rPr>
              <a:t>ADHD -  celoživotní porucha</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cs-CZ" dirty="0">
                <a:latin typeface="Calibri" panose="020F0502020204030204" pitchFamily="34" charset="0"/>
                <a:ea typeface="Calibri" panose="020F0502020204030204" pitchFamily="34" charset="0"/>
                <a:cs typeface="Calibri" panose="020F0502020204030204" pitchFamily="34" charset="0"/>
              </a:rPr>
              <a:t>Nově - disruptivní </a:t>
            </a:r>
            <a:r>
              <a:rPr lang="cs-CZ" dirty="0" err="1">
                <a:latin typeface="Calibri" panose="020F0502020204030204" pitchFamily="34" charset="0"/>
                <a:ea typeface="Calibri" panose="020F0502020204030204" pitchFamily="34" charset="0"/>
                <a:cs typeface="Calibri" panose="020F0502020204030204" pitchFamily="34" charset="0"/>
              </a:rPr>
              <a:t>dysregulativní</a:t>
            </a:r>
            <a:r>
              <a:rPr lang="cs-CZ" dirty="0">
                <a:latin typeface="Calibri" panose="020F0502020204030204" pitchFamily="34" charset="0"/>
                <a:ea typeface="Calibri" panose="020F0502020204030204" pitchFamily="34" charset="0"/>
                <a:cs typeface="Calibri" panose="020F0502020204030204" pitchFamily="34" charset="0"/>
              </a:rPr>
              <a:t> poruchy nálady - reakce na nejasnosti kolem dg bipolární poruchy v dětství </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pPr>
            <a:r>
              <a:rPr lang="cs-CZ" dirty="0">
                <a:latin typeface="Calibri" panose="020F0502020204030204" pitchFamily="34" charset="0"/>
                <a:ea typeface="Calibri" panose="020F0502020204030204" pitchFamily="34" charset="0"/>
                <a:cs typeface="Calibri" panose="020F0502020204030204" pitchFamily="34" charset="0"/>
              </a:rPr>
              <a:t>Už se nedělí nadužívání a závislost na NL - nově poruchy vyvolané užíváním látek  </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40208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8226E0-9A1D-44A5-9CB7-08479D60FF26}"/>
              </a:ext>
            </a:extLst>
          </p:cNvPr>
          <p:cNvSpPr>
            <a:spLocks noGrp="1"/>
          </p:cNvSpPr>
          <p:nvPr>
            <p:ph type="title"/>
          </p:nvPr>
        </p:nvSpPr>
        <p:spPr>
          <a:xfrm>
            <a:off x="457200" y="908720"/>
            <a:ext cx="8229600" cy="4968552"/>
          </a:xfrm>
        </p:spPr>
        <p:txBody>
          <a:bodyPr>
            <a:noAutofit/>
          </a:bodyPr>
          <a:lstStyle/>
          <a:p>
            <a:pPr>
              <a:lnSpc>
                <a:spcPct val="115000"/>
              </a:lnSpc>
              <a:spcAft>
                <a:spcPts val="1000"/>
              </a:spcAft>
            </a:pPr>
            <a:r>
              <a:rPr lang="cs-CZ" sz="2400" b="1" dirty="0">
                <a:highlight>
                  <a:srgbClr val="D3D3D3"/>
                </a:highlight>
                <a:latin typeface="Calibri" panose="020F0502020204030204" pitchFamily="34" charset="0"/>
                <a:ea typeface="Calibri" panose="020F0502020204030204" pitchFamily="34" charset="0"/>
                <a:cs typeface="Calibri" panose="020F0502020204030204" pitchFamily="34" charset="0"/>
              </a:rPr>
              <a:t>DISRUPTIVNÍ PORUCHY, PORUCHY OVLÁDÁNÍ IMPULZŮ A PORUCHY CHOVÁNÍ</a:t>
            </a:r>
            <a:r>
              <a:rPr lang="cs-CZ" sz="2400" b="1" dirty="0">
                <a:latin typeface="Calibri" panose="020F0502020204030204" pitchFamily="34" charset="0"/>
                <a:ea typeface="Calibri" panose="020F0502020204030204" pitchFamily="34" charset="0"/>
                <a:cs typeface="Calibri" panose="020F0502020204030204" pitchFamily="34" charset="0"/>
              </a:rPr>
              <a:t> </a:t>
            </a:r>
            <a:br>
              <a:rPr lang="cs-CZ" sz="2400" dirty="0">
                <a:latin typeface="Calibri" panose="020F0502020204030204" pitchFamily="34" charset="0"/>
                <a:ea typeface="Calibri" panose="020F0502020204030204" pitchFamily="34" charset="0"/>
                <a:cs typeface="Times New Roman" panose="02020603050405020304" pitchFamily="18" charset="0"/>
              </a:rPr>
            </a:br>
            <a:r>
              <a:rPr lang="cs-CZ" sz="2400" dirty="0">
                <a:latin typeface="Calibri" panose="020F0502020204030204" pitchFamily="34" charset="0"/>
                <a:ea typeface="Calibri" panose="020F0502020204030204" pitchFamily="34" charset="0"/>
                <a:cs typeface="Calibri" panose="020F0502020204030204" pitchFamily="34" charset="0"/>
              </a:rPr>
              <a:t>-zajímavé pojetí názvu kategorie, je tam třeba zařazena i antisociální porucha osobnosti </a:t>
            </a:r>
            <a:br>
              <a:rPr lang="cs-CZ" sz="2400" dirty="0">
                <a:latin typeface="Calibri" panose="020F0502020204030204" pitchFamily="34" charset="0"/>
                <a:ea typeface="Calibri" panose="020F0502020204030204" pitchFamily="34" charset="0"/>
                <a:cs typeface="Times New Roman" panose="02020603050405020304" pitchFamily="18" charset="0"/>
              </a:rPr>
            </a:br>
            <a:r>
              <a:rPr lang="cs-CZ" sz="2400" dirty="0">
                <a:latin typeface="Calibri" panose="020F0502020204030204" pitchFamily="34" charset="0"/>
                <a:ea typeface="Calibri" panose="020F0502020204030204" pitchFamily="34" charset="0"/>
                <a:cs typeface="Calibri" panose="020F0502020204030204" pitchFamily="34" charset="0"/>
              </a:rPr>
              <a:t>- porucha opozičního vzdoru</a:t>
            </a:r>
            <a:br>
              <a:rPr lang="cs-CZ" sz="2400" dirty="0">
                <a:latin typeface="Calibri" panose="020F0502020204030204" pitchFamily="34" charset="0"/>
                <a:ea typeface="Calibri" panose="020F0502020204030204" pitchFamily="34" charset="0"/>
                <a:cs typeface="Times New Roman" panose="02020603050405020304" pitchFamily="18" charset="0"/>
              </a:rPr>
            </a:br>
            <a:r>
              <a:rPr lang="cs-CZ" sz="2400" dirty="0">
                <a:latin typeface="Calibri" panose="020F0502020204030204" pitchFamily="34" charset="0"/>
                <a:ea typeface="Calibri" panose="020F0502020204030204" pitchFamily="34" charset="0"/>
                <a:cs typeface="Calibri" panose="020F0502020204030204" pitchFamily="34" charset="0"/>
              </a:rPr>
              <a:t>- porucha chování - s nástupem v dětském věku, s nástupem v adolescenci, s nespecifickým začátkem </a:t>
            </a:r>
            <a:br>
              <a:rPr lang="cs-CZ" sz="2400" dirty="0">
                <a:latin typeface="Calibri" panose="020F0502020204030204" pitchFamily="34" charset="0"/>
                <a:ea typeface="Calibri" panose="020F0502020204030204" pitchFamily="34" charset="0"/>
                <a:cs typeface="Times New Roman" panose="02020603050405020304" pitchFamily="18" charset="0"/>
              </a:rPr>
            </a:br>
            <a:r>
              <a:rPr lang="cs-CZ" sz="2400" dirty="0">
                <a:latin typeface="Calibri" panose="020F0502020204030204" pitchFamily="34" charset="0"/>
                <a:ea typeface="Calibri" panose="020F0502020204030204" pitchFamily="34" charset="0"/>
                <a:cs typeface="Calibri" panose="020F0502020204030204" pitchFamily="34" charset="0"/>
              </a:rPr>
              <a:t>(Specifikace: s omezeným sociálním cítěním, nedostatek lítosti nebo pocitu viny, bezcitnost- nedostatek empatie, nezájem o výkon, povrchní nebo chybějící afektivita</a:t>
            </a:r>
            <a:br>
              <a:rPr lang="cs-CZ" sz="2400" dirty="0">
                <a:latin typeface="Calibri" panose="020F0502020204030204" pitchFamily="34" charset="0"/>
                <a:ea typeface="Calibri" panose="020F0502020204030204" pitchFamily="34" charset="0"/>
                <a:cs typeface="Times New Roman" panose="02020603050405020304" pitchFamily="18" charset="0"/>
              </a:rPr>
            </a:br>
            <a:r>
              <a:rPr lang="cs-CZ" sz="2400" dirty="0">
                <a:latin typeface="Calibri" panose="020F0502020204030204" pitchFamily="34" charset="0"/>
                <a:ea typeface="Calibri" panose="020F0502020204030204" pitchFamily="34" charset="0"/>
                <a:cs typeface="Calibri" panose="020F0502020204030204" pitchFamily="34" charset="0"/>
              </a:rPr>
              <a:t>antisociální porucha osobnosti</a:t>
            </a:r>
            <a:br>
              <a:rPr lang="cs-CZ" sz="2400" dirty="0">
                <a:latin typeface="Calibri" panose="020F0502020204030204" pitchFamily="34" charset="0"/>
                <a:ea typeface="Calibri" panose="020F0502020204030204" pitchFamily="34" charset="0"/>
                <a:cs typeface="Times New Roman" panose="02020603050405020304" pitchFamily="18" charset="0"/>
              </a:rPr>
            </a:br>
            <a:r>
              <a:rPr lang="cs-CZ" sz="2400" dirty="0" err="1">
                <a:latin typeface="Calibri" panose="020F0502020204030204" pitchFamily="34" charset="0"/>
                <a:ea typeface="Calibri" panose="020F0502020204030204" pitchFamily="34" charset="0"/>
                <a:cs typeface="Calibri" panose="020F0502020204030204" pitchFamily="34" charset="0"/>
              </a:rPr>
              <a:t>pyrománie</a:t>
            </a:r>
            <a:br>
              <a:rPr lang="cs-CZ" sz="2400" dirty="0">
                <a:latin typeface="Calibri" panose="020F0502020204030204" pitchFamily="34" charset="0"/>
                <a:ea typeface="Calibri" panose="020F0502020204030204" pitchFamily="34" charset="0"/>
                <a:cs typeface="Times New Roman" panose="02020603050405020304" pitchFamily="18" charset="0"/>
              </a:rPr>
            </a:br>
            <a:r>
              <a:rPr lang="cs-CZ" sz="2400" dirty="0" err="1">
                <a:latin typeface="Calibri" panose="020F0502020204030204" pitchFamily="34" charset="0"/>
                <a:ea typeface="Calibri" panose="020F0502020204030204" pitchFamily="34" charset="0"/>
                <a:cs typeface="Calibri" panose="020F0502020204030204" pitchFamily="34" charset="0"/>
              </a:rPr>
              <a:t>kleptománie</a:t>
            </a:r>
            <a:br>
              <a:rPr lang="cs-CZ" sz="2400" dirty="0">
                <a:latin typeface="Calibri" panose="020F0502020204030204" pitchFamily="34" charset="0"/>
                <a:ea typeface="Calibri" panose="020F0502020204030204" pitchFamily="34" charset="0"/>
                <a:cs typeface="Times New Roman" panose="02020603050405020304" pitchFamily="18" charset="0"/>
              </a:rPr>
            </a:br>
            <a:endParaRPr lang="cs-CZ" sz="2400" dirty="0"/>
          </a:p>
        </p:txBody>
      </p:sp>
      <p:sp>
        <p:nvSpPr>
          <p:cNvPr id="3" name="Zástupný obsah 2">
            <a:extLst>
              <a:ext uri="{FF2B5EF4-FFF2-40B4-BE49-F238E27FC236}">
                <a16:creationId xmlns:a16="http://schemas.microsoft.com/office/drawing/2014/main" id="{E839B490-B327-48F4-9763-1F0EA072F503}"/>
              </a:ext>
            </a:extLst>
          </p:cNvPr>
          <p:cNvSpPr>
            <a:spLocks noGrp="1"/>
          </p:cNvSpPr>
          <p:nvPr>
            <p:ph idx="1"/>
          </p:nvPr>
        </p:nvSpPr>
        <p:spPr>
          <a:xfrm>
            <a:off x="457200" y="2249424"/>
            <a:ext cx="8229600" cy="3915880"/>
          </a:xfrm>
        </p:spPr>
        <p:txBody>
          <a:bodyPr/>
          <a:lstStyle/>
          <a:p>
            <a:endParaRPr lang="cs-CZ" dirty="0"/>
          </a:p>
        </p:txBody>
      </p:sp>
    </p:spTree>
    <p:extLst>
      <p:ext uri="{BB962C8B-B14F-4D97-AF65-F5344CB8AC3E}">
        <p14:creationId xmlns:p14="http://schemas.microsoft.com/office/powerpoint/2010/main" val="4093929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0073DD49-8696-4BB1-ABF6-208570C25307}"/>
              </a:ext>
            </a:extLst>
          </p:cNvPr>
          <p:cNvSpPr/>
          <p:nvPr/>
        </p:nvSpPr>
        <p:spPr>
          <a:xfrm>
            <a:off x="611560" y="2564904"/>
            <a:ext cx="7920880" cy="3510961"/>
          </a:xfrm>
          <a:prstGeom prst="rect">
            <a:avLst/>
          </a:prstGeom>
        </p:spPr>
        <p:txBody>
          <a:bodyPr wrap="square">
            <a:spAutoFit/>
          </a:bodyPr>
          <a:lstStyle/>
          <a:p>
            <a:pPr>
              <a:lnSpc>
                <a:spcPct val="115000"/>
              </a:lnSpc>
              <a:spcAft>
                <a:spcPts val="1000"/>
              </a:spcAft>
            </a:pPr>
            <a:r>
              <a:rPr lang="cs-CZ" sz="2000" b="1" dirty="0">
                <a:solidFill>
                  <a:srgbClr val="000000"/>
                </a:solidFill>
                <a:latin typeface="Calibri" panose="020F0502020204030204" pitchFamily="34" charset="0"/>
                <a:ea typeface="Calibri" panose="020F0502020204030204" pitchFamily="34" charset="0"/>
                <a:cs typeface="Calibri" panose="020F0502020204030204" pitchFamily="34" charset="0"/>
              </a:rPr>
              <a:t>PORUCHY CHOVÁNÍ A EMOCÍ  </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s-CZ" sz="2000" dirty="0">
                <a:latin typeface="Calibri" panose="020F0502020204030204" pitchFamily="34" charset="0"/>
                <a:ea typeface="Calibri" panose="020F0502020204030204" pitchFamily="34" charset="0"/>
                <a:cs typeface="Calibri" panose="020F0502020204030204" pitchFamily="34" charset="0"/>
              </a:rPr>
              <a:t>A, hyperkinetické poruchy </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s-CZ" sz="2000" dirty="0">
                <a:latin typeface="Calibri" panose="020F0502020204030204" pitchFamily="34" charset="0"/>
                <a:ea typeface="Calibri" panose="020F0502020204030204" pitchFamily="34" charset="0"/>
                <a:cs typeface="Calibri" panose="020F0502020204030204" pitchFamily="34" charset="0"/>
              </a:rPr>
              <a:t>B, poruchy chování(F91) -</a:t>
            </a:r>
            <a:r>
              <a:rPr lang="cs-CZ" sz="2000" dirty="0" err="1">
                <a:latin typeface="Calibri" panose="020F0502020204030204" pitchFamily="34" charset="0"/>
                <a:ea typeface="Calibri" panose="020F0502020204030204" pitchFamily="34" charset="0"/>
                <a:cs typeface="Calibri" panose="020F0502020204030204" pitchFamily="34" charset="0"/>
              </a:rPr>
              <a:t>desinhibovaná</a:t>
            </a:r>
            <a:r>
              <a:rPr lang="cs-CZ" sz="2000" dirty="0">
                <a:latin typeface="Calibri" panose="020F0502020204030204" pitchFamily="34" charset="0"/>
                <a:ea typeface="Calibri" panose="020F0502020204030204" pitchFamily="34" charset="0"/>
                <a:cs typeface="Calibri" panose="020F0502020204030204" pitchFamily="34" charset="0"/>
              </a:rPr>
              <a:t> příchylnost v dětství, nesocializovaná porucha chování, porucha opozičního vzdoru, porucha chování ve vztahu k rodině,  socializovaná porucha chování </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s-CZ" sz="2000" dirty="0">
                <a:latin typeface="Calibri" panose="020F0502020204030204" pitchFamily="34" charset="0"/>
                <a:ea typeface="Calibri" panose="020F0502020204030204" pitchFamily="34" charset="0"/>
                <a:cs typeface="Calibri" panose="020F0502020204030204" pitchFamily="34" charset="0"/>
              </a:rPr>
              <a:t>C, disharmonický vývoj osobnosti -již se ustupuje …..</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s-CZ" sz="2000" dirty="0">
                <a:latin typeface="Calibri" panose="020F0502020204030204" pitchFamily="34" charset="0"/>
                <a:ea typeface="Calibri" panose="020F0502020204030204" pitchFamily="34" charset="0"/>
                <a:cs typeface="Calibri" panose="020F0502020204030204" pitchFamily="34" charset="0"/>
              </a:rPr>
              <a:t>D, sebepoškozování (</a:t>
            </a:r>
            <a:r>
              <a:rPr lang="cs-CZ" sz="2000" dirty="0" err="1">
                <a:latin typeface="Calibri" panose="020F0502020204030204" pitchFamily="34" charset="0"/>
                <a:ea typeface="Calibri" panose="020F0502020204030204" pitchFamily="34" charset="0"/>
                <a:cs typeface="Calibri" panose="020F0502020204030204" pitchFamily="34" charset="0"/>
              </a:rPr>
              <a:t>dif</a:t>
            </a:r>
            <a:r>
              <a:rPr lang="cs-CZ" sz="2000" dirty="0">
                <a:latin typeface="Calibri" panose="020F0502020204030204" pitchFamily="34" charset="0"/>
                <a:ea typeface="Calibri" panose="020F0502020204030204" pitchFamily="34" charset="0"/>
                <a:cs typeface="Calibri" panose="020F0502020204030204" pitchFamily="34" charset="0"/>
              </a:rPr>
              <a:t>. MR, </a:t>
            </a:r>
            <a:r>
              <a:rPr lang="cs-CZ" sz="2000" dirty="0" err="1">
                <a:latin typeface="Calibri" panose="020F0502020204030204" pitchFamily="34" charset="0"/>
                <a:ea typeface="Calibri" panose="020F0502020204030204" pitchFamily="34" charset="0"/>
                <a:cs typeface="Calibri" panose="020F0502020204030204" pitchFamily="34" charset="0"/>
              </a:rPr>
              <a:t>schizofr</a:t>
            </a:r>
            <a:r>
              <a:rPr lang="cs-CZ" sz="2000" dirty="0">
                <a:latin typeface="Calibri" panose="020F0502020204030204" pitchFamily="34" charset="0"/>
                <a:ea typeface="Calibri" panose="020F0502020204030204" pitchFamily="34" charset="0"/>
                <a:cs typeface="Calibri" panose="020F0502020204030204" pitchFamily="34" charset="0"/>
              </a:rPr>
              <a:t>….)</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cs-CZ" sz="2000" dirty="0">
                <a:latin typeface="Calibri" panose="020F0502020204030204" pitchFamily="34" charset="0"/>
                <a:ea typeface="Calibri" panose="020F0502020204030204" pitchFamily="34" charset="0"/>
                <a:cs typeface="Calibri" panose="020F0502020204030204" pitchFamily="34" charset="0"/>
              </a:rPr>
              <a:t>E, porucha pohlavní identity </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6578D99B-E339-4E7C-AB7F-B1A21D4FBE8B}"/>
              </a:ext>
            </a:extLst>
          </p:cNvPr>
          <p:cNvSpPr/>
          <p:nvPr/>
        </p:nvSpPr>
        <p:spPr>
          <a:xfrm>
            <a:off x="1187624" y="1196752"/>
            <a:ext cx="6408712" cy="1008112"/>
          </a:xfrm>
          <a:prstGeom prst="rect">
            <a:avLst/>
          </a:prstGeom>
          <a:solidFill>
            <a:schemeClr val="tx1">
              <a:lumMod val="50000"/>
              <a:lumOff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b="1" dirty="0">
                <a:effectLst>
                  <a:outerShdw blurRad="38100" dist="38100" dir="2700000" algn="tl">
                    <a:srgbClr val="000000">
                      <a:alpha val="43137"/>
                    </a:srgbClr>
                  </a:outerShdw>
                </a:effectLst>
              </a:rPr>
              <a:t>MKN 10 </a:t>
            </a:r>
          </a:p>
        </p:txBody>
      </p:sp>
    </p:spTree>
    <p:extLst>
      <p:ext uri="{BB962C8B-B14F-4D97-AF65-F5344CB8AC3E}">
        <p14:creationId xmlns:p14="http://schemas.microsoft.com/office/powerpoint/2010/main" val="64870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itle 1">
            <a:extLst>
              <a:ext uri="{FF2B5EF4-FFF2-40B4-BE49-F238E27FC236}">
                <a16:creationId xmlns:a16="http://schemas.microsoft.com/office/drawing/2014/main" id="{CE043193-66FE-4858-A0DE-9CF70E591568}"/>
              </a:ext>
            </a:extLst>
          </p:cNvPr>
          <p:cNvSpPr>
            <a:spLocks noGrp="1"/>
          </p:cNvSpPr>
          <p:nvPr>
            <p:ph type="title"/>
          </p:nvPr>
        </p:nvSpPr>
        <p:spPr>
          <a:xfrm>
            <a:off x="457200" y="1143000"/>
            <a:ext cx="8229600" cy="1066800"/>
          </a:xfrm>
        </p:spPr>
        <p:txBody>
          <a:bodyPr/>
          <a:lstStyle/>
          <a:p>
            <a:endParaRPr lang="en-US"/>
          </a:p>
        </p:txBody>
      </p:sp>
      <p:sp>
        <p:nvSpPr>
          <p:cNvPr id="1025" name="Rectangle 1"/>
          <p:cNvSpPr>
            <a:spLocks noChangeArrowheads="1"/>
          </p:cNvSpPr>
          <p:nvPr/>
        </p:nvSpPr>
        <p:spPr bwMode="auto">
          <a:xfrm>
            <a:off x="457200" y="2249424"/>
            <a:ext cx="4038600" cy="4525963"/>
          </a:xfrm>
          <a:prstGeom prst="rect">
            <a:avLst/>
          </a:prstGeom>
        </p:spPr>
        <p:txBody>
          <a:bodyPr vert="horz" lIns="91440" tIns="45720" rIns="91440" bIns="45720" numCol="1" anchorCtr="0" compatLnSpc="1">
            <a:prstTxWarp prst="textNoShape">
              <a:avLst/>
            </a:prstTxWarp>
            <a:normAutofit/>
          </a:bodyPr>
          <a:lstStyle/>
          <a:p>
            <a:pPr marL="365760" marR="0" lvl="0" indent="-256032" defTabSz="914400" fontAlgn="base">
              <a:lnSpc>
                <a:spcPct val="90000"/>
              </a:lnSpc>
              <a:spcBef>
                <a:spcPts val="300"/>
              </a:spcBef>
              <a:spcAft>
                <a:spcPct val="0"/>
              </a:spcAft>
              <a:buClr>
                <a:schemeClr val="accent3"/>
              </a:buClr>
              <a:buSzTx/>
              <a:buFont typeface="Georgia"/>
              <a:buChar char="•"/>
              <a:tabLst/>
            </a:pPr>
            <a:r>
              <a:rPr lang="en-US" sz="1700" b="0" i="0" u="none" strike="noStrike" cap="none" normalizeH="0" baseline="0" dirty="0" err="1">
                <a:ln>
                  <a:noFill/>
                </a:ln>
                <a:effectLst/>
              </a:rPr>
              <a:t>Podle</a:t>
            </a:r>
            <a:r>
              <a:rPr lang="en-US" sz="1700" b="0" i="0" u="none" strike="noStrike" cap="none" normalizeH="0" baseline="0" dirty="0">
                <a:ln>
                  <a:noFill/>
                </a:ln>
                <a:effectLst/>
              </a:rPr>
              <a:t> </a:t>
            </a:r>
            <a:r>
              <a:rPr lang="en-US" sz="1700" b="0" i="0" u="none" strike="noStrike" cap="none" normalizeH="0" baseline="0" dirty="0" err="1">
                <a:ln>
                  <a:noFill/>
                </a:ln>
                <a:effectLst/>
              </a:rPr>
              <a:t>Fontany</a:t>
            </a:r>
            <a:r>
              <a:rPr lang="en-US" sz="1700" b="0" i="0" u="none" strike="noStrike" cap="none" normalizeH="0" baseline="0" dirty="0">
                <a:ln>
                  <a:noFill/>
                </a:ln>
                <a:effectLst/>
              </a:rPr>
              <a:t> (2003) je </a:t>
            </a:r>
            <a:r>
              <a:rPr lang="en-US" sz="1700" b="0" i="0" u="none" strike="noStrike" cap="none" normalizeH="0" baseline="0" dirty="0" err="1">
                <a:ln>
                  <a:noFill/>
                </a:ln>
                <a:effectLst/>
              </a:rPr>
              <a:t>problémové</a:t>
            </a:r>
            <a:r>
              <a:rPr lang="en-US" sz="1700" b="0" i="0" u="none" strike="noStrike" cap="none" normalizeH="0" baseline="0" dirty="0">
                <a:ln>
                  <a:noFill/>
                </a:ln>
                <a:effectLst/>
              </a:rPr>
              <a:t> </a:t>
            </a:r>
            <a:r>
              <a:rPr lang="en-US" sz="1700" b="0" i="0" u="none" strike="noStrike" cap="none" normalizeH="0" baseline="0" dirty="0" err="1">
                <a:ln>
                  <a:noFill/>
                </a:ln>
                <a:effectLst/>
              </a:rPr>
              <a:t>chování</a:t>
            </a:r>
            <a:r>
              <a:rPr lang="en-US" sz="1700" b="0" i="0" u="none" strike="noStrike" cap="none" normalizeH="0" baseline="0" dirty="0">
                <a:ln>
                  <a:noFill/>
                </a:ln>
                <a:effectLst/>
              </a:rPr>
              <a:t> </a:t>
            </a:r>
            <a:r>
              <a:rPr lang="en-US" sz="1700" b="0" i="0" u="none" strike="noStrike" cap="none" normalizeH="0" baseline="0" dirty="0" err="1">
                <a:ln>
                  <a:noFill/>
                </a:ln>
                <a:effectLst/>
              </a:rPr>
              <a:t>takové</a:t>
            </a:r>
            <a:r>
              <a:rPr lang="en-US" sz="1700" b="0" i="0" u="none" strike="noStrike" cap="none" normalizeH="0" baseline="0" dirty="0">
                <a:ln>
                  <a:noFill/>
                </a:ln>
                <a:effectLst/>
              </a:rPr>
              <a:t> </a:t>
            </a:r>
            <a:r>
              <a:rPr lang="en-US" sz="1700" b="0" i="0" u="none" strike="noStrike" cap="none" normalizeH="0" baseline="0" dirty="0" err="1">
                <a:ln>
                  <a:noFill/>
                </a:ln>
                <a:effectLst/>
              </a:rPr>
              <a:t>chování</a:t>
            </a:r>
            <a:r>
              <a:rPr lang="en-US" sz="1700" b="0" i="0" u="none" strike="noStrike" cap="none" normalizeH="0" baseline="0" dirty="0">
                <a:ln>
                  <a:noFill/>
                </a:ln>
                <a:effectLst/>
              </a:rPr>
              <a:t>, </a:t>
            </a:r>
            <a:r>
              <a:rPr lang="en-US" sz="1700" b="0" i="0" u="none" strike="noStrike" cap="none" normalizeH="0" baseline="0" dirty="0" err="1">
                <a:ln>
                  <a:noFill/>
                </a:ln>
                <a:effectLst/>
              </a:rPr>
              <a:t>které</a:t>
            </a:r>
            <a:r>
              <a:rPr lang="en-US" sz="1700" b="0" i="0" u="none" strike="noStrike" cap="none" normalizeH="0" baseline="0" dirty="0">
                <a:ln>
                  <a:noFill/>
                </a:ln>
                <a:effectLst/>
              </a:rPr>
              <a:t> je pro </a:t>
            </a:r>
            <a:r>
              <a:rPr lang="en-US" sz="1700" b="0" i="0" u="none" strike="noStrike" cap="none" normalizeH="0" baseline="0" dirty="0" err="1">
                <a:ln>
                  <a:noFill/>
                </a:ln>
                <a:effectLst/>
              </a:rPr>
              <a:t>učitele</a:t>
            </a:r>
            <a:r>
              <a:rPr lang="en-US" sz="1700" b="0" i="0" u="none" strike="noStrike" cap="none" normalizeH="0" baseline="0" dirty="0">
                <a:ln>
                  <a:noFill/>
                </a:ln>
                <a:effectLst/>
              </a:rPr>
              <a:t> </a:t>
            </a:r>
            <a:r>
              <a:rPr lang="en-US" sz="1700" b="0" i="0" u="none" strike="noStrike" cap="none" normalizeH="0" baseline="0" dirty="0" err="1">
                <a:ln>
                  <a:noFill/>
                </a:ln>
                <a:effectLst/>
              </a:rPr>
              <a:t>nepřijatelné</a:t>
            </a:r>
            <a:r>
              <a:rPr lang="en-US" sz="1700" b="0" i="0" u="none" strike="noStrike" cap="none" normalizeH="0" baseline="0" dirty="0">
                <a:ln>
                  <a:noFill/>
                </a:ln>
                <a:effectLst/>
              </a:rPr>
              <a:t>. Tato </a:t>
            </a:r>
            <a:r>
              <a:rPr lang="en-US" sz="1700" b="0" i="0" u="none" strike="noStrike" cap="none" normalizeH="0" baseline="0" dirty="0" err="1">
                <a:ln>
                  <a:noFill/>
                </a:ln>
                <a:effectLst/>
              </a:rPr>
              <a:t>definice</a:t>
            </a:r>
            <a:r>
              <a:rPr lang="en-US" sz="1700" b="0" i="0" u="none" strike="noStrike" cap="none" normalizeH="0" baseline="0" dirty="0">
                <a:ln>
                  <a:noFill/>
                </a:ln>
                <a:effectLst/>
              </a:rPr>
              <a:t> </a:t>
            </a:r>
            <a:r>
              <a:rPr lang="en-US" sz="1700" b="0" i="0" u="none" strike="noStrike" cap="none" normalizeH="0" baseline="0" dirty="0" err="1">
                <a:ln>
                  <a:noFill/>
                </a:ln>
                <a:effectLst/>
              </a:rPr>
              <a:t>však</a:t>
            </a:r>
            <a:r>
              <a:rPr lang="en-US" sz="1700" b="0" i="0" u="none" strike="noStrike" cap="none" normalizeH="0" baseline="0" dirty="0">
                <a:ln>
                  <a:noFill/>
                </a:ln>
                <a:effectLst/>
              </a:rPr>
              <a:t> </a:t>
            </a:r>
            <a:r>
              <a:rPr lang="en-US" sz="1700" b="0" i="0" u="none" strike="noStrike" cap="none" normalizeH="0" baseline="0" dirty="0" err="1">
                <a:ln>
                  <a:noFill/>
                </a:ln>
                <a:effectLst/>
              </a:rPr>
              <a:t>poukazuje</a:t>
            </a:r>
            <a:r>
              <a:rPr lang="en-US" sz="1700" b="0" i="0" u="none" strike="noStrike" cap="none" normalizeH="0" baseline="0" dirty="0">
                <a:ln>
                  <a:noFill/>
                </a:ln>
                <a:effectLst/>
              </a:rPr>
              <a:t> </a:t>
            </a:r>
            <a:r>
              <a:rPr lang="en-US" sz="1700" b="0" i="0" u="none" strike="noStrike" cap="none" normalizeH="0" baseline="0" dirty="0" err="1">
                <a:ln>
                  <a:noFill/>
                </a:ln>
                <a:effectLst/>
              </a:rPr>
              <a:t>pouze</a:t>
            </a:r>
            <a:r>
              <a:rPr lang="en-US" sz="1700" b="0" i="0" u="none" strike="noStrike" cap="none" normalizeH="0" baseline="0" dirty="0">
                <a:ln>
                  <a:noFill/>
                </a:ln>
                <a:effectLst/>
              </a:rPr>
              <a:t> </a:t>
            </a:r>
            <a:r>
              <a:rPr lang="en-US" sz="1700" b="0" i="0" u="none" strike="noStrike" cap="none" normalizeH="0" baseline="0" dirty="0" err="1">
                <a:ln>
                  <a:noFill/>
                </a:ln>
                <a:effectLst/>
              </a:rPr>
              <a:t>na</a:t>
            </a:r>
            <a:r>
              <a:rPr lang="en-US" sz="1700" b="0" i="0" u="none" strike="noStrike" cap="none" normalizeH="0" baseline="0" dirty="0">
                <a:ln>
                  <a:noFill/>
                </a:ln>
                <a:effectLst/>
              </a:rPr>
              <a:t> </a:t>
            </a:r>
            <a:r>
              <a:rPr lang="en-US" sz="1700" b="0" i="0" u="none" strike="noStrike" cap="none" normalizeH="0" baseline="0" dirty="0" err="1">
                <a:ln>
                  <a:noFill/>
                </a:ln>
                <a:effectLst/>
              </a:rPr>
              <a:t>subjektivní</a:t>
            </a:r>
            <a:r>
              <a:rPr lang="en-US" sz="1700" b="0" i="0" u="none" strike="noStrike" cap="none" normalizeH="0" baseline="0" dirty="0">
                <a:ln>
                  <a:noFill/>
                </a:ln>
                <a:effectLst/>
              </a:rPr>
              <a:t> </a:t>
            </a:r>
            <a:r>
              <a:rPr lang="en-US" sz="1700" b="0" i="0" u="none" strike="noStrike" cap="none" normalizeH="0" baseline="0" dirty="0" err="1">
                <a:ln>
                  <a:noFill/>
                </a:ln>
                <a:effectLst/>
              </a:rPr>
              <a:t>pohled</a:t>
            </a:r>
            <a:r>
              <a:rPr lang="en-US" sz="1700" b="0" i="0" u="none" strike="noStrike" cap="none" normalizeH="0" baseline="0" dirty="0">
                <a:ln>
                  <a:noFill/>
                </a:ln>
                <a:effectLst/>
              </a:rPr>
              <a:t> a </a:t>
            </a:r>
            <a:r>
              <a:rPr lang="en-US" sz="1700" b="0" i="0" u="none" strike="noStrike" cap="none" normalizeH="0" baseline="0" dirty="0" err="1">
                <a:ln>
                  <a:noFill/>
                </a:ln>
                <a:effectLst/>
              </a:rPr>
              <a:t>vyhodnocení</a:t>
            </a:r>
            <a:r>
              <a:rPr lang="en-US" sz="1700" b="0" i="0" u="none" strike="noStrike" cap="none" normalizeH="0" baseline="0" dirty="0">
                <a:ln>
                  <a:noFill/>
                </a:ln>
                <a:effectLst/>
              </a:rPr>
              <a:t> </a:t>
            </a:r>
            <a:r>
              <a:rPr lang="en-US" sz="1700" b="0" i="0" u="none" strike="noStrike" cap="none" normalizeH="0" baseline="0" dirty="0" err="1">
                <a:ln>
                  <a:noFill/>
                </a:ln>
                <a:effectLst/>
              </a:rPr>
              <a:t>jednoho</a:t>
            </a:r>
            <a:r>
              <a:rPr lang="en-US" sz="1700" b="0" i="0" u="none" strike="noStrike" cap="none" normalizeH="0" baseline="0" dirty="0">
                <a:ln>
                  <a:noFill/>
                </a:ln>
                <a:effectLst/>
              </a:rPr>
              <a:t> z </a:t>
            </a:r>
            <a:r>
              <a:rPr lang="en-US" sz="1700" b="0" i="0" u="none" strike="noStrike" cap="none" normalizeH="0" baseline="0" dirty="0" err="1">
                <a:ln>
                  <a:noFill/>
                </a:ln>
                <a:effectLst/>
              </a:rPr>
              <a:t>aktérů</a:t>
            </a:r>
            <a:r>
              <a:rPr lang="en-US" sz="1700" b="0" i="0" u="none" strike="noStrike" cap="none" normalizeH="0" baseline="0" dirty="0">
                <a:ln>
                  <a:noFill/>
                </a:ln>
                <a:effectLst/>
              </a:rPr>
              <a:t> </a:t>
            </a:r>
            <a:r>
              <a:rPr lang="en-US" sz="1700" b="0" i="0" u="none" strike="noStrike" cap="none" normalizeH="0" baseline="0" dirty="0" err="1">
                <a:ln>
                  <a:noFill/>
                </a:ln>
                <a:effectLst/>
              </a:rPr>
              <a:t>interakce</a:t>
            </a:r>
            <a:r>
              <a:rPr lang="en-US" sz="1700" b="0" i="0" u="none" strike="noStrike" cap="none" normalizeH="0" baseline="0" dirty="0">
                <a:ln>
                  <a:noFill/>
                </a:ln>
                <a:effectLst/>
              </a:rPr>
              <a:t>. </a:t>
            </a:r>
          </a:p>
          <a:p>
            <a:pPr marL="365760" marR="0" lvl="0" indent="-256032" defTabSz="914400" fontAlgn="base">
              <a:lnSpc>
                <a:spcPct val="90000"/>
              </a:lnSpc>
              <a:spcBef>
                <a:spcPts val="300"/>
              </a:spcBef>
              <a:spcAft>
                <a:spcPct val="0"/>
              </a:spcAft>
              <a:buClr>
                <a:schemeClr val="accent3"/>
              </a:buClr>
              <a:buSzTx/>
              <a:buFont typeface="Georgia"/>
              <a:buChar char="•"/>
              <a:tabLst/>
            </a:pPr>
            <a:r>
              <a:rPr lang="en-US" sz="1700" b="0" i="0" u="none" strike="noStrike" cap="none" normalizeH="0" baseline="0" dirty="0">
                <a:ln>
                  <a:noFill/>
                </a:ln>
                <a:effectLst/>
              </a:rPr>
              <a:t>Pro </a:t>
            </a:r>
            <a:r>
              <a:rPr lang="en-US" sz="1700" b="0" i="0" u="none" strike="noStrike" cap="none" normalizeH="0" baseline="0" dirty="0" err="1">
                <a:ln>
                  <a:noFill/>
                </a:ln>
                <a:effectLst/>
              </a:rPr>
              <a:t>jednoho</a:t>
            </a:r>
            <a:r>
              <a:rPr lang="en-US" sz="1700" b="0" i="0" u="none" strike="noStrike" cap="none" normalizeH="0" baseline="0" dirty="0">
                <a:ln>
                  <a:noFill/>
                </a:ln>
                <a:effectLst/>
              </a:rPr>
              <a:t> </a:t>
            </a:r>
            <a:r>
              <a:rPr lang="en-US" sz="1700" b="0" i="0" u="none" strike="noStrike" cap="none" normalizeH="0" baseline="0" dirty="0" err="1">
                <a:ln>
                  <a:noFill/>
                </a:ln>
                <a:effectLst/>
              </a:rPr>
              <a:t>učitele</a:t>
            </a:r>
            <a:r>
              <a:rPr lang="en-US" sz="1700" b="0" i="0" u="none" strike="noStrike" cap="none" normalizeH="0" baseline="0" dirty="0">
                <a:ln>
                  <a:noFill/>
                </a:ln>
                <a:effectLst/>
              </a:rPr>
              <a:t> </a:t>
            </a:r>
            <a:r>
              <a:rPr lang="en-US" sz="1700" b="0" i="0" u="none" strike="noStrike" cap="none" normalizeH="0" baseline="0" dirty="0" err="1">
                <a:ln>
                  <a:noFill/>
                </a:ln>
                <a:effectLst/>
              </a:rPr>
              <a:t>tak</a:t>
            </a:r>
            <a:r>
              <a:rPr lang="en-US" sz="1700" b="0" i="0" u="none" strike="noStrike" cap="none" normalizeH="0" baseline="0" dirty="0">
                <a:ln>
                  <a:noFill/>
                </a:ln>
                <a:effectLst/>
              </a:rPr>
              <a:t> </a:t>
            </a:r>
            <a:r>
              <a:rPr lang="en-US" sz="1700" b="0" i="0" u="none" strike="noStrike" cap="none" normalizeH="0" baseline="0" dirty="0" err="1">
                <a:ln>
                  <a:noFill/>
                </a:ln>
                <a:effectLst/>
              </a:rPr>
              <a:t>určité</a:t>
            </a:r>
            <a:r>
              <a:rPr lang="en-US" sz="1700" b="0" i="0" u="none" strike="noStrike" cap="none" normalizeH="0" baseline="0" dirty="0">
                <a:ln>
                  <a:noFill/>
                </a:ln>
                <a:effectLst/>
              </a:rPr>
              <a:t> </a:t>
            </a:r>
            <a:r>
              <a:rPr lang="en-US" sz="1700" b="0" i="0" u="none" strike="noStrike" cap="none" normalizeH="0" baseline="0" dirty="0" err="1">
                <a:ln>
                  <a:noFill/>
                </a:ln>
                <a:effectLst/>
              </a:rPr>
              <a:t>chování</a:t>
            </a:r>
            <a:r>
              <a:rPr lang="en-US" sz="1700" b="0" i="0" u="none" strike="noStrike" cap="none" normalizeH="0" baseline="0" dirty="0">
                <a:ln>
                  <a:noFill/>
                </a:ln>
                <a:effectLst/>
              </a:rPr>
              <a:t> </a:t>
            </a:r>
            <a:r>
              <a:rPr lang="en-US" sz="1700" b="0" i="0" u="none" strike="noStrike" cap="none" normalizeH="0" baseline="0" dirty="0" err="1">
                <a:ln>
                  <a:noFill/>
                </a:ln>
                <a:effectLst/>
              </a:rPr>
              <a:t>žáka</a:t>
            </a:r>
            <a:r>
              <a:rPr lang="en-US" sz="1700" b="0" i="0" u="none" strike="noStrike" cap="none" normalizeH="0" baseline="0" dirty="0">
                <a:ln>
                  <a:noFill/>
                </a:ln>
                <a:effectLst/>
              </a:rPr>
              <a:t> </a:t>
            </a:r>
            <a:r>
              <a:rPr lang="en-US" sz="1700" b="0" i="0" u="none" strike="noStrike" cap="none" normalizeH="0" baseline="0" dirty="0" err="1">
                <a:ln>
                  <a:noFill/>
                </a:ln>
                <a:effectLst/>
              </a:rPr>
              <a:t>může</a:t>
            </a:r>
            <a:r>
              <a:rPr lang="en-US" sz="1700" b="0" i="0" u="none" strike="noStrike" cap="none" normalizeH="0" baseline="0" dirty="0">
                <a:ln>
                  <a:noFill/>
                </a:ln>
                <a:effectLst/>
              </a:rPr>
              <a:t> </a:t>
            </a:r>
            <a:r>
              <a:rPr lang="en-US" sz="1700" b="0" i="0" u="none" strike="noStrike" cap="none" normalizeH="0" baseline="0" dirty="0" err="1">
                <a:ln>
                  <a:noFill/>
                </a:ln>
                <a:effectLst/>
              </a:rPr>
              <a:t>být</a:t>
            </a:r>
            <a:r>
              <a:rPr lang="en-US" sz="1700" b="0" i="0" u="none" strike="noStrike" cap="none" normalizeH="0" baseline="0" dirty="0">
                <a:ln>
                  <a:noFill/>
                </a:ln>
                <a:effectLst/>
              </a:rPr>
              <a:t> </a:t>
            </a:r>
            <a:r>
              <a:rPr lang="en-US" sz="1700" b="0" i="0" u="none" strike="noStrike" cap="none" normalizeH="0" baseline="0" dirty="0" err="1">
                <a:ln>
                  <a:noFill/>
                </a:ln>
                <a:effectLst/>
              </a:rPr>
              <a:t>bráno</a:t>
            </a:r>
            <a:r>
              <a:rPr lang="en-US" sz="1700" b="0" i="0" u="none" strike="noStrike" cap="none" normalizeH="0" baseline="0" dirty="0">
                <a:ln>
                  <a:noFill/>
                </a:ln>
                <a:effectLst/>
              </a:rPr>
              <a:t> </a:t>
            </a:r>
            <a:r>
              <a:rPr lang="en-US" sz="1700" b="0" i="0" u="none" strike="noStrike" cap="none" normalizeH="0" baseline="0" dirty="0" err="1">
                <a:ln>
                  <a:noFill/>
                </a:ln>
                <a:effectLst/>
              </a:rPr>
              <a:t>jako</a:t>
            </a:r>
            <a:r>
              <a:rPr lang="en-US" sz="1700" b="0" i="0" u="none" strike="noStrike" cap="none" normalizeH="0" baseline="0" dirty="0">
                <a:ln>
                  <a:noFill/>
                </a:ln>
                <a:effectLst/>
              </a:rPr>
              <a:t> </a:t>
            </a:r>
            <a:r>
              <a:rPr lang="en-US" sz="1700" b="0" i="0" u="none" strike="noStrike" cap="none" normalizeH="0" baseline="0" dirty="0" err="1">
                <a:ln>
                  <a:noFill/>
                </a:ln>
                <a:effectLst/>
              </a:rPr>
              <a:t>problémové</a:t>
            </a:r>
            <a:r>
              <a:rPr lang="en-US" sz="1700" b="0" i="0" u="none" strike="noStrike" cap="none" normalizeH="0" baseline="0" dirty="0">
                <a:ln>
                  <a:noFill/>
                </a:ln>
                <a:effectLst/>
              </a:rPr>
              <a:t>, pro </a:t>
            </a:r>
            <a:r>
              <a:rPr lang="en-US" sz="1700" b="0" i="0" u="none" strike="noStrike" cap="none" normalizeH="0" baseline="0" dirty="0" err="1">
                <a:ln>
                  <a:noFill/>
                </a:ln>
                <a:effectLst/>
              </a:rPr>
              <a:t>druhého</a:t>
            </a:r>
            <a:r>
              <a:rPr lang="en-US" sz="1700" b="0" i="0" u="none" strike="noStrike" cap="none" normalizeH="0" baseline="0" dirty="0">
                <a:ln>
                  <a:noFill/>
                </a:ln>
                <a:effectLst/>
              </a:rPr>
              <a:t> </a:t>
            </a:r>
            <a:r>
              <a:rPr lang="en-US" sz="1700" b="0" i="0" u="none" strike="noStrike" cap="none" normalizeH="0" baseline="0" dirty="0" err="1">
                <a:ln>
                  <a:noFill/>
                </a:ln>
                <a:effectLst/>
              </a:rPr>
              <a:t>však</a:t>
            </a:r>
            <a:r>
              <a:rPr lang="en-US" sz="1700" b="0" i="0" u="none" strike="noStrike" cap="none" normalizeH="0" baseline="0" dirty="0">
                <a:ln>
                  <a:noFill/>
                </a:ln>
                <a:effectLst/>
              </a:rPr>
              <a:t> </a:t>
            </a:r>
            <a:r>
              <a:rPr lang="en-US" sz="1700" b="0" i="0" u="none" strike="noStrike" cap="none" normalizeH="0" baseline="0" dirty="0" err="1">
                <a:ln>
                  <a:noFill/>
                </a:ln>
                <a:effectLst/>
              </a:rPr>
              <a:t>nikoli</a:t>
            </a:r>
            <a:r>
              <a:rPr lang="en-US" sz="1700" b="0" i="0" u="none" strike="noStrike" cap="none" normalizeH="0" baseline="0" dirty="0">
                <a:ln>
                  <a:noFill/>
                </a:ln>
                <a:effectLst/>
              </a:rPr>
              <a:t>. </a:t>
            </a:r>
          </a:p>
          <a:p>
            <a:pPr marL="365760" marR="0" lvl="0" indent="-256032" defTabSz="914400" fontAlgn="base">
              <a:lnSpc>
                <a:spcPct val="90000"/>
              </a:lnSpc>
              <a:spcBef>
                <a:spcPts val="300"/>
              </a:spcBef>
              <a:spcAft>
                <a:spcPct val="0"/>
              </a:spcAft>
              <a:buClr>
                <a:schemeClr val="accent3"/>
              </a:buClr>
              <a:buSzTx/>
              <a:buFont typeface="Georgia"/>
              <a:buChar char="•"/>
              <a:tabLst/>
            </a:pPr>
            <a:r>
              <a:rPr lang="en-US" sz="1700" b="0" i="0" u="none" strike="noStrike" cap="none" normalizeH="0" baseline="0" dirty="0">
                <a:ln>
                  <a:noFill/>
                </a:ln>
                <a:effectLst/>
              </a:rPr>
              <a:t>V </a:t>
            </a:r>
            <a:r>
              <a:rPr lang="en-US" sz="1700" b="0" i="0" u="none" strike="noStrike" cap="none" normalizeH="0" baseline="0" dirty="0" err="1">
                <a:ln>
                  <a:noFill/>
                </a:ln>
                <a:effectLst/>
              </a:rPr>
              <a:t>našem</a:t>
            </a:r>
            <a:r>
              <a:rPr lang="en-US" sz="1700" b="0" i="0" u="none" strike="noStrike" cap="none" normalizeH="0" baseline="0" dirty="0">
                <a:ln>
                  <a:noFill/>
                </a:ln>
                <a:effectLst/>
              </a:rPr>
              <a:t> </a:t>
            </a:r>
            <a:r>
              <a:rPr lang="en-US" sz="1700" b="0" i="0" u="none" strike="noStrike" cap="none" normalizeH="0" baseline="0" dirty="0" err="1">
                <a:ln>
                  <a:noFill/>
                </a:ln>
                <a:effectLst/>
              </a:rPr>
              <a:t>pojetí</a:t>
            </a:r>
            <a:r>
              <a:rPr lang="en-US" sz="1700" b="0" i="0" u="none" strike="noStrike" cap="none" normalizeH="0" baseline="0" dirty="0">
                <a:ln>
                  <a:noFill/>
                </a:ln>
                <a:effectLst/>
              </a:rPr>
              <a:t> </a:t>
            </a:r>
            <a:r>
              <a:rPr lang="en-US" sz="1700" b="0" i="0" u="none" strike="noStrike" cap="none" normalizeH="0" baseline="0" dirty="0" err="1">
                <a:ln>
                  <a:noFill/>
                </a:ln>
                <a:effectLst/>
              </a:rPr>
              <a:t>chápeme</a:t>
            </a:r>
            <a:r>
              <a:rPr lang="en-US" sz="1700" b="0" i="0" u="none" strike="noStrike" cap="none" normalizeH="0" baseline="0" dirty="0">
                <a:ln>
                  <a:noFill/>
                </a:ln>
                <a:effectLst/>
              </a:rPr>
              <a:t> </a:t>
            </a:r>
            <a:r>
              <a:rPr lang="en-US" sz="1700" b="0" i="0" u="none" strike="noStrike" cap="none" normalizeH="0" baseline="0" dirty="0" err="1">
                <a:ln>
                  <a:noFill/>
                </a:ln>
                <a:effectLst/>
              </a:rPr>
              <a:t>označení</a:t>
            </a:r>
            <a:r>
              <a:rPr lang="en-US" sz="1700" b="0" i="0" u="none" strike="noStrike" cap="none" normalizeH="0" baseline="0" dirty="0">
                <a:ln>
                  <a:noFill/>
                </a:ln>
                <a:effectLst/>
              </a:rPr>
              <a:t> </a:t>
            </a:r>
            <a:r>
              <a:rPr lang="en-US" sz="1700" b="0" i="0" u="none" strike="noStrike" cap="none" normalizeH="0" baseline="0" dirty="0" err="1">
                <a:ln>
                  <a:noFill/>
                </a:ln>
                <a:effectLst/>
              </a:rPr>
              <a:t>problémového</a:t>
            </a:r>
            <a:r>
              <a:rPr lang="en-US" sz="1700" b="0" i="0" u="none" strike="noStrike" cap="none" normalizeH="0" baseline="0" dirty="0">
                <a:ln>
                  <a:noFill/>
                </a:ln>
                <a:effectLst/>
              </a:rPr>
              <a:t> </a:t>
            </a:r>
            <a:r>
              <a:rPr lang="en-US" sz="1700" b="0" i="0" u="none" strike="noStrike" cap="none" normalizeH="0" baseline="0" dirty="0" err="1">
                <a:ln>
                  <a:noFill/>
                </a:ln>
                <a:effectLst/>
              </a:rPr>
              <a:t>chování</a:t>
            </a:r>
            <a:r>
              <a:rPr lang="en-US" sz="1700" b="0" i="0" u="none" strike="noStrike" cap="none" normalizeH="0" baseline="0" dirty="0">
                <a:ln>
                  <a:noFill/>
                </a:ln>
                <a:effectLst/>
              </a:rPr>
              <a:t> </a:t>
            </a:r>
            <a:r>
              <a:rPr lang="en-US" sz="1700" b="0" i="0" u="none" strike="noStrike" cap="none" normalizeH="0" baseline="0" dirty="0" err="1">
                <a:ln>
                  <a:noFill/>
                </a:ln>
                <a:effectLst/>
              </a:rPr>
              <a:t>dítěte</a:t>
            </a:r>
            <a:r>
              <a:rPr lang="en-US" sz="1700" b="0" i="0" u="none" strike="noStrike" cap="none" normalizeH="0" baseline="0" dirty="0">
                <a:ln>
                  <a:noFill/>
                </a:ln>
                <a:effectLst/>
              </a:rPr>
              <a:t> </a:t>
            </a:r>
            <a:r>
              <a:rPr lang="en-US" sz="1700" b="0" i="0" u="none" strike="noStrike" cap="none" normalizeH="0" baseline="0" dirty="0" err="1">
                <a:ln>
                  <a:noFill/>
                </a:ln>
                <a:effectLst/>
              </a:rPr>
              <a:t>jako</a:t>
            </a:r>
            <a:r>
              <a:rPr lang="en-US" sz="1700" b="0" i="0" u="none" strike="noStrike" cap="none" normalizeH="0" baseline="0" dirty="0">
                <a:ln>
                  <a:noFill/>
                </a:ln>
                <a:effectLst/>
              </a:rPr>
              <a:t> </a:t>
            </a:r>
            <a:r>
              <a:rPr lang="en-US" sz="1700" b="1" i="0" u="none" strike="noStrike" cap="none" normalizeH="0" baseline="0" dirty="0" err="1">
                <a:ln>
                  <a:noFill/>
                </a:ln>
                <a:effectLst/>
              </a:rPr>
              <a:t>výsledek</a:t>
            </a:r>
            <a:r>
              <a:rPr lang="en-US" sz="1700" b="1" i="0" u="none" strike="noStrike" cap="none" normalizeH="0" baseline="0" dirty="0">
                <a:ln>
                  <a:noFill/>
                </a:ln>
                <a:effectLst/>
              </a:rPr>
              <a:t> </a:t>
            </a:r>
            <a:r>
              <a:rPr lang="en-US" sz="1700" b="1" i="0" u="none" strike="noStrike" cap="none" normalizeH="0" baseline="0" dirty="0" err="1">
                <a:ln>
                  <a:noFill/>
                </a:ln>
                <a:effectLst/>
              </a:rPr>
              <a:t>vzájemné</a:t>
            </a:r>
            <a:r>
              <a:rPr lang="en-US" sz="1700" b="1" i="0" u="none" strike="noStrike" cap="none" normalizeH="0" baseline="0" dirty="0">
                <a:ln>
                  <a:noFill/>
                </a:ln>
                <a:effectLst/>
              </a:rPr>
              <a:t> </a:t>
            </a:r>
            <a:r>
              <a:rPr lang="en-US" sz="1700" b="1" i="0" u="none" strike="noStrike" cap="none" normalizeH="0" baseline="0" dirty="0" err="1">
                <a:ln>
                  <a:noFill/>
                </a:ln>
                <a:effectLst/>
              </a:rPr>
              <a:t>interakce</a:t>
            </a:r>
            <a:r>
              <a:rPr lang="en-US" sz="1700" b="1" i="0" u="none" strike="noStrike" cap="none" normalizeH="0" baseline="0" dirty="0">
                <a:ln>
                  <a:noFill/>
                </a:ln>
                <a:effectLst/>
              </a:rPr>
              <a:t> </a:t>
            </a:r>
            <a:r>
              <a:rPr lang="en-US" sz="1700" b="1" i="0" u="none" strike="noStrike" cap="none" normalizeH="0" baseline="0" dirty="0" err="1">
                <a:ln>
                  <a:noFill/>
                </a:ln>
                <a:effectLst/>
              </a:rPr>
              <a:t>učitele</a:t>
            </a:r>
            <a:r>
              <a:rPr lang="en-US" sz="1700" b="1" i="0" u="none" strike="noStrike" cap="none" normalizeH="0" baseline="0" dirty="0">
                <a:ln>
                  <a:noFill/>
                </a:ln>
                <a:effectLst/>
              </a:rPr>
              <a:t>, </a:t>
            </a:r>
            <a:r>
              <a:rPr lang="en-US" sz="1700" b="1" i="0" u="none" strike="noStrike" cap="none" normalizeH="0" baseline="0" dirty="0" err="1">
                <a:ln>
                  <a:noFill/>
                </a:ln>
                <a:effectLst/>
              </a:rPr>
              <a:t>dítěte</a:t>
            </a:r>
            <a:r>
              <a:rPr lang="en-US" sz="1700" b="1" i="0" u="none" strike="noStrike" cap="none" normalizeH="0" baseline="0" dirty="0">
                <a:ln>
                  <a:noFill/>
                </a:ln>
                <a:effectLst/>
              </a:rPr>
              <a:t> a </a:t>
            </a:r>
            <a:r>
              <a:rPr lang="en-US" sz="1700" b="1" i="0" u="none" strike="noStrike" cap="none" normalizeH="0" baseline="0" dirty="0" err="1">
                <a:ln>
                  <a:noFill/>
                </a:ln>
                <a:effectLst/>
              </a:rPr>
              <a:t>rodičů</a:t>
            </a:r>
            <a:r>
              <a:rPr lang="en-US" sz="1700" b="1" i="0" u="none" strike="noStrike" cap="none" normalizeH="0" baseline="0" dirty="0">
                <a:ln>
                  <a:noFill/>
                </a:ln>
                <a:effectLst/>
              </a:rPr>
              <a:t>, v </a:t>
            </a:r>
            <a:r>
              <a:rPr lang="en-US" sz="1700" b="1" i="0" u="none" strike="noStrike" cap="none" normalizeH="0" baseline="0" dirty="0" err="1">
                <a:ln>
                  <a:noFill/>
                </a:ln>
                <a:effectLst/>
              </a:rPr>
              <a:t>níž</a:t>
            </a:r>
            <a:r>
              <a:rPr lang="en-US" sz="1700" b="1" i="0" u="none" strike="noStrike" cap="none" normalizeH="0" baseline="0" dirty="0">
                <a:ln>
                  <a:noFill/>
                </a:ln>
                <a:effectLst/>
              </a:rPr>
              <a:t> se </a:t>
            </a:r>
            <a:r>
              <a:rPr lang="en-US" sz="1700" b="1" i="0" u="none" strike="noStrike" cap="none" normalizeH="0" baseline="0" dirty="0" err="1">
                <a:ln>
                  <a:noFill/>
                </a:ln>
                <a:effectLst/>
              </a:rPr>
              <a:t>projevují</a:t>
            </a:r>
            <a:r>
              <a:rPr lang="en-US" sz="1700" b="1" i="0" u="none" strike="noStrike" cap="none" normalizeH="0" baseline="0" dirty="0">
                <a:ln>
                  <a:noFill/>
                </a:ln>
                <a:effectLst/>
              </a:rPr>
              <a:t> </a:t>
            </a:r>
            <a:r>
              <a:rPr lang="en-US" sz="1700" b="1" i="0" u="none" strike="noStrike" cap="none" normalizeH="0" baseline="0" dirty="0" err="1">
                <a:ln>
                  <a:noFill/>
                </a:ln>
                <a:effectLst/>
              </a:rPr>
              <a:t>specifické</a:t>
            </a:r>
            <a:r>
              <a:rPr lang="en-US" sz="1700" b="1" i="0" u="none" strike="noStrike" cap="none" normalizeH="0" baseline="0" dirty="0">
                <a:ln>
                  <a:noFill/>
                </a:ln>
                <a:effectLst/>
              </a:rPr>
              <a:t> </a:t>
            </a:r>
            <a:r>
              <a:rPr lang="en-US" sz="1700" b="1" i="0" u="none" strike="noStrike" cap="none" normalizeH="0" baseline="0" dirty="0" err="1">
                <a:ln>
                  <a:noFill/>
                </a:ln>
                <a:effectLst/>
              </a:rPr>
              <a:t>rysy</a:t>
            </a:r>
            <a:r>
              <a:rPr lang="en-US" sz="1700" b="1" i="0" u="none" strike="noStrike" cap="none" normalizeH="0" baseline="0" dirty="0">
                <a:ln>
                  <a:noFill/>
                </a:ln>
                <a:effectLst/>
              </a:rPr>
              <a:t> </a:t>
            </a:r>
            <a:r>
              <a:rPr lang="en-US" sz="1700" b="1" i="0" u="none" strike="noStrike" cap="none" normalizeH="0" baseline="0" dirty="0" err="1">
                <a:ln>
                  <a:noFill/>
                </a:ln>
                <a:effectLst/>
              </a:rPr>
              <a:t>osobnosti</a:t>
            </a:r>
            <a:r>
              <a:rPr lang="en-US" sz="1700" b="1" i="0" u="none" strike="noStrike" cap="none" normalizeH="0" baseline="0" dirty="0">
                <a:ln>
                  <a:noFill/>
                </a:ln>
                <a:effectLst/>
              </a:rPr>
              <a:t> </a:t>
            </a:r>
            <a:r>
              <a:rPr lang="en-US" sz="1700" b="1" i="0" u="none" strike="noStrike" cap="none" normalizeH="0" baseline="0" dirty="0" err="1">
                <a:ln>
                  <a:noFill/>
                </a:ln>
                <a:effectLst/>
              </a:rPr>
              <a:t>všech</a:t>
            </a:r>
            <a:r>
              <a:rPr lang="en-US" sz="1700" b="1" i="0" u="none" strike="noStrike" cap="none" normalizeH="0" baseline="0" dirty="0">
                <a:ln>
                  <a:noFill/>
                </a:ln>
                <a:effectLst/>
              </a:rPr>
              <a:t> </a:t>
            </a:r>
            <a:r>
              <a:rPr lang="en-US" sz="1700" b="1" i="0" u="none" strike="noStrike" cap="none" normalizeH="0" baseline="0" dirty="0" err="1">
                <a:ln>
                  <a:noFill/>
                </a:ln>
                <a:effectLst/>
              </a:rPr>
              <a:t>zúčastněných</a:t>
            </a:r>
            <a:r>
              <a:rPr lang="en-US" sz="1700" b="1" i="0" u="none" strike="noStrike" cap="none" normalizeH="0" baseline="0" dirty="0">
                <a:ln>
                  <a:noFill/>
                </a:ln>
                <a:effectLst/>
              </a:rPr>
              <a:t>, </a:t>
            </a:r>
            <a:r>
              <a:rPr lang="en-US" sz="1700" b="1" i="0" u="none" strike="noStrike" cap="none" normalizeH="0" baseline="0" dirty="0" err="1">
                <a:ln>
                  <a:noFill/>
                </a:ln>
                <a:effectLst/>
              </a:rPr>
              <a:t>podmíněné</a:t>
            </a:r>
            <a:r>
              <a:rPr lang="en-US" sz="1700" b="1" i="0" u="none" strike="noStrike" cap="none" normalizeH="0" baseline="0" dirty="0">
                <a:ln>
                  <a:noFill/>
                </a:ln>
                <a:effectLst/>
              </a:rPr>
              <a:t> </a:t>
            </a:r>
            <a:r>
              <a:rPr lang="en-US" sz="1700" b="1" i="0" u="none" strike="noStrike" cap="none" normalizeH="0" baseline="0" dirty="0" err="1">
                <a:ln>
                  <a:noFill/>
                </a:ln>
                <a:effectLst/>
              </a:rPr>
              <a:t>i</a:t>
            </a:r>
            <a:r>
              <a:rPr lang="en-US" sz="1700" b="1" i="0" u="none" strike="noStrike" cap="none" normalizeH="0" baseline="0" dirty="0">
                <a:ln>
                  <a:noFill/>
                </a:ln>
                <a:effectLst/>
              </a:rPr>
              <a:t> </a:t>
            </a:r>
            <a:r>
              <a:rPr lang="en-US" sz="1700" b="1" i="0" u="none" strike="noStrike" cap="none" normalizeH="0" baseline="0" dirty="0" err="1">
                <a:ln>
                  <a:noFill/>
                </a:ln>
                <a:effectLst/>
              </a:rPr>
              <a:t>situačním</a:t>
            </a:r>
            <a:r>
              <a:rPr lang="en-US" sz="1700" b="1" i="0" u="none" strike="noStrike" cap="none" normalizeH="0" baseline="0" dirty="0">
                <a:ln>
                  <a:noFill/>
                </a:ln>
                <a:effectLst/>
              </a:rPr>
              <a:t> </a:t>
            </a:r>
            <a:r>
              <a:rPr lang="en-US" sz="1700" b="1" i="0" u="none" strike="noStrike" cap="none" normalizeH="0" baseline="0" dirty="0" err="1">
                <a:ln>
                  <a:noFill/>
                </a:ln>
                <a:effectLst/>
              </a:rPr>
              <a:t>kontextem</a:t>
            </a:r>
            <a:r>
              <a:rPr lang="en-US" sz="1700" b="1" i="0" u="none" strike="noStrike" cap="none" normalizeH="0" baseline="0" dirty="0">
                <a:ln>
                  <a:noFill/>
                </a:ln>
                <a:effectLst/>
              </a:rPr>
              <a:t>.</a:t>
            </a:r>
            <a:endParaRPr lang="en-US" sz="1700" b="0" i="0" u="none" strike="noStrike" cap="none" normalizeH="0" baseline="0" dirty="0">
              <a:ln>
                <a:noFill/>
              </a:ln>
              <a:effectLst/>
            </a:endParaRPr>
          </a:p>
        </p:txBody>
      </p:sp>
      <p:pic>
        <p:nvPicPr>
          <p:cNvPr id="1027" name="Picture 3" descr="http://www.vecerniskola.cz/ski0004.jpg"/>
          <p:cNvPicPr>
            <a:picLocks noChangeAspect="1" noChangeArrowheads="1"/>
          </p:cNvPicPr>
          <p:nvPr/>
        </p:nvPicPr>
        <p:blipFill>
          <a:blip r:embed="rId2" cstate="print"/>
          <a:stretch>
            <a:fillRect/>
          </a:stretch>
        </p:blipFill>
        <p:spPr bwMode="auto">
          <a:xfrm>
            <a:off x="4743966" y="2249424"/>
            <a:ext cx="3847068" cy="452596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cs-CZ" dirty="0">
                <a:solidFill>
                  <a:srgbClr val="00B0F0"/>
                </a:solidFill>
              </a:rPr>
              <a:t>Dg. kritéria</a:t>
            </a:r>
            <a:endParaRPr lang="en-US" dirty="0">
              <a:solidFill>
                <a:srgbClr val="00B0F0"/>
              </a:solidFill>
            </a:endParaRPr>
          </a:p>
        </p:txBody>
      </p:sp>
      <p:sp>
        <p:nvSpPr>
          <p:cNvPr id="16387" name="Content Placeholder 5"/>
          <p:cNvSpPr>
            <a:spLocks noGrp="1"/>
          </p:cNvSpPr>
          <p:nvPr>
            <p:ph idx="1"/>
          </p:nvPr>
        </p:nvSpPr>
        <p:spPr>
          <a:xfrm>
            <a:off x="539750" y="2060848"/>
            <a:ext cx="8229600" cy="3662090"/>
          </a:xfrm>
        </p:spPr>
        <p:txBody>
          <a:bodyPr>
            <a:normAutofit fontScale="85000" lnSpcReduction="20000"/>
          </a:bodyPr>
          <a:lstStyle/>
          <a:p>
            <a:r>
              <a:rPr lang="cs-CZ" sz="2400" dirty="0"/>
              <a:t>Opakující se stabilní vzorce chování, ve kterých jsou porušovány sociální normy, pravidla a práva druhých</a:t>
            </a:r>
          </a:p>
          <a:p>
            <a:pPr>
              <a:buFont typeface="Wingdings 3" pitchFamily="18" charset="2"/>
              <a:buNone/>
            </a:pPr>
            <a:endParaRPr lang="cs-CZ" sz="2400" dirty="0"/>
          </a:p>
          <a:p>
            <a:r>
              <a:rPr lang="cs-CZ" sz="2400" dirty="0"/>
              <a:t>Během uplynulého roku musí být přítomny </a:t>
            </a:r>
            <a:r>
              <a:rPr lang="cs-CZ" sz="2400" b="1" dirty="0"/>
              <a:t>alespoň 3 symptomy, s jedním symptomem trvale přítomným v posledním půlroce. (viz  následující 4 skupiny projevů) – </a:t>
            </a:r>
            <a:r>
              <a:rPr lang="cs-CZ" sz="2000" dirty="0">
                <a:solidFill>
                  <a:srgbClr val="00B0F0"/>
                </a:solidFill>
              </a:rPr>
              <a:t>izolované projevy PCH v různých etapách dětství a dospívání prokazuje až </a:t>
            </a:r>
            <a:r>
              <a:rPr lang="cs-CZ" sz="2000" b="1" dirty="0">
                <a:solidFill>
                  <a:srgbClr val="00B0F0"/>
                </a:solidFill>
              </a:rPr>
              <a:t>80% dětí </a:t>
            </a:r>
            <a:r>
              <a:rPr lang="cs-CZ" sz="2000" dirty="0">
                <a:solidFill>
                  <a:srgbClr val="00B0F0"/>
                </a:solidFill>
              </a:rPr>
              <a:t>–proto je nutná kvalitní diagnostika, nelze vycházet pouze z jednorázového aktu </a:t>
            </a:r>
            <a:endParaRPr lang="cs-CZ" sz="2400" dirty="0">
              <a:solidFill>
                <a:srgbClr val="00B0F0"/>
              </a:solidFill>
            </a:endParaRPr>
          </a:p>
          <a:p>
            <a:endParaRPr lang="cs-CZ" sz="2400" dirty="0"/>
          </a:p>
          <a:p>
            <a:r>
              <a:rPr lang="cs-CZ" sz="2400" dirty="0"/>
              <a:t>+ PCH významně zhoršují školní a pracovní fungování </a:t>
            </a:r>
          </a:p>
          <a:p>
            <a:endParaRPr lang="cs-CZ" sz="2400" dirty="0"/>
          </a:p>
          <a:p>
            <a:r>
              <a:rPr lang="cs-CZ" sz="2400" dirty="0"/>
              <a:t>Zkušený psychiatr, psycholog – mezioborová spolupráce</a:t>
            </a:r>
          </a:p>
          <a:p>
            <a:pPr>
              <a:buFont typeface="Wingdings 3" pitchFamily="18" charset="2"/>
              <a:buNone/>
            </a:pPr>
            <a:r>
              <a:rPr lang="cs-CZ" dirty="0"/>
              <a:t> </a:t>
            </a:r>
            <a:endParaRPr 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s-CZ" dirty="0">
                <a:solidFill>
                  <a:srgbClr val="00B0F0"/>
                </a:solidFill>
              </a:rPr>
              <a:t>1. Agrese k lidem a ke zvířatům</a:t>
            </a:r>
            <a:endParaRPr lang="en-US" dirty="0">
              <a:solidFill>
                <a:srgbClr val="00B0F0"/>
              </a:solidFill>
            </a:endParaRPr>
          </a:p>
        </p:txBody>
      </p:sp>
      <p:pic>
        <p:nvPicPr>
          <p:cNvPr id="17411" name="Picture 2"/>
          <p:cNvPicPr>
            <a:picLocks noGrp="1" noChangeAspect="1" noChangeArrowheads="1"/>
          </p:cNvPicPr>
          <p:nvPr>
            <p:ph idx="1"/>
          </p:nvPr>
        </p:nvPicPr>
        <p:blipFill>
          <a:blip r:embed="rId2" cstate="print"/>
          <a:srcRect/>
          <a:stretch>
            <a:fillRect/>
          </a:stretch>
        </p:blipFill>
        <p:spPr>
          <a:xfrm>
            <a:off x="179512" y="2708920"/>
            <a:ext cx="2533650" cy="1800225"/>
          </a:xfrm>
          <a:noFill/>
        </p:spPr>
      </p:pic>
      <p:sp>
        <p:nvSpPr>
          <p:cNvPr id="17412" name="TextBox 4"/>
          <p:cNvSpPr txBox="1">
            <a:spLocks noChangeArrowheads="1"/>
          </p:cNvSpPr>
          <p:nvPr/>
        </p:nvSpPr>
        <p:spPr bwMode="auto">
          <a:xfrm>
            <a:off x="3059113" y="2060575"/>
            <a:ext cx="5545137" cy="3786188"/>
          </a:xfrm>
          <a:prstGeom prst="rect">
            <a:avLst/>
          </a:prstGeom>
          <a:noFill/>
          <a:ln w="9525">
            <a:noFill/>
            <a:miter lim="800000"/>
            <a:headEnd/>
            <a:tailEnd/>
          </a:ln>
        </p:spPr>
        <p:txBody>
          <a:bodyPr>
            <a:spAutoFit/>
          </a:bodyPr>
          <a:lstStyle/>
          <a:p>
            <a:r>
              <a:rPr lang="cs-CZ" sz="2000"/>
              <a:t>A, často šikanuje, vyhrožuje a zastrašuje druhé</a:t>
            </a:r>
          </a:p>
          <a:p>
            <a:r>
              <a:rPr lang="cs-CZ" sz="2000"/>
              <a:t>B, často začíná pranice, bitky</a:t>
            </a:r>
          </a:p>
          <a:p>
            <a:r>
              <a:rPr lang="cs-CZ" sz="2000"/>
              <a:t>C, jako zbraň používá předměty, které mohou těžce zranit druhé</a:t>
            </a:r>
          </a:p>
          <a:p>
            <a:r>
              <a:rPr lang="cs-CZ" sz="2000"/>
              <a:t>D, projevuje fyzickou agresi a hrubost k lidem</a:t>
            </a:r>
          </a:p>
          <a:p>
            <a:r>
              <a:rPr lang="cs-CZ" sz="2000"/>
              <a:t>E, projevuje fyzickou agresi a hrubost ke zvířatům</a:t>
            </a:r>
          </a:p>
          <a:p>
            <a:r>
              <a:rPr lang="cs-CZ" sz="2000"/>
              <a:t>F, krade způsobem, při němž dochází ke střetu s obětí – LP, vydírání…)</a:t>
            </a:r>
          </a:p>
          <a:p>
            <a:r>
              <a:rPr lang="cs-CZ" sz="2000"/>
              <a:t>G, Vynucuje si na druhém sexuální aktivitu </a:t>
            </a:r>
          </a:p>
          <a:p>
            <a:endParaRPr lang="cs-CZ" sz="2000"/>
          </a:p>
          <a:p>
            <a:r>
              <a:rPr lang="cs-CZ" sz="2000"/>
              <a:t>(Malá, 2000)</a:t>
            </a:r>
            <a:endParaRPr lang="en-US" sz="200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cs-CZ" dirty="0">
                <a:solidFill>
                  <a:srgbClr val="00B0F0"/>
                </a:solidFill>
              </a:rPr>
              <a:t>2. Destrukce majetku a vlastnictví </a:t>
            </a:r>
            <a:endParaRPr lang="en-US" dirty="0">
              <a:solidFill>
                <a:srgbClr val="00B0F0"/>
              </a:solidFill>
            </a:endParaRPr>
          </a:p>
        </p:txBody>
      </p:sp>
      <p:sp>
        <p:nvSpPr>
          <p:cNvPr id="18435" name="TextBox 4"/>
          <p:cNvSpPr txBox="1">
            <a:spLocks noChangeArrowheads="1"/>
          </p:cNvSpPr>
          <p:nvPr/>
        </p:nvSpPr>
        <p:spPr bwMode="auto">
          <a:xfrm>
            <a:off x="3059113" y="2060575"/>
            <a:ext cx="5545137" cy="1939925"/>
          </a:xfrm>
          <a:prstGeom prst="rect">
            <a:avLst/>
          </a:prstGeom>
          <a:noFill/>
          <a:ln w="9525">
            <a:noFill/>
            <a:miter lim="800000"/>
            <a:headEnd/>
            <a:tailEnd/>
          </a:ln>
        </p:spPr>
        <p:txBody>
          <a:bodyPr>
            <a:spAutoFit/>
          </a:bodyPr>
          <a:lstStyle/>
          <a:p>
            <a:r>
              <a:rPr lang="cs-CZ" sz="2400"/>
              <a:t>A, zakládá ohně se záměrem vážného poškození </a:t>
            </a:r>
          </a:p>
          <a:p>
            <a:r>
              <a:rPr lang="cs-CZ" sz="2400"/>
              <a:t>B, ničí majetek druhých </a:t>
            </a:r>
          </a:p>
          <a:p>
            <a:endParaRPr lang="cs-CZ" sz="2400"/>
          </a:p>
          <a:p>
            <a:r>
              <a:rPr lang="cs-CZ" sz="2400"/>
              <a:t>(Malá, 2000)</a:t>
            </a:r>
            <a:endParaRPr lang="en-US" sz="2400"/>
          </a:p>
        </p:txBody>
      </p:sp>
      <p:pic>
        <p:nvPicPr>
          <p:cNvPr id="18436" name="Picture 3"/>
          <p:cNvPicPr>
            <a:picLocks noChangeAspect="1" noChangeArrowheads="1"/>
          </p:cNvPicPr>
          <p:nvPr/>
        </p:nvPicPr>
        <p:blipFill>
          <a:blip r:embed="rId2" cstate="print"/>
          <a:srcRect/>
          <a:stretch>
            <a:fillRect/>
          </a:stretch>
        </p:blipFill>
        <p:spPr bwMode="auto">
          <a:xfrm>
            <a:off x="5508625" y="4437063"/>
            <a:ext cx="2735263" cy="2055812"/>
          </a:xfrm>
          <a:prstGeom prst="rect">
            <a:avLst/>
          </a:prstGeom>
          <a:noFill/>
          <a:ln w="9525">
            <a:noFill/>
            <a:miter lim="800000"/>
            <a:headEnd/>
            <a:tailEnd/>
          </a:ln>
        </p:spPr>
      </p:pic>
      <p:pic>
        <p:nvPicPr>
          <p:cNvPr id="18437" name="Picture 4"/>
          <p:cNvPicPr>
            <a:picLocks noGrp="1" noChangeAspect="1" noChangeArrowheads="1"/>
          </p:cNvPicPr>
          <p:nvPr>
            <p:ph idx="1"/>
          </p:nvPr>
        </p:nvPicPr>
        <p:blipFill>
          <a:blip r:embed="rId3" cstate="print"/>
          <a:srcRect/>
          <a:stretch>
            <a:fillRect/>
          </a:stretch>
        </p:blipFill>
        <p:spPr>
          <a:xfrm>
            <a:off x="467544" y="3068960"/>
            <a:ext cx="2397125" cy="1647825"/>
          </a:xfrm>
          <a:noFill/>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s-CZ" dirty="0">
                <a:solidFill>
                  <a:srgbClr val="00B0F0"/>
                </a:solidFill>
              </a:rPr>
              <a:t>3. Nepoctivost nebo krádeže </a:t>
            </a:r>
            <a:endParaRPr lang="en-US" dirty="0">
              <a:solidFill>
                <a:srgbClr val="00B0F0"/>
              </a:solidFill>
            </a:endParaRPr>
          </a:p>
        </p:txBody>
      </p:sp>
      <p:sp>
        <p:nvSpPr>
          <p:cNvPr id="19459" name="TextBox 4"/>
          <p:cNvSpPr txBox="1">
            <a:spLocks noChangeArrowheads="1"/>
          </p:cNvSpPr>
          <p:nvPr/>
        </p:nvSpPr>
        <p:spPr bwMode="auto">
          <a:xfrm>
            <a:off x="3059113" y="2060575"/>
            <a:ext cx="5545137" cy="3048000"/>
          </a:xfrm>
          <a:prstGeom prst="rect">
            <a:avLst/>
          </a:prstGeom>
          <a:noFill/>
          <a:ln w="9525">
            <a:noFill/>
            <a:miter lim="800000"/>
            <a:headEnd/>
            <a:tailEnd/>
          </a:ln>
        </p:spPr>
        <p:txBody>
          <a:bodyPr>
            <a:spAutoFit/>
          </a:bodyPr>
          <a:lstStyle/>
          <a:p>
            <a:r>
              <a:rPr lang="cs-CZ" sz="2400"/>
              <a:t>A, Vloupává se do domů, budov a aut</a:t>
            </a:r>
          </a:p>
          <a:p>
            <a:r>
              <a:rPr lang="cs-CZ" sz="2400"/>
              <a:t>B, často lže, aby se vyhnul povinnostem, získal prospěch či výhody</a:t>
            </a:r>
          </a:p>
          <a:p>
            <a:r>
              <a:rPr lang="cs-CZ" sz="2400"/>
              <a:t>C, krádeže bez konfrontace o obětí (obchod…)</a:t>
            </a:r>
          </a:p>
          <a:p>
            <a:endParaRPr lang="cs-CZ" sz="2400"/>
          </a:p>
          <a:p>
            <a:r>
              <a:rPr lang="cs-CZ" sz="2400"/>
              <a:t>(Malá, 2000)</a:t>
            </a:r>
            <a:endParaRPr lang="en-US" sz="2400"/>
          </a:p>
        </p:txBody>
      </p:sp>
      <p:pic>
        <p:nvPicPr>
          <p:cNvPr id="19460" name="Picture 2"/>
          <p:cNvPicPr>
            <a:picLocks noGrp="1" noChangeAspect="1" noChangeArrowheads="1"/>
          </p:cNvPicPr>
          <p:nvPr>
            <p:ph idx="1"/>
          </p:nvPr>
        </p:nvPicPr>
        <p:blipFill>
          <a:blip r:embed="rId2" cstate="print"/>
          <a:srcRect/>
          <a:stretch>
            <a:fillRect/>
          </a:stretch>
        </p:blipFill>
        <p:spPr>
          <a:xfrm>
            <a:off x="251520" y="2708920"/>
            <a:ext cx="2405063" cy="1800225"/>
          </a:xfrm>
          <a:noFill/>
        </p:spPr>
      </p:pic>
      <p:pic>
        <p:nvPicPr>
          <p:cNvPr id="19461" name="Picture 3"/>
          <p:cNvPicPr>
            <a:picLocks noChangeAspect="1" noChangeArrowheads="1"/>
          </p:cNvPicPr>
          <p:nvPr/>
        </p:nvPicPr>
        <p:blipFill>
          <a:blip r:embed="rId3" cstate="print"/>
          <a:srcRect/>
          <a:stretch>
            <a:fillRect/>
          </a:stretch>
        </p:blipFill>
        <p:spPr bwMode="auto">
          <a:xfrm>
            <a:off x="5364163" y="4648200"/>
            <a:ext cx="2946400" cy="2209800"/>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cs-CZ" dirty="0">
                <a:solidFill>
                  <a:srgbClr val="00B0F0"/>
                </a:solidFill>
              </a:rPr>
              <a:t>4. Vážné porušování pravidel </a:t>
            </a:r>
            <a:endParaRPr lang="en-US" dirty="0">
              <a:solidFill>
                <a:srgbClr val="00B0F0"/>
              </a:solidFill>
            </a:endParaRPr>
          </a:p>
        </p:txBody>
      </p:sp>
      <p:sp>
        <p:nvSpPr>
          <p:cNvPr id="20483" name="TextBox 4"/>
          <p:cNvSpPr txBox="1">
            <a:spLocks noChangeArrowheads="1"/>
          </p:cNvSpPr>
          <p:nvPr/>
        </p:nvSpPr>
        <p:spPr bwMode="auto">
          <a:xfrm>
            <a:off x="3059113" y="2060575"/>
            <a:ext cx="5545137" cy="3416300"/>
          </a:xfrm>
          <a:prstGeom prst="rect">
            <a:avLst/>
          </a:prstGeom>
          <a:noFill/>
          <a:ln w="9525">
            <a:noFill/>
            <a:miter lim="800000"/>
            <a:headEnd/>
            <a:tailEnd/>
          </a:ln>
        </p:spPr>
        <p:txBody>
          <a:bodyPr>
            <a:spAutoFit/>
          </a:bodyPr>
          <a:lstStyle/>
          <a:p>
            <a:r>
              <a:rPr lang="cs-CZ" sz="2400"/>
              <a:t>A, Před 13. rokem věku opakovaně zůstává přes zákazy rodičů celé noci venku</a:t>
            </a:r>
          </a:p>
          <a:p>
            <a:r>
              <a:rPr lang="cs-CZ" sz="2400"/>
              <a:t>B, utíká z domova (nejméně 2x), nebo se samo nevrátilo po dlouhou dobu </a:t>
            </a:r>
          </a:p>
          <a:p>
            <a:r>
              <a:rPr lang="cs-CZ" sz="2400"/>
              <a:t>C, časté záškoláctví před 13.rokem věku </a:t>
            </a:r>
          </a:p>
          <a:p>
            <a:endParaRPr lang="cs-CZ" sz="2400"/>
          </a:p>
          <a:p>
            <a:r>
              <a:rPr lang="cs-CZ" sz="2400"/>
              <a:t>(Malá, 2000)</a:t>
            </a:r>
            <a:endParaRPr lang="en-US" sz="2400"/>
          </a:p>
        </p:txBody>
      </p:sp>
      <p:pic>
        <p:nvPicPr>
          <p:cNvPr id="20484" name="Picture 2"/>
          <p:cNvPicPr>
            <a:picLocks noGrp="1" noChangeAspect="1" noChangeArrowheads="1"/>
          </p:cNvPicPr>
          <p:nvPr>
            <p:ph idx="1"/>
          </p:nvPr>
        </p:nvPicPr>
        <p:blipFill>
          <a:blip r:embed="rId2" cstate="print"/>
          <a:srcRect/>
          <a:stretch>
            <a:fillRect/>
          </a:stretch>
        </p:blipFill>
        <p:spPr>
          <a:xfrm>
            <a:off x="5867400" y="4400550"/>
            <a:ext cx="3127375" cy="2344738"/>
          </a:xfrm>
          <a:noFill/>
        </p:spPr>
      </p:pic>
      <p:pic>
        <p:nvPicPr>
          <p:cNvPr id="20485" name="Picture 3"/>
          <p:cNvPicPr>
            <a:picLocks noChangeAspect="1" noChangeArrowheads="1"/>
          </p:cNvPicPr>
          <p:nvPr/>
        </p:nvPicPr>
        <p:blipFill>
          <a:blip r:embed="rId3" cstate="print"/>
          <a:srcRect/>
          <a:stretch>
            <a:fillRect/>
          </a:stretch>
        </p:blipFill>
        <p:spPr bwMode="auto">
          <a:xfrm>
            <a:off x="539552" y="2852936"/>
            <a:ext cx="2381250" cy="1428750"/>
          </a:xfrm>
          <a:prstGeom prst="rect">
            <a:avLst/>
          </a:prstGeom>
          <a:noFill/>
          <a:ln w="9525">
            <a:noFill/>
            <a:miter lim="800000"/>
            <a:headEnd/>
            <a:tailEnd/>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cs-CZ" dirty="0"/>
              <a:t>LEHKÁ PORUCHA</a:t>
            </a:r>
          </a:p>
          <a:p>
            <a:pPr>
              <a:defRPr/>
            </a:pPr>
            <a:r>
              <a:rPr lang="cs-CZ" dirty="0"/>
              <a:t>STŘEDNÍ PORUCHA</a:t>
            </a:r>
          </a:p>
          <a:p>
            <a:pPr>
              <a:defRPr/>
            </a:pPr>
            <a:r>
              <a:rPr lang="cs-CZ" dirty="0"/>
              <a:t>TĚŽKÁ PORUCHA </a:t>
            </a:r>
          </a:p>
          <a:p>
            <a:pPr>
              <a:defRPr/>
            </a:pPr>
            <a:endParaRPr lang="cs-CZ" dirty="0"/>
          </a:p>
          <a:p>
            <a:pPr>
              <a:buFont typeface="Wingdings 3" pitchFamily="18" charset="2"/>
              <a:buNone/>
              <a:defRPr/>
            </a:pPr>
            <a:endParaRPr lang="cs-CZ" dirty="0"/>
          </a:p>
          <a:p>
            <a:pPr lvl="8">
              <a:defRPr/>
            </a:pPr>
            <a:r>
              <a:rPr lang="cs-CZ" sz="2000" b="1" dirty="0"/>
              <a:t>PORUCHY SE ŠPATNOU PROGNÓZOU</a:t>
            </a:r>
          </a:p>
          <a:p>
            <a:pPr lvl="8">
              <a:defRPr/>
            </a:pPr>
            <a:endParaRPr lang="cs-CZ" dirty="0"/>
          </a:p>
          <a:p>
            <a:pPr lvl="8">
              <a:defRPr/>
            </a:pPr>
            <a:endParaRPr lang="cs-CZ" dirty="0"/>
          </a:p>
          <a:p>
            <a:pPr lvl="8">
              <a:defRPr/>
            </a:pPr>
            <a:endParaRPr lang="cs-CZ" dirty="0"/>
          </a:p>
          <a:p>
            <a:pPr lvl="8">
              <a:defRPr/>
            </a:pPr>
            <a:r>
              <a:rPr lang="cs-CZ" sz="2000" b="1" dirty="0"/>
              <a:t>PORUCHY S LEPŠÍ PROGNÓZOU </a:t>
            </a:r>
            <a:endParaRPr lang="en-US" sz="2000" b="1" dirty="0"/>
          </a:p>
        </p:txBody>
      </p:sp>
      <p:sp>
        <p:nvSpPr>
          <p:cNvPr id="3" name="Title 2"/>
          <p:cNvSpPr>
            <a:spLocks noGrp="1"/>
          </p:cNvSpPr>
          <p:nvPr>
            <p:ph type="title"/>
          </p:nvPr>
        </p:nvSpPr>
        <p:spPr/>
        <p:txBody>
          <a:bodyPr/>
          <a:lstStyle/>
          <a:p>
            <a:pPr>
              <a:defRPr/>
            </a:pPr>
            <a:r>
              <a:rPr lang="cs-CZ" dirty="0">
                <a:solidFill>
                  <a:srgbClr val="00B0F0"/>
                </a:solidFill>
              </a:rPr>
              <a:t>Specifika závažnosti </a:t>
            </a:r>
            <a:endParaRPr lang="en-US" dirty="0">
              <a:solidFill>
                <a:srgbClr val="00B0F0"/>
              </a:solidFill>
            </a:endParaRPr>
          </a:p>
        </p:txBody>
      </p:sp>
      <p:sp>
        <p:nvSpPr>
          <p:cNvPr id="4" name="L-Shape 3"/>
          <p:cNvSpPr/>
          <p:nvPr/>
        </p:nvSpPr>
        <p:spPr>
          <a:xfrm rot="2490906">
            <a:off x="1229172" y="4679267"/>
            <a:ext cx="1450975" cy="132715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p:txBody>
          <a:bodyPr>
            <a:normAutofit/>
          </a:bodyPr>
          <a:lstStyle/>
          <a:p>
            <a:r>
              <a:rPr lang="cs-CZ" sz="2400" dirty="0"/>
              <a:t>Manifestace v útlém dětství  - (vzdorovitost, dráždivost)</a:t>
            </a:r>
          </a:p>
          <a:p>
            <a:r>
              <a:rPr lang="cs-CZ" sz="2400" dirty="0"/>
              <a:t>Chování se stabilně opakuje, nemění se se změnou prostředí </a:t>
            </a:r>
          </a:p>
          <a:p>
            <a:r>
              <a:rPr lang="cs-CZ" sz="2400" dirty="0"/>
              <a:t>Špatné vztahy s vrstevníky </a:t>
            </a:r>
          </a:p>
          <a:p>
            <a:r>
              <a:rPr lang="cs-CZ" sz="2400" dirty="0"/>
              <a:t>Přidružené poruchy (ADHD, ADD, impulzivita)</a:t>
            </a:r>
          </a:p>
          <a:p>
            <a:r>
              <a:rPr lang="cs-CZ" sz="2400" dirty="0"/>
              <a:t>Narušené rodinné prostředí</a:t>
            </a:r>
          </a:p>
          <a:p>
            <a:r>
              <a:rPr lang="cs-CZ" sz="2400" dirty="0"/>
              <a:t>Prostředí ohrožené sociálním vyloučením </a:t>
            </a:r>
          </a:p>
          <a:p>
            <a:endParaRPr lang="cs-CZ" dirty="0"/>
          </a:p>
          <a:p>
            <a:r>
              <a:rPr lang="cs-CZ" dirty="0"/>
              <a:t>Špatná prognóza:</a:t>
            </a:r>
            <a:endParaRPr lang="en-US" dirty="0"/>
          </a:p>
        </p:txBody>
      </p:sp>
      <p:sp>
        <p:nvSpPr>
          <p:cNvPr id="3" name="Title 2"/>
          <p:cNvSpPr>
            <a:spLocks noGrp="1"/>
          </p:cNvSpPr>
          <p:nvPr>
            <p:ph type="title"/>
          </p:nvPr>
        </p:nvSpPr>
        <p:spPr/>
        <p:txBody>
          <a:bodyPr/>
          <a:lstStyle/>
          <a:p>
            <a:pPr>
              <a:defRPr/>
            </a:pPr>
            <a:r>
              <a:rPr lang="cs-CZ" dirty="0" err="1">
                <a:solidFill>
                  <a:srgbClr val="00B0F0"/>
                </a:solidFill>
              </a:rPr>
              <a:t>Prediktory</a:t>
            </a:r>
            <a:r>
              <a:rPr lang="cs-CZ" dirty="0">
                <a:solidFill>
                  <a:srgbClr val="00B0F0"/>
                </a:solidFill>
              </a:rPr>
              <a:t> špatné prognózy</a:t>
            </a:r>
            <a:endParaRPr lang="en-US" dirty="0">
              <a:solidFill>
                <a:srgbClr val="00B0F0"/>
              </a:solidFill>
            </a:endParaRPr>
          </a:p>
        </p:txBody>
      </p:sp>
      <p:graphicFrame>
        <p:nvGraphicFramePr>
          <p:cNvPr id="4" name="Diagram 3"/>
          <p:cNvGraphicFramePr/>
          <p:nvPr/>
        </p:nvGraphicFramePr>
        <p:xfrm>
          <a:off x="4211960" y="4725144"/>
          <a:ext cx="4320480" cy="213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4864"/>
            <a:ext cx="8578850" cy="3802236"/>
          </a:xfrm>
        </p:spPr>
        <p:txBody>
          <a:bodyPr>
            <a:normAutofit fontScale="92500" lnSpcReduction="20000"/>
          </a:bodyPr>
          <a:lstStyle/>
          <a:p>
            <a:pPr>
              <a:buFont typeface="Wingdings 3" pitchFamily="18" charset="2"/>
              <a:buNone/>
              <a:defRPr/>
            </a:pPr>
            <a:r>
              <a:rPr lang="cs-CZ" b="1" u="sng" dirty="0">
                <a:solidFill>
                  <a:schemeClr val="accent3">
                    <a:lumMod val="75000"/>
                  </a:schemeClr>
                </a:solidFill>
              </a:rPr>
              <a:t>A, </a:t>
            </a:r>
            <a:r>
              <a:rPr lang="cs-CZ" b="1" u="sng" dirty="0" err="1">
                <a:solidFill>
                  <a:schemeClr val="accent3">
                    <a:lumMod val="75000"/>
                  </a:schemeClr>
                </a:solidFill>
              </a:rPr>
              <a:t>Dezinhibovaná</a:t>
            </a:r>
            <a:r>
              <a:rPr lang="cs-CZ" b="1" u="sng" dirty="0">
                <a:solidFill>
                  <a:schemeClr val="accent3">
                    <a:lumMod val="75000"/>
                  </a:schemeClr>
                </a:solidFill>
              </a:rPr>
              <a:t> příchylnost v dětství  </a:t>
            </a:r>
          </a:p>
          <a:p>
            <a:pPr>
              <a:buFont typeface="Wingdings 3" pitchFamily="18" charset="2"/>
              <a:buNone/>
              <a:defRPr/>
            </a:pPr>
            <a:r>
              <a:rPr lang="cs-CZ" dirty="0"/>
              <a:t>- Charakteristická výskytem u dětí do 5-ti let </a:t>
            </a:r>
          </a:p>
          <a:p>
            <a:pPr>
              <a:defRPr/>
            </a:pPr>
            <a:r>
              <a:rPr lang="cs-CZ" dirty="0"/>
              <a:t>Silný signál nefungování v rodině</a:t>
            </a:r>
          </a:p>
          <a:p>
            <a:pPr>
              <a:defRPr/>
            </a:pPr>
            <a:r>
              <a:rPr lang="cs-CZ" dirty="0"/>
              <a:t>Dítě si nevytvoří bezpečný vztah k blízkým lidem</a:t>
            </a:r>
          </a:p>
          <a:p>
            <a:pPr>
              <a:defRPr/>
            </a:pPr>
            <a:r>
              <a:rPr lang="cs-CZ" dirty="0"/>
              <a:t>Velmi obdobné </a:t>
            </a:r>
            <a:r>
              <a:rPr lang="cs-CZ" u="sng" dirty="0"/>
              <a:t>syndromu deprivovaného dítěte</a:t>
            </a:r>
          </a:p>
          <a:p>
            <a:pPr>
              <a:defRPr/>
            </a:pPr>
            <a:r>
              <a:rPr lang="cs-CZ" dirty="0"/>
              <a:t>Typická je vztahová rozptýlenost bez zaměřené náklonnosti, chudé sociální interakce, neschopnost důvěrného vztahu jak k vychovatelům, tak k vrstevníkům</a:t>
            </a:r>
          </a:p>
          <a:p>
            <a:pPr>
              <a:defRPr/>
            </a:pPr>
            <a:r>
              <a:rPr lang="cs-CZ" dirty="0"/>
              <a:t>(ústavní děti – věší se na každého) </a:t>
            </a:r>
            <a:endParaRPr lang="en-US" dirty="0"/>
          </a:p>
        </p:txBody>
      </p:sp>
      <p:sp>
        <p:nvSpPr>
          <p:cNvPr id="3" name="Title 2"/>
          <p:cNvSpPr>
            <a:spLocks noGrp="1"/>
          </p:cNvSpPr>
          <p:nvPr>
            <p:ph type="title"/>
          </p:nvPr>
        </p:nvSpPr>
        <p:spPr>
          <a:xfrm>
            <a:off x="457200" y="925906"/>
            <a:ext cx="8229600" cy="846909"/>
          </a:xfrm>
        </p:spPr>
        <p:txBody>
          <a:bodyPr>
            <a:normAutofit fontScale="90000"/>
          </a:bodyPr>
          <a:lstStyle/>
          <a:p>
            <a:pPr>
              <a:defRPr/>
            </a:pPr>
            <a:r>
              <a:rPr lang="cs-CZ" dirty="0">
                <a:solidFill>
                  <a:srgbClr val="00B0F0"/>
                </a:solidFill>
              </a:rPr>
              <a:t>Základní typy poruch se špatnou prognózou – dle MKN 10</a:t>
            </a:r>
            <a:endParaRPr lang="en-US" dirty="0">
              <a:solidFill>
                <a:srgbClr val="00B0F0"/>
              </a:solidFill>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616624"/>
          </a:xfrm>
        </p:spPr>
        <p:txBody>
          <a:bodyPr>
            <a:normAutofit lnSpcReduction="10000"/>
          </a:bodyPr>
          <a:lstStyle/>
          <a:p>
            <a:pPr>
              <a:buFont typeface="Wingdings 3" pitchFamily="18" charset="2"/>
              <a:buNone/>
              <a:defRPr/>
            </a:pPr>
            <a:r>
              <a:rPr lang="cs-CZ" b="1" u="sng" dirty="0">
                <a:solidFill>
                  <a:schemeClr val="accent3">
                    <a:lumMod val="75000"/>
                  </a:schemeClr>
                </a:solidFill>
              </a:rPr>
              <a:t>B, PORUCHA OPOZIČNÍHO VZDORU </a:t>
            </a:r>
          </a:p>
          <a:p>
            <a:pPr>
              <a:buFont typeface="Wingdings 3" pitchFamily="18" charset="2"/>
              <a:buNone/>
              <a:defRPr/>
            </a:pPr>
            <a:r>
              <a:rPr lang="cs-CZ" dirty="0"/>
              <a:t>- Charakteristická výskytem u mladších školáků do 10-ti let</a:t>
            </a:r>
          </a:p>
          <a:p>
            <a:pPr>
              <a:defRPr/>
            </a:pPr>
            <a:r>
              <a:rPr lang="cs-CZ" dirty="0"/>
              <a:t>Negativistické, nepřátelské, vzdorovité, provokativní, rušivé chování, zlost, podrážděnost, podezřívavost, nízká frustrační tolerance, psychické trápení druhých – často obviňují z chyb druhé, také projevy výrazné vulgarity </a:t>
            </a:r>
          </a:p>
          <a:p>
            <a:pPr>
              <a:defRPr/>
            </a:pPr>
            <a:r>
              <a:rPr lang="cs-CZ" dirty="0"/>
              <a:t>Často „rozbitý domov“ , nestimulující sociální prostředí</a:t>
            </a:r>
          </a:p>
          <a:p>
            <a:pPr>
              <a:defRPr/>
            </a:pPr>
            <a:r>
              <a:rPr lang="cs-CZ" dirty="0"/>
              <a:t>Častěji u chlapců, frekventovaně bývá spojeno s hyperkinetickou poruchou (AHDH) </a:t>
            </a:r>
          </a:p>
        </p:txBody>
      </p:sp>
      <p:sp>
        <p:nvSpPr>
          <p:cNvPr id="3" name="Title 2"/>
          <p:cNvSpPr>
            <a:spLocks noGrp="1"/>
          </p:cNvSpPr>
          <p:nvPr>
            <p:ph type="title"/>
          </p:nvPr>
        </p:nvSpPr>
        <p:spPr>
          <a:xfrm>
            <a:off x="457200" y="1371600"/>
            <a:ext cx="8229600" cy="46038"/>
          </a:xfrm>
        </p:spPr>
        <p:txBody>
          <a:bodyPr>
            <a:normAutofit fontScale="90000"/>
          </a:bodyPr>
          <a:lstStyle/>
          <a:p>
            <a:pPr>
              <a:defRPr/>
            </a:pPr>
            <a:endParaRPr 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314404"/>
          </a:xfrm>
        </p:spPr>
        <p:txBody>
          <a:bodyPr>
            <a:normAutofit lnSpcReduction="10000"/>
          </a:bodyPr>
          <a:lstStyle/>
          <a:p>
            <a:pPr>
              <a:buFont typeface="Wingdings 3" pitchFamily="18" charset="2"/>
              <a:buNone/>
              <a:defRPr/>
            </a:pPr>
            <a:r>
              <a:rPr lang="cs-CZ" b="1" u="sng" dirty="0">
                <a:solidFill>
                  <a:schemeClr val="accent3">
                    <a:lumMod val="75000"/>
                  </a:schemeClr>
                </a:solidFill>
              </a:rPr>
              <a:t>C, NESOCIALIZOVANÁ PORUCHA CHOVÁNÍ </a:t>
            </a:r>
          </a:p>
          <a:p>
            <a:pPr>
              <a:buFontTx/>
              <a:buChar char="-"/>
              <a:defRPr/>
            </a:pPr>
            <a:endParaRPr lang="cs-CZ" dirty="0"/>
          </a:p>
          <a:p>
            <a:pPr>
              <a:buFontTx/>
              <a:buChar char="-"/>
              <a:defRPr/>
            </a:pPr>
            <a:r>
              <a:rPr lang="cs-CZ" dirty="0"/>
              <a:t>závažná, </a:t>
            </a:r>
            <a:r>
              <a:rPr lang="cs-CZ" dirty="0" err="1"/>
              <a:t>disociální</a:t>
            </a:r>
            <a:r>
              <a:rPr lang="cs-CZ" dirty="0"/>
              <a:t> až antisociální chování</a:t>
            </a:r>
          </a:p>
          <a:p>
            <a:pPr>
              <a:buFontTx/>
              <a:buChar char="-"/>
              <a:defRPr/>
            </a:pPr>
            <a:r>
              <a:rPr lang="cs-CZ" dirty="0"/>
              <a:t>Zahrnuje PCH samotářského agresivního typu </a:t>
            </a:r>
          </a:p>
          <a:p>
            <a:pPr>
              <a:buFontTx/>
              <a:buChar char="-"/>
              <a:defRPr/>
            </a:pPr>
            <a:r>
              <a:rPr lang="cs-CZ" dirty="0"/>
              <a:t>Projevy agresivity vůči lidem, i ke zvířatům, krutost, vandalismus </a:t>
            </a:r>
          </a:p>
          <a:p>
            <a:pPr>
              <a:buFontTx/>
              <a:buChar char="-"/>
              <a:defRPr/>
            </a:pPr>
            <a:r>
              <a:rPr lang="cs-CZ" dirty="0"/>
              <a:t>Útěky, záškoláctví  </a:t>
            </a:r>
          </a:p>
          <a:p>
            <a:pPr>
              <a:buFontTx/>
              <a:buChar char="-"/>
              <a:defRPr/>
            </a:pPr>
            <a:r>
              <a:rPr lang="cs-CZ" dirty="0"/>
              <a:t>Ublížení na zdraví, LP</a:t>
            </a:r>
          </a:p>
          <a:p>
            <a:pPr>
              <a:buFontTx/>
              <a:buChar char="-"/>
              <a:defRPr/>
            </a:pPr>
            <a:r>
              <a:rPr lang="cs-CZ" dirty="0"/>
              <a:t>Pro dg. důležité: trvale narušené vztahy k vrstevníkům, izolace, neoblíbenost, bez projevů empatie k druhým</a:t>
            </a:r>
          </a:p>
        </p:txBody>
      </p:sp>
      <p:sp>
        <p:nvSpPr>
          <p:cNvPr id="3" name="Title 2"/>
          <p:cNvSpPr>
            <a:spLocks noGrp="1"/>
          </p:cNvSpPr>
          <p:nvPr>
            <p:ph type="title"/>
          </p:nvPr>
        </p:nvSpPr>
        <p:spPr>
          <a:xfrm>
            <a:off x="457200" y="1371600"/>
            <a:ext cx="8229600" cy="46038"/>
          </a:xfrm>
        </p:spPr>
        <p:txBody>
          <a:bodyPr>
            <a:normAutofit fontScale="90000"/>
          </a:bodyPr>
          <a:lstStyle/>
          <a:p>
            <a:pPr>
              <a:defRPr/>
            </a:pP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AUTOREFLEXE – CVIČENÍ </a:t>
            </a:r>
          </a:p>
        </p:txBody>
      </p:sp>
      <p:sp>
        <p:nvSpPr>
          <p:cNvPr id="3" name="Zástupný symbol pro obsah 2"/>
          <p:cNvSpPr>
            <a:spLocks noGrp="1"/>
          </p:cNvSpPr>
          <p:nvPr>
            <p:ph idx="1"/>
          </p:nvPr>
        </p:nvSpPr>
        <p:spPr/>
        <p:txBody>
          <a:bodyPr/>
          <a:lstStyle/>
          <a:p>
            <a:r>
              <a:rPr lang="cs-CZ" dirty="0"/>
              <a:t>REFLEXE EMOCÍ, KTERÉ MOHOU PROJEVY NÁROČNÉHO CHOVÁNÍ ŽÁKŮ VYVOLAT </a:t>
            </a:r>
          </a:p>
          <a:p>
            <a:r>
              <a:rPr lang="cs-CZ" dirty="0"/>
              <a:t>KOMUNIKAČNÍ PASTI </a:t>
            </a:r>
          </a:p>
          <a:p>
            <a:r>
              <a:rPr lang="cs-CZ" dirty="0"/>
              <a:t>MYLNÉ INTERPRERACE </a:t>
            </a:r>
          </a:p>
          <a:p>
            <a:r>
              <a:rPr lang="cs-CZ" dirty="0"/>
              <a:t>PASTI, ZAČAROVANÉ KRUHY </a:t>
            </a:r>
          </a:p>
          <a:p>
            <a:r>
              <a:rPr lang="cs-CZ" dirty="0"/>
              <a:t>SLABÁ MÍSTA V ŘEŠENÍ </a:t>
            </a:r>
          </a:p>
          <a:p>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6792"/>
            <a:ext cx="8578850" cy="4824536"/>
          </a:xfrm>
        </p:spPr>
        <p:txBody>
          <a:bodyPr>
            <a:normAutofit fontScale="92500"/>
          </a:bodyPr>
          <a:lstStyle/>
          <a:p>
            <a:pPr>
              <a:buFont typeface="Wingdings 3" pitchFamily="18" charset="2"/>
              <a:buNone/>
              <a:defRPr/>
            </a:pPr>
            <a:r>
              <a:rPr lang="cs-CZ" b="1" u="sng" dirty="0">
                <a:solidFill>
                  <a:schemeClr val="accent3">
                    <a:lumMod val="75000"/>
                  </a:schemeClr>
                </a:solidFill>
              </a:rPr>
              <a:t>A, Porucha chování ve vztahu k rodině </a:t>
            </a:r>
          </a:p>
          <a:p>
            <a:pPr>
              <a:buFontTx/>
              <a:buChar char="-"/>
              <a:defRPr/>
            </a:pPr>
            <a:r>
              <a:rPr lang="cs-CZ" dirty="0"/>
              <a:t>Agresivní chování </a:t>
            </a:r>
            <a:r>
              <a:rPr lang="cs-CZ" b="1" dirty="0"/>
              <a:t>omezené na domov, rodinu </a:t>
            </a:r>
            <a:r>
              <a:rPr lang="cs-CZ" dirty="0"/>
              <a:t>– krádeže, destrukce věcí, zakládání ohně (byt, chata) </a:t>
            </a:r>
          </a:p>
          <a:p>
            <a:pPr>
              <a:buFontTx/>
              <a:buChar char="-"/>
              <a:defRPr/>
            </a:pPr>
            <a:r>
              <a:rPr lang="cs-CZ" dirty="0"/>
              <a:t>Důležité pro dg – dítě má normální sociální vztahy mimo rodinu </a:t>
            </a:r>
          </a:p>
          <a:p>
            <a:pPr>
              <a:buFont typeface="Wingdings 3" pitchFamily="18" charset="2"/>
              <a:buNone/>
              <a:defRPr/>
            </a:pPr>
            <a:r>
              <a:rPr lang="cs-CZ" b="1" u="sng" dirty="0">
                <a:solidFill>
                  <a:schemeClr val="accent3">
                    <a:lumMod val="75000"/>
                  </a:schemeClr>
                </a:solidFill>
              </a:rPr>
              <a:t>B, Socializovaná porucha chování </a:t>
            </a:r>
          </a:p>
          <a:p>
            <a:pPr>
              <a:buFont typeface="Wingdings 3" pitchFamily="18" charset="2"/>
              <a:buNone/>
              <a:defRPr/>
            </a:pPr>
            <a:r>
              <a:rPr lang="cs-CZ" dirty="0"/>
              <a:t>- </a:t>
            </a:r>
            <a:r>
              <a:rPr lang="cs-CZ" dirty="0">
                <a:solidFill>
                  <a:schemeClr val="accent3">
                    <a:lumMod val="75000"/>
                  </a:schemeClr>
                </a:solidFill>
              </a:rPr>
              <a:t> </a:t>
            </a:r>
            <a:r>
              <a:rPr lang="cs-CZ" dirty="0"/>
              <a:t>Spojená se zapojením do vrstevnické skupiny (přátelství, rituály, struktura organizace) </a:t>
            </a:r>
          </a:p>
          <a:p>
            <a:pPr>
              <a:buFontTx/>
              <a:buChar char="-"/>
              <a:defRPr/>
            </a:pPr>
            <a:r>
              <a:rPr lang="cs-CZ" dirty="0"/>
              <a:t>Sociálně nežádoucí chování mimo domov </a:t>
            </a:r>
          </a:p>
          <a:p>
            <a:pPr>
              <a:buFontTx/>
              <a:buChar char="-"/>
              <a:defRPr/>
            </a:pPr>
            <a:r>
              <a:rPr lang="cs-CZ" dirty="0"/>
              <a:t>Negativní vztah ke škole, záškoláctví, krádeže s druhými </a:t>
            </a:r>
          </a:p>
        </p:txBody>
      </p:sp>
      <p:sp>
        <p:nvSpPr>
          <p:cNvPr id="3" name="Title 2"/>
          <p:cNvSpPr>
            <a:spLocks noGrp="1"/>
          </p:cNvSpPr>
          <p:nvPr>
            <p:ph type="title"/>
          </p:nvPr>
        </p:nvSpPr>
        <p:spPr>
          <a:xfrm>
            <a:off x="457200" y="620688"/>
            <a:ext cx="8229600" cy="792088"/>
          </a:xfrm>
        </p:spPr>
        <p:txBody>
          <a:bodyPr>
            <a:normAutofit fontScale="90000"/>
          </a:bodyPr>
          <a:lstStyle/>
          <a:p>
            <a:pPr>
              <a:defRPr/>
            </a:pPr>
            <a:r>
              <a:rPr lang="cs-CZ" dirty="0">
                <a:solidFill>
                  <a:srgbClr val="00B0F0"/>
                </a:solidFill>
              </a:rPr>
              <a:t>Základní typy poruch s lepší prognózou – dle MKN 10</a:t>
            </a:r>
            <a:endParaRPr lang="en-US" dirty="0">
              <a:solidFill>
                <a:srgbClr val="00B0F0"/>
              </a:solidFill>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r>
              <a:rPr lang="cs-CZ"/>
              <a:t>Pozdní nástup</a:t>
            </a:r>
          </a:p>
          <a:p>
            <a:r>
              <a:rPr lang="cs-CZ"/>
              <a:t>Relativně omezené spektrum projevů</a:t>
            </a:r>
          </a:p>
          <a:p>
            <a:r>
              <a:rPr lang="cs-CZ"/>
              <a:t>Sociální vázanost </a:t>
            </a:r>
          </a:p>
          <a:p>
            <a:r>
              <a:rPr lang="cs-CZ"/>
              <a:t>Relativně dobré rodinné zázemí </a:t>
            </a:r>
          </a:p>
          <a:p>
            <a:endParaRPr lang="en-US"/>
          </a:p>
        </p:txBody>
      </p:sp>
      <p:sp>
        <p:nvSpPr>
          <p:cNvPr id="3" name="Title 2"/>
          <p:cNvSpPr>
            <a:spLocks noGrp="1"/>
          </p:cNvSpPr>
          <p:nvPr>
            <p:ph type="title"/>
          </p:nvPr>
        </p:nvSpPr>
        <p:spPr/>
        <p:txBody>
          <a:bodyPr/>
          <a:lstStyle/>
          <a:p>
            <a:pPr>
              <a:defRPr/>
            </a:pPr>
            <a:r>
              <a:rPr lang="cs-CZ" dirty="0">
                <a:solidFill>
                  <a:srgbClr val="0070C0"/>
                </a:solidFill>
              </a:rPr>
              <a:t>Pozitivnější prognóza </a:t>
            </a:r>
            <a:endParaRPr lang="en-US" dirty="0">
              <a:solidFill>
                <a:srgbClr val="0070C0"/>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r>
              <a:rPr lang="cs-CZ"/>
              <a:t>Častější kombinace s :</a:t>
            </a:r>
          </a:p>
          <a:p>
            <a:r>
              <a:rPr lang="cs-CZ"/>
              <a:t>Poruchy emocí</a:t>
            </a:r>
          </a:p>
          <a:p>
            <a:r>
              <a:rPr lang="cs-CZ"/>
              <a:t>ADHD</a:t>
            </a:r>
          </a:p>
          <a:p>
            <a:r>
              <a:rPr lang="cs-CZ"/>
              <a:t>SPU</a:t>
            </a:r>
          </a:p>
          <a:p>
            <a:r>
              <a:rPr lang="cs-CZ"/>
              <a:t>V pozdějším věku zneužívání NL </a:t>
            </a:r>
          </a:p>
          <a:p>
            <a:pPr>
              <a:buFont typeface="Wingdings 3" pitchFamily="18" charset="2"/>
              <a:buNone/>
            </a:pPr>
            <a:endParaRPr lang="cs-CZ"/>
          </a:p>
          <a:p>
            <a:pPr>
              <a:buFont typeface="Wingdings 3" pitchFamily="18" charset="2"/>
              <a:buNone/>
            </a:pPr>
            <a:endParaRPr lang="cs-CZ"/>
          </a:p>
          <a:p>
            <a:pPr>
              <a:buFont typeface="Wingdings 3" pitchFamily="18" charset="2"/>
              <a:buNone/>
            </a:pPr>
            <a:r>
              <a:rPr lang="cs-CZ"/>
              <a:t>Výskyt další poruchy zhoršuje prognózu</a:t>
            </a:r>
            <a:endParaRPr lang="en-US"/>
          </a:p>
        </p:txBody>
      </p:sp>
      <p:sp>
        <p:nvSpPr>
          <p:cNvPr id="3" name="Title 2"/>
          <p:cNvSpPr>
            <a:spLocks noGrp="1"/>
          </p:cNvSpPr>
          <p:nvPr>
            <p:ph type="title"/>
          </p:nvPr>
        </p:nvSpPr>
        <p:spPr/>
        <p:txBody>
          <a:bodyPr/>
          <a:lstStyle/>
          <a:p>
            <a:pPr>
              <a:defRPr/>
            </a:pPr>
            <a:r>
              <a:rPr lang="cs-CZ" dirty="0" err="1">
                <a:solidFill>
                  <a:srgbClr val="0070C0"/>
                </a:solidFill>
              </a:rPr>
              <a:t>Komorbidita</a:t>
            </a:r>
            <a:r>
              <a:rPr lang="cs-CZ" dirty="0">
                <a:solidFill>
                  <a:srgbClr val="0070C0"/>
                </a:solidFill>
              </a:rPr>
              <a:t> </a:t>
            </a:r>
            <a:endParaRPr lang="en-US" dirty="0">
              <a:solidFill>
                <a:srgbClr val="0070C0"/>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r>
              <a:rPr lang="cs-CZ"/>
              <a:t>Efekt včasnosti</a:t>
            </a:r>
          </a:p>
          <a:p>
            <a:r>
              <a:rPr lang="cs-CZ"/>
              <a:t>Multidisciplinarity</a:t>
            </a:r>
          </a:p>
          <a:p>
            <a:r>
              <a:rPr lang="cs-CZ"/>
              <a:t>Komplexnosti </a:t>
            </a:r>
          </a:p>
          <a:p>
            <a:r>
              <a:rPr lang="cs-CZ"/>
              <a:t>Systematičnosti</a:t>
            </a:r>
          </a:p>
          <a:p>
            <a:r>
              <a:rPr lang="cs-CZ"/>
              <a:t>Dlouhodobosti</a:t>
            </a:r>
          </a:p>
          <a:p>
            <a:endParaRPr lang="cs-CZ"/>
          </a:p>
          <a:p>
            <a:r>
              <a:rPr lang="cs-CZ"/>
              <a:t>Nejzásadnější v intervenci odborníka je naučit rodiče techniky jasné, přímé a specifické komunikace s dítětem. </a:t>
            </a:r>
          </a:p>
          <a:p>
            <a:pPr>
              <a:buFont typeface="Wingdings 3" pitchFamily="18" charset="2"/>
              <a:buNone/>
            </a:pPr>
            <a:endParaRPr lang="cs-CZ"/>
          </a:p>
          <a:p>
            <a:endParaRPr lang="en-US"/>
          </a:p>
        </p:txBody>
      </p:sp>
      <p:sp>
        <p:nvSpPr>
          <p:cNvPr id="3" name="Title 2"/>
          <p:cNvSpPr>
            <a:spLocks noGrp="1"/>
          </p:cNvSpPr>
          <p:nvPr>
            <p:ph type="title"/>
          </p:nvPr>
        </p:nvSpPr>
        <p:spPr/>
        <p:txBody>
          <a:bodyPr/>
          <a:lstStyle/>
          <a:p>
            <a:pPr algn="ctr">
              <a:defRPr/>
            </a:pPr>
            <a:r>
              <a:rPr lang="cs-CZ" dirty="0">
                <a:solidFill>
                  <a:srgbClr val="0070C0"/>
                </a:solidFill>
              </a:rPr>
              <a:t>TERAPIE </a:t>
            </a:r>
            <a:endParaRPr lang="en-US" dirty="0">
              <a:solidFill>
                <a:srgbClr val="0070C0"/>
              </a:solidFill>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r>
              <a:rPr lang="cs-CZ"/>
              <a:t>Pedagogicko psychologické poradenství, výchovné poradenství</a:t>
            </a:r>
          </a:p>
          <a:p>
            <a:r>
              <a:rPr lang="cs-CZ"/>
              <a:t>Psychoterapie – socioterapie, nácvik žádoucích vzorců chování, rodinná terapie, KBT </a:t>
            </a:r>
          </a:p>
          <a:p>
            <a:r>
              <a:rPr lang="cs-CZ"/>
              <a:t>Edukativní pomoc – např. doučování, nácvik, motivační prvky</a:t>
            </a:r>
          </a:p>
          <a:p>
            <a:r>
              <a:rPr lang="cs-CZ"/>
              <a:t>Medikace –neuroleptika, antidepresiva – psychiatrické vyšetření </a:t>
            </a:r>
            <a:endParaRPr lang="en-US"/>
          </a:p>
        </p:txBody>
      </p:sp>
      <p:sp>
        <p:nvSpPr>
          <p:cNvPr id="3" name="Title 2"/>
          <p:cNvSpPr>
            <a:spLocks noGrp="1"/>
          </p:cNvSpPr>
          <p:nvPr>
            <p:ph type="title"/>
          </p:nvPr>
        </p:nvSpPr>
        <p:spPr/>
        <p:txBody>
          <a:bodyPr/>
          <a:lstStyle/>
          <a:p>
            <a:pPr>
              <a:defRPr/>
            </a:pPr>
            <a:r>
              <a:rPr lang="cs-CZ" dirty="0">
                <a:solidFill>
                  <a:srgbClr val="0070C0"/>
                </a:solidFill>
              </a:rPr>
              <a:t>Formy terapie </a:t>
            </a:r>
            <a:endParaRPr lang="en-US" dirty="0">
              <a:solidFill>
                <a:srgbClr val="0070C0"/>
              </a:solidFil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916832"/>
            <a:ext cx="8229600" cy="4468142"/>
          </a:xfrm>
        </p:spPr>
        <p:txBody>
          <a:bodyPr>
            <a:normAutofit fontScale="85000" lnSpcReduction="20000"/>
          </a:bodyPr>
          <a:lstStyle/>
          <a:p>
            <a:pPr>
              <a:defRPr/>
            </a:pPr>
            <a:r>
              <a:rPr lang="cs-CZ" sz="2400" dirty="0"/>
              <a:t>Ambulantní služby – psychologové, psychiatři</a:t>
            </a:r>
          </a:p>
          <a:p>
            <a:pPr>
              <a:defRPr/>
            </a:pPr>
            <a:r>
              <a:rPr lang="cs-CZ" sz="2400" dirty="0"/>
              <a:t>PPP</a:t>
            </a:r>
          </a:p>
          <a:p>
            <a:pPr>
              <a:defRPr/>
            </a:pPr>
            <a:r>
              <a:rPr lang="cs-CZ" sz="2400" dirty="0"/>
              <a:t>SVP  - ambulantní, stacionář, pobyt. oddělení </a:t>
            </a:r>
          </a:p>
          <a:p>
            <a:pPr>
              <a:defRPr/>
            </a:pPr>
            <a:r>
              <a:rPr lang="cs-CZ" sz="2400" dirty="0"/>
              <a:t>Psychiatrické kliniky </a:t>
            </a:r>
          </a:p>
          <a:p>
            <a:pPr>
              <a:defRPr/>
            </a:pPr>
            <a:r>
              <a:rPr lang="cs-CZ" sz="2400" dirty="0"/>
              <a:t>OSPOD</a:t>
            </a:r>
          </a:p>
          <a:p>
            <a:pPr>
              <a:defRPr/>
            </a:pPr>
            <a:r>
              <a:rPr lang="cs-CZ" sz="2400" dirty="0"/>
              <a:t>Policie ČR</a:t>
            </a:r>
          </a:p>
          <a:p>
            <a:pPr>
              <a:defRPr/>
            </a:pPr>
            <a:r>
              <a:rPr lang="cs-CZ" sz="2400" dirty="0"/>
              <a:t>Diagnostické ústavy</a:t>
            </a:r>
          </a:p>
          <a:p>
            <a:pPr>
              <a:defRPr/>
            </a:pPr>
            <a:r>
              <a:rPr lang="cs-CZ" sz="2400" dirty="0"/>
              <a:t>Probační a mediační služba </a:t>
            </a:r>
          </a:p>
          <a:p>
            <a:pPr lvl="7">
              <a:defRPr/>
            </a:pPr>
            <a:endParaRPr lang="cs-CZ" b="1" dirty="0"/>
          </a:p>
          <a:p>
            <a:pPr lvl="7">
              <a:defRPr/>
            </a:pPr>
            <a:r>
              <a:rPr lang="cs-CZ" b="1" dirty="0"/>
              <a:t>KONTAKTY: na každé škole od výchovného poradce, školního psychologa, u pediatrů </a:t>
            </a:r>
          </a:p>
          <a:p>
            <a:pPr lvl="7">
              <a:defRPr/>
            </a:pPr>
            <a:r>
              <a:rPr lang="cs-CZ" b="1" dirty="0"/>
              <a:t>www.</a:t>
            </a:r>
            <a:r>
              <a:rPr lang="cs-CZ" b="1" dirty="0" err="1"/>
              <a:t>sancedetem.cz</a:t>
            </a:r>
            <a:endParaRPr lang="cs-CZ" b="1" dirty="0"/>
          </a:p>
          <a:p>
            <a:pPr lvl="7">
              <a:defRPr/>
            </a:pPr>
            <a:r>
              <a:rPr lang="cs-CZ" b="1" dirty="0"/>
              <a:t>www.</a:t>
            </a:r>
            <a:r>
              <a:rPr lang="cs-CZ" b="1" dirty="0" err="1"/>
              <a:t>msmt.cz</a:t>
            </a:r>
            <a:r>
              <a:rPr lang="cs-CZ" b="1" dirty="0"/>
              <a:t> – sekce sociální programy</a:t>
            </a:r>
          </a:p>
          <a:p>
            <a:pPr lvl="7">
              <a:defRPr/>
            </a:pPr>
            <a:r>
              <a:rPr lang="cs-CZ" b="1" dirty="0"/>
              <a:t>www.</a:t>
            </a:r>
            <a:r>
              <a:rPr lang="cs-CZ" b="1" dirty="0" err="1"/>
              <a:t>nuv.cz</a:t>
            </a:r>
            <a:endParaRPr lang="cs-CZ" b="1" dirty="0"/>
          </a:p>
          <a:p>
            <a:pPr lvl="7">
              <a:defRPr/>
            </a:pPr>
            <a:endParaRPr lang="cs-CZ" b="1" dirty="0"/>
          </a:p>
          <a:p>
            <a:pPr lvl="7">
              <a:defRPr/>
            </a:pPr>
            <a:endParaRPr lang="cs-CZ" b="1" dirty="0"/>
          </a:p>
          <a:p>
            <a:pPr lvl="7">
              <a:defRPr/>
            </a:pPr>
            <a:endParaRPr lang="cs-CZ" b="1" dirty="0"/>
          </a:p>
          <a:p>
            <a:pPr lvl="7">
              <a:defRPr/>
            </a:pPr>
            <a:r>
              <a:rPr lang="cs-CZ" sz="2100" b="1" dirty="0">
                <a:solidFill>
                  <a:srgbClr val="FF0000"/>
                </a:solidFill>
              </a:rPr>
              <a:t>Máte svou databázi pomocné sítě? </a:t>
            </a:r>
          </a:p>
          <a:p>
            <a:pPr lvl="7">
              <a:defRPr/>
            </a:pPr>
            <a:endParaRPr lang="en-US" dirty="0"/>
          </a:p>
        </p:txBody>
      </p:sp>
      <p:sp>
        <p:nvSpPr>
          <p:cNvPr id="3" name="Title 2"/>
          <p:cNvSpPr>
            <a:spLocks noGrp="1"/>
          </p:cNvSpPr>
          <p:nvPr>
            <p:ph type="title"/>
          </p:nvPr>
        </p:nvSpPr>
        <p:spPr>
          <a:xfrm>
            <a:off x="457200" y="836712"/>
            <a:ext cx="8229600" cy="792088"/>
          </a:xfrm>
        </p:spPr>
        <p:txBody>
          <a:bodyPr/>
          <a:lstStyle/>
          <a:p>
            <a:pPr>
              <a:defRPr/>
            </a:pPr>
            <a:r>
              <a:rPr lang="cs-CZ" dirty="0">
                <a:solidFill>
                  <a:srgbClr val="0070C0"/>
                </a:solidFill>
              </a:rPr>
              <a:t>KDE HLEDAT POMOC? </a:t>
            </a:r>
            <a:endParaRPr lang="en-US" dirty="0">
              <a:solidFill>
                <a:srgbClr val="0070C0"/>
              </a:solidFill>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67676CF1-6551-444A-A68B-9DD99904AF91}"/>
              </a:ext>
            </a:extLst>
          </p:cNvPr>
          <p:cNvSpPr>
            <a:spLocks noGrp="1"/>
          </p:cNvSpPr>
          <p:nvPr>
            <p:ph type="title"/>
          </p:nvPr>
        </p:nvSpPr>
        <p:spPr>
          <a:xfrm>
            <a:off x="457200" y="1143000"/>
            <a:ext cx="8229600" cy="1066800"/>
          </a:xfrm>
        </p:spPr>
        <p:txBody>
          <a:bodyPr anchor="ctr">
            <a:normAutofit/>
          </a:bodyPr>
          <a:lstStyle/>
          <a:p>
            <a:pPr>
              <a:defRPr/>
            </a:pPr>
            <a:r>
              <a:rPr lang="cs-CZ" dirty="0"/>
              <a:t>Diskuze: </a:t>
            </a:r>
          </a:p>
        </p:txBody>
      </p:sp>
      <p:pic>
        <p:nvPicPr>
          <p:cNvPr id="6" name="Zástupný obsah 5" descr="Obsah obrázku nábytek, stůl, místnost, dort&#10;&#10;Popis byl vytvořen automaticky">
            <a:extLst>
              <a:ext uri="{FF2B5EF4-FFF2-40B4-BE49-F238E27FC236}">
                <a16:creationId xmlns:a16="http://schemas.microsoft.com/office/drawing/2014/main" id="{CF7233AF-D013-4920-BB65-512ECE0DF3D1}"/>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520" y="3168308"/>
            <a:ext cx="4038600" cy="2688193"/>
          </a:xfrm>
        </p:spPr>
      </p:pic>
      <p:graphicFrame>
        <p:nvGraphicFramePr>
          <p:cNvPr id="5" name="Zástupný symbol pro obsah 1">
            <a:extLst>
              <a:ext uri="{FF2B5EF4-FFF2-40B4-BE49-F238E27FC236}">
                <a16:creationId xmlns:a16="http://schemas.microsoft.com/office/drawing/2014/main" id="{0D82BDFC-31F7-49C0-9D18-54A4783B4DB1}"/>
              </a:ext>
            </a:extLst>
          </p:cNvPr>
          <p:cNvGraphicFramePr>
            <a:graphicFrameLocks noGrp="1"/>
          </p:cNvGraphicFramePr>
          <p:nvPr>
            <p:ph sz="half" idx="2"/>
            <p:extLst>
              <p:ext uri="{D42A27DB-BD31-4B8C-83A1-F6EECF244321}">
                <p14:modId xmlns:p14="http://schemas.microsoft.com/office/powerpoint/2010/main" val="1322810887"/>
              </p:ext>
            </p:extLst>
          </p:nvPr>
        </p:nvGraphicFramePr>
        <p:xfrm>
          <a:off x="4648200" y="2249424"/>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DB9AD5B-1DC1-4FE5-9504-D41139764C3D}"/>
              </a:ext>
            </a:extLst>
          </p:cNvPr>
          <p:cNvSpPr/>
          <p:nvPr/>
        </p:nvSpPr>
        <p:spPr>
          <a:xfrm>
            <a:off x="1187624" y="1700808"/>
            <a:ext cx="3711272" cy="923330"/>
          </a:xfrm>
          <a:prstGeom prst="rect">
            <a:avLst/>
          </a:prstGeom>
        </p:spPr>
        <p:txBody>
          <a:bodyPr wrap="none">
            <a:spAutoFit/>
          </a:bodyPr>
          <a:lstStyle/>
          <a:p>
            <a:r>
              <a:rPr lang="cs-CZ" dirty="0">
                <a:hlinkClick r:id="rId2"/>
              </a:rPr>
              <a:t>https://www.msmt.cz/file/33233/</a:t>
            </a:r>
            <a:endParaRPr lang="cs-CZ" dirty="0"/>
          </a:p>
          <a:p>
            <a:endParaRPr lang="cs-CZ" dirty="0"/>
          </a:p>
          <a:p>
            <a:endParaRPr lang="cs-CZ" dirty="0"/>
          </a:p>
        </p:txBody>
      </p:sp>
      <p:sp>
        <p:nvSpPr>
          <p:cNvPr id="3" name="Obdélník 2">
            <a:extLst>
              <a:ext uri="{FF2B5EF4-FFF2-40B4-BE49-F238E27FC236}">
                <a16:creationId xmlns:a16="http://schemas.microsoft.com/office/drawing/2014/main" id="{0FDF1702-7A4F-412E-A939-04D366B05615}"/>
              </a:ext>
            </a:extLst>
          </p:cNvPr>
          <p:cNvSpPr/>
          <p:nvPr/>
        </p:nvSpPr>
        <p:spPr>
          <a:xfrm>
            <a:off x="2710753" y="3244334"/>
            <a:ext cx="3722494" cy="646331"/>
          </a:xfrm>
          <a:prstGeom prst="rect">
            <a:avLst/>
          </a:prstGeom>
        </p:spPr>
        <p:txBody>
          <a:bodyPr wrap="none">
            <a:spAutoFit/>
          </a:bodyPr>
          <a:lstStyle/>
          <a:p>
            <a:r>
              <a:rPr lang="cs-CZ" dirty="0">
                <a:hlinkClick r:id="rId3"/>
              </a:rPr>
              <a:t>https://www.msmt.cz/file/32878/</a:t>
            </a:r>
            <a:endParaRPr lang="cs-CZ" dirty="0"/>
          </a:p>
          <a:p>
            <a:endParaRPr lang="cs-CZ" dirty="0"/>
          </a:p>
        </p:txBody>
      </p:sp>
      <p:sp>
        <p:nvSpPr>
          <p:cNvPr id="4" name="Obdélník 3">
            <a:extLst>
              <a:ext uri="{FF2B5EF4-FFF2-40B4-BE49-F238E27FC236}">
                <a16:creationId xmlns:a16="http://schemas.microsoft.com/office/drawing/2014/main" id="{D0E8B138-49F2-40A5-BC96-77F6E819770C}"/>
              </a:ext>
            </a:extLst>
          </p:cNvPr>
          <p:cNvSpPr/>
          <p:nvPr/>
        </p:nvSpPr>
        <p:spPr>
          <a:xfrm>
            <a:off x="3491880" y="4847205"/>
            <a:ext cx="3714478" cy="646331"/>
          </a:xfrm>
          <a:prstGeom prst="rect">
            <a:avLst/>
          </a:prstGeom>
        </p:spPr>
        <p:txBody>
          <a:bodyPr wrap="none">
            <a:spAutoFit/>
          </a:bodyPr>
          <a:lstStyle/>
          <a:p>
            <a:r>
              <a:rPr lang="cs-CZ" dirty="0">
                <a:hlinkClick r:id="rId4"/>
              </a:rPr>
              <a:t>https://www.msmt.cz/file/32879/</a:t>
            </a:r>
            <a:endParaRPr lang="cs-CZ" dirty="0"/>
          </a:p>
          <a:p>
            <a:endParaRPr lang="cs-CZ" dirty="0"/>
          </a:p>
        </p:txBody>
      </p:sp>
      <p:pic>
        <p:nvPicPr>
          <p:cNvPr id="6" name="Obrázek 5">
            <a:extLst>
              <a:ext uri="{FF2B5EF4-FFF2-40B4-BE49-F238E27FC236}">
                <a16:creationId xmlns:a16="http://schemas.microsoft.com/office/drawing/2014/main" id="{F9DE3EEC-30FD-4315-A2FE-F6EE36B827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948332"/>
            <a:ext cx="3456384" cy="1675805"/>
          </a:xfrm>
          <a:prstGeom prst="rect">
            <a:avLst/>
          </a:prstGeom>
        </p:spPr>
      </p:pic>
    </p:spTree>
    <p:extLst>
      <p:ext uri="{BB962C8B-B14F-4D97-AF65-F5344CB8AC3E}">
        <p14:creationId xmlns:p14="http://schemas.microsoft.com/office/powerpoint/2010/main" val="2436291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sah 1">
            <a:extLst>
              <a:ext uri="{FF2B5EF4-FFF2-40B4-BE49-F238E27FC236}">
                <a16:creationId xmlns:a16="http://schemas.microsoft.com/office/drawing/2014/main" id="{28F07D47-F246-4368-A422-4D5ABBC60CED}"/>
              </a:ext>
            </a:extLst>
          </p:cNvPr>
          <p:cNvSpPr>
            <a:spLocks noGrp="1"/>
          </p:cNvSpPr>
          <p:nvPr>
            <p:ph idx="1"/>
          </p:nvPr>
        </p:nvSpPr>
        <p:spPr/>
        <p:txBody>
          <a:bodyPr>
            <a:normAutofit fontScale="92500" lnSpcReduction="10000"/>
          </a:bodyPr>
          <a:lstStyle/>
          <a:p>
            <a:r>
              <a:rPr lang="cs-CZ" altLang="cs-CZ" dirty="0">
                <a:hlinkClick r:id="rId2"/>
              </a:rPr>
              <a:t>http://www.ceskatelevize.cz/porady/1128654162-rodina-a-ja/207562230640032-rodina-skola-a-ja/</a:t>
            </a:r>
            <a:endParaRPr lang="cs-CZ" altLang="cs-CZ" dirty="0"/>
          </a:p>
          <a:p>
            <a:endParaRPr lang="cs-CZ" altLang="cs-CZ" dirty="0"/>
          </a:p>
          <a:p>
            <a:r>
              <a:rPr lang="cs-CZ" altLang="cs-CZ" dirty="0">
                <a:hlinkClick r:id="rId3"/>
              </a:rPr>
              <a:t>http://www.ceskatelevize.cz/porady/1128654162-rodina-a-ja/211563230640015-zlobi-nebo-ma-adhd/video/</a:t>
            </a:r>
            <a:endParaRPr lang="cs-CZ" altLang="cs-CZ" dirty="0"/>
          </a:p>
          <a:p>
            <a:endParaRPr lang="cs-CZ" altLang="cs-CZ" dirty="0"/>
          </a:p>
          <a:p>
            <a:r>
              <a:rPr lang="cs-CZ" altLang="cs-CZ" dirty="0">
                <a:hlinkClick r:id="rId4"/>
              </a:rPr>
              <a:t>https://youtu.be/SMTtunwq4D0</a:t>
            </a:r>
            <a:endParaRPr lang="cs-CZ" altLang="cs-CZ" dirty="0"/>
          </a:p>
          <a:p>
            <a:endParaRPr lang="cs-CZ" altLang="cs-CZ" dirty="0"/>
          </a:p>
          <a:p>
            <a:r>
              <a:rPr lang="cs-CZ" altLang="cs-CZ" dirty="0">
                <a:hlinkClick r:id="rId5"/>
              </a:rPr>
              <a:t>http://www.youtube.com/watch?v=OwS0_zhTxlg&amp;feature=youtu.be</a:t>
            </a:r>
            <a:endParaRPr lang="cs-CZ" altLang="cs-CZ" dirty="0"/>
          </a:p>
          <a:p>
            <a:endParaRPr lang="cs-CZ" altLang="cs-CZ" dirty="0"/>
          </a:p>
        </p:txBody>
      </p:sp>
      <p:sp>
        <p:nvSpPr>
          <p:cNvPr id="3" name="Nadpis 2">
            <a:extLst>
              <a:ext uri="{FF2B5EF4-FFF2-40B4-BE49-F238E27FC236}">
                <a16:creationId xmlns:a16="http://schemas.microsoft.com/office/drawing/2014/main" id="{2A15AC14-B31B-42BE-80F0-460259A1B9D2}"/>
              </a:ext>
            </a:extLst>
          </p:cNvPr>
          <p:cNvSpPr>
            <a:spLocks noGrp="1"/>
          </p:cNvSpPr>
          <p:nvPr>
            <p:ph type="title"/>
          </p:nvPr>
        </p:nvSpPr>
        <p:spPr/>
        <p:txBody>
          <a:bodyPr/>
          <a:lstStyle/>
          <a:p>
            <a:pPr>
              <a:defRPr/>
            </a:pPr>
            <a:r>
              <a:rPr lang="cs-CZ" dirty="0"/>
              <a:t>Inspirace: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0FF7B6-227C-3621-B8F2-99BF018B7D95}"/>
              </a:ext>
            </a:extLst>
          </p:cNvPr>
          <p:cNvSpPr>
            <a:spLocks noGrp="1"/>
          </p:cNvSpPr>
          <p:nvPr>
            <p:ph type="title"/>
          </p:nvPr>
        </p:nvSpPr>
        <p:spPr/>
        <p:txBody>
          <a:bodyPr/>
          <a:lstStyle/>
          <a:p>
            <a:r>
              <a:rPr lang="cs-CZ" dirty="0"/>
              <a:t>SEMINÁRNÍ ČÁST 11.4.2024 </a:t>
            </a:r>
          </a:p>
        </p:txBody>
      </p:sp>
      <p:sp>
        <p:nvSpPr>
          <p:cNvPr id="4" name="Rectangle 1">
            <a:extLst>
              <a:ext uri="{FF2B5EF4-FFF2-40B4-BE49-F238E27FC236}">
                <a16:creationId xmlns:a16="http://schemas.microsoft.com/office/drawing/2014/main" id="{6ECDCC4D-FF3B-F9B5-62A5-E6C26D2E4DD1}"/>
              </a:ext>
            </a:extLst>
          </p:cNvPr>
          <p:cNvSpPr>
            <a:spLocks noGrp="1" noChangeArrowheads="1"/>
          </p:cNvSpPr>
          <p:nvPr>
            <p:ph idx="1"/>
          </p:nvPr>
        </p:nvSpPr>
        <p:spPr bwMode="auto">
          <a:xfrm>
            <a:off x="539552" y="4648201"/>
            <a:ext cx="728315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chemeClr val="tx1"/>
                </a:solidFill>
                <a:effectLst/>
                <a:latin typeface="Arial" panose="020B0604020202020204" pitchFamily="34" charset="0"/>
              </a:rPr>
              <a:t>https://www.societyforall.cz/funkcni-hodnoceni-chovani-a-plan-podpory-chovani-pro-zaka</a:t>
            </a:r>
          </a:p>
        </p:txBody>
      </p:sp>
      <p:sp>
        <p:nvSpPr>
          <p:cNvPr id="6" name="TextovéPole 5">
            <a:extLst>
              <a:ext uri="{FF2B5EF4-FFF2-40B4-BE49-F238E27FC236}">
                <a16:creationId xmlns:a16="http://schemas.microsoft.com/office/drawing/2014/main" id="{8BB6E2D9-FBF0-22ED-4056-BCA71F5FB2F9}"/>
              </a:ext>
            </a:extLst>
          </p:cNvPr>
          <p:cNvSpPr txBox="1"/>
          <p:nvPr/>
        </p:nvSpPr>
        <p:spPr>
          <a:xfrm>
            <a:off x="3004820" y="3105835"/>
            <a:ext cx="6009640" cy="110799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2400" b="0" i="0" u="none" strike="noStrike" cap="none" normalizeH="0" baseline="0" dirty="0">
                <a:ln>
                  <a:noFill/>
                </a:ln>
                <a:solidFill>
                  <a:schemeClr val="tx1"/>
                </a:solidFill>
                <a:effectLst/>
                <a:latin typeface="Arial Unicode MS"/>
              </a:rPr>
              <a:t>https://zapojmevsechny.cz/kategorie/18-problemove-chovani-ve-vyuce</a:t>
            </a:r>
            <a:r>
              <a:rPr kumimoji="0" lang="cs-CZ" altLang="cs-CZ" sz="24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010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829DBCD-C4BF-4C5D-801A-2FEB26E54F97}"/>
              </a:ext>
            </a:extLst>
          </p:cNvPr>
          <p:cNvPicPr>
            <a:picLocks noChangeAspect="1"/>
          </p:cNvPicPr>
          <p:nvPr/>
        </p:nvPicPr>
        <p:blipFill>
          <a:blip r:embed="rId2"/>
          <a:stretch>
            <a:fillRect/>
          </a:stretch>
        </p:blipFill>
        <p:spPr>
          <a:xfrm>
            <a:off x="4346428" y="3224766"/>
            <a:ext cx="451143" cy="408467"/>
          </a:xfrm>
          <a:prstGeom prst="rect">
            <a:avLst/>
          </a:prstGeom>
        </p:spPr>
      </p:pic>
      <p:sp>
        <p:nvSpPr>
          <p:cNvPr id="2" name="Nadpis 1">
            <a:extLst>
              <a:ext uri="{FF2B5EF4-FFF2-40B4-BE49-F238E27FC236}">
                <a16:creationId xmlns:a16="http://schemas.microsoft.com/office/drawing/2014/main" id="{10C58A95-62BA-452E-AABD-AD1125EBD3AA}"/>
              </a:ext>
            </a:extLst>
          </p:cNvPr>
          <p:cNvSpPr>
            <a:spLocks noGrp="1"/>
          </p:cNvSpPr>
          <p:nvPr>
            <p:ph type="title"/>
          </p:nvPr>
        </p:nvSpPr>
        <p:spPr>
          <a:xfrm>
            <a:off x="457199" y="1572086"/>
            <a:ext cx="8229600" cy="1208841"/>
          </a:xfrm>
        </p:spPr>
        <p:txBody>
          <a:bodyPr/>
          <a:lstStyle/>
          <a:p>
            <a:endParaRPr lang="cs-CZ" dirty="0"/>
          </a:p>
        </p:txBody>
      </p:sp>
      <p:sp>
        <p:nvSpPr>
          <p:cNvPr id="3" name="Zástupný obsah 2">
            <a:extLst>
              <a:ext uri="{FF2B5EF4-FFF2-40B4-BE49-F238E27FC236}">
                <a16:creationId xmlns:a16="http://schemas.microsoft.com/office/drawing/2014/main" id="{25DCE2D0-D3C9-40C4-87A4-B865AACA5426}"/>
              </a:ext>
            </a:extLst>
          </p:cNvPr>
          <p:cNvSpPr>
            <a:spLocks noGrp="1"/>
          </p:cNvSpPr>
          <p:nvPr>
            <p:ph idx="1"/>
          </p:nvPr>
        </p:nvSpPr>
        <p:spPr>
          <a:xfrm>
            <a:off x="868680" y="2249423"/>
            <a:ext cx="7721366" cy="2147483645"/>
          </a:xfrm>
        </p:spPr>
        <p:txBody>
          <a:bodyPr/>
          <a:lstStyle/>
          <a:p>
            <a:endParaRPr lang="cs-CZ" dirty="0"/>
          </a:p>
        </p:txBody>
      </p:sp>
      <p:sp>
        <p:nvSpPr>
          <p:cNvPr id="4" name="Rectangle 1">
            <a:extLst>
              <a:ext uri="{FF2B5EF4-FFF2-40B4-BE49-F238E27FC236}">
                <a16:creationId xmlns:a16="http://schemas.microsoft.com/office/drawing/2014/main" id="{1D3D20CB-C656-4255-9CC9-4C8834E90785}"/>
              </a:ext>
            </a:extLst>
          </p:cNvPr>
          <p:cNvSpPr>
            <a:spLocks noChangeArrowheads="1"/>
          </p:cNvSpPr>
          <p:nvPr/>
        </p:nvSpPr>
        <p:spPr bwMode="auto">
          <a:xfrm>
            <a:off x="457200" y="2327977"/>
            <a:ext cx="8579296" cy="6360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cs-CZ" altLang="cs-CZ" sz="1200" b="1"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Cvičení: </a:t>
            </a:r>
            <a:endParaRPr kumimoji="0" lang="cs-CZ" altLang="cs-CZ"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6B67681E-C847-4853-8D57-5CE85274E60D}"/>
              </a:ext>
            </a:extLst>
          </p:cNvPr>
          <p:cNvSpPr>
            <a:spLocks noChangeArrowheads="1"/>
          </p:cNvSpPr>
          <p:nvPr/>
        </p:nvSpPr>
        <p:spPr bwMode="auto">
          <a:xfrm>
            <a:off x="457200" y="457199"/>
            <a:ext cx="8579296" cy="22169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6" name="Rectangle 3">
            <a:extLst>
              <a:ext uri="{FF2B5EF4-FFF2-40B4-BE49-F238E27FC236}">
                <a16:creationId xmlns:a16="http://schemas.microsoft.com/office/drawing/2014/main" id="{7D6F6B3D-F5C8-4388-BB08-BE654DFE553D}"/>
              </a:ext>
            </a:extLst>
          </p:cNvPr>
          <p:cNvSpPr>
            <a:spLocks noChangeArrowheads="1"/>
          </p:cNvSpPr>
          <p:nvPr/>
        </p:nvSpPr>
        <p:spPr bwMode="auto">
          <a:xfrm>
            <a:off x="439715" y="1685586"/>
            <a:ext cx="8579296" cy="50013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cs-CZ" altLang="cs-CZ" sz="280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Zkuste si vybavit situaci, kdy Vás chování některého z žáků/klientů vyvedlo z míry tak, že jste nevěděl/a, jak reagovat. Zkuste si tu situaci znovu v hlavě přehrát. Jaké emoce ve Vás situace vyvolala? Zkuste si je napsat na papír. </a:t>
            </a:r>
          </a:p>
          <a:p>
            <a:pPr marL="0" marR="0" lvl="0" indent="0" algn="just" defTabSz="914400" rtl="0" eaLnBrk="0" fontAlgn="base" latinLnBrk="0" hangingPunct="0">
              <a:lnSpc>
                <a:spcPct val="100000"/>
              </a:lnSpc>
              <a:spcBef>
                <a:spcPct val="0"/>
              </a:spcBef>
              <a:spcAft>
                <a:spcPct val="0"/>
              </a:spcAft>
              <a:buClrTx/>
              <a:buSzTx/>
              <a:buFontTx/>
              <a:buNone/>
              <a:tabLst/>
            </a:pPr>
            <a:endParaRPr lang="cs-CZ" altLang="cs-CZ" sz="2800" b="1" i="1" dirty="0">
              <a:solidFill>
                <a:srgbClr val="000000"/>
              </a:solidFill>
              <a:latin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altLang="cs-CZ"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280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Zkuste se teď vžít do role/klienta žáka. Zkuste zpětně odhadnout motivaci jeho chování, proč se tak choval? Jaká mohla být příčina? Co se asi dělo předtím? Zkuste si na papír zapsat emoce, které mohl žák v dané situaci prožívat</a:t>
            </a:r>
            <a:r>
              <a:rPr kumimoji="0" lang="cs-CZ" altLang="cs-CZ" sz="120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pic>
        <p:nvPicPr>
          <p:cNvPr id="8" name="Obrázek 7">
            <a:extLst>
              <a:ext uri="{FF2B5EF4-FFF2-40B4-BE49-F238E27FC236}">
                <a16:creationId xmlns:a16="http://schemas.microsoft.com/office/drawing/2014/main" id="{90B73587-97F0-4CBA-A784-D1DC130A1869}"/>
              </a:ext>
            </a:extLst>
          </p:cNvPr>
          <p:cNvPicPr>
            <a:picLocks noChangeAspect="1"/>
          </p:cNvPicPr>
          <p:nvPr/>
        </p:nvPicPr>
        <p:blipFill>
          <a:blip r:embed="rId2"/>
          <a:stretch>
            <a:fillRect/>
          </a:stretch>
        </p:blipFill>
        <p:spPr>
          <a:xfrm>
            <a:off x="184604" y="449375"/>
            <a:ext cx="1368152" cy="1238731"/>
          </a:xfrm>
          <a:prstGeom prst="rect">
            <a:avLst/>
          </a:prstGeom>
        </p:spPr>
      </p:pic>
    </p:spTree>
    <p:extLst>
      <p:ext uri="{BB962C8B-B14F-4D97-AF65-F5344CB8AC3E}">
        <p14:creationId xmlns:p14="http://schemas.microsoft.com/office/powerpoint/2010/main" val="18196874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A2E2161-8A6D-0950-4FB9-19A0CBF48F94}"/>
              </a:ext>
            </a:extLst>
          </p:cNvPr>
          <p:cNvSpPr>
            <a:spLocks noGrp="1"/>
          </p:cNvSpPr>
          <p:nvPr>
            <p:ph type="ctrTitle"/>
          </p:nvPr>
        </p:nvSpPr>
        <p:spPr>
          <a:xfrm>
            <a:off x="468313" y="1628775"/>
            <a:ext cx="9144000" cy="2133600"/>
          </a:xfrm>
        </p:spPr>
        <p:txBody>
          <a:bodyPr>
            <a:normAutofit fontScale="90000"/>
          </a:bodyPr>
          <a:lstStyle/>
          <a:p>
            <a:pPr algn="ctr" eaLnBrk="1" hangingPunct="1"/>
            <a:br>
              <a:rPr lang="cs-CZ" altLang="cs-CZ" sz="3600" b="1">
                <a:solidFill>
                  <a:srgbClr val="FF0000"/>
                </a:solidFill>
                <a:latin typeface="Arial" panose="020B0604020202020204" pitchFamily="34" charset="0"/>
              </a:rPr>
            </a:br>
            <a:br>
              <a:rPr lang="cs-CZ" altLang="cs-CZ" sz="3600" b="1">
                <a:solidFill>
                  <a:srgbClr val="FF0000"/>
                </a:solidFill>
                <a:latin typeface="Arial" panose="020B0604020202020204" pitchFamily="34" charset="0"/>
              </a:rPr>
            </a:br>
            <a:br>
              <a:rPr lang="cs-CZ" altLang="cs-CZ" sz="3600" b="1">
                <a:solidFill>
                  <a:srgbClr val="FF0000"/>
                </a:solidFill>
                <a:latin typeface="Arial" panose="020B0604020202020204" pitchFamily="34" charset="0"/>
              </a:rPr>
            </a:br>
            <a:br>
              <a:rPr lang="cs-CZ" altLang="cs-CZ" sz="3600" b="1">
                <a:solidFill>
                  <a:srgbClr val="FF0000"/>
                </a:solidFill>
                <a:latin typeface="Arial" panose="020B0604020202020204" pitchFamily="34" charset="0"/>
              </a:rPr>
            </a:br>
            <a:br>
              <a:rPr lang="cs-CZ" altLang="cs-CZ" sz="3600" b="1">
                <a:solidFill>
                  <a:srgbClr val="FF0000"/>
                </a:solidFill>
                <a:latin typeface="Arial" panose="020B0604020202020204" pitchFamily="34" charset="0"/>
              </a:rPr>
            </a:br>
            <a:br>
              <a:rPr lang="cs-CZ" altLang="cs-CZ" sz="3600" b="1">
                <a:solidFill>
                  <a:srgbClr val="FF0000"/>
                </a:solidFill>
                <a:latin typeface="Arial" panose="020B0604020202020204" pitchFamily="34" charset="0"/>
              </a:rPr>
            </a:br>
            <a:r>
              <a:rPr lang="cs-CZ" altLang="cs-CZ" sz="3600" b="1">
                <a:solidFill>
                  <a:srgbClr val="FF0000"/>
                </a:solidFill>
                <a:latin typeface="Arial" panose="020B0604020202020204" pitchFamily="34" charset="0"/>
              </a:rPr>
              <a:t>Chodit na střední z ústavu </a:t>
            </a:r>
            <a:br>
              <a:rPr lang="cs-CZ" altLang="cs-CZ" sz="3600" b="1">
                <a:solidFill>
                  <a:srgbClr val="FF0000"/>
                </a:solidFill>
                <a:latin typeface="Arial" panose="020B0604020202020204" pitchFamily="34" charset="0"/>
              </a:rPr>
            </a:br>
            <a:r>
              <a:rPr lang="cs-CZ" altLang="cs-CZ" sz="2400">
                <a:latin typeface="Arial" panose="020B0604020202020204" pitchFamily="34" charset="0"/>
              </a:rPr>
              <a:t>aneb nové výzvy spolupráce školního poradenského </a:t>
            </a:r>
            <a:br>
              <a:rPr lang="cs-CZ" altLang="cs-CZ" sz="2400">
                <a:latin typeface="Arial" panose="020B0604020202020204" pitchFamily="34" charset="0"/>
              </a:rPr>
            </a:br>
            <a:r>
              <a:rPr lang="cs-CZ" altLang="cs-CZ" sz="2400">
                <a:latin typeface="Arial" panose="020B0604020202020204" pitchFamily="34" charset="0"/>
              </a:rPr>
              <a:t>pracoviště a pracovníků ústavní výchovy</a:t>
            </a:r>
            <a:endParaRPr lang="en-US" altLang="cs-CZ" sz="4800"/>
          </a:p>
        </p:txBody>
      </p:sp>
      <p:sp>
        <p:nvSpPr>
          <p:cNvPr id="6147" name="Subtitle 2">
            <a:extLst>
              <a:ext uri="{FF2B5EF4-FFF2-40B4-BE49-F238E27FC236}">
                <a16:creationId xmlns:a16="http://schemas.microsoft.com/office/drawing/2014/main" id="{4741AEB3-C811-DB7C-898C-1ED808B05A56}"/>
              </a:ext>
            </a:extLst>
          </p:cNvPr>
          <p:cNvSpPr>
            <a:spLocks noGrp="1"/>
          </p:cNvSpPr>
          <p:nvPr>
            <p:ph type="subTitle" idx="1"/>
          </p:nvPr>
        </p:nvSpPr>
        <p:spPr>
          <a:xfrm>
            <a:off x="330200" y="6381750"/>
            <a:ext cx="8748713" cy="1752600"/>
          </a:xfrm>
        </p:spPr>
        <p:txBody>
          <a:bodyPr/>
          <a:lstStyle/>
          <a:p>
            <a:pPr marL="63500" algn="r" eaLnBrk="1" hangingPunct="1"/>
            <a:endParaRPr lang="en-US" altLang="cs-CZ" sz="2000" dirty="0">
              <a:latin typeface="Arial" panose="020B0604020202020204" pitchFamily="34" charset="0"/>
              <a:cs typeface="Arial" panose="020B0604020202020204" pitchFamily="34" charset="0"/>
            </a:endParaRPr>
          </a:p>
        </p:txBody>
      </p:sp>
      <p:pic>
        <p:nvPicPr>
          <p:cNvPr id="6148" name="Picture 2">
            <a:extLst>
              <a:ext uri="{FF2B5EF4-FFF2-40B4-BE49-F238E27FC236}">
                <a16:creationId xmlns:a16="http://schemas.microsoft.com/office/drawing/2014/main" id="{66644DDB-CC10-FD93-9637-305DE9F88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0"/>
            <a:ext cx="212248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a:extLst>
              <a:ext uri="{FF2B5EF4-FFF2-40B4-BE49-F238E27FC236}">
                <a16:creationId xmlns:a16="http://schemas.microsoft.com/office/drawing/2014/main" id="{4F927767-F18A-DEAB-E81C-84535F629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0"/>
            <a:ext cx="237648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a:extLst>
              <a:ext uri="{FF2B5EF4-FFF2-40B4-BE49-F238E27FC236}">
                <a16:creationId xmlns:a16="http://schemas.microsoft.com/office/drawing/2014/main" id="{45171FB5-4C58-842A-DB01-681448712D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955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a:extLst>
              <a:ext uri="{FF2B5EF4-FFF2-40B4-BE49-F238E27FC236}">
                <a16:creationId xmlns:a16="http://schemas.microsoft.com/office/drawing/2014/main" id="{6C3E1E53-AB5D-809F-FE39-6C62067B77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0200" y="0"/>
            <a:ext cx="5635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Obrázek 3">
            <a:extLst>
              <a:ext uri="{FF2B5EF4-FFF2-40B4-BE49-F238E27FC236}">
                <a16:creationId xmlns:a16="http://schemas.microsoft.com/office/drawing/2014/main" id="{1A7C8317-118A-1ADB-E7C2-6AF7C49310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8200" y="4494213"/>
            <a:ext cx="18542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9B8484B9-A6DA-B900-01ED-084BCE9DE1FE}"/>
              </a:ext>
            </a:extLst>
          </p:cNvPr>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4924425" y="1412875"/>
            <a:ext cx="4143375" cy="4778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7" name="Title 1">
            <a:extLst>
              <a:ext uri="{FF2B5EF4-FFF2-40B4-BE49-F238E27FC236}">
                <a16:creationId xmlns:a16="http://schemas.microsoft.com/office/drawing/2014/main" id="{D2FA1A07-7600-C651-A967-E2EF32091626}"/>
              </a:ext>
            </a:extLst>
          </p:cNvPr>
          <p:cNvSpPr>
            <a:spLocks noGrp="1"/>
          </p:cNvSpPr>
          <p:nvPr>
            <p:ph type="title"/>
          </p:nvPr>
        </p:nvSpPr>
        <p:spPr>
          <a:xfrm>
            <a:off x="0" y="0"/>
            <a:ext cx="7772400" cy="836613"/>
          </a:xfrm>
        </p:spPr>
        <p:txBody>
          <a:bodyPr/>
          <a:lstStyle/>
          <a:p>
            <a:pPr eaLnBrk="1" hangingPunct="1">
              <a:defRPr/>
            </a:pPr>
            <a:r>
              <a:rPr lang="cs-CZ" altLang="cs-CZ"/>
              <a:t> </a:t>
            </a:r>
            <a:endParaRPr lang="en-US" altLang="cs-CZ"/>
          </a:p>
        </p:txBody>
      </p:sp>
      <p:sp>
        <p:nvSpPr>
          <p:cNvPr id="8195" name="Subtitle 2">
            <a:extLst>
              <a:ext uri="{FF2B5EF4-FFF2-40B4-BE49-F238E27FC236}">
                <a16:creationId xmlns:a16="http://schemas.microsoft.com/office/drawing/2014/main" id="{A419DCEF-7C0E-F635-89B8-A48633A8EF7B}"/>
              </a:ext>
            </a:extLst>
          </p:cNvPr>
          <p:cNvSpPr>
            <a:spLocks noGrp="1"/>
          </p:cNvSpPr>
          <p:nvPr>
            <p:ph type="body" sz="half" idx="2"/>
          </p:nvPr>
        </p:nvSpPr>
        <p:spPr>
          <a:xfrm>
            <a:off x="323850" y="904875"/>
            <a:ext cx="4464050" cy="5692775"/>
          </a:xfrm>
        </p:spPr>
        <p:txBody>
          <a:bodyPr>
            <a:normAutofit lnSpcReduction="10000"/>
          </a:bodyPr>
          <a:lstStyle/>
          <a:p>
            <a:pPr algn="ctr" eaLnBrk="1" hangingPunct="1">
              <a:buFont typeface="Arial" charset="0"/>
              <a:buNone/>
              <a:defRPr/>
            </a:pPr>
            <a:endParaRPr lang="cs-CZ" sz="1600" b="1" u="sng" dirty="0">
              <a:solidFill>
                <a:srgbClr val="595959"/>
              </a:solidFill>
              <a:effectLst>
                <a:outerShdw blurRad="38100" dist="38100" dir="2700000" algn="tl">
                  <a:srgbClr val="C0C0C0"/>
                </a:outerShdw>
              </a:effectLst>
              <a:latin typeface="Courier New" pitchFamily="49" charset="0"/>
              <a:cs typeface="Courier New" pitchFamily="49" charset="0"/>
            </a:endParaRPr>
          </a:p>
          <a:p>
            <a:pPr algn="ctr" eaLnBrk="1" hangingPunct="1">
              <a:buFont typeface="Arial" charset="0"/>
              <a:buNone/>
              <a:defRPr/>
            </a:pPr>
            <a:r>
              <a:rPr lang="cs-CZ" sz="2000" b="1" u="sng" dirty="0">
                <a:solidFill>
                  <a:srgbClr val="373737"/>
                </a:solidFill>
                <a:effectLst>
                  <a:outerShdw blurRad="38100" dist="38100" dir="2700000" algn="tl">
                    <a:srgbClr val="C0C0C0"/>
                  </a:outerShdw>
                </a:effectLst>
                <a:latin typeface="Courier New" pitchFamily="49" charset="0"/>
                <a:cs typeface="Courier New" pitchFamily="49" charset="0"/>
              </a:rPr>
              <a:t>PŘEDSTAVENÍ </a:t>
            </a:r>
          </a:p>
          <a:p>
            <a:pPr algn="ctr" eaLnBrk="1" hangingPunct="1">
              <a:buFont typeface="Arial" charset="0"/>
              <a:buNone/>
              <a:defRPr/>
            </a:pPr>
            <a:r>
              <a:rPr lang="cs-CZ" sz="2000" b="1" u="sng" dirty="0">
                <a:solidFill>
                  <a:srgbClr val="373737"/>
                </a:solidFill>
                <a:effectLst>
                  <a:outerShdw blurRad="38100" dist="38100" dir="2700000" algn="tl">
                    <a:srgbClr val="C0C0C0"/>
                  </a:outerShdw>
                </a:effectLst>
                <a:latin typeface="Courier New" pitchFamily="49" charset="0"/>
                <a:cs typeface="Courier New" pitchFamily="49" charset="0"/>
              </a:rPr>
              <a:t>-rámec poradenské práce  </a:t>
            </a:r>
          </a:p>
          <a:p>
            <a:pPr algn="ctr" eaLnBrk="1" hangingPunct="1">
              <a:buFont typeface="Arial" charset="0"/>
              <a:buNone/>
              <a:defRPr/>
            </a:pPr>
            <a:r>
              <a:rPr lang="cs-CZ" sz="1600" b="1" u="sng" dirty="0">
                <a:solidFill>
                  <a:srgbClr val="0070C0"/>
                </a:solidFill>
                <a:latin typeface="Arial" charset="0"/>
                <a:cs typeface="Arial" charset="0"/>
              </a:rPr>
              <a:t> </a:t>
            </a:r>
          </a:p>
          <a:p>
            <a:pPr eaLnBrk="1" hangingPunct="1">
              <a:buSzPct val="150000"/>
              <a:buFont typeface="Wingdings" pitchFamily="2" charset="2"/>
              <a:buChar char="§"/>
              <a:defRPr/>
            </a:pPr>
            <a:r>
              <a:rPr lang="cs-CZ" sz="2500" dirty="0">
                <a:latin typeface="Arial" charset="0"/>
                <a:cs typeface="Arial" charset="0"/>
              </a:rPr>
              <a:t>Školské zařízení pro výkon ústavní  a ochranné výchovy</a:t>
            </a:r>
          </a:p>
          <a:p>
            <a:pPr eaLnBrk="1" hangingPunct="1">
              <a:buSzPct val="150000"/>
              <a:buFont typeface="Wingdings" pitchFamily="2" charset="2"/>
              <a:buChar char="§"/>
              <a:defRPr/>
            </a:pPr>
            <a:r>
              <a:rPr lang="cs-CZ" sz="2500" dirty="0">
                <a:latin typeface="Arial" charset="0"/>
                <a:cs typeface="Arial" charset="0"/>
              </a:rPr>
              <a:t>Dg pobyt </a:t>
            </a:r>
            <a:r>
              <a:rPr lang="cs-CZ" sz="2500" b="1" dirty="0">
                <a:latin typeface="Arial" charset="0"/>
                <a:cs typeface="Arial" charset="0"/>
              </a:rPr>
              <a:t>zpravidla 8 týdnů – s novým OZ neplatí </a:t>
            </a:r>
          </a:p>
          <a:p>
            <a:pPr eaLnBrk="1" hangingPunct="1">
              <a:buSzPct val="150000"/>
              <a:buFont typeface="Wingdings" pitchFamily="2" charset="2"/>
              <a:buChar char="§"/>
              <a:defRPr/>
            </a:pPr>
            <a:r>
              <a:rPr lang="cs-CZ" sz="2500" dirty="0">
                <a:latin typeface="Arial" charset="0"/>
                <a:cs typeface="Arial" charset="0"/>
              </a:rPr>
              <a:t>Dívky po ukončení PŠD (15-18 let)</a:t>
            </a:r>
          </a:p>
          <a:p>
            <a:pPr eaLnBrk="1" hangingPunct="1">
              <a:buSzPct val="150000"/>
              <a:buFont typeface="Wingdings" pitchFamily="2" charset="2"/>
              <a:buChar char="§"/>
              <a:defRPr/>
            </a:pPr>
            <a:r>
              <a:rPr lang="cs-CZ" sz="2500" dirty="0">
                <a:latin typeface="Arial" charset="0"/>
                <a:cs typeface="Arial" charset="0"/>
              </a:rPr>
              <a:t>Spádová oblast – </a:t>
            </a:r>
            <a:r>
              <a:rPr lang="cs-CZ" sz="2500" b="1" dirty="0">
                <a:latin typeface="Arial" charset="0"/>
                <a:cs typeface="Arial" charset="0"/>
              </a:rPr>
              <a:t>celé Čechy</a:t>
            </a:r>
          </a:p>
          <a:p>
            <a:pPr eaLnBrk="1" hangingPunct="1">
              <a:buSzPct val="150000"/>
              <a:buFont typeface="Wingdings" pitchFamily="2" charset="2"/>
              <a:buChar char="§"/>
              <a:defRPr/>
            </a:pPr>
            <a:r>
              <a:rPr lang="cs-CZ" sz="2500" dirty="0">
                <a:latin typeface="Arial" charset="0"/>
                <a:cs typeface="Arial" charset="0"/>
              </a:rPr>
              <a:t>Na základě </a:t>
            </a:r>
            <a:r>
              <a:rPr lang="cs-CZ" sz="2500" b="1" dirty="0">
                <a:latin typeface="Arial" charset="0"/>
                <a:cs typeface="Arial" charset="0"/>
              </a:rPr>
              <a:t>soudního rozhodnutí </a:t>
            </a:r>
            <a:r>
              <a:rPr lang="cs-CZ" sz="2500" dirty="0">
                <a:latin typeface="Arial" charset="0"/>
                <a:cs typeface="Arial" charset="0"/>
              </a:rPr>
              <a:t>– předběžné opatření, ústavní výchova</a:t>
            </a:r>
          </a:p>
          <a:p>
            <a:pPr eaLnBrk="1" hangingPunct="1">
              <a:buSzPct val="150000"/>
              <a:buFont typeface="Wingdings" pitchFamily="2" charset="2"/>
              <a:buChar char="§"/>
              <a:defRPr/>
            </a:pPr>
            <a:r>
              <a:rPr lang="cs-CZ" sz="2500" dirty="0">
                <a:latin typeface="Arial" charset="0"/>
                <a:cs typeface="Arial" charset="0"/>
              </a:rPr>
              <a:t>Legislativní ukotvení</a:t>
            </a:r>
          </a:p>
          <a:p>
            <a:pPr eaLnBrk="1" hangingPunct="1">
              <a:buSzPct val="150000"/>
              <a:buFont typeface="Wingdings" pitchFamily="2" charset="2"/>
              <a:buChar char="§"/>
              <a:defRPr/>
            </a:pPr>
            <a:r>
              <a:rPr lang="cs-CZ" sz="2500" dirty="0">
                <a:latin typeface="Arial" charset="0"/>
                <a:cs typeface="Arial" charset="0"/>
              </a:rPr>
              <a:t>Nutnost specializace péče a oddělení – individualizace </a:t>
            </a:r>
          </a:p>
          <a:p>
            <a:pPr eaLnBrk="1" hangingPunct="1">
              <a:buSzPct val="150000"/>
              <a:buFont typeface="Wingdings" pitchFamily="2" charset="2"/>
              <a:buChar char="§"/>
              <a:defRPr/>
            </a:pPr>
            <a:endParaRPr lang="cs-CZ" sz="2500" dirty="0">
              <a:latin typeface="Arial" charset="0"/>
              <a:cs typeface="Arial" charset="0"/>
            </a:endParaRPr>
          </a:p>
          <a:p>
            <a:pPr eaLnBrk="1" hangingPunct="1">
              <a:defRPr/>
            </a:pPr>
            <a:endParaRPr lang="cs-CZ" sz="2400" dirty="0">
              <a:latin typeface="Lucida Sans Unicode" pitchFamily="34" charset="0"/>
            </a:endParaRPr>
          </a:p>
        </p:txBody>
      </p:sp>
      <p:pic>
        <p:nvPicPr>
          <p:cNvPr id="8197" name="Content Placeholder 3" descr="logo.JPG">
            <a:extLst>
              <a:ext uri="{FF2B5EF4-FFF2-40B4-BE49-F238E27FC236}">
                <a16:creationId xmlns:a16="http://schemas.microsoft.com/office/drawing/2014/main" id="{F67D97EF-855E-44EF-C6B4-26090F24AF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24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67" name="Group 51">
            <a:extLst>
              <a:ext uri="{FF2B5EF4-FFF2-40B4-BE49-F238E27FC236}">
                <a16:creationId xmlns:a16="http://schemas.microsoft.com/office/drawing/2014/main" id="{4F0ED1FB-CB96-AC48-9642-3F13E8B1B74E}"/>
              </a:ext>
            </a:extLst>
          </p:cNvPr>
          <p:cNvGraphicFramePr>
            <a:graphicFrameLocks noGrp="1"/>
          </p:cNvGraphicFramePr>
          <p:nvPr/>
        </p:nvGraphicFramePr>
        <p:xfrm>
          <a:off x="611188" y="1773238"/>
          <a:ext cx="7921625" cy="4724400"/>
        </p:xfrm>
        <a:graphic>
          <a:graphicData uri="http://schemas.openxmlformats.org/drawingml/2006/table">
            <a:tbl>
              <a:tblPr/>
              <a:tblGrid>
                <a:gridCol w="1439862">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gridCol w="1331913">
                  <a:extLst>
                    <a:ext uri="{9D8B030D-6E8A-4147-A177-3AD203B41FA5}">
                      <a16:colId xmlns:a16="http://schemas.microsoft.com/office/drawing/2014/main" val="20004"/>
                    </a:ext>
                  </a:extLst>
                </a:gridCol>
                <a:gridCol w="1320800">
                  <a:extLst>
                    <a:ext uri="{9D8B030D-6E8A-4147-A177-3AD203B41FA5}">
                      <a16:colId xmlns:a16="http://schemas.microsoft.com/office/drawing/2014/main" val="20005"/>
                    </a:ext>
                  </a:extLst>
                </a:gridCol>
              </a:tblGrid>
              <a:tr h="78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dirty="0">
                        <a:ln>
                          <a:noFill/>
                        </a:ln>
                        <a:solidFill>
                          <a:schemeClr val="bg1"/>
                        </a:solidFill>
                        <a:effectLst/>
                        <a:latin typeface="Lucida Sans Unicode" pitchFamily="34" charset="0"/>
                        <a:cs typeface="Arial" charset="0"/>
                      </a:endParaRPr>
                    </a:p>
                  </a:txBody>
                  <a:tcPr horzOverflow="overflow">
                    <a:lnL w="9525" cap="flat" cmpd="sng" algn="ctr">
                      <a:solidFill>
                        <a:srgbClr val="1EABCE"/>
                      </a:solidFill>
                      <a:prstDash val="solid"/>
                      <a:round/>
                      <a:headEnd type="none" w="med" len="med"/>
                      <a:tailEnd type="none" w="med" len="med"/>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Lucida Sans Unicode" pitchFamily="34" charset="0"/>
                          <a:cs typeface="Arial" charset="0"/>
                        </a:rPr>
                        <a:t>2005/</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Lucida Sans Unicode" pitchFamily="34" charset="0"/>
                          <a:cs typeface="Arial" charset="0"/>
                        </a:rPr>
                        <a:t>2006</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bg1"/>
                          </a:solidFill>
                          <a:effectLst/>
                          <a:latin typeface="Lucida Sans Unicode" pitchFamily="34" charset="0"/>
                          <a:cs typeface="Arial" charset="0"/>
                        </a:rPr>
                        <a:t>2006/</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bg1"/>
                          </a:solidFill>
                          <a:effectLst/>
                          <a:latin typeface="Lucida Sans Unicode" pitchFamily="34" charset="0"/>
                          <a:cs typeface="Arial" charset="0"/>
                        </a:rPr>
                        <a:t>2007 </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bg1"/>
                          </a:solidFill>
                          <a:effectLst/>
                          <a:latin typeface="Lucida Sans Unicode" pitchFamily="34" charset="0"/>
                          <a:cs typeface="Arial" charset="0"/>
                        </a:rPr>
                        <a:t>2007/</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bg1"/>
                          </a:solidFill>
                          <a:effectLst/>
                          <a:latin typeface="Lucida Sans Unicode" pitchFamily="34" charset="0"/>
                          <a:cs typeface="Arial" charset="0"/>
                        </a:rPr>
                        <a:t>2008</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bg1"/>
                          </a:solidFill>
                          <a:effectLst/>
                          <a:latin typeface="Lucida Sans Unicode" pitchFamily="34" charset="0"/>
                          <a:cs typeface="Arial" charset="0"/>
                        </a:rPr>
                        <a:t>2008/</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bg1"/>
                          </a:solidFill>
                          <a:effectLst/>
                          <a:latin typeface="Lucida Sans Unicode" pitchFamily="34" charset="0"/>
                          <a:cs typeface="Arial" charset="0"/>
                        </a:rPr>
                        <a:t>2009</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Lucida Sans Unicode" pitchFamily="34" charset="0"/>
                          <a:cs typeface="Arial" charset="0"/>
                        </a:rPr>
                        <a:t>2009/</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bg1"/>
                          </a:solidFill>
                          <a:effectLst/>
                          <a:latin typeface="Lucida Sans Unicode" pitchFamily="34" charset="0"/>
                          <a:cs typeface="Arial" charset="0"/>
                        </a:rPr>
                        <a:t>2010</a:t>
                      </a:r>
                    </a:p>
                  </a:txBody>
                  <a:tcPr horzOverflow="overflow">
                    <a:lnL>
                      <a:noFill/>
                    </a:lnL>
                    <a:lnR w="9525" cap="flat" cmpd="sng" algn="ctr">
                      <a:solidFill>
                        <a:srgbClr val="1EABCE"/>
                      </a:solidFill>
                      <a:prstDash val="solid"/>
                      <a:round/>
                      <a:headEnd type="none" w="med" len="med"/>
                      <a:tailEnd type="none" w="med" len="med"/>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8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PO</a:t>
                      </a:r>
                    </a:p>
                  </a:txBody>
                  <a:tcPr horzOverflow="overflow">
                    <a:lnL w="9525" cap="flat" cmpd="sng" algn="ctr">
                      <a:solidFill>
                        <a:srgbClr val="1EABCE"/>
                      </a:solidFill>
                      <a:prstDash val="solid"/>
                      <a:round/>
                      <a:headEnd type="none" w="med" len="med"/>
                      <a:tailEnd type="none" w="med" len="med"/>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137</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133</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174</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167</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147</a:t>
                      </a:r>
                    </a:p>
                  </a:txBody>
                  <a:tcPr horzOverflow="overflow">
                    <a:lnL>
                      <a:noFill/>
                    </a:lnL>
                    <a:lnR w="9525" cap="flat" cmpd="sng" algn="ctr">
                      <a:solidFill>
                        <a:srgbClr val="1EABCE"/>
                      </a:solidFill>
                      <a:prstDash val="solid"/>
                      <a:round/>
                      <a:headEnd type="none" w="med" len="med"/>
                      <a:tailEnd type="none" w="med" len="med"/>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ÚV</a:t>
                      </a:r>
                    </a:p>
                  </a:txBody>
                  <a:tcPr horzOverflow="overflow">
                    <a:lnL w="9525" cap="flat" cmpd="sng" algn="ctr">
                      <a:solidFill>
                        <a:srgbClr val="1EABCE"/>
                      </a:solidFill>
                      <a:prstDash val="solid"/>
                      <a:round/>
                      <a:headEnd type="none" w="med" len="med"/>
                      <a:tailEnd type="none" w="med" len="med"/>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210</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210</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161</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177</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127</a:t>
                      </a:r>
                    </a:p>
                  </a:txBody>
                  <a:tcPr horzOverflow="overflow">
                    <a:lnL>
                      <a:noFill/>
                    </a:lnL>
                    <a:lnR w="9525" cap="flat" cmpd="sng" algn="ctr">
                      <a:solidFill>
                        <a:srgbClr val="1EABCE"/>
                      </a:solidFill>
                      <a:prstDash val="solid"/>
                      <a:round/>
                      <a:headEnd type="none" w="med" len="med"/>
                      <a:tailEnd type="none" w="med" len="med"/>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OV </a:t>
                      </a:r>
                    </a:p>
                  </a:txBody>
                  <a:tcPr horzOverflow="overflow">
                    <a:lnL w="9525" cap="flat" cmpd="sng" algn="ctr">
                      <a:solidFill>
                        <a:srgbClr val="1EABCE"/>
                      </a:solidFill>
                      <a:prstDash val="solid"/>
                      <a:round/>
                      <a:headEnd type="none" w="med" len="med"/>
                      <a:tailEnd type="none" w="med" len="med"/>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0</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1</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1</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1</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0</a:t>
                      </a:r>
                    </a:p>
                  </a:txBody>
                  <a:tcPr horzOverflow="overflow">
                    <a:lnL>
                      <a:noFill/>
                    </a:lnL>
                    <a:lnR w="9525" cap="flat" cmpd="sng" algn="ctr">
                      <a:solidFill>
                        <a:srgbClr val="1EABCE"/>
                      </a:solidFill>
                      <a:prstDash val="solid"/>
                      <a:round/>
                      <a:headEnd type="none" w="med" len="med"/>
                      <a:tailEnd type="none" w="med" len="med"/>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DDP</a:t>
                      </a:r>
                    </a:p>
                  </a:txBody>
                  <a:tcPr horzOverflow="overflow">
                    <a:lnL w="9525" cap="flat" cmpd="sng" algn="ctr">
                      <a:solidFill>
                        <a:srgbClr val="1EABCE"/>
                      </a:solidFill>
                      <a:prstDash val="solid"/>
                      <a:round/>
                      <a:headEnd type="none" w="med" len="med"/>
                      <a:tailEnd type="none" w="med" len="med"/>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a:ln>
                            <a:noFill/>
                          </a:ln>
                          <a:solidFill>
                            <a:schemeClr val="tx1"/>
                          </a:solidFill>
                          <a:effectLst/>
                          <a:latin typeface="Lucida Sans Unicode" pitchFamily="34" charset="0"/>
                          <a:cs typeface="Arial" charset="0"/>
                        </a:rPr>
                        <a:t>3</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7</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2</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7</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38</a:t>
                      </a:r>
                    </a:p>
                  </a:txBody>
                  <a:tcPr horzOverflow="overflow">
                    <a:lnL>
                      <a:noFill/>
                    </a:lnL>
                    <a:lnR w="9525" cap="flat" cmpd="sng" algn="ctr">
                      <a:solidFill>
                        <a:srgbClr val="1EABCE"/>
                      </a:solidFill>
                      <a:prstDash val="solid"/>
                      <a:round/>
                      <a:headEnd type="none" w="med" len="med"/>
                      <a:tailEnd type="none" w="med" len="med"/>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Celkem: </a:t>
                      </a:r>
                    </a:p>
                  </a:txBody>
                  <a:tcPr horzOverflow="overflow">
                    <a:lnL w="9525" cap="flat" cmpd="sng" algn="ctr">
                      <a:solidFill>
                        <a:srgbClr val="1EABCE"/>
                      </a:solidFill>
                      <a:prstDash val="solid"/>
                      <a:round/>
                      <a:headEnd type="none" w="med" len="med"/>
                      <a:tailEnd type="none" w="med" len="med"/>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a:ln>
                            <a:noFill/>
                          </a:ln>
                          <a:solidFill>
                            <a:schemeClr val="tx1"/>
                          </a:solidFill>
                          <a:effectLst/>
                          <a:latin typeface="Lucida Sans Unicode" pitchFamily="34" charset="0"/>
                          <a:cs typeface="Arial" charset="0"/>
                        </a:rPr>
                        <a:t>350</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355</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338</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Lucida Sans Unicode" pitchFamily="34" charset="0"/>
                          <a:cs typeface="Arial" charset="0"/>
                        </a:rPr>
                        <a:t>352</a:t>
                      </a:r>
                    </a:p>
                  </a:txBody>
                  <a:tcPr horzOverflow="overflow">
                    <a:lnL>
                      <a:noFill/>
                    </a:lnL>
                    <a:lnR>
                      <a:noFill/>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a:ln>
                            <a:noFill/>
                          </a:ln>
                          <a:solidFill>
                            <a:schemeClr val="tx1"/>
                          </a:solidFill>
                          <a:effectLst/>
                          <a:latin typeface="Lucida Sans Unicode" pitchFamily="34" charset="0"/>
                          <a:cs typeface="Arial" charset="0"/>
                        </a:rPr>
                        <a:t>312</a:t>
                      </a:r>
                    </a:p>
                  </a:txBody>
                  <a:tcPr horzOverflow="overflow">
                    <a:lnL>
                      <a:noFill/>
                    </a:lnL>
                    <a:lnR w="9525" cap="flat" cmpd="sng" algn="ctr">
                      <a:solidFill>
                        <a:srgbClr val="1EABCE"/>
                      </a:solidFill>
                      <a:prstDash val="solid"/>
                      <a:round/>
                      <a:headEnd type="none" w="med" len="med"/>
                      <a:tailEnd type="none" w="med" len="med"/>
                    </a:lnR>
                    <a:lnT w="9525" cap="flat" cmpd="sng" algn="ctr">
                      <a:solidFill>
                        <a:srgbClr val="1EABCE"/>
                      </a:solidFill>
                      <a:prstDash val="solid"/>
                      <a:round/>
                      <a:headEnd type="none" w="med" len="med"/>
                      <a:tailEnd type="none" w="med" len="med"/>
                    </a:lnT>
                    <a:lnB w="9525" cap="flat" cmpd="sng" algn="ctr">
                      <a:solidFill>
                        <a:srgbClr val="1EABC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ovéPole 3">
            <a:extLst>
              <a:ext uri="{FF2B5EF4-FFF2-40B4-BE49-F238E27FC236}">
                <a16:creationId xmlns:a16="http://schemas.microsoft.com/office/drawing/2014/main" id="{8A95EDB0-73DA-B291-0718-CB01F31786A0}"/>
              </a:ext>
            </a:extLst>
          </p:cNvPr>
          <p:cNvSpPr txBox="1"/>
          <p:nvPr/>
        </p:nvSpPr>
        <p:spPr>
          <a:xfrm>
            <a:off x="1403350" y="981075"/>
            <a:ext cx="7345363" cy="522288"/>
          </a:xfrm>
          <a:prstGeom prst="rect">
            <a:avLst/>
          </a:prstGeom>
          <a:noFill/>
        </p:spPr>
        <p:txBody>
          <a:bodyPr>
            <a:spAutoFit/>
          </a:bodyPr>
          <a:lstStyle/>
          <a:p>
            <a:pPr eaLnBrk="1" fontAlgn="auto" hangingPunct="1">
              <a:spcBef>
                <a:spcPts val="0"/>
              </a:spcBef>
              <a:spcAft>
                <a:spcPts val="0"/>
              </a:spcAft>
              <a:defRPr/>
            </a:pPr>
            <a:r>
              <a:rPr lang="cs-CZ" sz="2800" b="1" dirty="0">
                <a:solidFill>
                  <a:schemeClr val="accent1">
                    <a:lumMod val="75000"/>
                  </a:schemeClr>
                </a:solidFill>
                <a:latin typeface="+mj-lt"/>
                <a:cs typeface="+mn-cs"/>
              </a:rPr>
              <a:t>Tab. 2 Vývoj počtu  přijatých klientek </a:t>
            </a:r>
          </a:p>
        </p:txBody>
      </p:sp>
    </p:spTree>
  </p:cSld>
  <p:clrMapOvr>
    <a:masterClrMapping/>
  </p:clrMapOvr>
  <p:transition spd="slow">
    <p:pull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4">
            <a:extLst>
              <a:ext uri="{FF2B5EF4-FFF2-40B4-BE49-F238E27FC236}">
                <a16:creationId xmlns:a16="http://schemas.microsoft.com/office/drawing/2014/main" id="{98034FD8-4F7B-EB13-C8D3-EC25C738B5BE}"/>
              </a:ext>
            </a:extLst>
          </p:cNvPr>
          <p:cNvSpPr>
            <a:spLocks noGrp="1"/>
          </p:cNvSpPr>
          <p:nvPr>
            <p:ph type="title"/>
          </p:nvPr>
        </p:nvSpPr>
        <p:spPr/>
        <p:txBody>
          <a:bodyPr/>
          <a:lstStyle/>
          <a:p>
            <a:endParaRPr lang="cs-CZ" altLang="cs-CZ"/>
          </a:p>
        </p:txBody>
      </p:sp>
      <p:pic>
        <p:nvPicPr>
          <p:cNvPr id="12291" name="Picture 2">
            <a:extLst>
              <a:ext uri="{FF2B5EF4-FFF2-40B4-BE49-F238E27FC236}">
                <a16:creationId xmlns:a16="http://schemas.microsoft.com/office/drawing/2014/main" id="{EF57C08B-AD4B-FD8A-42A3-C45F174BCE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4138" y="908050"/>
            <a:ext cx="8334375" cy="5834063"/>
          </a:xfr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468EFEE7-BE7D-760A-CBCF-CA81BA7BE93D}"/>
              </a:ext>
            </a:extLst>
          </p:cNvPr>
          <p:cNvSpPr>
            <a:spLocks noGrp="1"/>
          </p:cNvSpPr>
          <p:nvPr>
            <p:ph type="title"/>
          </p:nvPr>
        </p:nvSpPr>
        <p:spPr>
          <a:xfrm>
            <a:off x="457200" y="1143000"/>
            <a:ext cx="8229600" cy="557213"/>
          </a:xfrm>
        </p:spPr>
        <p:txBody>
          <a:bodyPr>
            <a:normAutofit fontScale="90000"/>
          </a:bodyPr>
          <a:lstStyle/>
          <a:p>
            <a:endParaRPr lang="cs-CZ" altLang="cs-CZ"/>
          </a:p>
        </p:txBody>
      </p:sp>
      <p:pic>
        <p:nvPicPr>
          <p:cNvPr id="13315" name="Zástupný obsah 4">
            <a:extLst>
              <a:ext uri="{FF2B5EF4-FFF2-40B4-BE49-F238E27FC236}">
                <a16:creationId xmlns:a16="http://schemas.microsoft.com/office/drawing/2014/main" id="{AFAE5C95-DCA0-F1A9-905E-375501B8B3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143000"/>
            <a:ext cx="8716962" cy="5310188"/>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82BF8CA-2EC9-DE17-3ABB-CF87960ECCDE}"/>
              </a:ext>
            </a:extLst>
          </p:cNvPr>
          <p:cNvPicPr>
            <a:picLocks noChangeAspect="1"/>
          </p:cNvPicPr>
          <p:nvPr/>
        </p:nvPicPr>
        <p:blipFill>
          <a:blip r:embed="rId2"/>
          <a:stretch>
            <a:fillRect/>
          </a:stretch>
        </p:blipFill>
        <p:spPr>
          <a:xfrm>
            <a:off x="825307" y="1114306"/>
            <a:ext cx="7493385" cy="4629388"/>
          </a:xfrm>
          <a:prstGeom prst="rect">
            <a:avLst/>
          </a:prstGeom>
        </p:spPr>
      </p:pic>
    </p:spTree>
    <p:extLst>
      <p:ext uri="{BB962C8B-B14F-4D97-AF65-F5344CB8AC3E}">
        <p14:creationId xmlns:p14="http://schemas.microsoft.com/office/powerpoint/2010/main" val="23333027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1587DCD3-FCE3-6F27-61F4-2351A8FE1CDF}"/>
              </a:ext>
            </a:extLst>
          </p:cNvPr>
          <p:cNvSpPr txBox="1"/>
          <p:nvPr/>
        </p:nvSpPr>
        <p:spPr>
          <a:xfrm>
            <a:off x="179388" y="620713"/>
            <a:ext cx="8713787" cy="6002337"/>
          </a:xfrm>
          <a:prstGeom prst="rect">
            <a:avLst/>
          </a:prstGeom>
          <a:noFill/>
        </p:spPr>
        <p:txBody>
          <a:bodyPr>
            <a:spAutoFit/>
          </a:bodyPr>
          <a:lstStyle/>
          <a:p>
            <a:pPr algn="ctr" eaLnBrk="1" fontAlgn="auto" hangingPunct="1">
              <a:spcBef>
                <a:spcPts val="0"/>
              </a:spcBef>
              <a:spcAft>
                <a:spcPts val="0"/>
              </a:spcAft>
              <a:defRPr/>
            </a:pPr>
            <a:r>
              <a:rPr lang="cs-CZ" sz="3600" b="1" u="sng" dirty="0">
                <a:solidFill>
                  <a:schemeClr val="accent1">
                    <a:lumMod val="75000"/>
                  </a:schemeClr>
                </a:solidFill>
                <a:latin typeface="+mj-lt"/>
                <a:cs typeface="+mn-cs"/>
              </a:rPr>
              <a:t>Nejčastěji řešené situace </a:t>
            </a:r>
          </a:p>
          <a:p>
            <a:pPr algn="ctr" eaLnBrk="1" fontAlgn="auto" hangingPunct="1">
              <a:spcBef>
                <a:spcPts val="0"/>
              </a:spcBef>
              <a:spcAft>
                <a:spcPts val="0"/>
              </a:spcAft>
              <a:defRPr/>
            </a:pPr>
            <a:endParaRPr lang="cs-CZ" sz="2800" b="1" u="sng" dirty="0">
              <a:solidFill>
                <a:schemeClr val="accent1">
                  <a:lumMod val="75000"/>
                </a:schemeClr>
              </a:solidFill>
              <a:latin typeface="+mj-lt"/>
              <a:cs typeface="+mn-cs"/>
            </a:endParaRPr>
          </a:p>
          <a:p>
            <a:pPr eaLnBrk="1" fontAlgn="auto" hangingPunct="1">
              <a:spcBef>
                <a:spcPts val="0"/>
              </a:spcBef>
              <a:spcAft>
                <a:spcPts val="0"/>
              </a:spcAft>
              <a:buFont typeface="Wingdings" pitchFamily="2" charset="2"/>
              <a:buChar char="§"/>
              <a:defRPr/>
            </a:pPr>
            <a:r>
              <a:rPr lang="cs-CZ" sz="2000" dirty="0">
                <a:latin typeface="+mj-lt"/>
                <a:cs typeface="+mn-cs"/>
              </a:rPr>
              <a:t> způsob života ohrožující dítě samotné</a:t>
            </a:r>
          </a:p>
          <a:p>
            <a:pPr eaLnBrk="1" fontAlgn="auto" hangingPunct="1">
              <a:spcBef>
                <a:spcPts val="0"/>
              </a:spcBef>
              <a:spcAft>
                <a:spcPts val="0"/>
              </a:spcAft>
              <a:buFont typeface="Wingdings" pitchFamily="2" charset="2"/>
              <a:buChar char="§"/>
              <a:defRPr/>
            </a:pPr>
            <a:r>
              <a:rPr lang="cs-CZ" sz="2000" dirty="0">
                <a:latin typeface="+mj-lt"/>
                <a:cs typeface="+mn-cs"/>
              </a:rPr>
              <a:t> způsob života nepřijatelný pro rodinu, okolí</a:t>
            </a:r>
          </a:p>
          <a:p>
            <a:pPr eaLnBrk="1" fontAlgn="auto" hangingPunct="1">
              <a:spcBef>
                <a:spcPts val="0"/>
              </a:spcBef>
              <a:spcAft>
                <a:spcPts val="0"/>
              </a:spcAft>
              <a:buFont typeface="Wingdings" pitchFamily="2" charset="2"/>
              <a:buChar char="§"/>
              <a:defRPr/>
            </a:pPr>
            <a:r>
              <a:rPr lang="cs-CZ" sz="2000" dirty="0">
                <a:latin typeface="+mj-lt"/>
                <a:cs typeface="+mn-cs"/>
              </a:rPr>
              <a:t> zneužívání návykových látek, závislostní chování</a:t>
            </a:r>
          </a:p>
          <a:p>
            <a:pPr eaLnBrk="1" fontAlgn="auto" hangingPunct="1">
              <a:spcBef>
                <a:spcPts val="0"/>
              </a:spcBef>
              <a:spcAft>
                <a:spcPts val="0"/>
              </a:spcAft>
              <a:buFont typeface="Wingdings" pitchFamily="2" charset="2"/>
              <a:buChar char="§"/>
              <a:defRPr/>
            </a:pPr>
            <a:r>
              <a:rPr lang="cs-CZ" sz="2000" dirty="0">
                <a:latin typeface="+mj-lt"/>
                <a:cs typeface="+mn-cs"/>
              </a:rPr>
              <a:t> útěky z domova</a:t>
            </a:r>
          </a:p>
          <a:p>
            <a:pPr eaLnBrk="1" fontAlgn="auto" hangingPunct="1">
              <a:spcBef>
                <a:spcPts val="0"/>
              </a:spcBef>
              <a:spcAft>
                <a:spcPts val="0"/>
              </a:spcAft>
              <a:buFont typeface="Wingdings" pitchFamily="2" charset="2"/>
              <a:buChar char="§"/>
              <a:defRPr/>
            </a:pPr>
            <a:r>
              <a:rPr lang="cs-CZ" sz="2000" dirty="0">
                <a:latin typeface="+mj-lt"/>
                <a:cs typeface="+mn-cs"/>
              </a:rPr>
              <a:t> konflikty v rodině, kde rodiče ztrácí možnost pozitivně situaci ovlivnit</a:t>
            </a:r>
          </a:p>
          <a:p>
            <a:pPr eaLnBrk="1" fontAlgn="auto" hangingPunct="1">
              <a:spcBef>
                <a:spcPts val="0"/>
              </a:spcBef>
              <a:spcAft>
                <a:spcPts val="0"/>
              </a:spcAft>
              <a:buFont typeface="Wingdings" pitchFamily="2" charset="2"/>
              <a:buChar char="§"/>
              <a:defRPr/>
            </a:pPr>
            <a:r>
              <a:rPr lang="cs-CZ" sz="2000" dirty="0">
                <a:latin typeface="+mj-lt"/>
                <a:cs typeface="+mn-cs"/>
              </a:rPr>
              <a:t> opuštění přípravy na povolání spojené se zahálčivým způsobem života</a:t>
            </a:r>
          </a:p>
          <a:p>
            <a:pPr eaLnBrk="1" fontAlgn="auto" hangingPunct="1">
              <a:spcBef>
                <a:spcPts val="0"/>
              </a:spcBef>
              <a:spcAft>
                <a:spcPts val="0"/>
              </a:spcAft>
              <a:buFont typeface="Wingdings" pitchFamily="2" charset="2"/>
              <a:buChar char="§"/>
              <a:defRPr/>
            </a:pPr>
            <a:r>
              <a:rPr lang="cs-CZ" sz="2000" dirty="0">
                <a:latin typeface="+mj-lt"/>
                <a:cs typeface="+mn-cs"/>
              </a:rPr>
              <a:t> delikvence – porušování zákona</a:t>
            </a:r>
          </a:p>
          <a:p>
            <a:pPr eaLnBrk="1" fontAlgn="auto" hangingPunct="1">
              <a:spcBef>
                <a:spcPts val="0"/>
              </a:spcBef>
              <a:spcAft>
                <a:spcPts val="0"/>
              </a:spcAft>
              <a:buFont typeface="Wingdings" pitchFamily="2" charset="2"/>
              <a:buChar char="§"/>
              <a:defRPr/>
            </a:pPr>
            <a:r>
              <a:rPr lang="cs-CZ" sz="2000" dirty="0">
                <a:latin typeface="+mj-lt"/>
                <a:cs typeface="+mn-cs"/>
              </a:rPr>
              <a:t> krádeže, lhaní</a:t>
            </a:r>
          </a:p>
          <a:p>
            <a:pPr eaLnBrk="1" fontAlgn="auto" hangingPunct="1">
              <a:spcBef>
                <a:spcPts val="0"/>
              </a:spcBef>
              <a:spcAft>
                <a:spcPts val="0"/>
              </a:spcAft>
              <a:buFont typeface="Wingdings" pitchFamily="2" charset="2"/>
              <a:buChar char="§"/>
              <a:defRPr/>
            </a:pPr>
            <a:r>
              <a:rPr lang="cs-CZ" sz="2000" dirty="0">
                <a:latin typeface="+mj-lt"/>
                <a:cs typeface="+mn-cs"/>
              </a:rPr>
              <a:t> gravidita či mateřství před 18. rokem</a:t>
            </a:r>
          </a:p>
          <a:p>
            <a:pPr eaLnBrk="1" fontAlgn="auto" hangingPunct="1">
              <a:spcBef>
                <a:spcPts val="0"/>
              </a:spcBef>
              <a:spcAft>
                <a:spcPts val="0"/>
              </a:spcAft>
              <a:buFont typeface="Wingdings" pitchFamily="2" charset="2"/>
              <a:buChar char="§"/>
              <a:defRPr/>
            </a:pPr>
            <a:r>
              <a:rPr lang="cs-CZ" sz="2000" dirty="0">
                <a:latin typeface="+mj-lt"/>
                <a:cs typeface="+mn-cs"/>
              </a:rPr>
              <a:t>nepřiměřená agresivita v chování</a:t>
            </a:r>
          </a:p>
          <a:p>
            <a:pPr eaLnBrk="1" fontAlgn="auto" hangingPunct="1">
              <a:spcBef>
                <a:spcPts val="0"/>
              </a:spcBef>
              <a:spcAft>
                <a:spcPts val="0"/>
              </a:spcAft>
              <a:buFont typeface="Wingdings" pitchFamily="2" charset="2"/>
              <a:buChar char="§"/>
              <a:defRPr/>
            </a:pPr>
            <a:r>
              <a:rPr lang="cs-CZ" sz="2000" dirty="0">
                <a:latin typeface="+mj-lt"/>
                <a:cs typeface="+mn-cs"/>
              </a:rPr>
              <a:t> citové či tělesné strádání ohrožující zdravý vývoj - mj. syndrom CAN</a:t>
            </a:r>
          </a:p>
          <a:p>
            <a:pPr eaLnBrk="1" fontAlgn="auto" hangingPunct="1">
              <a:spcBef>
                <a:spcPts val="0"/>
              </a:spcBef>
              <a:spcAft>
                <a:spcPts val="0"/>
              </a:spcAft>
              <a:buFont typeface="Wingdings" pitchFamily="2" charset="2"/>
              <a:buChar char="§"/>
              <a:defRPr/>
            </a:pPr>
            <a:r>
              <a:rPr lang="cs-CZ" sz="2000" dirty="0">
                <a:latin typeface="+mj-lt"/>
                <a:cs typeface="+mn-cs"/>
              </a:rPr>
              <a:t> problematika vyplývající z rizikového partnerského vztahu dívky </a:t>
            </a:r>
          </a:p>
          <a:p>
            <a:pPr eaLnBrk="1" fontAlgn="auto" hangingPunct="1">
              <a:spcBef>
                <a:spcPts val="0"/>
              </a:spcBef>
              <a:spcAft>
                <a:spcPts val="0"/>
              </a:spcAft>
              <a:buFont typeface="Wingdings" pitchFamily="2" charset="2"/>
              <a:buChar char="§"/>
              <a:defRPr/>
            </a:pPr>
            <a:r>
              <a:rPr lang="cs-CZ" sz="2000" dirty="0">
                <a:latin typeface="+mj-lt"/>
                <a:cs typeface="+mn-cs"/>
              </a:rPr>
              <a:t>Specifika: děti z pěstounských rodin a děti ze zařízení vyžadující     okamžitou pomoc (Klokánek, apod. ) </a:t>
            </a:r>
          </a:p>
          <a:p>
            <a:pPr eaLnBrk="1" fontAlgn="auto" hangingPunct="1">
              <a:spcBef>
                <a:spcPts val="0"/>
              </a:spcBef>
              <a:spcAft>
                <a:spcPts val="0"/>
              </a:spcAft>
              <a:buFont typeface="Wingdings" pitchFamily="2" charset="2"/>
              <a:buChar char="§"/>
              <a:defRPr/>
            </a:pPr>
            <a:endParaRPr lang="cs-CZ" sz="2000" dirty="0">
              <a:latin typeface="+mj-lt"/>
              <a:cs typeface="+mn-cs"/>
            </a:endParaRPr>
          </a:p>
          <a:p>
            <a:pPr eaLnBrk="1" fontAlgn="auto" hangingPunct="1">
              <a:spcBef>
                <a:spcPts val="0"/>
              </a:spcBef>
              <a:spcAft>
                <a:spcPts val="0"/>
              </a:spcAft>
              <a:buFont typeface="Wingdings" pitchFamily="2" charset="2"/>
              <a:buChar char="§"/>
              <a:defRPr/>
            </a:pPr>
            <a:endParaRPr lang="cs-CZ" sz="2000" dirty="0">
              <a:latin typeface="+mn-lt"/>
              <a:cs typeface="+mn-cs"/>
            </a:endParaRPr>
          </a:p>
        </p:txBody>
      </p:sp>
    </p:spTree>
  </p:cSld>
  <p:clrMapOvr>
    <a:masterClrMapping/>
  </p:clrMapOvr>
  <p:transition spd="med">
    <p:blinds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A23C45E1-69B4-94E7-D203-070721D0022E}"/>
              </a:ext>
            </a:extLst>
          </p:cNvPr>
          <p:cNvSpPr txBox="1"/>
          <p:nvPr/>
        </p:nvSpPr>
        <p:spPr>
          <a:xfrm>
            <a:off x="179388" y="620713"/>
            <a:ext cx="8713787" cy="6432550"/>
          </a:xfrm>
          <a:prstGeom prst="rect">
            <a:avLst/>
          </a:prstGeom>
          <a:noFill/>
        </p:spPr>
        <p:txBody>
          <a:bodyPr>
            <a:spAutoFit/>
          </a:bodyPr>
          <a:lstStyle/>
          <a:p>
            <a:pPr algn="ctr" eaLnBrk="1" fontAlgn="auto" hangingPunct="1">
              <a:spcBef>
                <a:spcPts val="0"/>
              </a:spcBef>
              <a:spcAft>
                <a:spcPts val="0"/>
              </a:spcAft>
              <a:defRPr/>
            </a:pPr>
            <a:r>
              <a:rPr lang="cs-CZ" sz="3600" b="1" u="sng" dirty="0">
                <a:solidFill>
                  <a:schemeClr val="accent1">
                    <a:lumMod val="75000"/>
                  </a:schemeClr>
                </a:solidFill>
                <a:latin typeface="+mj-lt"/>
                <a:cs typeface="+mn-cs"/>
              </a:rPr>
              <a:t>Nejčastěji řešené situace </a:t>
            </a:r>
          </a:p>
          <a:p>
            <a:pPr algn="ctr" eaLnBrk="1" fontAlgn="auto" hangingPunct="1">
              <a:spcBef>
                <a:spcPts val="0"/>
              </a:spcBef>
              <a:spcAft>
                <a:spcPts val="0"/>
              </a:spcAft>
              <a:defRPr/>
            </a:pPr>
            <a:endParaRPr lang="cs-CZ" sz="2800" b="1" u="sng" dirty="0">
              <a:solidFill>
                <a:schemeClr val="accent1">
                  <a:lumMod val="75000"/>
                </a:schemeClr>
              </a:solidFill>
              <a:latin typeface="+mj-lt"/>
              <a:cs typeface="+mn-cs"/>
            </a:endParaRPr>
          </a:p>
          <a:p>
            <a:pPr eaLnBrk="1" fontAlgn="auto" hangingPunct="1">
              <a:spcBef>
                <a:spcPts val="0"/>
              </a:spcBef>
              <a:spcAft>
                <a:spcPts val="0"/>
              </a:spcAft>
              <a:buFont typeface="Wingdings" pitchFamily="2" charset="2"/>
              <a:buChar char="§"/>
              <a:defRPr/>
            </a:pPr>
            <a:r>
              <a:rPr lang="cs-CZ" sz="2000" dirty="0">
                <a:latin typeface="+mj-lt"/>
                <a:cs typeface="+mn-cs"/>
              </a:rPr>
              <a:t> způsob života ohrožující dítě samotné</a:t>
            </a:r>
          </a:p>
          <a:p>
            <a:pPr eaLnBrk="1" fontAlgn="auto" hangingPunct="1">
              <a:spcBef>
                <a:spcPts val="0"/>
              </a:spcBef>
              <a:spcAft>
                <a:spcPts val="0"/>
              </a:spcAft>
              <a:buFont typeface="Wingdings" pitchFamily="2" charset="2"/>
              <a:buChar char="§"/>
              <a:defRPr/>
            </a:pPr>
            <a:r>
              <a:rPr lang="cs-CZ" sz="2000" dirty="0">
                <a:latin typeface="+mj-lt"/>
                <a:cs typeface="+mn-cs"/>
              </a:rPr>
              <a:t> způsob života nepřijatelný pro rodinu, okolí</a:t>
            </a:r>
          </a:p>
          <a:p>
            <a:pPr eaLnBrk="1" fontAlgn="auto" hangingPunct="1">
              <a:spcBef>
                <a:spcPts val="0"/>
              </a:spcBef>
              <a:spcAft>
                <a:spcPts val="0"/>
              </a:spcAft>
              <a:buFont typeface="Wingdings" pitchFamily="2" charset="2"/>
              <a:buChar char="§"/>
              <a:defRPr/>
            </a:pPr>
            <a:r>
              <a:rPr lang="cs-CZ" sz="2000" dirty="0">
                <a:latin typeface="+mj-lt"/>
                <a:cs typeface="+mn-cs"/>
              </a:rPr>
              <a:t> zneužívání návykových látek, závislostní chování</a:t>
            </a:r>
          </a:p>
          <a:p>
            <a:pPr eaLnBrk="1" fontAlgn="auto" hangingPunct="1">
              <a:spcBef>
                <a:spcPts val="0"/>
              </a:spcBef>
              <a:spcAft>
                <a:spcPts val="0"/>
              </a:spcAft>
              <a:buFont typeface="Wingdings" pitchFamily="2" charset="2"/>
              <a:buChar char="§"/>
              <a:defRPr/>
            </a:pPr>
            <a:r>
              <a:rPr lang="cs-CZ" sz="2000" dirty="0">
                <a:latin typeface="+mj-lt"/>
                <a:cs typeface="+mn-cs"/>
              </a:rPr>
              <a:t> útěky z domova</a:t>
            </a:r>
          </a:p>
          <a:p>
            <a:pPr eaLnBrk="1" fontAlgn="auto" hangingPunct="1">
              <a:spcBef>
                <a:spcPts val="0"/>
              </a:spcBef>
              <a:spcAft>
                <a:spcPts val="0"/>
              </a:spcAft>
              <a:buFont typeface="Wingdings" pitchFamily="2" charset="2"/>
              <a:buChar char="§"/>
              <a:defRPr/>
            </a:pPr>
            <a:r>
              <a:rPr lang="cs-CZ" sz="2000" dirty="0">
                <a:latin typeface="+mj-lt"/>
                <a:cs typeface="+mn-cs"/>
              </a:rPr>
              <a:t> konflikty v rodině, kde rodiče ztrácí možnost pozitivně situaci ovlivnit</a:t>
            </a:r>
          </a:p>
          <a:p>
            <a:pPr eaLnBrk="1" fontAlgn="auto" hangingPunct="1">
              <a:spcBef>
                <a:spcPts val="0"/>
              </a:spcBef>
              <a:spcAft>
                <a:spcPts val="0"/>
              </a:spcAft>
              <a:buFont typeface="Wingdings" pitchFamily="2" charset="2"/>
              <a:buChar char="§"/>
              <a:defRPr/>
            </a:pPr>
            <a:r>
              <a:rPr lang="cs-CZ" sz="2000" dirty="0">
                <a:latin typeface="+mj-lt"/>
                <a:cs typeface="+mn-cs"/>
              </a:rPr>
              <a:t> opuštění přípravy na povolání spojené se zahálčivým způsobem života</a:t>
            </a:r>
          </a:p>
          <a:p>
            <a:pPr eaLnBrk="1" fontAlgn="auto" hangingPunct="1">
              <a:spcBef>
                <a:spcPts val="0"/>
              </a:spcBef>
              <a:spcAft>
                <a:spcPts val="0"/>
              </a:spcAft>
              <a:buFont typeface="Wingdings" pitchFamily="2" charset="2"/>
              <a:buChar char="§"/>
              <a:defRPr/>
            </a:pPr>
            <a:r>
              <a:rPr lang="cs-CZ" sz="2000" dirty="0">
                <a:latin typeface="+mj-lt"/>
                <a:cs typeface="+mn-cs"/>
              </a:rPr>
              <a:t> delikvence – porušování zákona</a:t>
            </a:r>
          </a:p>
          <a:p>
            <a:pPr eaLnBrk="1" fontAlgn="auto" hangingPunct="1">
              <a:spcBef>
                <a:spcPts val="0"/>
              </a:spcBef>
              <a:spcAft>
                <a:spcPts val="0"/>
              </a:spcAft>
              <a:buFont typeface="Wingdings" pitchFamily="2" charset="2"/>
              <a:buChar char="§"/>
              <a:defRPr/>
            </a:pPr>
            <a:r>
              <a:rPr lang="cs-CZ" sz="2000" dirty="0">
                <a:latin typeface="+mj-lt"/>
                <a:cs typeface="+mn-cs"/>
              </a:rPr>
              <a:t> krádeže, lhaní</a:t>
            </a:r>
          </a:p>
          <a:p>
            <a:pPr eaLnBrk="1" fontAlgn="auto" hangingPunct="1">
              <a:spcBef>
                <a:spcPts val="0"/>
              </a:spcBef>
              <a:spcAft>
                <a:spcPts val="0"/>
              </a:spcAft>
              <a:buFont typeface="Wingdings" pitchFamily="2" charset="2"/>
              <a:buChar char="§"/>
              <a:defRPr/>
            </a:pPr>
            <a:r>
              <a:rPr lang="cs-CZ" sz="2000" dirty="0">
                <a:latin typeface="+mj-lt"/>
                <a:cs typeface="+mn-cs"/>
              </a:rPr>
              <a:t> gravidita či mateřství před 18. rokem</a:t>
            </a:r>
          </a:p>
          <a:p>
            <a:pPr eaLnBrk="1" fontAlgn="auto" hangingPunct="1">
              <a:spcBef>
                <a:spcPts val="0"/>
              </a:spcBef>
              <a:spcAft>
                <a:spcPts val="0"/>
              </a:spcAft>
              <a:buFont typeface="Wingdings" pitchFamily="2" charset="2"/>
              <a:buChar char="§"/>
              <a:defRPr/>
            </a:pPr>
            <a:r>
              <a:rPr lang="cs-CZ" sz="2000" dirty="0">
                <a:latin typeface="+mj-lt"/>
                <a:cs typeface="+mn-cs"/>
              </a:rPr>
              <a:t>nepřiměřená agresivita v chování</a:t>
            </a:r>
          </a:p>
          <a:p>
            <a:pPr eaLnBrk="1" fontAlgn="auto" hangingPunct="1">
              <a:spcBef>
                <a:spcPts val="0"/>
              </a:spcBef>
              <a:spcAft>
                <a:spcPts val="0"/>
              </a:spcAft>
              <a:buFont typeface="Wingdings" pitchFamily="2" charset="2"/>
              <a:buChar char="§"/>
              <a:defRPr/>
            </a:pPr>
            <a:r>
              <a:rPr lang="cs-CZ" sz="2000" dirty="0">
                <a:latin typeface="+mj-lt"/>
                <a:cs typeface="+mn-cs"/>
              </a:rPr>
              <a:t> citové či tělesné strádání ohrožující zdravý vývoj - mj. syndrom CAN</a:t>
            </a:r>
          </a:p>
          <a:p>
            <a:pPr eaLnBrk="1" fontAlgn="auto" hangingPunct="1">
              <a:spcBef>
                <a:spcPts val="0"/>
              </a:spcBef>
              <a:spcAft>
                <a:spcPts val="0"/>
              </a:spcAft>
              <a:buFont typeface="Wingdings" pitchFamily="2" charset="2"/>
              <a:buChar char="§"/>
              <a:defRPr/>
            </a:pPr>
            <a:r>
              <a:rPr lang="cs-CZ" sz="2000" dirty="0">
                <a:latin typeface="+mj-lt"/>
                <a:cs typeface="+mn-cs"/>
              </a:rPr>
              <a:t> problematika vyplývající z rizikového partnerského vztahu dívky </a:t>
            </a:r>
          </a:p>
          <a:p>
            <a:pPr eaLnBrk="1" fontAlgn="auto" hangingPunct="1">
              <a:spcBef>
                <a:spcPts val="0"/>
              </a:spcBef>
              <a:spcAft>
                <a:spcPts val="0"/>
              </a:spcAft>
              <a:buFont typeface="Wingdings" pitchFamily="2" charset="2"/>
              <a:buChar char="§"/>
              <a:defRPr/>
            </a:pPr>
            <a:r>
              <a:rPr lang="cs-CZ" sz="2000" dirty="0">
                <a:latin typeface="+mj-lt"/>
                <a:cs typeface="+mn-cs"/>
              </a:rPr>
              <a:t>Specifika: děti z pěstounských rodin a děti ze zařízení vyžadující     okamžitou pomoc (Klokánek, apod. ) </a:t>
            </a:r>
          </a:p>
          <a:p>
            <a:pPr eaLnBrk="1" fontAlgn="auto" hangingPunct="1">
              <a:spcBef>
                <a:spcPts val="0"/>
              </a:spcBef>
              <a:spcAft>
                <a:spcPts val="0"/>
              </a:spcAft>
              <a:buFont typeface="Wingdings" pitchFamily="2" charset="2"/>
              <a:buChar char="§"/>
              <a:defRPr/>
            </a:pPr>
            <a:r>
              <a:rPr lang="cs-CZ" sz="3200" b="1" dirty="0">
                <a:solidFill>
                  <a:srgbClr val="FF0000"/>
                </a:solidFill>
                <a:latin typeface="+mj-lt"/>
                <a:cs typeface="+mn-cs"/>
              </a:rPr>
              <a:t>PSYCHIATRICKÉ KOMORBIDITY </a:t>
            </a:r>
          </a:p>
          <a:p>
            <a:pPr eaLnBrk="1" fontAlgn="auto" hangingPunct="1">
              <a:spcBef>
                <a:spcPts val="0"/>
              </a:spcBef>
              <a:spcAft>
                <a:spcPts val="0"/>
              </a:spcAft>
              <a:buFont typeface="Wingdings" pitchFamily="2" charset="2"/>
              <a:buChar char="§"/>
              <a:defRPr/>
            </a:pPr>
            <a:endParaRPr lang="cs-CZ" sz="2000" dirty="0">
              <a:latin typeface="+mj-lt"/>
              <a:cs typeface="+mn-cs"/>
            </a:endParaRPr>
          </a:p>
          <a:p>
            <a:pPr eaLnBrk="1" fontAlgn="auto" hangingPunct="1">
              <a:spcBef>
                <a:spcPts val="0"/>
              </a:spcBef>
              <a:spcAft>
                <a:spcPts val="0"/>
              </a:spcAft>
              <a:buFont typeface="Wingdings" pitchFamily="2" charset="2"/>
              <a:buChar char="§"/>
              <a:defRPr/>
            </a:pPr>
            <a:endParaRPr lang="cs-CZ" sz="2000" dirty="0">
              <a:latin typeface="+mn-lt"/>
              <a:cs typeface="+mn-cs"/>
            </a:endParaRPr>
          </a:p>
        </p:txBody>
      </p:sp>
    </p:spTree>
  </p:cSld>
  <p:clrMapOvr>
    <a:masterClrMapping/>
  </p:clrMapOvr>
  <p:transition spd="med">
    <p:blinds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4">
            <a:extLst>
              <a:ext uri="{FF2B5EF4-FFF2-40B4-BE49-F238E27FC236}">
                <a16:creationId xmlns:a16="http://schemas.microsoft.com/office/drawing/2014/main" id="{89D8E341-9DCD-11D4-3D07-1A0CB900A7EB}"/>
              </a:ext>
            </a:extLst>
          </p:cNvPr>
          <p:cNvSpPr>
            <a:spLocks noGrp="1"/>
          </p:cNvSpPr>
          <p:nvPr>
            <p:ph type="title"/>
          </p:nvPr>
        </p:nvSpPr>
        <p:spPr>
          <a:xfrm>
            <a:off x="457200" y="617538"/>
            <a:ext cx="8229600" cy="1011237"/>
          </a:xfrm>
        </p:spPr>
        <p:txBody>
          <a:bodyPr/>
          <a:lstStyle/>
          <a:p>
            <a:r>
              <a:rPr lang="cs-CZ" altLang="cs-CZ"/>
              <a:t>NOVÉ VÝZVY </a:t>
            </a:r>
          </a:p>
        </p:txBody>
      </p:sp>
      <p:sp>
        <p:nvSpPr>
          <p:cNvPr id="18435" name="Zástupný obsah 5">
            <a:extLst>
              <a:ext uri="{FF2B5EF4-FFF2-40B4-BE49-F238E27FC236}">
                <a16:creationId xmlns:a16="http://schemas.microsoft.com/office/drawing/2014/main" id="{3868EA8A-928F-253E-AEC1-1BCDD6C27809}"/>
              </a:ext>
            </a:extLst>
          </p:cNvPr>
          <p:cNvSpPr>
            <a:spLocks noGrp="1"/>
          </p:cNvSpPr>
          <p:nvPr>
            <p:ph idx="1"/>
          </p:nvPr>
        </p:nvSpPr>
        <p:spPr>
          <a:xfrm>
            <a:off x="457200" y="1916113"/>
            <a:ext cx="8229600" cy="4465637"/>
          </a:xfrm>
        </p:spPr>
        <p:txBody>
          <a:bodyPr>
            <a:normAutofit lnSpcReduction="10000"/>
          </a:bodyPr>
          <a:lstStyle/>
          <a:p>
            <a:r>
              <a:rPr lang="cs-CZ" altLang="cs-CZ" sz="2300"/>
              <a:t>„klasické“ poruchy chování ustupují </a:t>
            </a:r>
          </a:p>
          <a:p>
            <a:r>
              <a:rPr lang="cs-CZ" altLang="cs-CZ" sz="2300"/>
              <a:t>ukončení profesní přípravy není důvodem nařízení ÚV </a:t>
            </a:r>
          </a:p>
          <a:p>
            <a:r>
              <a:rPr lang="cs-CZ" altLang="cs-CZ" sz="2300"/>
              <a:t>masivní nárust medikovaných klientek </a:t>
            </a:r>
          </a:p>
          <a:p>
            <a:r>
              <a:rPr lang="cs-CZ" altLang="cs-CZ" sz="2300"/>
              <a:t>genderová a „romantická“ dysforie</a:t>
            </a:r>
          </a:p>
          <a:p>
            <a:r>
              <a:rPr lang="cs-CZ" altLang="cs-CZ" sz="2300"/>
              <a:t> adolescenti s psychiatrickou zátěží – depresivní poruchy, poruchy příjmu potravy, suicidální pokusy, psychotické poruchy (rodiče odmítající převzít dítě po ukončení hospitalizace)</a:t>
            </a:r>
          </a:p>
          <a:p>
            <a:r>
              <a:rPr lang="cs-CZ" altLang="cs-CZ" sz="2300"/>
              <a:t>adiktologické trendy –  nové syntetické látky, nikotinové látky bez zápachu, kombinace látek, opiáty opět ve hře…</a:t>
            </a:r>
          </a:p>
          <a:p>
            <a:r>
              <a:rPr lang="cs-CZ" altLang="cs-CZ" sz="2300"/>
              <a:t>akutnost a naléhavost situace  x obsazenost psychiatrických lůžek , nedostupnost ambulantních služeb v regionech </a:t>
            </a:r>
          </a:p>
          <a:p>
            <a:endParaRPr lang="cs-CZ" altLang="cs-CZ"/>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D6C7D95F-FAE4-C8CB-95CA-450AF13180A1}"/>
              </a:ext>
            </a:extLst>
          </p:cNvPr>
          <p:cNvSpPr>
            <a:spLocks noGrp="1"/>
          </p:cNvSpPr>
          <p:nvPr>
            <p:ph type="title"/>
          </p:nvPr>
        </p:nvSpPr>
        <p:spPr/>
        <p:txBody>
          <a:bodyPr/>
          <a:lstStyle/>
          <a:p>
            <a:endParaRPr lang="cs-CZ" altLang="cs-CZ"/>
          </a:p>
        </p:txBody>
      </p:sp>
      <p:graphicFrame>
        <p:nvGraphicFramePr>
          <p:cNvPr id="4" name="Zástupný obsah 3">
            <a:extLst>
              <a:ext uri="{FF2B5EF4-FFF2-40B4-BE49-F238E27FC236}">
                <a16:creationId xmlns:a16="http://schemas.microsoft.com/office/drawing/2014/main" id="{04D38683-1B86-FA9E-8F66-C552A1B0DD02}"/>
              </a:ext>
            </a:extLst>
          </p:cNvPr>
          <p:cNvGraphicFramePr>
            <a:graphicFrameLocks noGrp="1"/>
          </p:cNvGraphicFramePr>
          <p:nvPr>
            <p:ph idx="1"/>
          </p:nvPr>
        </p:nvGraphicFramePr>
        <p:xfrm>
          <a:off x="457200" y="1628800"/>
          <a:ext cx="8229600" cy="4945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25EFCDF0-0D79-6F4A-1B46-5ABDD8B27D78}"/>
              </a:ext>
            </a:extLst>
          </p:cNvPr>
          <p:cNvGraphicFramePr/>
          <p:nvPr/>
        </p:nvGraphicFramePr>
        <p:xfrm>
          <a:off x="611560" y="836712"/>
          <a:ext cx="8280920" cy="54726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9461" name="Obrázek 7">
            <a:extLst>
              <a:ext uri="{FF2B5EF4-FFF2-40B4-BE49-F238E27FC236}">
                <a16:creationId xmlns:a16="http://schemas.microsoft.com/office/drawing/2014/main" id="{EA72DCC6-91BD-F64D-65D0-F61C484C0B9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5450" y="760413"/>
            <a:ext cx="2519363"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skica, kresba, diagram, text&#10;&#10;Popis byl vytvořen automaticky">
            <a:extLst>
              <a:ext uri="{FF2B5EF4-FFF2-40B4-BE49-F238E27FC236}">
                <a16:creationId xmlns:a16="http://schemas.microsoft.com/office/drawing/2014/main" id="{DB377F2B-231C-3955-D43C-9A2EDBD7955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90488" y="1144659"/>
            <a:ext cx="8693150" cy="5194157"/>
          </a:xfrm>
          <a:noFill/>
        </p:spPr>
      </p:pic>
    </p:spTree>
    <p:extLst>
      <p:ext uri="{BB962C8B-B14F-4D97-AF65-F5344CB8AC3E}">
        <p14:creationId xmlns:p14="http://schemas.microsoft.com/office/powerpoint/2010/main" val="16852469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DB92C4-D232-E98A-38B5-555D660649A7}"/>
              </a:ext>
            </a:extLst>
          </p:cNvPr>
          <p:cNvSpPr>
            <a:spLocks noGrp="1"/>
          </p:cNvSpPr>
          <p:nvPr>
            <p:ph type="title"/>
          </p:nvPr>
        </p:nvSpPr>
        <p:spPr>
          <a:xfrm>
            <a:off x="457200" y="765175"/>
            <a:ext cx="8229600" cy="1079500"/>
          </a:xfrm>
        </p:spPr>
        <p:txBody>
          <a:bodyPr>
            <a:normAutofit/>
          </a:bodyPr>
          <a:lstStyle/>
          <a:p>
            <a:pPr eaLnBrk="1" fontAlgn="auto" hangingPunct="1">
              <a:spcAft>
                <a:spcPts val="0"/>
              </a:spcAft>
              <a:defRPr/>
            </a:pPr>
            <a:r>
              <a:rPr lang="cs-CZ" dirty="0">
                <a:solidFill>
                  <a:schemeClr val="accent3">
                    <a:lumMod val="75000"/>
                  </a:schemeClr>
                </a:solidFill>
              </a:rPr>
              <a:t>Očekávání versus reálná situace </a:t>
            </a:r>
            <a:endParaRPr lang="en-US" dirty="0">
              <a:solidFill>
                <a:schemeClr val="accent3">
                  <a:lumMod val="75000"/>
                </a:schemeClr>
              </a:solidFill>
            </a:endParaRPr>
          </a:p>
        </p:txBody>
      </p:sp>
      <p:graphicFrame>
        <p:nvGraphicFramePr>
          <p:cNvPr id="7" name="Content Placeholder 6">
            <a:extLst>
              <a:ext uri="{FF2B5EF4-FFF2-40B4-BE49-F238E27FC236}">
                <a16:creationId xmlns:a16="http://schemas.microsoft.com/office/drawing/2014/main" id="{3B1F04F3-A629-83FF-1B12-939E847C38D4}"/>
              </a:ext>
            </a:extLst>
          </p:cNvPr>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3">
            <a:extLst>
              <a:ext uri="{FF2B5EF4-FFF2-40B4-BE49-F238E27FC236}">
                <a16:creationId xmlns:a16="http://schemas.microsoft.com/office/drawing/2014/main" id="{6D939D78-FD43-39AB-EACC-EF3DD395F8CA}"/>
              </a:ext>
            </a:extLst>
          </p:cNvPr>
          <p:cNvSpPr>
            <a:spLocks noGrp="1"/>
          </p:cNvSpPr>
          <p:nvPr>
            <p:ph type="title"/>
          </p:nvPr>
        </p:nvSpPr>
        <p:spPr>
          <a:xfrm>
            <a:off x="381000" y="1143000"/>
            <a:ext cx="8382000" cy="1095375"/>
          </a:xfrm>
        </p:spPr>
        <p:txBody>
          <a:bodyPr/>
          <a:lstStyle/>
          <a:p>
            <a:r>
              <a:rPr lang="cs-CZ" altLang="cs-CZ"/>
              <a:t>Chodit do školy – „terapie školou“  </a:t>
            </a:r>
          </a:p>
        </p:txBody>
      </p:sp>
      <p:sp>
        <p:nvSpPr>
          <p:cNvPr id="21507" name="Zástupný obsah 5">
            <a:extLst>
              <a:ext uri="{FF2B5EF4-FFF2-40B4-BE49-F238E27FC236}">
                <a16:creationId xmlns:a16="http://schemas.microsoft.com/office/drawing/2014/main" id="{7006D13A-BF21-08A1-4F2F-C06DAC4EBE9B}"/>
              </a:ext>
            </a:extLst>
          </p:cNvPr>
          <p:cNvSpPr>
            <a:spLocks noGrp="1"/>
          </p:cNvSpPr>
          <p:nvPr>
            <p:ph sz="quarter" idx="2"/>
          </p:nvPr>
        </p:nvSpPr>
        <p:spPr>
          <a:xfrm>
            <a:off x="381000" y="2349500"/>
            <a:ext cx="4041775" cy="4319588"/>
          </a:xfrm>
        </p:spPr>
        <p:txBody>
          <a:bodyPr/>
          <a:lstStyle/>
          <a:p>
            <a:r>
              <a:rPr lang="cs-CZ" altLang="cs-CZ"/>
              <a:t>Střední škola jako stabilní bod v roztříštěnosti života</a:t>
            </a:r>
          </a:p>
          <a:p>
            <a:r>
              <a:rPr lang="cs-CZ" altLang="cs-CZ"/>
              <a:t>Střední škola jako začátek nové etapy </a:t>
            </a:r>
          </a:p>
          <a:p>
            <a:r>
              <a:rPr lang="cs-CZ" altLang="cs-CZ"/>
              <a:t>Střední škola jako pocit normálnosti </a:t>
            </a:r>
          </a:p>
          <a:p>
            <a:r>
              <a:rPr lang="cs-CZ" altLang="cs-CZ"/>
              <a:t>Střední škola jako otevřená budoucnost </a:t>
            </a:r>
          </a:p>
          <a:p>
            <a:r>
              <a:rPr lang="cs-CZ" altLang="cs-CZ"/>
              <a:t>Střední škola jako důkaz pro soud </a:t>
            </a:r>
          </a:p>
          <a:p>
            <a:r>
              <a:rPr lang="cs-CZ" altLang="cs-CZ"/>
              <a:t>Střední škola jako zdroj sebepojetí, sebevědomí </a:t>
            </a:r>
          </a:p>
          <a:p>
            <a:endParaRPr lang="cs-CZ" altLang="cs-CZ"/>
          </a:p>
          <a:p>
            <a:endParaRPr lang="cs-CZ" altLang="cs-CZ"/>
          </a:p>
        </p:txBody>
      </p:sp>
      <p:pic>
        <p:nvPicPr>
          <p:cNvPr id="21508" name="Zástupný obsah 9" descr="Obsah obrázku text, osoba, restaurace, jídelní stůl&#10;&#10;Popis byl vytvořen automaticky">
            <a:extLst>
              <a:ext uri="{FF2B5EF4-FFF2-40B4-BE49-F238E27FC236}">
                <a16:creationId xmlns:a16="http://schemas.microsoft.com/office/drawing/2014/main" id="{0DA4C562-CE9A-205A-3750-AF0D7C0ABCE5}"/>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573588" y="2473325"/>
            <a:ext cx="4383087" cy="2454275"/>
          </a:xfrm>
        </p:spPr>
      </p:pic>
      <p:sp>
        <p:nvSpPr>
          <p:cNvPr id="11" name="TextovéPole 10">
            <a:extLst>
              <a:ext uri="{FF2B5EF4-FFF2-40B4-BE49-F238E27FC236}">
                <a16:creationId xmlns:a16="http://schemas.microsoft.com/office/drawing/2014/main" id="{599D934D-4B5D-01F5-5C23-A785463580FD}"/>
              </a:ext>
            </a:extLst>
          </p:cNvPr>
          <p:cNvSpPr txBox="1"/>
          <p:nvPr/>
        </p:nvSpPr>
        <p:spPr>
          <a:xfrm>
            <a:off x="4721225" y="5373688"/>
            <a:ext cx="3830638" cy="1322387"/>
          </a:xfrm>
          <a:prstGeom prst="rect">
            <a:avLst/>
          </a:prstGeom>
          <a:solidFill>
            <a:schemeClr val="accent2">
              <a:lumMod val="20000"/>
              <a:lumOff val="80000"/>
            </a:schemeClr>
          </a:solidFill>
        </p:spPr>
        <p:txBody>
          <a:bodyPr>
            <a:spAutoFit/>
          </a:bodyPr>
          <a:lstStyle/>
          <a:p>
            <a:pPr eaLnBrk="1" hangingPunct="1">
              <a:defRPr/>
            </a:pPr>
            <a:r>
              <a:rPr lang="cs-CZ" sz="2000" dirty="0"/>
              <a:t>Status studentky zvyšuje šanci na návrat dívky do rodiny, na ukončení ústavní výchovy i s vědomím rizik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14D722B4-9F5E-F225-C9AC-F2A579B27907}"/>
              </a:ext>
            </a:extLst>
          </p:cNvPr>
          <p:cNvSpPr>
            <a:spLocks noGrp="1"/>
          </p:cNvSpPr>
          <p:nvPr>
            <p:ph type="title"/>
          </p:nvPr>
        </p:nvSpPr>
        <p:spPr>
          <a:xfrm>
            <a:off x="179388" y="838200"/>
            <a:ext cx="9586912" cy="1066800"/>
          </a:xfrm>
        </p:spPr>
        <p:txBody>
          <a:bodyPr/>
          <a:lstStyle/>
          <a:p>
            <a:r>
              <a:rPr lang="cs-CZ" altLang="cs-CZ"/>
              <a:t>SPOLUPRÁCE – latentní i explicitní cíle </a:t>
            </a:r>
          </a:p>
        </p:txBody>
      </p:sp>
      <p:sp>
        <p:nvSpPr>
          <p:cNvPr id="22531" name="Zástupný obsah 2">
            <a:extLst>
              <a:ext uri="{FF2B5EF4-FFF2-40B4-BE49-F238E27FC236}">
                <a16:creationId xmlns:a16="http://schemas.microsoft.com/office/drawing/2014/main" id="{6E281221-222F-5B40-930E-3BD974F27DD5}"/>
              </a:ext>
            </a:extLst>
          </p:cNvPr>
          <p:cNvSpPr>
            <a:spLocks noGrp="1"/>
          </p:cNvSpPr>
          <p:nvPr>
            <p:ph sz="half" idx="1"/>
          </p:nvPr>
        </p:nvSpPr>
        <p:spPr>
          <a:xfrm>
            <a:off x="457200" y="1905000"/>
            <a:ext cx="4038600" cy="5053013"/>
          </a:xfrm>
        </p:spPr>
        <p:txBody>
          <a:bodyPr/>
          <a:lstStyle/>
          <a:p>
            <a:r>
              <a:rPr lang="cs-CZ" altLang="cs-CZ" sz="1800"/>
              <a:t>Přiznání náročnosti pro všechny aktéry</a:t>
            </a:r>
          </a:p>
          <a:p>
            <a:r>
              <a:rPr lang="cs-CZ" altLang="cs-CZ" sz="1800"/>
              <a:t>Prospěch není nejdůležitější faktor</a:t>
            </a:r>
          </a:p>
          <a:p>
            <a:r>
              <a:rPr lang="cs-CZ" altLang="cs-CZ" sz="1800"/>
              <a:t>Důležitost pravidelné a otevřené spolupráce </a:t>
            </a:r>
          </a:p>
          <a:p>
            <a:r>
              <a:rPr lang="cs-CZ" altLang="cs-CZ" sz="1800"/>
              <a:t>Osobní setkání  - „kulatý stůl“</a:t>
            </a:r>
          </a:p>
          <a:p>
            <a:r>
              <a:rPr lang="cs-CZ" altLang="cs-CZ" sz="1800"/>
              <a:t>Velká role třídních učitelů </a:t>
            </a:r>
          </a:p>
          <a:p>
            <a:r>
              <a:rPr lang="cs-CZ" altLang="cs-CZ" sz="1800"/>
              <a:t>Posun – často prosba i pro školní poradenské pracoviště, včetně školního psychologa </a:t>
            </a:r>
          </a:p>
          <a:p>
            <a:r>
              <a:rPr lang="cs-CZ" altLang="cs-CZ" sz="1800"/>
              <a:t>Sdílení o společné klientce  - školní psycholog, psycholog  DÚ – ko-terapie na dálku   - (etika)</a:t>
            </a:r>
          </a:p>
          <a:p>
            <a:r>
              <a:rPr lang="cs-CZ" altLang="cs-CZ" sz="1800"/>
              <a:t>Nové – dívky na internátu (pozitivní i negativní zkušenosti)</a:t>
            </a:r>
          </a:p>
          <a:p>
            <a:endParaRPr lang="cs-CZ" altLang="cs-CZ"/>
          </a:p>
          <a:p>
            <a:endParaRPr lang="cs-CZ" altLang="cs-CZ"/>
          </a:p>
          <a:p>
            <a:endParaRPr lang="cs-CZ" altLang="cs-CZ"/>
          </a:p>
        </p:txBody>
      </p:sp>
      <p:sp>
        <p:nvSpPr>
          <p:cNvPr id="4" name="Zástupný obsah 3">
            <a:extLst>
              <a:ext uri="{FF2B5EF4-FFF2-40B4-BE49-F238E27FC236}">
                <a16:creationId xmlns:a16="http://schemas.microsoft.com/office/drawing/2014/main" id="{B4D03285-9EE1-A72C-BFCB-6D0D8E062199}"/>
              </a:ext>
            </a:extLst>
          </p:cNvPr>
          <p:cNvSpPr>
            <a:spLocks noGrp="1"/>
          </p:cNvSpPr>
          <p:nvPr>
            <p:ph sz="half" idx="2"/>
          </p:nvPr>
        </p:nvSpPr>
        <p:spPr>
          <a:xfrm>
            <a:off x="4700588" y="1700213"/>
            <a:ext cx="4038600" cy="4525962"/>
          </a:xfrm>
        </p:spPr>
        <p:txBody>
          <a:bodyPr/>
          <a:lstStyle/>
          <a:p>
            <a:pPr>
              <a:defRPr/>
            </a:pPr>
            <a:r>
              <a:rPr lang="cs-CZ" dirty="0"/>
              <a:t>Etické otázky, informovanost o důvodech ústavní výchovy</a:t>
            </a:r>
          </a:p>
          <a:p>
            <a:pPr>
              <a:defRPr/>
            </a:pPr>
            <a:r>
              <a:rPr lang="cs-CZ" dirty="0"/>
              <a:t>Otázka zákonného zástupce  </a:t>
            </a:r>
          </a:p>
          <a:p>
            <a:pPr>
              <a:defRPr/>
            </a:pPr>
            <a:r>
              <a:rPr lang="cs-CZ" dirty="0"/>
              <a:t>Testování na přítomnost OPL</a:t>
            </a:r>
          </a:p>
          <a:p>
            <a:pPr>
              <a:defRPr/>
            </a:pPr>
            <a:r>
              <a:rPr lang="cs-CZ" dirty="0"/>
              <a:t>Hranice podpory – limity pomoci  </a:t>
            </a:r>
            <a:r>
              <a:rPr lang="cs-CZ" sz="1600" dirty="0"/>
              <a:t>(</a:t>
            </a:r>
            <a:r>
              <a:rPr lang="cs-CZ" sz="1600" dirty="0" err="1"/>
              <a:t>např.ústav</a:t>
            </a:r>
            <a:r>
              <a:rPr lang="cs-CZ" sz="1600" dirty="0"/>
              <a:t> v roli rodiče…)</a:t>
            </a:r>
            <a:endParaRPr lang="cs-CZ" dirty="0"/>
          </a:p>
          <a:p>
            <a:pPr marL="109537" indent="0">
              <a:buFont typeface="Georgia" panose="02040502050405020303" pitchFamily="18" charset="0"/>
              <a:buNone/>
              <a:defRPr/>
            </a:pPr>
            <a:r>
              <a:rPr lang="cs-CZ" dirty="0"/>
              <a:t> </a:t>
            </a:r>
          </a:p>
          <a:p>
            <a:pPr>
              <a:defRPr/>
            </a:pPr>
            <a:endParaRPr lang="cs-CZ" dirty="0"/>
          </a:p>
          <a:p>
            <a:pPr>
              <a:defRPr/>
            </a:pPr>
            <a:endParaRPr lang="cs-CZ" dirty="0"/>
          </a:p>
          <a:p>
            <a:pPr>
              <a:defRPr/>
            </a:pPr>
            <a:endParaRPr lang="cs-CZ" dirty="0"/>
          </a:p>
        </p:txBody>
      </p:sp>
      <p:sp>
        <p:nvSpPr>
          <p:cNvPr id="6" name="TextovéPole 5">
            <a:extLst>
              <a:ext uri="{FF2B5EF4-FFF2-40B4-BE49-F238E27FC236}">
                <a16:creationId xmlns:a16="http://schemas.microsoft.com/office/drawing/2014/main" id="{0838D448-632E-5ABC-8E95-F3CA598698F0}"/>
              </a:ext>
            </a:extLst>
          </p:cNvPr>
          <p:cNvSpPr txBox="1"/>
          <p:nvPr/>
        </p:nvSpPr>
        <p:spPr>
          <a:xfrm>
            <a:off x="4973638" y="3776663"/>
            <a:ext cx="3886200" cy="3048000"/>
          </a:xfrm>
          <a:prstGeom prst="rect">
            <a:avLst/>
          </a:prstGeom>
          <a:solidFill>
            <a:schemeClr val="accent3">
              <a:lumMod val="60000"/>
              <a:lumOff val="40000"/>
            </a:schemeClr>
          </a:solidFill>
        </p:spPr>
        <p:txBody>
          <a:bodyPr>
            <a:spAutoFit/>
          </a:bodyPr>
          <a:lstStyle/>
          <a:p>
            <a:pPr eaLnBrk="1" hangingPunct="1">
              <a:defRPr/>
            </a:pPr>
            <a:r>
              <a:rPr lang="cs-CZ" sz="1600" b="1" dirty="0"/>
              <a:t>ZAKÁZKY PRO ŠKOLNÍ PSYCHOLOGY:</a:t>
            </a:r>
          </a:p>
          <a:p>
            <a:pPr marL="285750" indent="-285750" eaLnBrk="1" hangingPunct="1">
              <a:buFontTx/>
              <a:buChar char="-"/>
              <a:defRPr/>
            </a:pPr>
            <a:r>
              <a:rPr lang="cs-CZ" sz="1600" dirty="0"/>
              <a:t>Nepřijetí třídou, konflikty</a:t>
            </a:r>
          </a:p>
          <a:p>
            <a:pPr marL="285750" indent="-285750" eaLnBrk="1" hangingPunct="1">
              <a:buFontTx/>
              <a:buChar char="-"/>
              <a:defRPr/>
            </a:pPr>
            <a:r>
              <a:rPr lang="cs-CZ" sz="1600" dirty="0"/>
              <a:t>Mám nervy </a:t>
            </a:r>
          </a:p>
          <a:p>
            <a:pPr marL="285750" indent="-285750" eaLnBrk="1" hangingPunct="1">
              <a:buFontTx/>
              <a:buChar char="-"/>
              <a:defRPr/>
            </a:pPr>
            <a:r>
              <a:rPr lang="cs-CZ" sz="1600" dirty="0"/>
              <a:t>Zasedla si na mě učitelka či mistrová </a:t>
            </a:r>
          </a:p>
          <a:p>
            <a:pPr marL="285750" indent="-285750" eaLnBrk="1" hangingPunct="1">
              <a:buFontTx/>
              <a:buChar char="-"/>
              <a:defRPr/>
            </a:pPr>
            <a:r>
              <a:rPr lang="cs-CZ" sz="1600" dirty="0"/>
              <a:t>Křivě mě obvinili</a:t>
            </a:r>
          </a:p>
          <a:p>
            <a:pPr marL="285750" indent="-285750" eaLnBrk="1" hangingPunct="1">
              <a:buFontTx/>
              <a:buChar char="-"/>
              <a:defRPr/>
            </a:pPr>
            <a:r>
              <a:rPr lang="cs-CZ" sz="1600" dirty="0"/>
              <a:t>Je toho na mě všeho moc </a:t>
            </a:r>
          </a:p>
          <a:p>
            <a:pPr marL="285750" indent="-285750" eaLnBrk="1" hangingPunct="1">
              <a:buFontTx/>
              <a:buChar char="-"/>
              <a:defRPr/>
            </a:pPr>
            <a:r>
              <a:rPr lang="cs-CZ" sz="1600" dirty="0"/>
              <a:t>Nevím, kdo vlastně jsem </a:t>
            </a:r>
          </a:p>
          <a:p>
            <a:pPr marL="285750" indent="-285750" eaLnBrk="1" hangingPunct="1">
              <a:buFontTx/>
              <a:buChar char="-"/>
              <a:defRPr/>
            </a:pPr>
            <a:r>
              <a:rPr lang="cs-CZ" sz="1600" dirty="0"/>
              <a:t>V ústavu si s </a:t>
            </a:r>
            <a:r>
              <a:rPr lang="cs-CZ" sz="1600" dirty="0" err="1"/>
              <a:t>holkama</a:t>
            </a:r>
            <a:r>
              <a:rPr lang="cs-CZ" sz="1600" dirty="0"/>
              <a:t> už nerozumím</a:t>
            </a:r>
          </a:p>
          <a:p>
            <a:pPr marL="285750" indent="-285750" eaLnBrk="1" hangingPunct="1">
              <a:buFontTx/>
              <a:buChar char="-"/>
              <a:defRPr/>
            </a:pPr>
            <a:r>
              <a:rPr lang="cs-CZ" sz="1600" dirty="0"/>
              <a:t>Bojím se, co bude dál </a:t>
            </a:r>
          </a:p>
          <a:p>
            <a:pPr marL="285750" indent="-285750" eaLnBrk="1" hangingPunct="1">
              <a:buFontTx/>
              <a:buChar char="-"/>
              <a:defRPr/>
            </a:pPr>
            <a:r>
              <a:rPr lang="cs-CZ" sz="1600" dirty="0"/>
              <a:t>V ústavu mi nevěří, chci si promluvit s někým, kdo o mě nemá předsudky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E204ECE7-8AB7-20AE-DAB1-046DA4B941A9}"/>
              </a:ext>
            </a:extLst>
          </p:cNvPr>
          <p:cNvSpPr>
            <a:spLocks noGrp="1"/>
          </p:cNvSpPr>
          <p:nvPr>
            <p:ph type="title"/>
          </p:nvPr>
        </p:nvSpPr>
        <p:spPr>
          <a:xfrm>
            <a:off x="457200" y="2708275"/>
            <a:ext cx="8229600" cy="1069975"/>
          </a:xfrm>
        </p:spPr>
        <p:txBody>
          <a:bodyPr/>
          <a:lstStyle/>
          <a:p>
            <a:pPr algn="ctr"/>
            <a:r>
              <a:rPr lang="cs-CZ" altLang="cs-CZ"/>
              <a:t>Děkuji za pozornost!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B5A82-12DA-4267-107E-AF8E42AE5F16}"/>
              </a:ext>
            </a:extLst>
          </p:cNvPr>
          <p:cNvSpPr>
            <a:spLocks noGrp="1"/>
          </p:cNvSpPr>
          <p:nvPr>
            <p:ph type="title"/>
          </p:nvPr>
        </p:nvSpPr>
        <p:spPr/>
        <p:txBody>
          <a:bodyPr/>
          <a:lstStyle/>
          <a:p>
            <a:r>
              <a:rPr lang="cs-CZ" dirty="0"/>
              <a:t>SOFA </a:t>
            </a:r>
          </a:p>
        </p:txBody>
      </p:sp>
      <p:sp>
        <p:nvSpPr>
          <p:cNvPr id="3" name="Zástupný obsah 2">
            <a:extLst>
              <a:ext uri="{FF2B5EF4-FFF2-40B4-BE49-F238E27FC236}">
                <a16:creationId xmlns:a16="http://schemas.microsoft.com/office/drawing/2014/main" id="{790049DE-251D-CD5D-07C1-E396B9145811}"/>
              </a:ext>
            </a:extLst>
          </p:cNvPr>
          <p:cNvSpPr>
            <a:spLocks noGrp="1"/>
          </p:cNvSpPr>
          <p:nvPr>
            <p:ph idx="1"/>
          </p:nvPr>
        </p:nvSpPr>
        <p:spPr/>
        <p:txBody>
          <a:bodyPr>
            <a:normAutofit fontScale="92500"/>
          </a:bodyPr>
          <a:lstStyle/>
          <a:p>
            <a:r>
              <a:rPr lang="cs-CZ" dirty="0"/>
              <a:t>Prosím, prostudujte si materiály k PBIS </a:t>
            </a:r>
          </a:p>
          <a:p>
            <a:r>
              <a:rPr lang="cs-CZ" dirty="0"/>
              <a:t>Pozitivní podpora chování </a:t>
            </a:r>
          </a:p>
          <a:p>
            <a:endParaRPr lang="cs-CZ" dirty="0"/>
          </a:p>
          <a:p>
            <a:r>
              <a:rPr lang="cs-CZ" dirty="0">
                <a:hlinkClick r:id="rId2"/>
              </a:rPr>
              <a:t>https://www.societyforall.cz/pbis</a:t>
            </a:r>
            <a:endParaRPr lang="cs-CZ" dirty="0"/>
          </a:p>
          <a:p>
            <a:endParaRPr lang="cs-CZ" dirty="0"/>
          </a:p>
          <a:p>
            <a:r>
              <a:rPr lang="cs-CZ" b="1" dirty="0"/>
              <a:t>PBIS je propracovaný, výzkumně ověřený systém zaměřený na podporu žádoucího, všeobecně přijímaného chování a duševního zdraví dětí. Je využíván v základních a středních školách po celém světě. ​ </a:t>
            </a:r>
          </a:p>
          <a:p>
            <a:endParaRPr lang="cs-CZ" dirty="0"/>
          </a:p>
        </p:txBody>
      </p:sp>
    </p:spTree>
    <p:extLst>
      <p:ext uri="{BB962C8B-B14F-4D97-AF65-F5344CB8AC3E}">
        <p14:creationId xmlns:p14="http://schemas.microsoft.com/office/powerpoint/2010/main" val="280688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KONTEXTY PROBLÉMOVÉHO CHOVÁNÍ </a:t>
            </a:r>
          </a:p>
        </p:txBody>
      </p:sp>
      <p:sp>
        <p:nvSpPr>
          <p:cNvPr id="3" name="Zástupný symbol pro obsah 2"/>
          <p:cNvSpPr>
            <a:spLocks noGrp="1"/>
          </p:cNvSpPr>
          <p:nvPr>
            <p:ph idx="1"/>
          </p:nvPr>
        </p:nvSpPr>
        <p:spPr/>
        <p:txBody>
          <a:bodyPr/>
          <a:lstStyle/>
          <a:p>
            <a:r>
              <a:rPr lang="cs-CZ" dirty="0"/>
              <a:t>MULTIFAKTORIÁLNÍ ETILOGIE </a:t>
            </a:r>
          </a:p>
          <a:p>
            <a:r>
              <a:rPr lang="cs-CZ" dirty="0"/>
              <a:t>VÝVOJOVÉ HLEDISKO </a:t>
            </a:r>
          </a:p>
          <a:p>
            <a:r>
              <a:rPr lang="cs-CZ" dirty="0"/>
              <a:t>PROBLÉMOVÉ CHOVÁNÍ versus PORUCHY CHOVÁNÍ (diagnostické rozlišení)</a:t>
            </a:r>
          </a:p>
          <a:p>
            <a:r>
              <a:rPr lang="cs-CZ" dirty="0"/>
              <a:t>KONTEXT AKTUÁLNÍ ŽIVOTNÍ SITUACE DÍTĚTE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istický">
  <a:themeElements>
    <a:clrScheme name="Urbanistický">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istický">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istický">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2627</TotalTime>
  <Words>4075</Words>
  <Application>Microsoft Office PowerPoint</Application>
  <PresentationFormat>Předvádění na obrazovce (4:3)</PresentationFormat>
  <Paragraphs>520</Paragraphs>
  <Slides>73</Slides>
  <Notes>6</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73</vt:i4>
      </vt:variant>
    </vt:vector>
  </HeadingPairs>
  <TitlesOfParts>
    <vt:vector size="85" baseType="lpstr">
      <vt:lpstr>Arial</vt:lpstr>
      <vt:lpstr>Arial Unicode MS</vt:lpstr>
      <vt:lpstr>Calibri</vt:lpstr>
      <vt:lpstr>Courier New</vt:lpstr>
      <vt:lpstr>Georgia</vt:lpstr>
      <vt:lpstr>Lucida Sans Unicode</vt:lpstr>
      <vt:lpstr>Times New Roman</vt:lpstr>
      <vt:lpstr>Trebuchet MS</vt:lpstr>
      <vt:lpstr>Wingdings</vt:lpstr>
      <vt:lpstr>Wingdings 2</vt:lpstr>
      <vt:lpstr>Wingdings 3</vt:lpstr>
      <vt:lpstr>Urbanistický</vt:lpstr>
      <vt:lpstr>    Problémové chování žáků ve škole - diagnostika, intervence  - spolupráce s institucemi   </vt:lpstr>
      <vt:lpstr>Co je to problémové chování? </vt:lpstr>
      <vt:lpstr>POSUNY V TERMINOLOGII</vt:lpstr>
      <vt:lpstr>Prezentace aplikace PowerPoint</vt:lpstr>
      <vt:lpstr>AUTOREFLEXE – CVIČENÍ </vt:lpstr>
      <vt:lpstr>Prezentace aplikace PowerPoint</vt:lpstr>
      <vt:lpstr>Prezentace aplikace PowerPoint</vt:lpstr>
      <vt:lpstr>SOFA </vt:lpstr>
      <vt:lpstr>KONTEXTY PROBLÉMOVÉHO CHOVÁNÍ </vt:lpstr>
      <vt:lpstr>Terminologické vymezení </vt:lpstr>
      <vt:lpstr>Prezentace aplikace PowerPoint</vt:lpstr>
      <vt:lpstr>Štípek (2011) – Dítě na zabití </vt:lpstr>
      <vt:lpstr> TYPICKÉ PROBLÉMY V CHOVÁNÍ  kazuistiky  -cvičení   MLADŠÍ ŠKOLNÍ VĚK </vt:lpstr>
      <vt:lpstr>Prezentace aplikace PowerPoint</vt:lpstr>
      <vt:lpstr>SPECIFICKÉ PORUCHY CHOVÁNÍ A PORUCHY KONCENTRACE </vt:lpstr>
      <vt:lpstr>Prezentace aplikace PowerPoint</vt:lpstr>
      <vt:lpstr>Terminologie </vt:lpstr>
      <vt:lpstr>Prezentace aplikace PowerPoint</vt:lpstr>
      <vt:lpstr>Spektrum projevů v chování </vt:lpstr>
      <vt:lpstr>Prezentace aplikace PowerPoint</vt:lpstr>
      <vt:lpstr>Prezentace aplikace PowerPoint</vt:lpstr>
      <vt:lpstr>Prezentace aplikace PowerPoint</vt:lpstr>
      <vt:lpstr>Diagnostická kritéria ADHD u dětí a adolescentů podle DSM V jsou následující: </vt:lpstr>
      <vt:lpstr>Prezentace aplikace PowerPoint</vt:lpstr>
      <vt:lpstr>Prezentace aplikace PowerPoint</vt:lpstr>
      <vt:lpstr>Vhodný přístup ve škole </vt:lpstr>
      <vt:lpstr>Prezentace aplikace PowerPoint</vt:lpstr>
      <vt:lpstr>Prezentace aplikace PowerPoint</vt:lpstr>
      <vt:lpstr>Prezentace aplikace PowerPoint</vt:lpstr>
      <vt:lpstr>Prezentace aplikace PowerPoint</vt:lpstr>
      <vt:lpstr>Děti s PCH jsou silně ohroženou skupinou   </vt:lpstr>
      <vt:lpstr>EPIDEMIOLOGIE</vt:lpstr>
      <vt:lpstr>Co ale nejsou poruchy chování? </vt:lpstr>
      <vt:lpstr>Faktory zvyšující  riziko rozvoje PCH </vt:lpstr>
      <vt:lpstr>Multifaktoriální etiologie </vt:lpstr>
      <vt:lpstr>Jaká diagnostická kritéria se používají? </vt:lpstr>
      <vt:lpstr>Prezentace aplikace PowerPoint</vt:lpstr>
      <vt:lpstr>DISRUPTIVNÍ PORUCHY, PORUCHY OVLÁDÁNÍ IMPULZŮ A PORUCHY CHOVÁNÍ  -zajímavé pojetí názvu kategorie, je tam třeba zařazena i antisociální porucha osobnosti  - porucha opozičního vzdoru - porucha chování - s nástupem v dětském věku, s nástupem v adolescenci, s nespecifickým začátkem  (Specifikace: s omezeným sociálním cítěním, nedostatek lítosti nebo pocitu viny, bezcitnost- nedostatek empatie, nezájem o výkon, povrchní nebo chybějící afektivita antisociální porucha osobnosti pyrománie kleptománie </vt:lpstr>
      <vt:lpstr>Prezentace aplikace PowerPoint</vt:lpstr>
      <vt:lpstr>Dg. kritéria</vt:lpstr>
      <vt:lpstr>1. Agrese k lidem a ke zvířatům</vt:lpstr>
      <vt:lpstr>2. Destrukce majetku a vlastnictví </vt:lpstr>
      <vt:lpstr>3. Nepoctivost nebo krádeže </vt:lpstr>
      <vt:lpstr>4. Vážné porušování pravidel </vt:lpstr>
      <vt:lpstr>Specifika závažnosti </vt:lpstr>
      <vt:lpstr>Prediktory špatné prognózy</vt:lpstr>
      <vt:lpstr>Základní typy poruch se špatnou prognózou – dle MKN 10</vt:lpstr>
      <vt:lpstr>Prezentace aplikace PowerPoint</vt:lpstr>
      <vt:lpstr>Prezentace aplikace PowerPoint</vt:lpstr>
      <vt:lpstr>Základní typy poruch s lepší prognózou – dle MKN 10</vt:lpstr>
      <vt:lpstr>Pozitivnější prognóza </vt:lpstr>
      <vt:lpstr>Komorbidita </vt:lpstr>
      <vt:lpstr>TERAPIE </vt:lpstr>
      <vt:lpstr>Formy terapie </vt:lpstr>
      <vt:lpstr>KDE HLEDAT POMOC? </vt:lpstr>
      <vt:lpstr>Diskuze: </vt:lpstr>
      <vt:lpstr>Prezentace aplikace PowerPoint</vt:lpstr>
      <vt:lpstr>Inspirace:</vt:lpstr>
      <vt:lpstr>SEMINÁRNÍ ČÁST 11.4.2024 </vt:lpstr>
      <vt:lpstr>      Chodit na střední z ústavu  aneb nové výzvy spolupráce školního poradenského  pracoviště a pracovníků ústavní výchovy</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NOVÉ VÝZVY </vt:lpstr>
      <vt:lpstr>Prezentace aplikace PowerPoint</vt:lpstr>
      <vt:lpstr>Očekávání versus reálná situace </vt:lpstr>
      <vt:lpstr>Chodit do školy – „terapie školou“  </vt:lpstr>
      <vt:lpstr>SPOLUPRÁCE – latentní i explicitní cíle </vt:lpstr>
      <vt:lpstr>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Problémové chování žáků ve škole - diagnostika, intervence  - spolupráce s institucemi</dc:title>
  <dc:creator>Uzivatel</dc:creator>
  <cp:lastModifiedBy>Pavla Presslerová</cp:lastModifiedBy>
  <cp:revision>7</cp:revision>
  <dcterms:created xsi:type="dcterms:W3CDTF">2020-10-16T06:19:29Z</dcterms:created>
  <dcterms:modified xsi:type="dcterms:W3CDTF">2024-04-11T05:06:20Z</dcterms:modified>
</cp:coreProperties>
</file>