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10369-0095-451E-BE7C-F0EF1F4C7E14}" type="datetimeFigureOut">
              <a:rPr lang="cs-CZ" smtClean="0"/>
              <a:t>12.04.2019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8D44B-CAFF-443C-97FB-AEA65C47E10C}" type="slidenum">
              <a:rPr lang="cs-CZ" smtClean="0"/>
              <a:t>‹#›</a:t>
            </a:fld>
            <a:endParaRPr lang="cs-CZ"/>
          </a:p>
        </p:txBody>
      </p:sp>
    </p:spTree>
    <p:extLst>
      <p:ext uri="{BB962C8B-B14F-4D97-AF65-F5344CB8AC3E}">
        <p14:creationId xmlns:p14="http://schemas.microsoft.com/office/powerpoint/2010/main" val="257420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orodniplan.cz/"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592EE1-C1DB-4742-B43D-96C699EA10AD}" type="slidenum">
              <a:rPr lang="cs-CZ" altLang="cs-CZ" smtClean="0"/>
              <a:pPr/>
              <a:t>6</a:t>
            </a:fld>
            <a:endParaRPr lang="cs-CZ" altLang="cs-CZ"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cs-CZ" altLang="cs-CZ" smtClean="0"/>
              <a:t>1.</a:t>
            </a:r>
            <a:r>
              <a:rPr lang="cs-CZ" altLang="cs-CZ" smtClean="0">
                <a:cs typeface="Times New Roman" panose="02020603050405020304" pitchFamily="18" charset="0"/>
              </a:rPr>
              <a:t>Vědomí a nevědomí</a:t>
            </a:r>
            <a:r>
              <a:rPr lang="cs-CZ" altLang="cs-CZ" smtClean="0"/>
              <a:t>, </a:t>
            </a:r>
            <a:r>
              <a:rPr lang="cs-CZ" altLang="cs-CZ" smtClean="0">
                <a:cs typeface="Times New Roman" panose="02020603050405020304" pitchFamily="18" charset="0"/>
              </a:rPr>
              <a:t>Oidipovský a kastrační komplex</a:t>
            </a:r>
            <a:r>
              <a:rPr lang="cs-CZ" altLang="cs-CZ" smtClean="0"/>
              <a:t>,</a:t>
            </a:r>
          </a:p>
          <a:p>
            <a:pPr eaLnBrk="1" hangingPunct="1"/>
            <a:r>
              <a:rPr lang="cs-CZ" altLang="cs-CZ" smtClean="0">
                <a:cs typeface="Times New Roman" panose="02020603050405020304" pitchFamily="18" charset="0"/>
              </a:rPr>
              <a:t>imaginárn</a:t>
            </a:r>
            <a:r>
              <a:rPr lang="cs-CZ" altLang="cs-CZ" smtClean="0"/>
              <a:t>o</a:t>
            </a:r>
            <a:r>
              <a:rPr lang="cs-CZ" altLang="cs-CZ" smtClean="0">
                <a:cs typeface="Times New Roman" panose="02020603050405020304" pitchFamily="18" charset="0"/>
              </a:rPr>
              <a:t> a symboličn</a:t>
            </a:r>
            <a:r>
              <a:rPr lang="cs-CZ" altLang="cs-CZ" smtClean="0"/>
              <a:t>o, </a:t>
            </a:r>
            <a:r>
              <a:rPr lang="cs-CZ" altLang="cs-CZ" smtClean="0">
                <a:cs typeface="Times New Roman" panose="02020603050405020304" pitchFamily="18" charset="0"/>
              </a:rPr>
              <a:t>vztah subjektu k symbolickému řádu</a:t>
            </a:r>
            <a:r>
              <a:rPr lang="cs-CZ" altLang="cs-CZ" smtClean="0"/>
              <a:t>, Falu a jeho biologickému ekvivalentu </a:t>
            </a:r>
            <a:r>
              <a:rPr lang="cs-CZ" altLang="cs-CZ" smtClean="0">
                <a:cs typeface="Times New Roman" panose="02020603050405020304" pitchFamily="18" charset="0"/>
              </a:rPr>
              <a:t>falicko-symbolickou formou rozkoše </a:t>
            </a:r>
            <a:r>
              <a:rPr lang="cs-CZ" altLang="cs-CZ" smtClean="0"/>
              <a:t>a jiná </a:t>
            </a:r>
            <a:r>
              <a:rPr lang="cs-CZ" altLang="cs-CZ" smtClean="0">
                <a:cs typeface="Times New Roman" panose="02020603050405020304" pitchFamily="18" charset="0"/>
              </a:rPr>
              <a:t>jouissance</a:t>
            </a:r>
            <a:r>
              <a:rPr lang="en-US" altLang="cs-CZ" smtClean="0"/>
              <a:t> </a:t>
            </a:r>
            <a:endParaRPr lang="cs-CZ" altLang="cs-CZ" smtClean="0"/>
          </a:p>
          <a:p>
            <a:pPr eaLnBrk="1" hangingPunct="1"/>
            <a:r>
              <a:rPr lang="cs-CZ" altLang="cs-CZ" smtClean="0"/>
              <a:t>2. </a:t>
            </a:r>
            <a:r>
              <a:rPr lang="cs-CZ" altLang="cs-CZ" smtClean="0">
                <a:latin typeface="Arial Unicode MS" pitchFamily="34" charset="-128"/>
                <a:ea typeface="Arial Unicode MS" pitchFamily="34" charset="-128"/>
              </a:rPr>
              <a:t>uspořádávacích forem vědění </a:t>
            </a:r>
            <a:r>
              <a:rPr lang="cs-CZ" altLang="cs-CZ" smtClean="0">
                <a:latin typeface="Times New Roman" panose="02020603050405020304" pitchFamily="18" charset="0"/>
              </a:rPr>
              <a:t>-</a:t>
            </a:r>
            <a:r>
              <a:rPr lang="cs-CZ" altLang="cs-CZ" smtClean="0">
                <a:latin typeface="Arial Unicode MS" pitchFamily="34" charset="-128"/>
                <a:ea typeface="Arial Unicode MS" pitchFamily="34" charset="-128"/>
              </a:rPr>
              <a:t> diskurzy. Diskurzy podrobuje interpretační analýze (archeologie*) a buduje nový přístup k historii, histori</a:t>
            </a:r>
            <a:r>
              <a:rPr lang="cs-CZ" altLang="cs-CZ" smtClean="0">
                <a:latin typeface="Times New Roman" panose="02020603050405020304" pitchFamily="18" charset="0"/>
              </a:rPr>
              <a:t>e interpretací – genealogie</a:t>
            </a:r>
          </a:p>
          <a:p>
            <a:pPr eaLnBrk="1" hangingPunct="1"/>
            <a:r>
              <a:rPr lang="cs-CZ" altLang="cs-CZ" smtClean="0">
                <a:latin typeface="Times New Roman" panose="02020603050405020304" pitchFamily="18" charset="0"/>
              </a:rPr>
              <a:t>Zábrodská:diskurzivní analýza: </a:t>
            </a:r>
            <a:r>
              <a:rPr lang="cs-CZ" altLang="cs-CZ" b="1" smtClean="0">
                <a:cs typeface="Arial" panose="020B0604020202020204" pitchFamily="34" charset="0"/>
              </a:rPr>
              <a:t>esencialismu</a:t>
            </a:r>
            <a:r>
              <a:rPr lang="cs-CZ" altLang="cs-CZ" b="1" smtClean="0"/>
              <a:t>s, socializace, individualismus, biologismus, heterexualita, jinakost</a:t>
            </a:r>
          </a:p>
          <a:p>
            <a:pPr eaLnBrk="1" hangingPunct="1"/>
            <a:r>
              <a:rPr lang="cs-CZ" altLang="cs-CZ" smtClean="0"/>
              <a:t>Sexualita jako nástoj moci, nejrozšířenější diskurz, lidské tělo jako nástroj moci</a:t>
            </a:r>
          </a:p>
          <a:p>
            <a:pPr eaLnBrk="1" hangingPunct="1"/>
            <a:r>
              <a:rPr lang="cs-CZ" altLang="cs-CZ" smtClean="0">
                <a:latin typeface="Times New Roman" panose="02020603050405020304" pitchFamily="18" charset="0"/>
              </a:rPr>
              <a:t>3. </a:t>
            </a:r>
            <a:r>
              <a:rPr lang="cs-CZ" altLang="cs-CZ" smtClean="0"/>
              <a:t>P</a:t>
            </a:r>
            <a:r>
              <a:rPr lang="cs-CZ" altLang="cs-CZ" smtClean="0">
                <a:cs typeface="Arial" panose="020B0604020202020204" pitchFamily="34" charset="0"/>
              </a:rPr>
              <a:t>řijetí současných forem moci/vědění (subjekce)</a:t>
            </a:r>
            <a:r>
              <a:rPr lang="cs-CZ" altLang="cs-CZ" smtClean="0">
                <a:latin typeface="Times New Roman" panose="02020603050405020304" pitchFamily="18" charset="0"/>
              </a:rPr>
              <a:t>. Identita je předávána performativně. Gender je ideál a norma.</a:t>
            </a:r>
          </a:p>
          <a:p>
            <a:pPr eaLnBrk="1" hangingPunct="1"/>
            <a:r>
              <a:rPr lang="cs-CZ" altLang="cs-CZ" smtClean="0">
                <a:latin typeface="Times New Roman" panose="02020603050405020304" pitchFamily="18" charset="0"/>
              </a:rPr>
              <a:t>4. </a:t>
            </a:r>
            <a:r>
              <a:rPr lang="cs-CZ" altLang="cs-CZ" smtClean="0"/>
              <a:t>In</a:t>
            </a:r>
            <a:r>
              <a:rPr lang="cs-CZ" altLang="cs-CZ" smtClean="0">
                <a:cs typeface="Arial" panose="020B0604020202020204" pitchFamily="34" charset="0"/>
              </a:rPr>
              <a:t>dividualizace subjektu spočívá v potlačení původní mateřské identifikace. </a:t>
            </a:r>
            <a:r>
              <a:rPr lang="cs-CZ" altLang="cs-CZ" smtClean="0"/>
              <a:t>Symbolično a sémiotično. </a:t>
            </a:r>
            <a:r>
              <a:rPr lang="cs-CZ" altLang="cs-CZ" smtClean="0">
                <a:cs typeface="Times New Roman" panose="02020603050405020304" pitchFamily="18" charset="0"/>
              </a:rPr>
              <a:t>Jouissance </a:t>
            </a:r>
            <a:r>
              <a:rPr lang="cs-CZ" altLang="cs-CZ" smtClean="0"/>
              <a:t>jako </a:t>
            </a:r>
            <a:r>
              <a:rPr lang="cs-CZ" altLang="cs-CZ" smtClean="0">
                <a:cs typeface="Times New Roman" panose="02020603050405020304" pitchFamily="18" charset="0"/>
              </a:rPr>
              <a:t>prožit</a:t>
            </a:r>
            <a:r>
              <a:rPr lang="cs-CZ" altLang="cs-CZ" smtClean="0"/>
              <a:t>ek</a:t>
            </a:r>
            <a:r>
              <a:rPr lang="cs-CZ" altLang="cs-CZ" smtClean="0">
                <a:cs typeface="Times New Roman" panose="02020603050405020304" pitchFamily="18" charset="0"/>
              </a:rPr>
              <a:t> někoho „druhého“</a:t>
            </a:r>
            <a:r>
              <a:rPr lang="cs-CZ" altLang="cs-CZ" smtClean="0"/>
              <a:t>. Krize sekularizovaného mateřství. /loha matky – rozvíjet řeč a myšlení dítěte. Mateřství je konstrukt, ideál vztahu, fantasma</a:t>
            </a:r>
            <a:r>
              <a:rPr lang="cs-CZ" altLang="cs-CZ" smtClean="0">
                <a:cs typeface="Times New Roman" panose="02020603050405020304" pitchFamily="18" charset="0"/>
              </a:rPr>
              <a:t> </a:t>
            </a:r>
            <a:endParaRPr lang="en-US" altLang="cs-CZ" smtClean="0">
              <a:cs typeface="Times New Roman" panose="02020603050405020304" pitchFamily="18" charset="0"/>
            </a:endParaRPr>
          </a:p>
        </p:txBody>
      </p:sp>
    </p:spTree>
    <p:extLst>
      <p:ext uri="{BB962C8B-B14F-4D97-AF65-F5344CB8AC3E}">
        <p14:creationId xmlns:p14="http://schemas.microsoft.com/office/powerpoint/2010/main" val="181529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DADD8B-7275-440E-93DF-47FBFD70EDB4}"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cs-CZ" altLang="cs-CZ" smtClean="0">
                <a:cs typeface="Arial" panose="020B0604020202020204" pitchFamily="34" charset="0"/>
              </a:rPr>
              <a:t>Helena Staub </a:t>
            </a:r>
            <a:r>
              <a:rPr lang="cs-CZ" altLang="cs-CZ" smtClean="0">
                <a:latin typeface="Times New Roman" panose="02020603050405020304" pitchFamily="18" charset="0"/>
                <a:cs typeface="Arial" panose="020B0604020202020204" pitchFamily="34" charset="0"/>
              </a:rPr>
              <a:t>–</a:t>
            </a:r>
            <a:r>
              <a:rPr lang="cs-CZ" altLang="cs-CZ" smtClean="0">
                <a:cs typeface="Arial" panose="020B0604020202020204" pitchFamily="34" charset="0"/>
              </a:rPr>
              <a:t> </a:t>
            </a:r>
            <a:r>
              <a:rPr lang="cs-CZ" altLang="cs-CZ" b="1" smtClean="0">
                <a:cs typeface="Arial" panose="020B0604020202020204" pitchFamily="34" charset="0"/>
              </a:rPr>
              <a:t>Hn</a:t>
            </a:r>
            <a:r>
              <a:rPr lang="cs-CZ" altLang="cs-CZ" b="1" smtClean="0">
                <a:latin typeface="Times New Roman" panose="02020603050405020304" pitchFamily="18" charset="0"/>
                <a:cs typeface="Arial" panose="020B0604020202020204" pitchFamily="34" charset="0"/>
              </a:rPr>
              <a:t>í</a:t>
            </a:r>
            <a:r>
              <a:rPr lang="cs-CZ" altLang="cs-CZ" b="1" smtClean="0">
                <a:cs typeface="Arial" panose="020B0604020202020204" pitchFamily="34" charset="0"/>
              </a:rPr>
              <a:t>zdo</a:t>
            </a:r>
            <a:r>
              <a:rPr lang="cs-CZ" altLang="cs-CZ" smtClean="0">
                <a:cs typeface="Arial" panose="020B0604020202020204" pitchFamily="34" charset="0"/>
              </a:rPr>
              <a:t>, 2009</a:t>
            </a:r>
            <a:r>
              <a:rPr lang="en-US" altLang="cs-CZ" smtClean="0"/>
              <a:t> </a:t>
            </a:r>
            <a:endParaRPr lang="cs-CZ" altLang="cs-CZ" smtClean="0"/>
          </a:p>
          <a:p>
            <a:pPr eaLnBrk="1" hangingPunct="1"/>
            <a:r>
              <a:rPr lang="cs-CZ" altLang="cs-CZ" smtClean="0">
                <a:latin typeface="Arial Unicode MS" pitchFamily="34" charset="-128"/>
                <a:ea typeface="Arial Unicode MS" pitchFamily="34" charset="-128"/>
              </a:rPr>
              <a:t>Věra Stuchelová – z cyklu </a:t>
            </a:r>
            <a:r>
              <a:rPr lang="cs-CZ" altLang="cs-CZ" b="1" smtClean="0">
                <a:latin typeface="Arial Unicode MS" pitchFamily="34" charset="-128"/>
                <a:ea typeface="Arial Unicode MS" pitchFamily="34" charset="-128"/>
              </a:rPr>
              <a:t>Mateřská dovolená</a:t>
            </a:r>
            <a:r>
              <a:rPr lang="cs-CZ" altLang="cs-CZ" smtClean="0">
                <a:latin typeface="Arial Unicode MS" pitchFamily="34" charset="-128"/>
                <a:ea typeface="Arial Unicode MS" pitchFamily="34" charset="-128"/>
              </a:rPr>
              <a:t>, 2008</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Matky &amp; Otcové – z cyklu </a:t>
            </a:r>
            <a:r>
              <a:rPr lang="cs-CZ" altLang="cs-CZ" b="1" smtClean="0">
                <a:latin typeface="Arial Unicode MS" pitchFamily="34" charset="-128"/>
                <a:ea typeface="Arial Unicode MS" pitchFamily="34" charset="-128"/>
              </a:rPr>
              <a:t>Family Art Crime</a:t>
            </a:r>
            <a:r>
              <a:rPr lang="cs-CZ" altLang="cs-CZ" smtClean="0">
                <a:latin typeface="Arial Unicode MS" pitchFamily="34" charset="-128"/>
                <a:ea typeface="Arial Unicode MS" pitchFamily="34" charset="-128"/>
              </a:rPr>
              <a:t>, 2006</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Lenka Klodová – </a:t>
            </a:r>
            <a:r>
              <a:rPr lang="cs-CZ" altLang="cs-CZ" b="1" smtClean="0">
                <a:latin typeface="Arial Unicode MS" pitchFamily="34" charset="-128"/>
                <a:ea typeface="Arial Unicode MS" pitchFamily="34" charset="-128"/>
              </a:rPr>
              <a:t>Black Memories</a:t>
            </a:r>
            <a:r>
              <a:rPr lang="cs-CZ" altLang="cs-CZ" smtClean="0">
                <a:latin typeface="Arial Unicode MS" pitchFamily="34" charset="-128"/>
                <a:ea typeface="Arial Unicode MS" pitchFamily="34" charset="-128"/>
              </a:rPr>
              <a:t>, 2005</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Lucie Škvorová – </a:t>
            </a:r>
            <a:r>
              <a:rPr lang="cs-CZ" altLang="cs-CZ" b="1" smtClean="0">
                <a:latin typeface="Arial Unicode MS" pitchFamily="34" charset="-128"/>
                <a:ea typeface="Arial Unicode MS" pitchFamily="34" charset="-128"/>
              </a:rPr>
              <a:t>Stopy</a:t>
            </a:r>
            <a:r>
              <a:rPr lang="cs-CZ" altLang="cs-CZ" smtClean="0">
                <a:latin typeface="Arial Unicode MS" pitchFamily="34" charset="-128"/>
                <a:ea typeface="Arial Unicode MS" pitchFamily="34" charset="-128"/>
              </a:rPr>
              <a:t>, 2007-2009</a:t>
            </a:r>
          </a:p>
          <a:p>
            <a:pPr eaLnBrk="1" hangingPunct="1"/>
            <a:r>
              <a:rPr lang="cs-CZ" altLang="cs-CZ" smtClean="0">
                <a:latin typeface="Arial Unicode MS" pitchFamily="34" charset="-128"/>
                <a:ea typeface="Arial Unicode MS" pitchFamily="34" charset="-128"/>
              </a:rPr>
              <a:t>Lenka Klodová – </a:t>
            </a:r>
            <a:r>
              <a:rPr lang="cs-CZ" altLang="cs-CZ" b="1" smtClean="0">
                <a:latin typeface="Arial Unicode MS" pitchFamily="34" charset="-128"/>
                <a:ea typeface="Arial Unicode MS" pitchFamily="34" charset="-128"/>
              </a:rPr>
              <a:t>Struktura</a:t>
            </a:r>
            <a:r>
              <a:rPr lang="cs-CZ" altLang="cs-CZ" smtClean="0">
                <a:latin typeface="Arial Unicode MS" pitchFamily="34" charset="-128"/>
                <a:ea typeface="Arial Unicode MS" pitchFamily="34" charset="-128"/>
              </a:rPr>
              <a:t>, 2011</a:t>
            </a:r>
          </a:p>
          <a:p>
            <a:pPr eaLnBrk="1" hangingPunct="1"/>
            <a:endParaRPr lang="cs-CZ" altLang="cs-CZ" smtClean="0">
              <a:latin typeface="Times New Roman" panose="02020603050405020304" pitchFamily="18" charset="0"/>
            </a:endParaRPr>
          </a:p>
          <a:p>
            <a:pPr eaLnBrk="1" hangingPunct="1"/>
            <a:endParaRPr lang="cs-CZ" altLang="cs-CZ" smtClean="0">
              <a:latin typeface="Times New Roman" panose="02020603050405020304" pitchFamily="18" charset="0"/>
            </a:endParaRPr>
          </a:p>
          <a:p>
            <a:pPr eaLnBrk="1" hangingPunct="1"/>
            <a:endParaRPr lang="en-US" altLang="cs-CZ" smtClean="0"/>
          </a:p>
        </p:txBody>
      </p:sp>
    </p:spTree>
    <p:extLst>
      <p:ext uri="{BB962C8B-B14F-4D97-AF65-F5344CB8AC3E}">
        <p14:creationId xmlns:p14="http://schemas.microsoft.com/office/powerpoint/2010/main" val="166178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30857D-C295-4662-AFAB-C91E3FD20788}"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cs-CZ" altLang="cs-CZ" smtClean="0">
                <a:latin typeface="Arial Unicode MS" pitchFamily="34" charset="-128"/>
                <a:ea typeface="Arial Unicode MS" pitchFamily="34" charset="-128"/>
              </a:rPr>
              <a:t>Barbora Bálková – </a:t>
            </a:r>
            <a:r>
              <a:rPr lang="cs-CZ" altLang="cs-CZ" b="1" smtClean="0">
                <a:latin typeface="Arial Unicode MS" pitchFamily="34" charset="-128"/>
                <a:ea typeface="Arial Unicode MS" pitchFamily="34" charset="-128"/>
              </a:rPr>
              <a:t>Mateřství</a:t>
            </a:r>
            <a:r>
              <a:rPr lang="cs-CZ" altLang="cs-CZ" smtClean="0">
                <a:latin typeface="Arial Unicode MS" pitchFamily="34" charset="-128"/>
                <a:ea typeface="Arial Unicode MS" pitchFamily="34" charset="-128"/>
              </a:rPr>
              <a:t> z cyklu Ilumináta, 2008</a:t>
            </a:r>
          </a:p>
          <a:p>
            <a:pPr eaLnBrk="1" hangingPunct="1"/>
            <a:r>
              <a:rPr lang="cs-CZ" altLang="cs-CZ" smtClean="0">
                <a:cs typeface="Times New Roman" panose="02020603050405020304" pitchFamily="18" charset="0"/>
              </a:rPr>
              <a:t>Jiří Světínský – </a:t>
            </a:r>
            <a:r>
              <a:rPr lang="cs-CZ" altLang="cs-CZ" b="1" smtClean="0">
                <a:cs typeface="Times New Roman" panose="02020603050405020304" pitchFamily="18" charset="0"/>
              </a:rPr>
              <a:t>Marie</a:t>
            </a:r>
            <a:r>
              <a:rPr lang="cs-CZ" altLang="cs-CZ" smtClean="0">
                <a:cs typeface="Times New Roman" panose="02020603050405020304" pitchFamily="18" charset="0"/>
              </a:rPr>
              <a:t>, 2002 </a:t>
            </a:r>
            <a:endParaRPr lang="cs-CZ" altLang="cs-CZ" smtClean="0"/>
          </a:p>
          <a:p>
            <a:pPr eaLnBrk="1" hangingPunct="1"/>
            <a:r>
              <a:rPr lang="cs-CZ" altLang="cs-CZ" smtClean="0">
                <a:latin typeface="Arial Unicode MS" pitchFamily="34" charset="-128"/>
                <a:ea typeface="Arial Unicode MS" pitchFamily="34" charset="-128"/>
              </a:rPr>
              <a:t>Lenka Klodová –</a:t>
            </a:r>
            <a:r>
              <a:rPr lang="cs-CZ" altLang="cs-CZ" b="1" smtClean="0">
                <a:latin typeface="Arial Unicode MS" pitchFamily="34" charset="-128"/>
                <a:ea typeface="Arial Unicode MS" pitchFamily="34" charset="-128"/>
              </a:rPr>
              <a:t>Madona</a:t>
            </a:r>
            <a:r>
              <a:rPr lang="cs-CZ" altLang="cs-CZ" smtClean="0">
                <a:latin typeface="Arial Unicode MS" pitchFamily="34" charset="-128"/>
                <a:ea typeface="Arial Unicode MS" pitchFamily="34" charset="-128"/>
              </a:rPr>
              <a:t>, z cyklu Ikonoklasmus</a:t>
            </a:r>
            <a:endParaRPr lang="cs-CZ" altLang="cs-CZ" smtClean="0"/>
          </a:p>
          <a:p>
            <a:pPr eaLnBrk="1" hangingPunct="1"/>
            <a:r>
              <a:rPr lang="cs-CZ" altLang="cs-CZ" smtClean="0">
                <a:latin typeface="Arial Unicode MS" pitchFamily="34" charset="-128"/>
                <a:ea typeface="Arial Unicode MS" pitchFamily="34" charset="-128"/>
              </a:rPr>
              <a:t>Marek Rejent – </a:t>
            </a:r>
            <a:r>
              <a:rPr lang="cs-CZ" altLang="cs-CZ" b="1" smtClean="0">
                <a:latin typeface="Arial Unicode MS" pitchFamily="34" charset="-128"/>
                <a:ea typeface="Arial Unicode MS" pitchFamily="34" charset="-128"/>
              </a:rPr>
              <a:t>PET projekt</a:t>
            </a:r>
            <a:r>
              <a:rPr lang="cs-CZ" altLang="cs-CZ" smtClean="0">
                <a:latin typeface="Arial Unicode MS" pitchFamily="34" charset="-128"/>
                <a:ea typeface="Arial Unicode MS" pitchFamily="34" charset="-128"/>
              </a:rPr>
              <a:t>, 2010</a:t>
            </a:r>
            <a:endParaRPr lang="cs-CZ" altLang="cs-CZ" smtClean="0">
              <a:latin typeface="Times New Roman" panose="02020603050405020304" pitchFamily="18" charset="0"/>
            </a:endParaRPr>
          </a:p>
          <a:p>
            <a:pPr eaLnBrk="1" hangingPunct="1"/>
            <a:r>
              <a:rPr lang="cs-CZ" altLang="cs-CZ" smtClean="0">
                <a:cs typeface="Arial" panose="020B0604020202020204" pitchFamily="34" charset="0"/>
              </a:rPr>
              <a:t>Markéta Korečková – </a:t>
            </a:r>
            <a:r>
              <a:rPr lang="cs-CZ" altLang="cs-CZ" b="1" smtClean="0">
                <a:cs typeface="Arial" panose="020B0604020202020204" pitchFamily="34" charset="0"/>
              </a:rPr>
              <a:t>Královna</a:t>
            </a:r>
            <a:r>
              <a:rPr lang="cs-CZ" altLang="cs-CZ" smtClean="0">
                <a:latin typeface="Arial Unicode MS" pitchFamily="34" charset="-128"/>
                <a:ea typeface="Arial Unicode MS" pitchFamily="34" charset="-128"/>
              </a:rPr>
              <a:t>,2003</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Veronika Bromová – </a:t>
            </a:r>
            <a:r>
              <a:rPr lang="cs-CZ" altLang="cs-CZ" b="1" smtClean="0">
                <a:latin typeface="Arial Unicode MS" pitchFamily="34" charset="-128"/>
                <a:ea typeface="Arial Unicode MS" pitchFamily="34" charset="-128"/>
              </a:rPr>
              <a:t>V přístřešku, </a:t>
            </a:r>
            <a:r>
              <a:rPr lang="cs-CZ" altLang="cs-CZ" smtClean="0">
                <a:latin typeface="Arial Unicode MS" pitchFamily="34" charset="-128"/>
                <a:ea typeface="Arial Unicode MS" pitchFamily="34" charset="-128"/>
              </a:rPr>
              <a:t>2004</a:t>
            </a:r>
          </a:p>
          <a:p>
            <a:pPr eaLnBrk="1" hangingPunct="1"/>
            <a:endParaRPr lang="en-US" altLang="cs-CZ" smtClean="0"/>
          </a:p>
        </p:txBody>
      </p:sp>
    </p:spTree>
    <p:extLst>
      <p:ext uri="{BB962C8B-B14F-4D97-AF65-F5344CB8AC3E}">
        <p14:creationId xmlns:p14="http://schemas.microsoft.com/office/powerpoint/2010/main" val="36354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F8C5E-4FD4-499E-AD1A-D21ABF07A28A}"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cs-CZ" altLang="cs-CZ" smtClean="0">
                <a:latin typeface="Arial Unicode MS" pitchFamily="34" charset="-128"/>
                <a:ea typeface="Arial Unicode MS" pitchFamily="34" charset="-128"/>
              </a:rPr>
              <a:t>Lenka Klodová – </a:t>
            </a:r>
            <a:r>
              <a:rPr lang="cs-CZ" altLang="cs-CZ" b="1" smtClean="0">
                <a:latin typeface="Arial Unicode MS" pitchFamily="34" charset="-128"/>
                <a:ea typeface="Arial Unicode MS" pitchFamily="34" charset="-128"/>
              </a:rPr>
              <a:t>Travestishow</a:t>
            </a:r>
            <a:r>
              <a:rPr lang="cs-CZ" altLang="cs-CZ" smtClean="0">
                <a:latin typeface="Arial Unicode MS" pitchFamily="34" charset="-128"/>
                <a:ea typeface="Arial Unicode MS" pitchFamily="34" charset="-128"/>
              </a:rPr>
              <a:t>, 2001</a:t>
            </a:r>
          </a:p>
          <a:p>
            <a:pPr eaLnBrk="1" hangingPunct="1"/>
            <a:r>
              <a:rPr lang="cs-CZ" altLang="cs-CZ" smtClean="0">
                <a:latin typeface="Arial Unicode MS" pitchFamily="34" charset="-128"/>
                <a:ea typeface="Arial Unicode MS" pitchFamily="34" charset="-128"/>
              </a:rPr>
              <a:t>Oreet Ashery – </a:t>
            </a:r>
            <a:r>
              <a:rPr lang="cs-CZ" altLang="cs-CZ" b="1" smtClean="0">
                <a:latin typeface="Arial Unicode MS" pitchFamily="34" charset="-128"/>
                <a:ea typeface="Arial Unicode MS" pitchFamily="34" charset="-128"/>
              </a:rPr>
              <a:t>Self-Portrait as Marcus Fischer I.</a:t>
            </a:r>
            <a:r>
              <a:rPr lang="cs-CZ" altLang="cs-CZ" smtClean="0">
                <a:latin typeface="Arial Unicode MS" pitchFamily="34" charset="-128"/>
                <a:ea typeface="Arial Unicode MS" pitchFamily="34" charset="-128"/>
              </a:rPr>
              <a:t>, 2000</a:t>
            </a:r>
            <a:endParaRPr lang="cs-CZ" altLang="cs-CZ" smtClean="0">
              <a:latin typeface="Times New Roman" panose="02020603050405020304" pitchFamily="18" charset="0"/>
            </a:endParaRPr>
          </a:p>
          <a:p>
            <a:pPr eaLnBrk="1" hangingPunct="1"/>
            <a:r>
              <a:rPr lang="pt-BR" altLang="cs-CZ" smtClean="0">
                <a:cs typeface="Arial" panose="020B0604020202020204" pitchFamily="34" charset="0"/>
              </a:rPr>
              <a:t>Milan Cais – </a:t>
            </a:r>
            <a:r>
              <a:rPr lang="pt-BR" altLang="cs-CZ" b="1" smtClean="0">
                <a:cs typeface="Arial" panose="020B0604020202020204" pitchFamily="34" charset="0"/>
              </a:rPr>
              <a:t>Tátomam</a:t>
            </a:r>
            <a:r>
              <a:rPr lang="pt-BR" altLang="cs-CZ" smtClean="0">
                <a:cs typeface="Arial" panose="020B0604020202020204" pitchFamily="34" charset="0"/>
              </a:rPr>
              <a:t>, 2006</a:t>
            </a:r>
            <a:r>
              <a:rPr lang="en-US" altLang="cs-CZ" smtClean="0">
                <a:latin typeface="Times New Roman" panose="02020603050405020304" pitchFamily="18" charset="0"/>
              </a:rPr>
              <a:t> </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Darina Alster – </a:t>
            </a:r>
            <a:r>
              <a:rPr lang="cs-CZ" altLang="cs-CZ" b="1" smtClean="0">
                <a:latin typeface="Arial Unicode MS" pitchFamily="34" charset="-128"/>
                <a:ea typeface="Arial Unicode MS" pitchFamily="34" charset="-128"/>
              </a:rPr>
              <a:t>Pieta</a:t>
            </a:r>
            <a:r>
              <a:rPr lang="cs-CZ" altLang="cs-CZ" smtClean="0">
                <a:latin typeface="Arial Unicode MS" pitchFamily="34" charset="-128"/>
                <a:ea typeface="Arial Unicode MS" pitchFamily="34" charset="-128"/>
              </a:rPr>
              <a:t>, 2006</a:t>
            </a:r>
            <a:endParaRPr lang="cs-CZ" altLang="cs-CZ" smtClean="0">
              <a:latin typeface="Times New Roman" panose="02020603050405020304" pitchFamily="18" charset="0"/>
            </a:endParaRPr>
          </a:p>
          <a:p>
            <a:pPr eaLnBrk="1" hangingPunct="1"/>
            <a:r>
              <a:rPr lang="pl-PL" altLang="cs-CZ" smtClean="0">
                <a:latin typeface="Arial Unicode MS" pitchFamily="34" charset="-128"/>
                <a:ea typeface="Arial Unicode MS" pitchFamily="34" charset="-128"/>
              </a:rPr>
              <a:t>Barbora a Radim Žůrkovi – z cyklu </a:t>
            </a:r>
            <a:r>
              <a:rPr lang="pl-PL" altLang="cs-CZ" b="1" smtClean="0">
                <a:latin typeface="Arial Unicode MS" pitchFamily="34" charset="-128"/>
                <a:ea typeface="Arial Unicode MS" pitchFamily="34" charset="-128"/>
              </a:rPr>
              <a:t>Potomci</a:t>
            </a:r>
            <a:r>
              <a:rPr lang="pl-PL" altLang="cs-CZ" smtClean="0">
                <a:latin typeface="Arial Unicode MS" pitchFamily="34" charset="-128"/>
                <a:ea typeface="Arial Unicode MS" pitchFamily="34" charset="-128"/>
              </a:rPr>
              <a:t>, 2007</a:t>
            </a:r>
            <a:endParaRPr lang="cs-CZ" altLang="cs-CZ" smtClean="0">
              <a:latin typeface="Arial Unicode MS" pitchFamily="34" charset="-128"/>
              <a:ea typeface="Arial Unicode MS" pitchFamily="34" charset="-128"/>
            </a:endParaRPr>
          </a:p>
          <a:p>
            <a:pPr eaLnBrk="1" hangingPunct="1"/>
            <a:r>
              <a:rPr lang="pl-PL" altLang="cs-CZ" smtClean="0">
                <a:latin typeface="Arial Unicode MS" pitchFamily="34" charset="-128"/>
                <a:ea typeface="Arial Unicode MS" pitchFamily="34" charset="-128"/>
              </a:rPr>
              <a:t>Jan Branč –  </a:t>
            </a:r>
            <a:r>
              <a:rPr lang="pl-PL" altLang="cs-CZ" b="1" smtClean="0">
                <a:latin typeface="Arial Unicode MS" pitchFamily="34" charset="-128"/>
                <a:ea typeface="Arial Unicode MS" pitchFamily="34" charset="-128"/>
              </a:rPr>
              <a:t>Podoby/9 měsíců</a:t>
            </a:r>
            <a:r>
              <a:rPr lang="pl-PL" altLang="cs-CZ" smtClean="0">
                <a:latin typeface="Arial Unicode MS" pitchFamily="34" charset="-128"/>
                <a:ea typeface="Arial Unicode MS" pitchFamily="34" charset="-128"/>
              </a:rPr>
              <a:t>, 2004</a:t>
            </a:r>
            <a:endParaRPr lang="cs-CZ" altLang="cs-CZ" smtClean="0">
              <a:latin typeface="Arial Unicode MS" pitchFamily="34" charset="-128"/>
              <a:ea typeface="Arial Unicode MS" pitchFamily="34" charset="-128"/>
            </a:endParaRPr>
          </a:p>
          <a:p>
            <a:pPr eaLnBrk="1" hangingPunct="1"/>
            <a:endParaRPr lang="cs-CZ" altLang="cs-CZ" smtClean="0">
              <a:latin typeface="Times New Roman" panose="02020603050405020304" pitchFamily="18" charset="0"/>
            </a:endParaRPr>
          </a:p>
          <a:p>
            <a:pPr eaLnBrk="1" hangingPunct="1"/>
            <a:endParaRPr lang="cs-CZ" altLang="cs-CZ" smtClean="0">
              <a:latin typeface="Times New Roman" panose="02020603050405020304" pitchFamily="18" charset="0"/>
            </a:endParaRPr>
          </a:p>
          <a:p>
            <a:pPr eaLnBrk="1" hangingPunct="1"/>
            <a:endParaRPr lang="en-US" altLang="cs-CZ" smtClean="0"/>
          </a:p>
        </p:txBody>
      </p:sp>
    </p:spTree>
    <p:extLst>
      <p:ext uri="{BB962C8B-B14F-4D97-AF65-F5344CB8AC3E}">
        <p14:creationId xmlns:p14="http://schemas.microsoft.com/office/powerpoint/2010/main" val="278220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5232E6-22BC-45C1-9BEE-188F94B9E94B}"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cs-CZ" altLang="cs-CZ" smtClean="0">
                <a:latin typeface="Arial Unicode MS" pitchFamily="34" charset="-128"/>
                <a:ea typeface="Arial Unicode MS" pitchFamily="34" charset="-128"/>
              </a:rPr>
              <a:t>Catrine Opie – </a:t>
            </a:r>
            <a:r>
              <a:rPr lang="cs-CZ" altLang="cs-CZ" b="1" smtClean="0">
                <a:latin typeface="Arial Unicode MS" pitchFamily="34" charset="-128"/>
                <a:ea typeface="Arial Unicode MS" pitchFamily="34" charset="-128"/>
              </a:rPr>
              <a:t>Autoportrét/Kojící</a:t>
            </a:r>
            <a:r>
              <a:rPr lang="cs-CZ" altLang="cs-CZ" smtClean="0">
                <a:latin typeface="Arial Unicode MS" pitchFamily="34" charset="-128"/>
                <a:ea typeface="Arial Unicode MS" pitchFamily="34" charset="-128"/>
              </a:rPr>
              <a:t>, 2004</a:t>
            </a:r>
          </a:p>
          <a:p>
            <a:pPr eaLnBrk="1" hangingPunct="1"/>
            <a:r>
              <a:rPr lang="pl-PL" altLang="cs-CZ" smtClean="0">
                <a:cs typeface="Times New Roman" panose="02020603050405020304" pitchFamily="18" charset="0"/>
              </a:rPr>
              <a:t>Yurie Nagashima – </a:t>
            </a:r>
            <a:r>
              <a:rPr lang="pl-PL" altLang="cs-CZ" b="1" smtClean="0">
                <a:cs typeface="Times New Roman" panose="02020603050405020304" pitchFamily="18" charset="0"/>
              </a:rPr>
              <a:t>Bez názvu</a:t>
            </a:r>
            <a:r>
              <a:rPr lang="pl-PL" altLang="cs-CZ" smtClean="0">
                <a:cs typeface="Times New Roman" panose="02020603050405020304" pitchFamily="18" charset="0"/>
              </a:rPr>
              <a:t>, 2001</a:t>
            </a:r>
            <a:r>
              <a:rPr lang="en-US" altLang="cs-CZ" smtClean="0"/>
              <a:t> </a:t>
            </a:r>
            <a:endParaRPr lang="cs-CZ" altLang="cs-CZ" smtClean="0"/>
          </a:p>
          <a:p>
            <a:pPr eaLnBrk="1" hangingPunct="1"/>
            <a:r>
              <a:rPr lang="cs-CZ" altLang="cs-CZ" smtClean="0">
                <a:cs typeface="Times New Roman" panose="02020603050405020304" pitchFamily="18" charset="0"/>
              </a:rPr>
              <a:t>Elzbieta Jablonska – </a:t>
            </a:r>
            <a:r>
              <a:rPr lang="cs-CZ" altLang="cs-CZ" b="1" smtClean="0">
                <a:cs typeface="Times New Roman" panose="02020603050405020304" pitchFamily="18" charset="0"/>
              </a:rPr>
              <a:t>Supermatka I</a:t>
            </a:r>
            <a:r>
              <a:rPr lang="cs-CZ" altLang="cs-CZ" smtClean="0">
                <a:cs typeface="Times New Roman" panose="02020603050405020304" pitchFamily="18" charset="0"/>
              </a:rPr>
              <a:t>, 2002</a:t>
            </a:r>
            <a:r>
              <a:rPr lang="en-US" altLang="cs-CZ" smtClean="0"/>
              <a:t> </a:t>
            </a:r>
            <a:endParaRPr lang="cs-CZ" altLang="cs-CZ" smtClean="0"/>
          </a:p>
          <a:p>
            <a:pPr eaLnBrk="1" hangingPunct="1"/>
            <a:r>
              <a:rPr lang="fr-FR" altLang="cs-CZ" smtClean="0">
                <a:latin typeface="Arial Unicode MS" pitchFamily="34" charset="-128"/>
                <a:ea typeface="Arial Unicode MS" pitchFamily="34" charset="-128"/>
              </a:rPr>
              <a:t>Catrine Opie– </a:t>
            </a:r>
            <a:r>
              <a:rPr lang="fr-FR" altLang="cs-CZ" b="1" smtClean="0">
                <a:latin typeface="Arial Unicode MS" pitchFamily="34" charset="-128"/>
                <a:ea typeface="Arial Unicode MS" pitchFamily="34" charset="-128"/>
              </a:rPr>
              <a:t>Autoportrét/Perverzní</a:t>
            </a:r>
            <a:r>
              <a:rPr lang="fr-FR" altLang="cs-CZ" smtClean="0">
                <a:latin typeface="Arial Unicode MS" pitchFamily="34" charset="-128"/>
                <a:ea typeface="Arial Unicode MS" pitchFamily="34" charset="-128"/>
              </a:rPr>
              <a:t>, 1994</a:t>
            </a:r>
            <a:endParaRPr lang="cs-CZ" altLang="cs-CZ" smtClean="0">
              <a:latin typeface="Times New Roman" panose="02020603050405020304" pitchFamily="18" charset="0"/>
            </a:endParaRPr>
          </a:p>
          <a:p>
            <a:pPr eaLnBrk="1" hangingPunct="1"/>
            <a:r>
              <a:rPr lang="cs-CZ" altLang="cs-CZ" smtClean="0">
                <a:latin typeface="Arial Unicode MS" pitchFamily="34" charset="-128"/>
                <a:ea typeface="Arial Unicode MS" pitchFamily="34" charset="-128"/>
              </a:rPr>
              <a:t>Silvie Vondřejcová – </a:t>
            </a:r>
            <a:r>
              <a:rPr lang="cs-CZ" altLang="cs-CZ" b="1" smtClean="0">
                <a:latin typeface="Arial Unicode MS" pitchFamily="34" charset="-128"/>
                <a:ea typeface="Arial Unicode MS" pitchFamily="34" charset="-128"/>
              </a:rPr>
              <a:t>Akce Hmotnost</a:t>
            </a:r>
            <a:r>
              <a:rPr lang="cs-CZ" altLang="cs-CZ" smtClean="0">
                <a:latin typeface="Arial Unicode MS" pitchFamily="34" charset="-128"/>
                <a:ea typeface="Arial Unicode MS" pitchFamily="34" charset="-128"/>
              </a:rPr>
              <a:t>, 2005-2007</a:t>
            </a:r>
            <a:endParaRPr lang="cs-CZ" altLang="cs-CZ" smtClean="0">
              <a:latin typeface="Times New Roman" panose="02020603050405020304" pitchFamily="18" charset="0"/>
            </a:endParaRPr>
          </a:p>
          <a:p>
            <a:pPr eaLnBrk="1" hangingPunct="1"/>
            <a:r>
              <a:rPr lang="cs-CZ" altLang="cs-CZ" smtClean="0">
                <a:cs typeface="Arial" panose="020B0604020202020204" pitchFamily="34" charset="0"/>
              </a:rPr>
              <a:t>Elzbieta Jablonska – </a:t>
            </a:r>
            <a:r>
              <a:rPr lang="cs-CZ" altLang="cs-CZ" b="1" smtClean="0">
                <a:cs typeface="Arial" panose="020B0604020202020204" pitchFamily="34" charset="0"/>
              </a:rPr>
              <a:t>Supermatka II</a:t>
            </a:r>
            <a:r>
              <a:rPr lang="cs-CZ" altLang="cs-CZ" smtClean="0">
                <a:cs typeface="Arial" panose="020B0604020202020204" pitchFamily="34" charset="0"/>
              </a:rPr>
              <a:t>, 2002</a:t>
            </a:r>
            <a:r>
              <a:rPr lang="en-US" altLang="cs-CZ" smtClean="0">
                <a:latin typeface="Times New Roman" panose="02020603050405020304" pitchFamily="18" charset="0"/>
              </a:rPr>
              <a:t> </a:t>
            </a:r>
            <a:endParaRPr lang="cs-CZ" altLang="cs-CZ" smtClean="0">
              <a:latin typeface="Times New Roman" panose="02020603050405020304" pitchFamily="18" charset="0"/>
            </a:endParaRPr>
          </a:p>
          <a:p>
            <a:pPr eaLnBrk="1" hangingPunct="1"/>
            <a:endParaRPr lang="cs-CZ" altLang="cs-CZ" smtClean="0">
              <a:latin typeface="Times New Roman" panose="02020603050405020304" pitchFamily="18" charset="0"/>
            </a:endParaRPr>
          </a:p>
          <a:p>
            <a:pPr eaLnBrk="1" hangingPunct="1"/>
            <a:endParaRPr lang="en-US" altLang="cs-CZ" smtClean="0"/>
          </a:p>
        </p:txBody>
      </p:sp>
    </p:spTree>
    <p:extLst>
      <p:ext uri="{BB962C8B-B14F-4D97-AF65-F5344CB8AC3E}">
        <p14:creationId xmlns:p14="http://schemas.microsoft.com/office/powerpoint/2010/main" val="1785766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D697D3-863C-4D77-B468-D576E70368A8}"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cs-CZ" altLang="cs-CZ" smtClean="0">
                <a:latin typeface="Arial Unicode MS" pitchFamily="34" charset="-128"/>
                <a:ea typeface="Arial Unicode MS" pitchFamily="34" charset="-128"/>
              </a:rPr>
              <a:t> Lenka Klodová – </a:t>
            </a:r>
            <a:r>
              <a:rPr lang="cs-CZ" altLang="cs-CZ" b="1" smtClean="0">
                <a:latin typeface="Arial Unicode MS" pitchFamily="34" charset="-128"/>
                <a:ea typeface="Arial Unicode MS" pitchFamily="34" charset="-128"/>
              </a:rPr>
              <a:t>Demonstrace</a:t>
            </a:r>
            <a:r>
              <a:rPr lang="cs-CZ" altLang="cs-CZ" smtClean="0">
                <a:latin typeface="Arial Unicode MS" pitchFamily="34" charset="-128"/>
                <a:ea typeface="Arial Unicode MS" pitchFamily="34" charset="-128"/>
              </a:rPr>
              <a:t>, 2004</a:t>
            </a:r>
            <a:endParaRPr lang="cs-CZ" altLang="cs-CZ" smtClean="0">
              <a:latin typeface="Times New Roman" panose="02020603050405020304" pitchFamily="18" charset="0"/>
            </a:endParaRPr>
          </a:p>
          <a:p>
            <a:pPr eaLnBrk="1" hangingPunct="1"/>
            <a:r>
              <a:rPr lang="pt-BR" altLang="cs-CZ" smtClean="0">
                <a:latin typeface="Arial Unicode MS" pitchFamily="34" charset="-128"/>
                <a:ea typeface="Arial Unicode MS" pitchFamily="34" charset="-128"/>
              </a:rPr>
              <a:t>Silvie Vondřejcová  – </a:t>
            </a:r>
            <a:r>
              <a:rPr lang="pt-BR" altLang="cs-CZ" b="1" smtClean="0">
                <a:latin typeface="Arial Unicode MS" pitchFamily="34" charset="-128"/>
                <a:ea typeface="Arial Unicode MS" pitchFamily="34" charset="-128"/>
              </a:rPr>
              <a:t>Venda nemá tátu</a:t>
            </a:r>
            <a:r>
              <a:rPr lang="pt-BR" altLang="cs-CZ" smtClean="0">
                <a:latin typeface="Arial Unicode MS" pitchFamily="34" charset="-128"/>
                <a:ea typeface="Arial Unicode MS" pitchFamily="34" charset="-128"/>
              </a:rPr>
              <a:t>, 2008/2009</a:t>
            </a:r>
            <a:endParaRPr lang="cs-CZ" altLang="cs-CZ" smtClean="0">
              <a:latin typeface="Times New Roman" panose="02020603050405020304" pitchFamily="18" charset="0"/>
            </a:endParaRPr>
          </a:p>
          <a:p>
            <a:pPr eaLnBrk="1" hangingPunct="1"/>
            <a:r>
              <a:rPr lang="pl-PL" altLang="cs-CZ" smtClean="0">
                <a:latin typeface="Arial Unicode MS" pitchFamily="34" charset="-128"/>
                <a:ea typeface="Arial Unicode MS" pitchFamily="34" charset="-128"/>
              </a:rPr>
              <a:t>Barbora Bálková – </a:t>
            </a:r>
            <a:r>
              <a:rPr lang="pl-PL" altLang="cs-CZ" b="1" smtClean="0">
                <a:latin typeface="Arial Unicode MS" pitchFamily="34" charset="-128"/>
                <a:ea typeface="Arial Unicode MS" pitchFamily="34" charset="-128"/>
              </a:rPr>
              <a:t>Beb´s Health</a:t>
            </a:r>
            <a:r>
              <a:rPr lang="pl-PL" altLang="cs-CZ" smtClean="0">
                <a:latin typeface="Arial Unicode MS" pitchFamily="34" charset="-128"/>
                <a:ea typeface="Arial Unicode MS" pitchFamily="34" charset="-128"/>
              </a:rPr>
              <a:t> z cyklu Magazíny, 2004</a:t>
            </a:r>
            <a:endParaRPr lang="pl-PL" altLang="cs-CZ" smtClean="0">
              <a:latin typeface="Times New Roman" panose="02020603050405020304" pitchFamily="18" charset="0"/>
            </a:endParaRPr>
          </a:p>
          <a:p>
            <a:pPr eaLnBrk="1" hangingPunct="1"/>
            <a:r>
              <a:rPr lang="cs-CZ" altLang="cs-CZ" smtClean="0">
                <a:cs typeface="Arial" panose="020B0604020202020204" pitchFamily="34" charset="0"/>
              </a:rPr>
              <a:t>Atelier van Lieshout –  </a:t>
            </a:r>
            <a:r>
              <a:rPr lang="cs-CZ" altLang="cs-CZ" b="1" smtClean="0">
                <a:cs typeface="Arial" panose="020B0604020202020204" pitchFamily="34" charset="0"/>
              </a:rPr>
              <a:t>A-portable boat</a:t>
            </a:r>
            <a:r>
              <a:rPr lang="cs-CZ" altLang="cs-CZ" smtClean="0">
                <a:cs typeface="Arial" panose="020B0604020202020204" pitchFamily="34" charset="0"/>
              </a:rPr>
              <a:t>, 2003</a:t>
            </a:r>
            <a:r>
              <a:rPr lang="en-US" altLang="cs-CZ" smtClean="0">
                <a:latin typeface="Times New Roman" panose="02020603050405020304" pitchFamily="18" charset="0"/>
              </a:rPr>
              <a:t> </a:t>
            </a:r>
            <a:endParaRPr lang="cs-CZ" altLang="cs-CZ" smtClean="0">
              <a:latin typeface="Times New Roman" panose="02020603050405020304" pitchFamily="18" charset="0"/>
            </a:endParaRPr>
          </a:p>
          <a:p>
            <a:pPr eaLnBrk="1" hangingPunct="1"/>
            <a:r>
              <a:rPr lang="pl-PL" altLang="cs-CZ" smtClean="0">
                <a:latin typeface="Arial Unicode MS" pitchFamily="34" charset="-128"/>
                <a:ea typeface="Arial Unicode MS" pitchFamily="34" charset="-128"/>
              </a:rPr>
              <a:t>JeongMee Yoon – </a:t>
            </a:r>
            <a:r>
              <a:rPr lang="pl-PL" altLang="cs-CZ" b="1" smtClean="0">
                <a:latin typeface="Arial Unicode MS" pitchFamily="34" charset="-128"/>
                <a:ea typeface="Arial Unicode MS" pitchFamily="34" charset="-128"/>
              </a:rPr>
              <a:t>Modrý projekt</a:t>
            </a:r>
            <a:r>
              <a:rPr lang="pl-PL" altLang="cs-CZ" smtClean="0">
                <a:latin typeface="Arial Unicode MS" pitchFamily="34" charset="-128"/>
                <a:ea typeface="Arial Unicode MS" pitchFamily="34" charset="-128"/>
              </a:rPr>
              <a:t>, 2009</a:t>
            </a:r>
            <a:endParaRPr lang="cs-CZ" altLang="cs-CZ" smtClean="0">
              <a:latin typeface="Arial Unicode MS" pitchFamily="34" charset="-128"/>
              <a:ea typeface="Arial Unicode MS" pitchFamily="34" charset="-128"/>
            </a:endParaRPr>
          </a:p>
          <a:p>
            <a:pPr eaLnBrk="1" hangingPunct="1"/>
            <a:r>
              <a:rPr lang="cs-CZ" altLang="cs-CZ" smtClean="0">
                <a:latin typeface="Arial Unicode MS" pitchFamily="34" charset="-128"/>
                <a:ea typeface="Arial Unicode MS" pitchFamily="34" charset="-128"/>
              </a:rPr>
              <a:t>Gabriela Kontra  a Kateřina Kačerovská– </a:t>
            </a:r>
            <a:r>
              <a:rPr lang="cs-CZ" altLang="cs-CZ" b="1" smtClean="0">
                <a:latin typeface="Arial Unicode MS" pitchFamily="34" charset="-128"/>
                <a:cs typeface="Arial" panose="020B0604020202020204" pitchFamily="34" charset="0"/>
                <a:hlinkClick r:id="rId3"/>
              </a:rPr>
              <a:t>Porodní</a:t>
            </a:r>
            <a:r>
              <a:rPr lang="cs-CZ" altLang="cs-CZ" b="1" smtClean="0">
                <a:latin typeface="Arial Unicode MS" pitchFamily="34" charset="-128"/>
                <a:ea typeface="Arial Unicode MS" pitchFamily="34" charset="-128"/>
              </a:rPr>
              <a:t> plán</a:t>
            </a:r>
            <a:endParaRPr lang="cs-CZ" altLang="cs-CZ" smtClean="0">
              <a:latin typeface="Arial Unicode MS" pitchFamily="34" charset="-128"/>
              <a:ea typeface="Arial Unicode MS" pitchFamily="34" charset="-128"/>
            </a:endParaRPr>
          </a:p>
          <a:p>
            <a:pPr eaLnBrk="1" hangingPunct="1"/>
            <a:endParaRPr lang="cs-CZ" altLang="cs-CZ" smtClean="0">
              <a:latin typeface="Times New Roman" panose="02020603050405020304" pitchFamily="18" charset="0"/>
            </a:endParaRPr>
          </a:p>
          <a:p>
            <a:pPr eaLnBrk="1" hangingPunct="1"/>
            <a:endParaRPr lang="en-US" altLang="cs-CZ" smtClean="0"/>
          </a:p>
        </p:txBody>
      </p:sp>
    </p:spTree>
    <p:extLst>
      <p:ext uri="{BB962C8B-B14F-4D97-AF65-F5344CB8AC3E}">
        <p14:creationId xmlns:p14="http://schemas.microsoft.com/office/powerpoint/2010/main" val="368343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1E2F9F-CFE5-47F8-A33D-CDF3F0E31093}" type="slidenum">
              <a:rPr lang="cs-CZ" altLang="cs-CZ" smtClean="0"/>
              <a:pPr/>
              <a:t>32</a:t>
            </a:fld>
            <a:endParaRPr lang="cs-CZ" altLang="cs-CZ"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lnSpc>
                <a:spcPct val="80000"/>
              </a:lnSpc>
            </a:pPr>
            <a:r>
              <a:rPr lang="pt-BR" altLang="cs-CZ" sz="800" smtClean="0"/>
              <a:t>1. aktivita</a:t>
            </a:r>
            <a:endParaRPr lang="pt-BR" altLang="cs-CZ" sz="800" b="1" smtClean="0"/>
          </a:p>
          <a:p>
            <a:pPr eaLnBrk="1" hangingPunct="1">
              <a:lnSpc>
                <a:spcPct val="80000"/>
              </a:lnSpc>
            </a:pPr>
            <a:r>
              <a:rPr lang="pt-BR" altLang="cs-CZ" sz="800" b="1" smtClean="0"/>
              <a:t>námět</a:t>
            </a:r>
            <a:r>
              <a:rPr lang="pt-BR" altLang="cs-CZ" sz="800" smtClean="0"/>
              <a:t>: </a:t>
            </a:r>
            <a:r>
              <a:rPr lang="pt-BR" altLang="cs-CZ" sz="800" b="1" u="sng" smtClean="0"/>
              <a:t>Tělo</a:t>
            </a:r>
            <a:endParaRPr lang="pt-BR" altLang="cs-CZ" sz="800" b="1" smtClean="0"/>
          </a:p>
          <a:p>
            <a:pPr eaLnBrk="1" hangingPunct="1">
              <a:lnSpc>
                <a:spcPct val="80000"/>
              </a:lnSpc>
            </a:pPr>
            <a:r>
              <a:rPr lang="pt-BR" altLang="cs-CZ" sz="800" b="1" smtClean="0"/>
              <a:t>koncept</a:t>
            </a:r>
            <a:r>
              <a:rPr lang="pt-BR" altLang="cs-CZ" sz="800" smtClean="0"/>
              <a:t>: já, tělo,identita, fyzická hranice, tvar, uvnitř/venku, celek</a:t>
            </a:r>
            <a:endParaRPr lang="pt-BR" altLang="cs-CZ" sz="800" b="1" smtClean="0"/>
          </a:p>
          <a:p>
            <a:pPr eaLnBrk="1" hangingPunct="1">
              <a:lnSpc>
                <a:spcPct val="80000"/>
              </a:lnSpc>
            </a:pPr>
            <a:r>
              <a:rPr lang="pt-BR" altLang="cs-CZ" sz="800" b="1" smtClean="0"/>
              <a:t>motivace</a:t>
            </a:r>
            <a:r>
              <a:rPr lang="pt-BR" altLang="cs-CZ" sz="800" smtClean="0"/>
              <a:t>:Vychází z úvodního seznámení s genderovou problematikou a z vysvětlení přínosu artefiletické techniky jako nového způsobu hledání vnitřní inspirace</a:t>
            </a:r>
            <a:endParaRPr lang="pt-BR" altLang="cs-CZ" sz="800" b="1" smtClean="0"/>
          </a:p>
          <a:p>
            <a:pPr eaLnBrk="1" hangingPunct="1">
              <a:lnSpc>
                <a:spcPct val="80000"/>
              </a:lnSpc>
            </a:pPr>
            <a:r>
              <a:rPr lang="pt-BR" altLang="cs-CZ" sz="800" b="1" smtClean="0"/>
              <a:t>zadání</a:t>
            </a:r>
            <a:r>
              <a:rPr lang="pt-BR" altLang="cs-CZ" sz="800" smtClean="0"/>
              <a:t>: </a:t>
            </a:r>
          </a:p>
          <a:p>
            <a:pPr eaLnBrk="1" hangingPunct="1">
              <a:lnSpc>
                <a:spcPct val="80000"/>
              </a:lnSpc>
            </a:pPr>
            <a:r>
              <a:rPr lang="pl-PL" altLang="cs-CZ" sz="800" b="1" smtClean="0"/>
              <a:t>výtvarný problém</a:t>
            </a:r>
            <a:r>
              <a:rPr lang="pl-PL" altLang="cs-CZ" sz="800" smtClean="0"/>
              <a:t>: Malbou vyjádřit vztah k vlastnímu tělu</a:t>
            </a:r>
            <a:endParaRPr lang="pl-PL" altLang="cs-CZ" sz="800" b="1" smtClean="0"/>
          </a:p>
          <a:p>
            <a:pPr eaLnBrk="1" hangingPunct="1">
              <a:lnSpc>
                <a:spcPct val="80000"/>
              </a:lnSpc>
            </a:pPr>
            <a:r>
              <a:rPr lang="pl-PL" altLang="cs-CZ" sz="800" b="1" smtClean="0"/>
              <a:t>technika</a:t>
            </a:r>
            <a:r>
              <a:rPr lang="pl-PL" altLang="cs-CZ" sz="800" smtClean="0"/>
              <a:t>:malba temperou, karton formátu A3</a:t>
            </a:r>
            <a:endParaRPr lang="pl-PL" altLang="cs-CZ" sz="800" b="1" smtClean="0"/>
          </a:p>
          <a:p>
            <a:pPr eaLnBrk="1" hangingPunct="1">
              <a:lnSpc>
                <a:spcPct val="80000"/>
              </a:lnSpc>
            </a:pPr>
            <a:r>
              <a:rPr lang="pl-PL" altLang="cs-CZ" sz="800" b="1" smtClean="0"/>
              <a:t>přidaná hodnota</a:t>
            </a:r>
            <a:r>
              <a:rPr lang="pl-PL" altLang="cs-CZ" sz="800" smtClean="0"/>
              <a:t>:</a:t>
            </a:r>
          </a:p>
          <a:p>
            <a:pPr eaLnBrk="1" hangingPunct="1">
              <a:lnSpc>
                <a:spcPct val="80000"/>
              </a:lnSpc>
            </a:pPr>
            <a:r>
              <a:rPr lang="pl-PL" altLang="cs-CZ" sz="800" smtClean="0"/>
              <a:t>Hledání vlastního sebepojetí, introspekce, identita.</a:t>
            </a:r>
            <a:endParaRPr lang="pl-PL" altLang="cs-CZ" sz="800" b="1" smtClean="0"/>
          </a:p>
          <a:p>
            <a:pPr eaLnBrk="1" hangingPunct="1">
              <a:lnSpc>
                <a:spcPct val="80000"/>
              </a:lnSpc>
            </a:pPr>
            <a:r>
              <a:rPr lang="pl-PL" altLang="cs-CZ" sz="800" b="1" smtClean="0"/>
              <a:t>výtvarná kultura</a:t>
            </a:r>
            <a:r>
              <a:rPr lang="pl-PL" altLang="cs-CZ" sz="800" smtClean="0"/>
              <a:t>: </a:t>
            </a:r>
          </a:p>
          <a:p>
            <a:pPr eaLnBrk="1" hangingPunct="1">
              <a:lnSpc>
                <a:spcPct val="80000"/>
              </a:lnSpc>
            </a:pPr>
            <a:r>
              <a:rPr lang="pl-PL" altLang="cs-CZ" sz="800" smtClean="0"/>
              <a:t>Gender v umění a vlna feminismu</a:t>
            </a:r>
          </a:p>
          <a:p>
            <a:pPr eaLnBrk="1" hangingPunct="1">
              <a:lnSpc>
                <a:spcPct val="80000"/>
              </a:lnSpc>
            </a:pPr>
            <a:r>
              <a:rPr lang="pl-PL" altLang="cs-CZ" sz="800" smtClean="0"/>
              <a:t>Dílo Lenky Klodové, Veroniky Bromové a dalších </a:t>
            </a:r>
            <a:endParaRPr lang="pl-PL" altLang="cs-CZ" sz="800" b="1" smtClean="0"/>
          </a:p>
          <a:p>
            <a:pPr eaLnBrk="1" hangingPunct="1">
              <a:lnSpc>
                <a:spcPct val="80000"/>
              </a:lnSpc>
            </a:pPr>
            <a:r>
              <a:rPr lang="pl-PL" altLang="cs-CZ" sz="800" b="1" smtClean="0"/>
              <a:t>jiné kontexty (socio-kulturní, historický, vědecký, filozofický, umělecký kontext):</a:t>
            </a:r>
            <a:endParaRPr lang="pl-PL" altLang="cs-CZ" sz="800" smtClean="0"/>
          </a:p>
          <a:p>
            <a:pPr eaLnBrk="1" hangingPunct="1">
              <a:lnSpc>
                <a:spcPct val="80000"/>
              </a:lnSpc>
            </a:pPr>
            <a:r>
              <a:rPr lang="pl-PL" altLang="cs-CZ" sz="800" smtClean="0"/>
              <a:t>Biologie-systém pohlavního ústrojí člověka. Pohlavní odlišnosti(hledání fáze, kdy se embrio začne přetvářet v muže/ženu,...)Fyzické odlišnosti…</a:t>
            </a:r>
          </a:p>
          <a:p>
            <a:pPr eaLnBrk="1" hangingPunct="1">
              <a:lnSpc>
                <a:spcPct val="80000"/>
              </a:lnSpc>
            </a:pPr>
            <a:r>
              <a:rPr lang="pl-PL" altLang="cs-CZ" sz="800" smtClean="0"/>
              <a:t>Sociologický pohled na vnímání rolí muže a ženy</a:t>
            </a:r>
            <a:endParaRPr lang="pl-PL" altLang="cs-CZ" sz="800" b="1" smtClean="0"/>
          </a:p>
          <a:p>
            <a:pPr eaLnBrk="1" hangingPunct="1">
              <a:lnSpc>
                <a:spcPct val="80000"/>
              </a:lnSpc>
            </a:pPr>
            <a:r>
              <a:rPr lang="pl-PL" altLang="cs-CZ" sz="800" b="1" smtClean="0"/>
              <a:t>cíl osobnostně-sociální</a:t>
            </a:r>
            <a:r>
              <a:rPr lang="pl-PL" altLang="cs-CZ" sz="800" smtClean="0"/>
              <a:t>:</a:t>
            </a:r>
          </a:p>
          <a:p>
            <a:pPr eaLnBrk="1" hangingPunct="1">
              <a:lnSpc>
                <a:spcPct val="80000"/>
              </a:lnSpc>
            </a:pPr>
            <a:r>
              <a:rPr lang="pl-PL" altLang="cs-CZ" sz="800" smtClean="0"/>
              <a:t>Hledání vlastního pojetí identity, hledání spojitostí mezi psychikou a tělem, Vhled a pochopení odlišných identit</a:t>
            </a:r>
            <a:endParaRPr lang="pl-PL" altLang="cs-CZ" sz="800" b="1" smtClean="0"/>
          </a:p>
          <a:p>
            <a:pPr eaLnBrk="1" hangingPunct="1">
              <a:lnSpc>
                <a:spcPct val="80000"/>
              </a:lnSpc>
            </a:pPr>
            <a:r>
              <a:rPr lang="pl-PL" altLang="cs-CZ" sz="800" b="1" smtClean="0"/>
              <a:t>cíl vzdělávací</a:t>
            </a:r>
            <a:r>
              <a:rPr lang="pl-PL" altLang="cs-CZ" sz="800" smtClean="0"/>
              <a:t>:</a:t>
            </a:r>
          </a:p>
          <a:p>
            <a:pPr eaLnBrk="1" hangingPunct="1">
              <a:lnSpc>
                <a:spcPct val="80000"/>
              </a:lnSpc>
            </a:pPr>
            <a:r>
              <a:rPr lang="pl-PL" altLang="cs-CZ" sz="800" smtClean="0"/>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lang="en-US" altLang="cs-CZ" sz="800" b="1" smtClean="0"/>
          </a:p>
          <a:p>
            <a:pPr eaLnBrk="1" hangingPunct="1">
              <a:lnSpc>
                <a:spcPct val="80000"/>
              </a:lnSpc>
            </a:pPr>
            <a:r>
              <a:rPr lang="en-US" altLang="cs-CZ" sz="800" b="1" smtClean="0"/>
              <a:t>výstupy RVP</a:t>
            </a:r>
            <a:r>
              <a:rPr lang="en-US" altLang="cs-CZ" sz="800" smtClean="0"/>
              <a:t>:</a:t>
            </a:r>
          </a:p>
          <a:p>
            <a:pPr eaLnBrk="1" hangingPunct="1">
              <a:lnSpc>
                <a:spcPct val="80000"/>
              </a:lnSpc>
            </a:pPr>
            <a:r>
              <a:rPr lang="en-US" altLang="cs-CZ" sz="800" smtClean="0"/>
              <a:t>Student:</a:t>
            </a:r>
          </a:p>
          <a:p>
            <a:pPr eaLnBrk="1" hangingPunct="1">
              <a:lnSpc>
                <a:spcPct val="80000"/>
              </a:lnSpc>
            </a:pPr>
            <a:r>
              <a:rPr lang="en-US" altLang="cs-CZ" sz="800" smtClean="0"/>
              <a:t>uplatňuje co nejširší škálu u prvků vizuálně obrazných vyjádření pro vyjádření vlastních zkušeností a pro získání osobitého výsledku</a:t>
            </a:r>
          </a:p>
          <a:p>
            <a:pPr eaLnBrk="1" hangingPunct="1">
              <a:lnSpc>
                <a:spcPct val="80000"/>
              </a:lnSpc>
            </a:pPr>
            <a:r>
              <a:rPr lang="en-US" altLang="cs-CZ" sz="800" smtClean="0"/>
              <a:t>interpretuje vlastní vizuálně obrazné vyjádření a porovnává odlišné přístupy tvorby a dokáže o nich diskutovat</a:t>
            </a:r>
            <a:endParaRPr lang="en-US" altLang="cs-CZ" sz="800" b="1" smtClean="0"/>
          </a:p>
          <a:p>
            <a:pPr eaLnBrk="1" hangingPunct="1">
              <a:lnSpc>
                <a:spcPct val="80000"/>
              </a:lnSpc>
            </a:pPr>
            <a:r>
              <a:rPr lang="en-US" altLang="cs-CZ" sz="800" b="1" smtClean="0"/>
              <a:t>mezipředmětové vazby:</a:t>
            </a:r>
            <a:endParaRPr lang="en-US" altLang="cs-CZ" sz="800" smtClean="0"/>
          </a:p>
          <a:p>
            <a:pPr eaLnBrk="1" hangingPunct="1">
              <a:lnSpc>
                <a:spcPct val="80000"/>
              </a:lnSpc>
            </a:pPr>
            <a:r>
              <a:rPr lang="en-US" altLang="cs-CZ" sz="800" smtClean="0"/>
              <a:t>Biologie, Občanská nauka(Filozofie, Sociologie, Psychologie),Dějepis</a:t>
            </a:r>
          </a:p>
          <a:p>
            <a:pPr eaLnBrk="1" hangingPunct="1">
              <a:lnSpc>
                <a:spcPct val="80000"/>
              </a:lnSpc>
            </a:pPr>
            <a:r>
              <a:rPr lang="en-US" altLang="cs-CZ" sz="800" smtClean="0"/>
              <a:t>Figurální kreslení,</a:t>
            </a:r>
            <a:endParaRPr lang="cs-CZ" altLang="cs-CZ" sz="800" smtClean="0"/>
          </a:p>
          <a:p>
            <a:pPr eaLnBrk="1" hangingPunct="1">
              <a:lnSpc>
                <a:spcPct val="80000"/>
              </a:lnSpc>
            </a:pPr>
            <a:endParaRPr lang="cs-CZ" altLang="cs-CZ" sz="800" smtClean="0"/>
          </a:p>
          <a:p>
            <a:pPr eaLnBrk="1" hangingPunct="1">
              <a:lnSpc>
                <a:spcPct val="80000"/>
              </a:lnSpc>
            </a:pPr>
            <a:r>
              <a:rPr lang="cs-CZ" altLang="cs-CZ" sz="800" smtClean="0"/>
              <a:t>Obrázky jsou ztaženy z internetové databáze fotogragií na vyhledávači Google a mají dokreslovat různost znázorňění vnitřního těla</a:t>
            </a:r>
          </a:p>
        </p:txBody>
      </p:sp>
    </p:spTree>
    <p:extLst>
      <p:ext uri="{BB962C8B-B14F-4D97-AF65-F5344CB8AC3E}">
        <p14:creationId xmlns:p14="http://schemas.microsoft.com/office/powerpoint/2010/main" val="348146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A98E2-CD99-4E8C-B087-F6743EE397A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lnSpc>
                <a:spcPct val="80000"/>
              </a:lnSpc>
            </a:pPr>
            <a:r>
              <a:rPr lang="pt-BR" altLang="cs-CZ" sz="800" dirty="0" smtClean="0"/>
              <a:t>Řízená imaginace: </a:t>
            </a:r>
            <a:endParaRPr lang="pt-BR" altLang="cs-CZ" sz="800" i="1" dirty="0" smtClean="0"/>
          </a:p>
          <a:p>
            <a:pPr eaLnBrk="1" hangingPunct="1">
              <a:lnSpc>
                <a:spcPct val="80000"/>
              </a:lnSpc>
            </a:pPr>
            <a:r>
              <a:rPr lang="pt-BR" altLang="cs-CZ" sz="800" i="1" dirty="0" smtClean="0"/>
              <a:t>Sedněte si do pohodlné pozice, několikrát se zhluboka nadechněte, zavřete oči, zklidněte své myšlenky, myslete jen na svůj dech, jak proudí celým vaším tělem…</a:t>
            </a:r>
          </a:p>
          <a:p>
            <a:pPr eaLnBrk="1" hangingPunct="1">
              <a:lnSpc>
                <a:spcPct val="80000"/>
              </a:lnSpc>
            </a:pPr>
            <a:r>
              <a:rPr lang="pt-BR" altLang="cs-CZ" sz="800" i="1" dirty="0" smtClean="0"/>
              <a:t>Představte si samy sebe jak sedíte tady ve třídě. </a:t>
            </a:r>
            <a:r>
              <a:rPr lang="pl-PL" altLang="cs-CZ" sz="800" i="1" dirty="0" smtClean="0"/>
              <a:t>Vidíte samy sebe z cizího pohledu, který je na vás směřován od okna. Oknem proudí do místnosti paprsek světla a směřuje přímo na Vás. Cítíte, jak Vás hřeje na čele. Paprsek prochází Vaší čelní kostí a náhle ozáří Váš mozek. Můžete si jej prohlednout. Pozorovat jak pracuje. Prohlédněte si jej ze všech stran. Zjistěte jak se mu daří, jak se  cítí, jestli je ve vašem těle spokojen…</a:t>
            </a:r>
          </a:p>
          <a:p>
            <a:pPr eaLnBrk="1" hangingPunct="1">
              <a:lnSpc>
                <a:spcPct val="80000"/>
              </a:lnSpc>
            </a:pPr>
            <a:r>
              <a:rPr lang="pl-PL" altLang="cs-CZ" sz="800" i="1" dirty="0" smtClean="0"/>
              <a:t>Podívejte se také na své oči, jak jsou usazeny v lebce….</a:t>
            </a:r>
          </a:p>
          <a:p>
            <a:pPr eaLnBrk="1" hangingPunct="1">
              <a:lnSpc>
                <a:spcPct val="80000"/>
              </a:lnSpc>
            </a:pPr>
            <a:r>
              <a:rPr lang="pl-PL" altLang="cs-CZ" sz="800" i="1" dirty="0" smtClean="0"/>
              <a:t>V hlavě jsou umístěny také důležité dutiny jako jsou ústa a nos. Ještě jednou si uvědomte, jak Vámi proudí s nádechem a výdechem chladivý nebo již ohřátý vzduch. Ten vzduch nás vede krkem dále, hlouběji do těla. Právě jsme svým světlem ozářili plíce. Můžeme sledovat jak rozvírají a zavírají. Opět zkuste zjistit, jak se vaše plíce cítí. Jak se jim daří.</a:t>
            </a:r>
          </a:p>
          <a:p>
            <a:pPr eaLnBrk="1" hangingPunct="1">
              <a:lnSpc>
                <a:spcPct val="80000"/>
              </a:lnSpc>
            </a:pPr>
            <a:r>
              <a:rPr lang="pl-PL" altLang="cs-CZ" sz="800" i="1" dirty="0" smtClean="0"/>
              <a:t>Skrze dech a kyslík se dostáváme s naším paprskem do krve. A najednou se ocitáme v řečišti krve, které nás zavede na divokou projížďku po celém těle. Nechte se unášet proudem a sledujte, co kolem sebe vidíte .Zastavte se ve svých důležitých orgánecha končetinách. Zeptejte se jich jak se jim daří, prohlédněte si je  a pokračujte dál.</a:t>
            </a:r>
          </a:p>
          <a:p>
            <a:pPr eaLnBrk="1" hangingPunct="1">
              <a:lnSpc>
                <a:spcPct val="80000"/>
              </a:lnSpc>
            </a:pPr>
            <a:r>
              <a:rPr lang="pl-PL" altLang="cs-CZ" sz="800" i="1" dirty="0" smtClean="0"/>
              <a:t>Můžete navštívit ledviny, játra, žaludek, brzlík ,střeva, močový měchýř, dělohu….</a:t>
            </a:r>
            <a:endParaRPr lang="fr-FR" altLang="cs-CZ" sz="800" i="1" dirty="0" smtClean="0"/>
          </a:p>
          <a:p>
            <a:pPr eaLnBrk="1" hangingPunct="1">
              <a:lnSpc>
                <a:spcPct val="80000"/>
              </a:lnSpc>
            </a:pPr>
            <a:r>
              <a:rPr lang="fr-FR" altLang="cs-CZ" sz="800" i="1" dirty="0" smtClean="0"/>
              <a:t>Pokuste se je pohladit, dotknout se jich. Pamatujte si jakou mají barvu, tvar…</a:t>
            </a:r>
          </a:p>
          <a:p>
            <a:pPr eaLnBrk="1" hangingPunct="1">
              <a:lnSpc>
                <a:spcPct val="80000"/>
              </a:lnSpc>
            </a:pPr>
            <a:r>
              <a:rPr lang="fr-FR" altLang="cs-CZ" sz="800" i="1" dirty="0" smtClean="0"/>
              <a:t>Naší vnitřní pouť zakončíme právě v děloze. Naposled si ji prohlédněte a uvědomte si, co pro vás právě tento orgán znamená…</a:t>
            </a:r>
          </a:p>
          <a:p>
            <a:pPr eaLnBrk="1" hangingPunct="1">
              <a:lnSpc>
                <a:spcPct val="80000"/>
              </a:lnSpc>
            </a:pPr>
            <a:r>
              <a:rPr lang="fr-FR" altLang="cs-CZ" sz="800" i="1" dirty="0" smtClean="0"/>
              <a:t>Zde se u vás třeba někdy usídlí nový člověk…Zkuste se do něj vcítit. Jak mu zde bude…jak se budete vzájemně dotýkat….</a:t>
            </a:r>
          </a:p>
          <a:p>
            <a:pPr eaLnBrk="1" hangingPunct="1">
              <a:lnSpc>
                <a:spcPct val="80000"/>
              </a:lnSpc>
            </a:pPr>
            <a:r>
              <a:rPr lang="fr-FR" altLang="cs-CZ" sz="800" i="1" dirty="0" smtClean="0"/>
              <a:t>Pomalu se vydáme na cestu ven z těla. </a:t>
            </a:r>
            <a:r>
              <a:rPr lang="pl-PL" altLang="cs-CZ" sz="800" i="1" dirty="0" smtClean="0"/>
              <a:t>Bude to takový malý porod. </a:t>
            </a:r>
            <a:r>
              <a:rPr lang="en-US" altLang="cs-CZ" sz="800" i="1" dirty="0" smtClean="0"/>
              <a:t>Ale </a:t>
            </a:r>
            <a:r>
              <a:rPr lang="en-US" altLang="cs-CZ" sz="800" i="1" dirty="0" err="1" smtClean="0"/>
              <a:t>nebojte</a:t>
            </a:r>
            <a:r>
              <a:rPr lang="en-US" altLang="cs-CZ" sz="800" i="1" dirty="0" smtClean="0"/>
              <a:t> se. </a:t>
            </a:r>
            <a:r>
              <a:rPr lang="en-US" altLang="cs-CZ" sz="800" i="1" dirty="0" err="1" smtClean="0"/>
              <a:t>Jde</a:t>
            </a:r>
            <a:r>
              <a:rPr lang="en-US" altLang="cs-CZ" sz="800" i="1" dirty="0" smtClean="0"/>
              <a:t> </a:t>
            </a:r>
            <a:r>
              <a:rPr lang="en-US" altLang="cs-CZ" sz="800" i="1" dirty="0" err="1" smtClean="0"/>
              <a:t>jen</a:t>
            </a:r>
            <a:r>
              <a:rPr lang="en-US" altLang="cs-CZ" sz="800" i="1" dirty="0" smtClean="0"/>
              <a:t> o </a:t>
            </a:r>
            <a:r>
              <a:rPr lang="en-US" altLang="cs-CZ" sz="800" i="1" dirty="0" err="1" smtClean="0"/>
              <a:t>pouhý</a:t>
            </a:r>
            <a:r>
              <a:rPr lang="en-US" altLang="cs-CZ" sz="800" i="1" dirty="0" smtClean="0"/>
              <a:t> </a:t>
            </a:r>
            <a:r>
              <a:rPr lang="en-US" altLang="cs-CZ" sz="800" i="1" dirty="0" err="1" smtClean="0"/>
              <a:t>paprsek</a:t>
            </a:r>
            <a:r>
              <a:rPr lang="en-US" altLang="cs-CZ" sz="800" i="1" dirty="0" smtClean="0"/>
              <a:t> </a:t>
            </a:r>
            <a:r>
              <a:rPr lang="en-US" altLang="cs-CZ" sz="800" i="1" dirty="0" err="1" smtClean="0"/>
              <a:t>světla</a:t>
            </a:r>
            <a:r>
              <a:rPr lang="en-US" altLang="cs-CZ" sz="800" i="1" dirty="0" smtClean="0"/>
              <a:t>…</a:t>
            </a:r>
          </a:p>
          <a:p>
            <a:pPr eaLnBrk="1" hangingPunct="1">
              <a:lnSpc>
                <a:spcPct val="80000"/>
              </a:lnSpc>
            </a:pPr>
            <a:r>
              <a:rPr lang="en-US" altLang="cs-CZ" sz="800" i="1" dirty="0" err="1" smtClean="0"/>
              <a:t>Když</a:t>
            </a:r>
            <a:r>
              <a:rPr lang="en-US" altLang="cs-CZ" sz="800" i="1" dirty="0" smtClean="0"/>
              <a:t> </a:t>
            </a:r>
            <a:r>
              <a:rPr lang="en-US" altLang="cs-CZ" sz="800" i="1" dirty="0" err="1" smtClean="0"/>
              <a:t>jsme</a:t>
            </a:r>
            <a:r>
              <a:rPr lang="en-US" altLang="cs-CZ" sz="800" i="1" dirty="0" smtClean="0"/>
              <a:t> se </a:t>
            </a:r>
            <a:r>
              <a:rPr lang="en-US" altLang="cs-CZ" sz="800" i="1" dirty="0" err="1" smtClean="0"/>
              <a:t>dostaly</a:t>
            </a:r>
            <a:r>
              <a:rPr lang="en-US" altLang="cs-CZ" sz="800" i="1" dirty="0" smtClean="0"/>
              <a:t> </a:t>
            </a:r>
            <a:r>
              <a:rPr lang="en-US" altLang="cs-CZ" sz="800" i="1" dirty="0" err="1" smtClean="0"/>
              <a:t>šťastně</a:t>
            </a:r>
            <a:r>
              <a:rPr lang="en-US" altLang="cs-CZ" sz="800" i="1" dirty="0" smtClean="0"/>
              <a:t> </a:t>
            </a:r>
            <a:r>
              <a:rPr lang="en-US" altLang="cs-CZ" sz="800" i="1" dirty="0" err="1" smtClean="0"/>
              <a:t>ven</a:t>
            </a:r>
            <a:r>
              <a:rPr lang="en-US" altLang="cs-CZ" sz="800" i="1" dirty="0" smtClean="0"/>
              <a:t>, </a:t>
            </a:r>
            <a:r>
              <a:rPr lang="en-US" altLang="cs-CZ" sz="800" i="1" dirty="0" err="1" smtClean="0"/>
              <a:t>prohlédneme</a:t>
            </a:r>
            <a:r>
              <a:rPr lang="en-US" altLang="cs-CZ" sz="800" i="1" dirty="0" smtClean="0"/>
              <a:t> </a:t>
            </a:r>
            <a:r>
              <a:rPr lang="en-US" altLang="cs-CZ" sz="800" i="1" dirty="0" err="1" smtClean="0"/>
              <a:t>si</a:t>
            </a:r>
            <a:r>
              <a:rPr lang="en-US" altLang="cs-CZ" sz="800" i="1" dirty="0" smtClean="0"/>
              <a:t> </a:t>
            </a:r>
            <a:r>
              <a:rPr lang="en-US" altLang="cs-CZ" sz="800" i="1" dirty="0" err="1" smtClean="0"/>
              <a:t>i</a:t>
            </a:r>
            <a:r>
              <a:rPr lang="en-US" altLang="cs-CZ" sz="800" i="1" dirty="0" smtClean="0"/>
              <a:t> </a:t>
            </a:r>
            <a:r>
              <a:rPr lang="en-US" altLang="cs-CZ" sz="800" i="1" dirty="0" err="1" smtClean="0"/>
              <a:t>své</a:t>
            </a:r>
            <a:r>
              <a:rPr lang="en-US" altLang="cs-CZ" sz="800" i="1" dirty="0" smtClean="0"/>
              <a:t> </a:t>
            </a:r>
            <a:r>
              <a:rPr lang="en-US" altLang="cs-CZ" sz="800" i="1" dirty="0" err="1" smtClean="0"/>
              <a:t>tělo</a:t>
            </a:r>
            <a:r>
              <a:rPr lang="en-US" altLang="cs-CZ" sz="800" i="1" dirty="0" smtClean="0"/>
              <a:t> z </a:t>
            </a:r>
            <a:r>
              <a:rPr lang="en-US" altLang="cs-CZ" sz="800" i="1" dirty="0" err="1" smtClean="0"/>
              <a:t>venku</a:t>
            </a:r>
            <a:r>
              <a:rPr lang="en-US" altLang="cs-CZ" sz="800" i="1" dirty="0" smtClean="0"/>
              <a:t>.</a:t>
            </a:r>
          </a:p>
          <a:p>
            <a:pPr eaLnBrk="1" hangingPunct="1">
              <a:lnSpc>
                <a:spcPct val="80000"/>
              </a:lnSpc>
            </a:pPr>
            <a:r>
              <a:rPr lang="en-US" altLang="cs-CZ" sz="800" i="1" dirty="0" err="1" smtClean="0"/>
              <a:t>Začneme</a:t>
            </a:r>
            <a:r>
              <a:rPr lang="en-US" altLang="cs-CZ" sz="800" i="1" dirty="0" smtClean="0"/>
              <a:t> u </a:t>
            </a:r>
            <a:r>
              <a:rPr lang="en-US" altLang="cs-CZ" sz="800" i="1" dirty="0" err="1" smtClean="0"/>
              <a:t>konečků</a:t>
            </a:r>
            <a:r>
              <a:rPr lang="en-US" altLang="cs-CZ" sz="800" i="1" dirty="0" smtClean="0"/>
              <a:t> </a:t>
            </a:r>
            <a:r>
              <a:rPr lang="en-US" altLang="cs-CZ" sz="800" i="1" dirty="0" err="1" smtClean="0"/>
              <a:t>prstů</a:t>
            </a:r>
            <a:r>
              <a:rPr lang="en-US" altLang="cs-CZ" sz="800" i="1" dirty="0" smtClean="0"/>
              <a:t> </a:t>
            </a:r>
            <a:r>
              <a:rPr lang="en-US" altLang="cs-CZ" sz="800" i="1" dirty="0" err="1" smtClean="0"/>
              <a:t>na</a:t>
            </a:r>
            <a:r>
              <a:rPr lang="en-US" altLang="cs-CZ" sz="800" i="1" dirty="0" smtClean="0"/>
              <a:t> </a:t>
            </a:r>
            <a:r>
              <a:rPr lang="en-US" altLang="cs-CZ" sz="800" i="1" dirty="0" err="1" smtClean="0"/>
              <a:t>nohách</a:t>
            </a:r>
            <a:r>
              <a:rPr lang="en-US" altLang="cs-CZ" sz="800" i="1" dirty="0" smtClean="0"/>
              <a:t> a </a:t>
            </a:r>
            <a:r>
              <a:rPr lang="en-US" altLang="cs-CZ" sz="800" i="1" dirty="0" err="1" smtClean="0"/>
              <a:t>půjdeme</a:t>
            </a:r>
            <a:r>
              <a:rPr lang="en-US" altLang="cs-CZ" sz="800" i="1" dirty="0" smtClean="0"/>
              <a:t> </a:t>
            </a:r>
            <a:r>
              <a:rPr lang="en-US" altLang="cs-CZ" sz="800" i="1" dirty="0" err="1" smtClean="0"/>
              <a:t>pomalu</a:t>
            </a:r>
            <a:r>
              <a:rPr lang="en-US" altLang="cs-CZ" sz="800" i="1" dirty="0" smtClean="0"/>
              <a:t> </a:t>
            </a:r>
            <a:r>
              <a:rPr lang="en-US" altLang="cs-CZ" sz="800" i="1" dirty="0" err="1" smtClean="0"/>
              <a:t>nahoru</a:t>
            </a:r>
            <a:r>
              <a:rPr lang="en-US" altLang="cs-CZ" sz="800" i="1" dirty="0" smtClean="0"/>
              <a:t> a </a:t>
            </a:r>
            <a:r>
              <a:rPr lang="en-US" altLang="cs-CZ" sz="800" i="1" dirty="0" err="1" smtClean="0"/>
              <a:t>skončíme</a:t>
            </a:r>
            <a:r>
              <a:rPr lang="en-US" altLang="cs-CZ" sz="800" i="1" dirty="0" smtClean="0"/>
              <a:t> </a:t>
            </a:r>
            <a:r>
              <a:rPr lang="en-US" altLang="cs-CZ" sz="800" i="1" dirty="0" err="1" smtClean="0"/>
              <a:t>na</a:t>
            </a:r>
            <a:r>
              <a:rPr lang="en-US" altLang="cs-CZ" sz="800" i="1" dirty="0" smtClean="0"/>
              <a:t> </a:t>
            </a:r>
            <a:r>
              <a:rPr lang="en-US" altLang="cs-CZ" sz="800" i="1" dirty="0" err="1" smtClean="0"/>
              <a:t>čele</a:t>
            </a:r>
            <a:r>
              <a:rPr lang="en-US" altLang="cs-CZ" sz="800" i="1" dirty="0" smtClean="0"/>
              <a:t>. (</a:t>
            </a:r>
            <a:r>
              <a:rPr lang="en-US" altLang="cs-CZ" sz="800" i="1" dirty="0" err="1" smtClean="0"/>
              <a:t>Postupně</a:t>
            </a:r>
            <a:r>
              <a:rPr lang="en-US" altLang="cs-CZ" sz="800" i="1" dirty="0" smtClean="0"/>
              <a:t> </a:t>
            </a:r>
            <a:r>
              <a:rPr lang="en-US" altLang="cs-CZ" sz="800" i="1" dirty="0" err="1" smtClean="0"/>
              <a:t>vyjmenováváme</a:t>
            </a:r>
            <a:r>
              <a:rPr lang="en-US" altLang="cs-CZ" sz="800" i="1" dirty="0" smtClean="0"/>
              <a:t> </a:t>
            </a:r>
            <a:r>
              <a:rPr lang="en-US" altLang="cs-CZ" sz="800" i="1" dirty="0" err="1" smtClean="0"/>
              <a:t>všechny</a:t>
            </a:r>
            <a:r>
              <a:rPr lang="en-US" altLang="cs-CZ" sz="800" i="1" dirty="0" smtClean="0"/>
              <a:t> </a:t>
            </a:r>
            <a:r>
              <a:rPr lang="en-US" altLang="cs-CZ" sz="800" i="1" dirty="0" err="1" smtClean="0"/>
              <a:t>části</a:t>
            </a:r>
            <a:r>
              <a:rPr lang="en-US" altLang="cs-CZ" sz="800" i="1" dirty="0" smtClean="0"/>
              <a:t> </a:t>
            </a:r>
            <a:r>
              <a:rPr lang="en-US" altLang="cs-CZ" sz="800" i="1" dirty="0" err="1" smtClean="0"/>
              <a:t>těla</a:t>
            </a:r>
            <a:r>
              <a:rPr lang="en-US" altLang="cs-CZ" sz="800" i="1" dirty="0" smtClean="0"/>
              <a:t>)</a:t>
            </a:r>
          </a:p>
          <a:p>
            <a:pPr eaLnBrk="1" hangingPunct="1">
              <a:lnSpc>
                <a:spcPct val="80000"/>
              </a:lnSpc>
            </a:pPr>
            <a:r>
              <a:rPr lang="en-US" altLang="cs-CZ" sz="800" i="1" dirty="0" err="1" smtClean="0"/>
              <a:t>Ještě</a:t>
            </a:r>
            <a:r>
              <a:rPr lang="en-US" altLang="cs-CZ" sz="800" i="1" dirty="0" smtClean="0"/>
              <a:t> </a:t>
            </a:r>
            <a:r>
              <a:rPr lang="en-US" altLang="cs-CZ" sz="800" i="1" dirty="0" err="1" smtClean="0"/>
              <a:t>jednou</a:t>
            </a:r>
            <a:r>
              <a:rPr lang="en-US" altLang="cs-CZ" sz="800" i="1" dirty="0" smtClean="0"/>
              <a:t> ale v </a:t>
            </a:r>
            <a:r>
              <a:rPr lang="en-US" altLang="cs-CZ" sz="800" i="1" dirty="0" err="1" smtClean="0"/>
              <a:t>rychlosti</a:t>
            </a:r>
            <a:r>
              <a:rPr lang="en-US" altLang="cs-CZ" sz="800" i="1" dirty="0" smtClean="0"/>
              <a:t> </a:t>
            </a:r>
            <a:r>
              <a:rPr lang="en-US" altLang="cs-CZ" sz="800" i="1" dirty="0" err="1" smtClean="0"/>
              <a:t>si</a:t>
            </a:r>
            <a:r>
              <a:rPr lang="en-US" altLang="cs-CZ" sz="800" i="1" dirty="0" smtClean="0"/>
              <a:t> </a:t>
            </a:r>
            <a:r>
              <a:rPr lang="en-US" altLang="cs-CZ" sz="800" i="1" dirty="0" err="1" smtClean="0"/>
              <a:t>prohlédneme</a:t>
            </a:r>
            <a:r>
              <a:rPr lang="en-US" altLang="cs-CZ" sz="800" i="1" dirty="0" smtClean="0"/>
              <a:t> </a:t>
            </a:r>
            <a:r>
              <a:rPr lang="en-US" altLang="cs-CZ" sz="800" i="1" dirty="0" err="1" smtClean="0"/>
              <a:t>celé</a:t>
            </a:r>
            <a:r>
              <a:rPr lang="en-US" altLang="cs-CZ" sz="800" i="1" dirty="0" smtClean="0"/>
              <a:t> </a:t>
            </a:r>
            <a:r>
              <a:rPr lang="en-US" altLang="cs-CZ" sz="800" i="1" dirty="0" err="1" smtClean="0"/>
              <a:t>naše</a:t>
            </a:r>
            <a:r>
              <a:rPr lang="en-US" altLang="cs-CZ" sz="800" i="1" dirty="0" smtClean="0"/>
              <a:t> </a:t>
            </a:r>
            <a:r>
              <a:rPr lang="en-US" altLang="cs-CZ" sz="800" i="1" dirty="0" err="1" smtClean="0"/>
              <a:t>tělo</a:t>
            </a:r>
            <a:r>
              <a:rPr lang="en-US" altLang="cs-CZ" sz="800" i="1" dirty="0" smtClean="0"/>
              <a:t> </a:t>
            </a:r>
            <a:r>
              <a:rPr lang="en-US" altLang="cs-CZ" sz="800" i="1" dirty="0" err="1" smtClean="0"/>
              <a:t>zvenku</a:t>
            </a:r>
            <a:r>
              <a:rPr lang="en-US" altLang="cs-CZ" sz="800" i="1" dirty="0" smtClean="0"/>
              <a:t> </a:t>
            </a:r>
            <a:r>
              <a:rPr lang="en-US" altLang="cs-CZ" sz="800" i="1" dirty="0" err="1" smtClean="0"/>
              <a:t>iI</a:t>
            </a:r>
            <a:r>
              <a:rPr lang="en-US" altLang="cs-CZ" sz="800" i="1" dirty="0" smtClean="0"/>
              <a:t> </a:t>
            </a:r>
            <a:r>
              <a:rPr lang="en-US" altLang="cs-CZ" sz="800" i="1" dirty="0" err="1" smtClean="0"/>
              <a:t>zevnitř</a:t>
            </a:r>
            <a:r>
              <a:rPr lang="en-US" altLang="cs-CZ" sz="800" i="1" dirty="0" smtClean="0"/>
              <a:t>. Je to </a:t>
            </a:r>
            <a:r>
              <a:rPr lang="en-US" altLang="cs-CZ" sz="800" i="1" dirty="0" err="1" smtClean="0"/>
              <a:t>jen</a:t>
            </a:r>
            <a:r>
              <a:rPr lang="en-US" altLang="cs-CZ" sz="800" i="1" dirty="0" smtClean="0"/>
              <a:t> </a:t>
            </a:r>
            <a:r>
              <a:rPr lang="en-US" altLang="cs-CZ" sz="800" i="1" dirty="0" err="1" smtClean="0"/>
              <a:t>záblesk</a:t>
            </a:r>
            <a:r>
              <a:rPr lang="en-US" altLang="cs-CZ" sz="800" i="1" dirty="0" smtClean="0"/>
              <a:t>, </a:t>
            </a:r>
            <a:r>
              <a:rPr lang="en-US" altLang="cs-CZ" sz="800" i="1" dirty="0" err="1" smtClean="0"/>
              <a:t>abychom</a:t>
            </a:r>
            <a:r>
              <a:rPr lang="en-US" altLang="cs-CZ" sz="800" i="1" dirty="0" smtClean="0"/>
              <a:t> </a:t>
            </a:r>
            <a:r>
              <a:rPr lang="en-US" altLang="cs-CZ" sz="800" i="1" dirty="0" err="1" smtClean="0"/>
              <a:t>si</a:t>
            </a:r>
            <a:r>
              <a:rPr lang="en-US" altLang="cs-CZ" sz="800" i="1" dirty="0" smtClean="0"/>
              <a:t> </a:t>
            </a:r>
            <a:r>
              <a:rPr lang="en-US" altLang="cs-CZ" sz="800" i="1" dirty="0" err="1" smtClean="0"/>
              <a:t>uvědomili</a:t>
            </a:r>
            <a:r>
              <a:rPr lang="en-US" altLang="cs-CZ" sz="800" i="1" dirty="0" smtClean="0"/>
              <a:t> </a:t>
            </a:r>
            <a:r>
              <a:rPr lang="en-US" altLang="cs-CZ" sz="800" i="1" dirty="0" err="1" smtClean="0"/>
              <a:t>spojitost</a:t>
            </a:r>
            <a:r>
              <a:rPr lang="en-US" altLang="cs-CZ" sz="800" i="1" dirty="0" smtClean="0"/>
              <a:t> </a:t>
            </a:r>
            <a:r>
              <a:rPr lang="en-US" altLang="cs-CZ" sz="800" i="1" dirty="0" err="1" smtClean="0"/>
              <a:t>mezi</a:t>
            </a:r>
            <a:r>
              <a:rPr lang="en-US" altLang="cs-CZ" sz="800" i="1" dirty="0" smtClean="0"/>
              <a:t> </a:t>
            </a:r>
            <a:r>
              <a:rPr lang="en-US" altLang="cs-CZ" sz="800" i="1" dirty="0" err="1" smtClean="0"/>
              <a:t>vnitřkem</a:t>
            </a:r>
            <a:r>
              <a:rPr lang="en-US" altLang="cs-CZ" sz="800" i="1" dirty="0" smtClean="0"/>
              <a:t> a </a:t>
            </a:r>
            <a:r>
              <a:rPr lang="en-US" altLang="cs-CZ" sz="800" i="1" dirty="0" err="1" smtClean="0"/>
              <a:t>vnějškem</a:t>
            </a:r>
            <a:r>
              <a:rPr lang="en-US" altLang="cs-CZ" sz="800" i="1" dirty="0" smtClean="0"/>
              <a:t>. </a:t>
            </a:r>
            <a:r>
              <a:rPr lang="en-US" altLang="cs-CZ" sz="800" i="1" dirty="0" err="1" smtClean="0"/>
              <a:t>Vše</a:t>
            </a:r>
            <a:r>
              <a:rPr lang="en-US" altLang="cs-CZ" sz="800" i="1" dirty="0" smtClean="0"/>
              <a:t> je </a:t>
            </a:r>
            <a:r>
              <a:rPr lang="en-US" altLang="cs-CZ" sz="800" i="1" dirty="0" err="1" smtClean="0"/>
              <a:t>propojeno</a:t>
            </a:r>
            <a:r>
              <a:rPr lang="en-US" altLang="cs-CZ" sz="800" i="1" dirty="0" smtClean="0"/>
              <a:t> v </a:t>
            </a:r>
            <a:r>
              <a:rPr lang="en-US" altLang="cs-CZ" sz="800" i="1" dirty="0" err="1" smtClean="0"/>
              <a:t>jeden</a:t>
            </a:r>
            <a:r>
              <a:rPr lang="en-US" altLang="cs-CZ" sz="800" i="1" dirty="0" smtClean="0"/>
              <a:t> </a:t>
            </a:r>
            <a:r>
              <a:rPr lang="en-US" altLang="cs-CZ" sz="800" i="1" dirty="0" err="1" smtClean="0"/>
              <a:t>úžasný</a:t>
            </a:r>
            <a:r>
              <a:rPr lang="en-US" altLang="cs-CZ" sz="800" i="1" dirty="0" smtClean="0"/>
              <a:t> </a:t>
            </a:r>
            <a:r>
              <a:rPr lang="en-US" altLang="cs-CZ" sz="800" i="1" dirty="0" err="1" smtClean="0"/>
              <a:t>celek</a:t>
            </a:r>
            <a:r>
              <a:rPr lang="en-US" altLang="cs-CZ" sz="800" i="1" dirty="0" smtClean="0"/>
              <a:t>, </a:t>
            </a:r>
            <a:r>
              <a:rPr lang="en-US" altLang="cs-CZ" sz="800" i="1" dirty="0" err="1" smtClean="0"/>
              <a:t>který</a:t>
            </a:r>
            <a:r>
              <a:rPr lang="en-US" altLang="cs-CZ" sz="800" i="1" dirty="0" smtClean="0"/>
              <a:t> </a:t>
            </a:r>
            <a:r>
              <a:rPr lang="en-US" altLang="cs-CZ" sz="800" i="1" dirty="0" err="1" smtClean="0"/>
              <a:t>má</a:t>
            </a:r>
            <a:r>
              <a:rPr lang="en-US" altLang="cs-CZ" sz="800" i="1" dirty="0" smtClean="0"/>
              <a:t> </a:t>
            </a:r>
            <a:r>
              <a:rPr lang="en-US" altLang="cs-CZ" sz="800" i="1" dirty="0" err="1" smtClean="0"/>
              <a:t>vaše</a:t>
            </a:r>
            <a:r>
              <a:rPr lang="en-US" altLang="cs-CZ" sz="800" i="1" dirty="0" smtClean="0"/>
              <a:t> </a:t>
            </a:r>
            <a:r>
              <a:rPr lang="en-US" altLang="cs-CZ" sz="800" i="1" dirty="0" err="1" smtClean="0"/>
              <a:t>konkrétní</a:t>
            </a:r>
            <a:r>
              <a:rPr lang="en-US" altLang="cs-CZ" sz="800" i="1" dirty="0" smtClean="0"/>
              <a:t> </a:t>
            </a:r>
            <a:r>
              <a:rPr lang="en-US" altLang="cs-CZ" sz="800" i="1" dirty="0" err="1" smtClean="0"/>
              <a:t>tvary</a:t>
            </a:r>
            <a:r>
              <a:rPr lang="en-US" altLang="cs-CZ" sz="800" i="1" dirty="0" smtClean="0"/>
              <a:t>.</a:t>
            </a:r>
          </a:p>
          <a:p>
            <a:pPr eaLnBrk="1" hangingPunct="1">
              <a:lnSpc>
                <a:spcPct val="80000"/>
              </a:lnSpc>
            </a:pPr>
            <a:r>
              <a:rPr lang="en-US" altLang="cs-CZ" sz="800" i="1" dirty="0" err="1" smtClean="0"/>
              <a:t>Celé</a:t>
            </a:r>
            <a:r>
              <a:rPr lang="en-US" altLang="cs-CZ" sz="800" i="1" dirty="0" smtClean="0"/>
              <a:t> </a:t>
            </a:r>
            <a:r>
              <a:rPr lang="en-US" altLang="cs-CZ" sz="800" i="1" dirty="0" err="1" smtClean="0"/>
              <a:t>vaše</a:t>
            </a:r>
            <a:r>
              <a:rPr lang="en-US" altLang="cs-CZ" sz="800" i="1" dirty="0" smtClean="0"/>
              <a:t> </a:t>
            </a:r>
            <a:r>
              <a:rPr lang="en-US" altLang="cs-CZ" sz="800" i="1" dirty="0" err="1" smtClean="0"/>
              <a:t>tělo</a:t>
            </a:r>
            <a:r>
              <a:rPr lang="en-US" altLang="cs-CZ" sz="800" i="1" dirty="0" smtClean="0"/>
              <a:t> se </a:t>
            </a:r>
            <a:r>
              <a:rPr lang="en-US" altLang="cs-CZ" sz="800" i="1" dirty="0" err="1" smtClean="0"/>
              <a:t>koupe</a:t>
            </a:r>
            <a:r>
              <a:rPr lang="en-US" altLang="cs-CZ" sz="800" i="1" dirty="0" smtClean="0"/>
              <a:t> </a:t>
            </a:r>
            <a:r>
              <a:rPr lang="en-US" altLang="cs-CZ" sz="800" i="1" dirty="0" err="1" smtClean="0"/>
              <a:t>ve</a:t>
            </a:r>
            <a:r>
              <a:rPr lang="en-US" altLang="cs-CZ" sz="800" i="1" dirty="0" smtClean="0"/>
              <a:t> </a:t>
            </a:r>
            <a:r>
              <a:rPr lang="en-US" altLang="cs-CZ" sz="800" i="1" dirty="0" err="1" smtClean="0"/>
              <a:t>světelné</a:t>
            </a:r>
            <a:r>
              <a:rPr lang="en-US" altLang="cs-CZ" sz="800" i="1" dirty="0" smtClean="0"/>
              <a:t> </a:t>
            </a:r>
            <a:r>
              <a:rPr lang="en-US" altLang="cs-CZ" sz="800" i="1" dirty="0" err="1" smtClean="0"/>
              <a:t>záři</a:t>
            </a:r>
            <a:r>
              <a:rPr lang="en-US" altLang="cs-CZ" sz="800" i="1" dirty="0" smtClean="0"/>
              <a:t>. </a:t>
            </a:r>
            <a:r>
              <a:rPr lang="pl-PL" altLang="cs-CZ" sz="800" i="1" dirty="0" smtClean="0"/>
              <a:t>To světlo jde od okna. Pomalu však zhasíná a vy sedíte tady ve třídě na své židli a tiše odpočíváte. Zhluboka se několikrát nadechněte.Rozhýbejte ruce a nohy. Otevřete oči.</a:t>
            </a:r>
            <a:endParaRPr lang="pl-PL" altLang="cs-CZ" sz="800" dirty="0" smtClean="0"/>
          </a:p>
          <a:p>
            <a:pPr eaLnBrk="1" hangingPunct="1">
              <a:lnSpc>
                <a:spcPct val="80000"/>
              </a:lnSpc>
            </a:pPr>
            <a:r>
              <a:rPr lang="pl-PL" altLang="cs-CZ" sz="800" dirty="0" smtClean="0"/>
              <a:t>Zadání: Namalujte zážitek, který vás nejvíce upoutal na své cestě po vlastním těle. Pokuste se vyjádřit viděné barvy a tvary, ale take emoce, své pocity, které jste prožívali.</a:t>
            </a:r>
            <a:endParaRPr lang="pl-PL" altLang="cs-CZ" sz="800" b="1" dirty="0" smtClean="0"/>
          </a:p>
          <a:p>
            <a:pPr eaLnBrk="1" hangingPunct="1">
              <a:lnSpc>
                <a:spcPct val="80000"/>
              </a:lnSpc>
            </a:pPr>
            <a:r>
              <a:rPr lang="pl-PL" altLang="cs-CZ" sz="800" b="1" dirty="0" smtClean="0"/>
              <a:t>Reflektivní otázky: </a:t>
            </a:r>
            <a:endParaRPr lang="pl-PL" altLang="cs-CZ" sz="800" dirty="0" smtClean="0"/>
          </a:p>
          <a:p>
            <a:pPr eaLnBrk="1" hangingPunct="1">
              <a:lnSpc>
                <a:spcPct val="80000"/>
              </a:lnSpc>
            </a:pPr>
            <a:r>
              <a:rPr lang="pl-PL" altLang="cs-CZ" sz="800" dirty="0" smtClean="0"/>
              <a:t>Máš ráda své tělo?</a:t>
            </a:r>
          </a:p>
          <a:p>
            <a:pPr eaLnBrk="1" hangingPunct="1">
              <a:lnSpc>
                <a:spcPct val="80000"/>
              </a:lnSpc>
            </a:pPr>
            <a:r>
              <a:rPr lang="pl-PL" altLang="cs-CZ" sz="800" dirty="0" smtClean="0"/>
              <a:t>Zaměř se na své fyzické ženství, jaké máš pocity, jak jej prožíváš?</a:t>
            </a:r>
          </a:p>
          <a:p>
            <a:pPr eaLnBrk="1" hangingPunct="1">
              <a:lnSpc>
                <a:spcPct val="80000"/>
              </a:lnSpc>
            </a:pPr>
            <a:r>
              <a:rPr lang="pl-PL" altLang="cs-CZ" sz="800" dirty="0" smtClean="0"/>
              <a:t>Co chybí tvému tělu k dokonalosti?</a:t>
            </a:r>
          </a:p>
          <a:p>
            <a:pPr eaLnBrk="1" hangingPunct="1">
              <a:lnSpc>
                <a:spcPct val="80000"/>
              </a:lnSpc>
            </a:pPr>
            <a:r>
              <a:rPr lang="pl-PL" altLang="cs-CZ" sz="800" dirty="0" smtClean="0"/>
              <a:t>Proč je nutné něco přetvářet k dokonalosti?</a:t>
            </a:r>
            <a:endParaRPr lang="pl-PL" altLang="cs-CZ" sz="800" b="1" dirty="0" smtClean="0"/>
          </a:p>
          <a:p>
            <a:pPr eaLnBrk="1" hangingPunct="1">
              <a:lnSpc>
                <a:spcPct val="80000"/>
              </a:lnSpc>
            </a:pPr>
            <a:endParaRPr lang="cs-CZ" altLang="cs-CZ" sz="800" dirty="0" smtClean="0"/>
          </a:p>
        </p:txBody>
      </p:sp>
    </p:spTree>
    <p:extLst>
      <p:ext uri="{BB962C8B-B14F-4D97-AF65-F5344CB8AC3E}">
        <p14:creationId xmlns:p14="http://schemas.microsoft.com/office/powerpoint/2010/main" val="373579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D7C3B-4CEE-4D0F-8331-618831599453}"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cs-CZ" altLang="cs-CZ" smtClean="0"/>
              <a:t>1. Willendorfská venuše , 30 000 př.n.l.</a:t>
            </a:r>
          </a:p>
          <a:p>
            <a:pPr eaLnBrk="1" hangingPunct="1"/>
            <a:r>
              <a:rPr lang="cs-CZ" altLang="cs-CZ" smtClean="0"/>
              <a:t>2. Zrození Venuše (Sandro Botticelli), kolem roku 1482</a:t>
            </a:r>
          </a:p>
          <a:p>
            <a:pPr eaLnBrk="1" hangingPunct="1"/>
            <a:r>
              <a:rPr lang="cs-CZ" altLang="cs-CZ" smtClean="0"/>
              <a:t>3. Věstonická venuše, 25-29 000př.n.l.</a:t>
            </a:r>
          </a:p>
          <a:p>
            <a:pPr eaLnBrk="1" hangingPunct="1"/>
            <a:r>
              <a:rPr lang="cs-CZ" altLang="cs-CZ" smtClean="0"/>
              <a:t>4. Kulturistka</a:t>
            </a:r>
          </a:p>
          <a:p>
            <a:pPr eaLnBrk="1" hangingPunct="1"/>
            <a:r>
              <a:rPr lang="cs-CZ" altLang="cs-CZ" smtClean="0"/>
              <a:t>5 Anorexie, reklamní kampaň proti anorexii</a:t>
            </a:r>
          </a:p>
          <a:p>
            <a:pPr eaLnBrk="1" hangingPunct="1"/>
            <a:r>
              <a:rPr lang="cs-CZ" altLang="cs-CZ" smtClean="0"/>
              <a:t>6 Panenka Barbie</a:t>
            </a:r>
            <a:endParaRPr lang="en-US" altLang="cs-CZ" smtClean="0"/>
          </a:p>
        </p:txBody>
      </p:sp>
    </p:spTree>
    <p:extLst>
      <p:ext uri="{BB962C8B-B14F-4D97-AF65-F5344CB8AC3E}">
        <p14:creationId xmlns:p14="http://schemas.microsoft.com/office/powerpoint/2010/main" val="290068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4B015-5B3D-4145-9FA5-E4AA6147A497}"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lnSpc>
                <a:spcPct val="80000"/>
              </a:lnSpc>
            </a:pPr>
            <a:r>
              <a:rPr lang="en-US" altLang="cs-CZ" sz="900" b="1" dirty="0" err="1" smtClean="0"/>
              <a:t>námět</a:t>
            </a:r>
            <a:r>
              <a:rPr lang="en-US" altLang="cs-CZ" sz="900" dirty="0" smtClean="0"/>
              <a:t>: </a:t>
            </a:r>
            <a:r>
              <a:rPr lang="cs-CZ" altLang="cs-CZ" sz="900" b="1" u="sng" dirty="0" smtClean="0"/>
              <a:t>Krása</a:t>
            </a:r>
            <a:endParaRPr lang="en-US" altLang="cs-CZ" sz="900" b="1" dirty="0" smtClean="0"/>
          </a:p>
          <a:p>
            <a:pPr eaLnBrk="1" hangingPunct="1">
              <a:lnSpc>
                <a:spcPct val="80000"/>
              </a:lnSpc>
            </a:pPr>
            <a:r>
              <a:rPr lang="en-US" altLang="cs-CZ" sz="900" b="1" dirty="0" err="1" smtClean="0"/>
              <a:t>koncept</a:t>
            </a:r>
            <a:r>
              <a:rPr lang="en-US" altLang="cs-CZ" sz="900" dirty="0" smtClean="0"/>
              <a:t>: </a:t>
            </a:r>
            <a:r>
              <a:rPr lang="en-US" altLang="cs-CZ" sz="900" dirty="0" err="1" smtClean="0"/>
              <a:t>já</a:t>
            </a:r>
            <a:r>
              <a:rPr lang="en-US" altLang="cs-CZ" sz="900" dirty="0" smtClean="0"/>
              <a:t>, </a:t>
            </a:r>
            <a:r>
              <a:rPr lang="en-US" altLang="cs-CZ" sz="900" dirty="0" err="1" smtClean="0"/>
              <a:t>tělo</a:t>
            </a:r>
            <a:r>
              <a:rPr lang="en-US" altLang="cs-CZ" sz="900" dirty="0" smtClean="0"/>
              <a:t>, </a:t>
            </a:r>
            <a:r>
              <a:rPr lang="en-US" altLang="cs-CZ" sz="900" dirty="0" err="1" smtClean="0"/>
              <a:t>identita</a:t>
            </a:r>
            <a:r>
              <a:rPr lang="en-US" altLang="cs-CZ" sz="900" dirty="0" smtClean="0"/>
              <a:t>, </a:t>
            </a:r>
            <a:r>
              <a:rPr lang="cs-CZ" altLang="cs-CZ" sz="900" dirty="0" smtClean="0"/>
              <a:t>idol, vzor</a:t>
            </a:r>
            <a:r>
              <a:rPr lang="en-US" altLang="cs-CZ" sz="900" dirty="0" smtClean="0"/>
              <a:t>, </a:t>
            </a:r>
            <a:r>
              <a:rPr lang="en-US" altLang="cs-CZ" sz="900" dirty="0" err="1" smtClean="0"/>
              <a:t>tvar</a:t>
            </a:r>
            <a:r>
              <a:rPr lang="en-US" altLang="cs-CZ" sz="900" dirty="0" smtClean="0"/>
              <a:t>, </a:t>
            </a:r>
            <a:endParaRPr lang="en-US" altLang="cs-CZ" sz="900" b="1" dirty="0" smtClean="0"/>
          </a:p>
          <a:p>
            <a:pPr eaLnBrk="1" hangingPunct="1">
              <a:lnSpc>
                <a:spcPct val="80000"/>
              </a:lnSpc>
            </a:pPr>
            <a:r>
              <a:rPr lang="en-US" altLang="cs-CZ" sz="900" b="1" dirty="0" err="1" smtClean="0"/>
              <a:t>motivace</a:t>
            </a:r>
            <a:r>
              <a:rPr lang="en-US" altLang="cs-CZ" sz="900" dirty="0" smtClean="0"/>
              <a:t>: </a:t>
            </a:r>
            <a:r>
              <a:rPr lang="cs-CZ" altLang="cs-CZ" sz="900" dirty="0" smtClean="0"/>
              <a:t>seznámení s knihou Umberta </a:t>
            </a:r>
            <a:r>
              <a:rPr lang="cs-CZ" altLang="cs-CZ" sz="900" dirty="0" err="1" smtClean="0"/>
              <a:t>Eca:Dějiny</a:t>
            </a:r>
            <a:r>
              <a:rPr lang="cs-CZ" altLang="cs-CZ" sz="900" dirty="0" smtClean="0"/>
              <a:t> Krásy, společná diskuse nad tématem pojetí krásy dnes a v minulosti, hledání  současných ženských </a:t>
            </a:r>
            <a:r>
              <a:rPr lang="cs-CZ" altLang="cs-CZ" sz="900" dirty="0" err="1" smtClean="0"/>
              <a:t>idelálů</a:t>
            </a:r>
            <a:r>
              <a:rPr lang="cs-CZ" altLang="cs-CZ" sz="900" dirty="0" smtClean="0"/>
              <a:t> a vzorů krásy, definování současných požadavků krásy na ženu (holení chloupků, barvení vlasů, operativní úprava vnějšku…)</a:t>
            </a:r>
            <a:endParaRPr lang="en-US" altLang="cs-CZ" sz="900" b="1" dirty="0" smtClean="0"/>
          </a:p>
          <a:p>
            <a:pPr eaLnBrk="1" hangingPunct="1">
              <a:lnSpc>
                <a:spcPct val="80000"/>
              </a:lnSpc>
            </a:pPr>
            <a:r>
              <a:rPr lang="en-US" altLang="cs-CZ" sz="900" b="1" dirty="0" err="1" smtClean="0"/>
              <a:t>zadání</a:t>
            </a:r>
            <a:r>
              <a:rPr lang="en-US" altLang="cs-CZ" sz="900" b="1" dirty="0" smtClean="0"/>
              <a:t>:</a:t>
            </a:r>
            <a:r>
              <a:rPr lang="cs-CZ" altLang="cs-CZ" sz="900" b="1" dirty="0" smtClean="0"/>
              <a:t> </a:t>
            </a:r>
            <a:r>
              <a:rPr lang="cs-CZ" altLang="cs-CZ" sz="900" dirty="0" smtClean="0"/>
              <a:t>Nakresli alespoň dvě módní </a:t>
            </a:r>
            <a:r>
              <a:rPr lang="cs-CZ" altLang="cs-CZ" sz="900" dirty="0" err="1" smtClean="0"/>
              <a:t>skicy</a:t>
            </a:r>
            <a:r>
              <a:rPr lang="cs-CZ" altLang="cs-CZ" sz="900" dirty="0" smtClean="0"/>
              <a:t> podle vlastní fotografie, které budou odrážet tvoji představu nebo projekci o různých ideálech krásy. Můžeš se inspirovat současnými nebo minulými ideály krásy. Kresbu </a:t>
            </a:r>
            <a:r>
              <a:rPr lang="cs-CZ" altLang="cs-CZ" sz="900" dirty="0" err="1" smtClean="0"/>
              <a:t>doplń</a:t>
            </a:r>
            <a:r>
              <a:rPr lang="cs-CZ" altLang="cs-CZ" sz="900" dirty="0" smtClean="0"/>
              <a:t> textem, který bude vysvětlovat tvůj záměr, pocity, východiska…</a:t>
            </a:r>
            <a:endParaRPr lang="en-US" altLang="cs-CZ" sz="900" b="1" dirty="0" smtClean="0"/>
          </a:p>
          <a:p>
            <a:pPr eaLnBrk="1" hangingPunct="1">
              <a:lnSpc>
                <a:spcPct val="80000"/>
              </a:lnSpc>
            </a:pPr>
            <a:r>
              <a:rPr lang="en-US" altLang="cs-CZ" sz="900" b="1" dirty="0" err="1" smtClean="0"/>
              <a:t>Reflektivní</a:t>
            </a:r>
            <a:r>
              <a:rPr lang="en-US" altLang="cs-CZ" sz="900" b="1" dirty="0" smtClean="0"/>
              <a:t> </a:t>
            </a:r>
            <a:r>
              <a:rPr lang="en-US" altLang="cs-CZ" sz="900" b="1" dirty="0" err="1" smtClean="0"/>
              <a:t>otázky</a:t>
            </a:r>
            <a:r>
              <a:rPr lang="en-US" altLang="cs-CZ" sz="900" b="1" dirty="0" smtClean="0"/>
              <a:t>: </a:t>
            </a:r>
            <a:endParaRPr lang="cs-CZ" altLang="cs-CZ" sz="900" b="1" dirty="0" smtClean="0"/>
          </a:p>
          <a:p>
            <a:pPr eaLnBrk="1" hangingPunct="1">
              <a:lnSpc>
                <a:spcPct val="80000"/>
              </a:lnSpc>
            </a:pPr>
            <a:r>
              <a:rPr lang="cs-CZ" altLang="cs-CZ" sz="900" dirty="0" smtClean="0"/>
              <a:t>Jaký je tvůj ideál krásy? Co dělá ženu přitažlivou? Kdo stojí za požadavkem ženské krásy? Muži? Ženy? Marketing kosmetických firem?</a:t>
            </a:r>
            <a:endParaRPr lang="en-US" altLang="cs-CZ" sz="900" dirty="0" smtClean="0"/>
          </a:p>
          <a:p>
            <a:pPr eaLnBrk="1" hangingPunct="1">
              <a:lnSpc>
                <a:spcPct val="80000"/>
              </a:lnSpc>
            </a:pPr>
            <a:r>
              <a:rPr lang="en-US" altLang="cs-CZ" sz="900" b="1" dirty="0" err="1" smtClean="0"/>
              <a:t>výtvarný</a:t>
            </a:r>
            <a:r>
              <a:rPr lang="en-US" altLang="cs-CZ" sz="900" b="1" dirty="0" smtClean="0"/>
              <a:t> </a:t>
            </a:r>
            <a:r>
              <a:rPr lang="en-US" altLang="cs-CZ" sz="900" b="1" dirty="0" err="1" smtClean="0"/>
              <a:t>problém</a:t>
            </a:r>
            <a:r>
              <a:rPr lang="cs-CZ" altLang="cs-CZ" sz="900" dirty="0" smtClean="0"/>
              <a:t>: Stylizovaná módní kresba figury podle </a:t>
            </a:r>
            <a:r>
              <a:rPr lang="cs-CZ" altLang="cs-CZ" sz="900" dirty="0" err="1" smtClean="0"/>
              <a:t>růsných</a:t>
            </a:r>
            <a:r>
              <a:rPr lang="cs-CZ" altLang="cs-CZ" sz="900" dirty="0" smtClean="0"/>
              <a:t> estetických vzorů</a:t>
            </a:r>
          </a:p>
          <a:p>
            <a:pPr eaLnBrk="1" hangingPunct="1">
              <a:lnSpc>
                <a:spcPct val="80000"/>
              </a:lnSpc>
            </a:pPr>
            <a:r>
              <a:rPr lang="en-US" altLang="cs-CZ" sz="900" b="1" dirty="0" err="1" smtClean="0"/>
              <a:t>technika</a:t>
            </a:r>
            <a:r>
              <a:rPr lang="en-US" altLang="cs-CZ" sz="900" dirty="0" smtClean="0"/>
              <a:t>:</a:t>
            </a:r>
            <a:r>
              <a:rPr lang="cs-CZ" altLang="cs-CZ" sz="900" dirty="0" smtClean="0"/>
              <a:t>kresba </a:t>
            </a:r>
            <a:r>
              <a:rPr lang="cs-CZ" altLang="cs-CZ" sz="900" dirty="0" err="1" smtClean="0"/>
              <a:t>tuškou</a:t>
            </a:r>
            <a:r>
              <a:rPr lang="cs-CZ" altLang="cs-CZ" sz="900" dirty="0" smtClean="0"/>
              <a:t>, fixem na pauzák</a:t>
            </a:r>
            <a:endParaRPr lang="en-US" altLang="cs-CZ" sz="900" b="1" dirty="0" smtClean="0"/>
          </a:p>
          <a:p>
            <a:pPr eaLnBrk="1" hangingPunct="1">
              <a:lnSpc>
                <a:spcPct val="80000"/>
              </a:lnSpc>
            </a:pPr>
            <a:r>
              <a:rPr lang="en-US" altLang="cs-CZ" sz="900" b="1" dirty="0" err="1" smtClean="0"/>
              <a:t>přidaná</a:t>
            </a:r>
            <a:r>
              <a:rPr lang="en-US" altLang="cs-CZ" sz="900" b="1" dirty="0" smtClean="0"/>
              <a:t> </a:t>
            </a:r>
            <a:r>
              <a:rPr lang="en-US" altLang="cs-CZ" sz="900" b="1" dirty="0" err="1" smtClean="0"/>
              <a:t>hodnota</a:t>
            </a:r>
            <a:r>
              <a:rPr lang="en-US" altLang="cs-CZ" sz="900" dirty="0" smtClean="0"/>
              <a:t>:</a:t>
            </a:r>
          </a:p>
          <a:p>
            <a:pPr eaLnBrk="1" hangingPunct="1">
              <a:lnSpc>
                <a:spcPct val="80000"/>
              </a:lnSpc>
            </a:pPr>
            <a:r>
              <a:rPr lang="en-US" altLang="cs-CZ" sz="900" dirty="0" err="1" smtClean="0"/>
              <a:t>Sebereflexe</a:t>
            </a:r>
            <a:r>
              <a:rPr lang="en-US" altLang="cs-CZ" sz="900" dirty="0" smtClean="0"/>
              <a:t> v </a:t>
            </a:r>
            <a:r>
              <a:rPr lang="en-US" altLang="cs-CZ" sz="900" dirty="0" err="1" smtClean="0"/>
              <a:t>širším</a:t>
            </a:r>
            <a:r>
              <a:rPr lang="en-US" altLang="cs-CZ" sz="900" dirty="0" smtClean="0"/>
              <a:t> </a:t>
            </a:r>
            <a:r>
              <a:rPr lang="en-US" altLang="cs-CZ" sz="900" dirty="0" err="1" smtClean="0"/>
              <a:t>sociokulturním</a:t>
            </a:r>
            <a:r>
              <a:rPr lang="en-US" altLang="cs-CZ" sz="900" dirty="0" smtClean="0"/>
              <a:t> </a:t>
            </a:r>
            <a:r>
              <a:rPr lang="en-US" altLang="cs-CZ" sz="900" dirty="0" err="1" smtClean="0"/>
              <a:t>rámci</a:t>
            </a:r>
            <a:endParaRPr lang="en-US" altLang="cs-CZ" sz="900" b="1" dirty="0" smtClean="0"/>
          </a:p>
          <a:p>
            <a:pPr eaLnBrk="1" hangingPunct="1">
              <a:lnSpc>
                <a:spcPct val="80000"/>
              </a:lnSpc>
            </a:pPr>
            <a:r>
              <a:rPr lang="en-US" altLang="cs-CZ" sz="900" b="1" dirty="0" err="1" smtClean="0"/>
              <a:t>výtvarná</a:t>
            </a:r>
            <a:r>
              <a:rPr lang="en-US" altLang="cs-CZ" sz="900" b="1" dirty="0" smtClean="0"/>
              <a:t> </a:t>
            </a:r>
            <a:r>
              <a:rPr lang="en-US" altLang="cs-CZ" sz="900" b="1" dirty="0" err="1" smtClean="0"/>
              <a:t>kultura</a:t>
            </a:r>
            <a:r>
              <a:rPr lang="en-US" altLang="cs-CZ" sz="900" dirty="0" smtClean="0"/>
              <a:t>: </a:t>
            </a:r>
          </a:p>
          <a:p>
            <a:pPr eaLnBrk="1" hangingPunct="1">
              <a:lnSpc>
                <a:spcPct val="80000"/>
              </a:lnSpc>
            </a:pPr>
            <a:r>
              <a:rPr lang="cs-CZ" altLang="cs-CZ" sz="900" dirty="0" smtClean="0"/>
              <a:t>Historické estetické ideály</a:t>
            </a:r>
          </a:p>
          <a:p>
            <a:pPr eaLnBrk="1" hangingPunct="1">
              <a:lnSpc>
                <a:spcPct val="80000"/>
              </a:lnSpc>
            </a:pPr>
            <a:r>
              <a:rPr lang="en-US" altLang="cs-CZ" sz="900" b="1" dirty="0" err="1" smtClean="0"/>
              <a:t>jiné</a:t>
            </a:r>
            <a:r>
              <a:rPr lang="en-US" altLang="cs-CZ" sz="900" b="1" dirty="0" smtClean="0"/>
              <a:t> </a:t>
            </a:r>
            <a:r>
              <a:rPr lang="en-US" altLang="cs-CZ" sz="900" b="1" dirty="0" err="1" smtClean="0"/>
              <a:t>kontexty</a:t>
            </a:r>
            <a:r>
              <a:rPr lang="en-US" altLang="cs-CZ" sz="900" b="1" dirty="0" smtClean="0"/>
              <a:t> (socio-</a:t>
            </a:r>
            <a:r>
              <a:rPr lang="en-US" altLang="cs-CZ" sz="900" b="1" dirty="0" err="1" smtClean="0"/>
              <a:t>kulturní</a:t>
            </a:r>
            <a:r>
              <a:rPr lang="en-US" altLang="cs-CZ" sz="900" b="1" dirty="0" smtClean="0"/>
              <a:t>, </a:t>
            </a:r>
            <a:r>
              <a:rPr lang="en-US" altLang="cs-CZ" sz="900" b="1" dirty="0" err="1" smtClean="0"/>
              <a:t>historický</a:t>
            </a:r>
            <a:r>
              <a:rPr lang="en-US" altLang="cs-CZ" sz="900" b="1" dirty="0" smtClean="0"/>
              <a:t>, </a:t>
            </a:r>
            <a:r>
              <a:rPr lang="en-US" altLang="cs-CZ" sz="900" b="1" dirty="0" err="1" smtClean="0"/>
              <a:t>vědecký</a:t>
            </a:r>
            <a:r>
              <a:rPr lang="en-US" altLang="cs-CZ" sz="900" b="1" dirty="0" smtClean="0"/>
              <a:t>, </a:t>
            </a:r>
            <a:r>
              <a:rPr lang="en-US" altLang="cs-CZ" sz="900" b="1" dirty="0" err="1" smtClean="0"/>
              <a:t>filozofický</a:t>
            </a:r>
            <a:r>
              <a:rPr lang="en-US" altLang="cs-CZ" sz="900" b="1" dirty="0" smtClean="0"/>
              <a:t>, </a:t>
            </a:r>
            <a:r>
              <a:rPr lang="en-US" altLang="cs-CZ" sz="900" b="1" dirty="0" err="1" smtClean="0"/>
              <a:t>umělecký</a:t>
            </a:r>
            <a:r>
              <a:rPr lang="en-US" altLang="cs-CZ" sz="900" b="1" dirty="0" smtClean="0"/>
              <a:t> </a:t>
            </a:r>
            <a:r>
              <a:rPr lang="en-US" altLang="cs-CZ" sz="900" b="1" dirty="0" err="1" smtClean="0"/>
              <a:t>kontext</a:t>
            </a:r>
            <a:r>
              <a:rPr lang="en-US" altLang="cs-CZ" sz="900" b="1" dirty="0" smtClean="0"/>
              <a:t>):</a:t>
            </a:r>
            <a:endParaRPr lang="de-DE" altLang="cs-CZ" sz="900" dirty="0" smtClean="0"/>
          </a:p>
          <a:p>
            <a:pPr eaLnBrk="1" hangingPunct="1">
              <a:lnSpc>
                <a:spcPct val="80000"/>
              </a:lnSpc>
            </a:pPr>
            <a:r>
              <a:rPr lang="cs-CZ" altLang="cs-CZ" sz="900" dirty="0" smtClean="0"/>
              <a:t>Dějiny umění, filozofie, </a:t>
            </a:r>
            <a:endParaRPr lang="de-DE" altLang="cs-CZ" sz="900" dirty="0" smtClean="0"/>
          </a:p>
          <a:p>
            <a:pPr eaLnBrk="1" hangingPunct="1">
              <a:lnSpc>
                <a:spcPct val="80000"/>
              </a:lnSpc>
            </a:pPr>
            <a:r>
              <a:rPr lang="de-DE" altLang="cs-CZ" sz="900" b="1" dirty="0" err="1" smtClean="0"/>
              <a:t>cíl</a:t>
            </a:r>
            <a:r>
              <a:rPr lang="de-DE" altLang="cs-CZ" sz="900" b="1" dirty="0" smtClean="0"/>
              <a:t> </a:t>
            </a:r>
            <a:r>
              <a:rPr lang="de-DE" altLang="cs-CZ" sz="900" b="1" dirty="0" err="1" smtClean="0"/>
              <a:t>osobnostně-sociální</a:t>
            </a:r>
            <a:r>
              <a:rPr lang="de-DE" altLang="cs-CZ" sz="900" dirty="0" smtClean="0"/>
              <a:t>:</a:t>
            </a:r>
          </a:p>
          <a:p>
            <a:pPr eaLnBrk="1" hangingPunct="1">
              <a:lnSpc>
                <a:spcPct val="80000"/>
              </a:lnSpc>
            </a:pPr>
            <a:r>
              <a:rPr lang="de-DE" altLang="cs-CZ" sz="900" dirty="0" err="1" smtClean="0"/>
              <a:t>Sebereflexe</a:t>
            </a:r>
            <a:r>
              <a:rPr lang="de-DE" altLang="cs-CZ" sz="900" dirty="0" smtClean="0"/>
              <a:t> v </a:t>
            </a:r>
            <a:r>
              <a:rPr lang="de-DE" altLang="cs-CZ" sz="900" dirty="0" err="1" smtClean="0"/>
              <a:t>širším</a:t>
            </a:r>
            <a:r>
              <a:rPr lang="de-DE" altLang="cs-CZ" sz="900" dirty="0" smtClean="0"/>
              <a:t> </a:t>
            </a:r>
            <a:r>
              <a:rPr lang="de-DE" altLang="cs-CZ" sz="900" dirty="0" err="1" smtClean="0"/>
              <a:t>sociokulturním</a:t>
            </a:r>
            <a:r>
              <a:rPr lang="de-DE" altLang="cs-CZ" sz="900" dirty="0" smtClean="0"/>
              <a:t> </a:t>
            </a:r>
            <a:r>
              <a:rPr lang="de-DE" altLang="cs-CZ" sz="900" dirty="0" err="1" smtClean="0"/>
              <a:t>rámci</a:t>
            </a:r>
            <a:r>
              <a:rPr lang="de-DE" altLang="cs-CZ" sz="900" dirty="0" smtClean="0"/>
              <a:t>.</a:t>
            </a:r>
            <a:endParaRPr lang="en-US" altLang="cs-CZ" sz="900" dirty="0" smtClean="0"/>
          </a:p>
          <a:p>
            <a:pPr eaLnBrk="1" hangingPunct="1">
              <a:lnSpc>
                <a:spcPct val="80000"/>
              </a:lnSpc>
            </a:pPr>
            <a:r>
              <a:rPr lang="en-US" altLang="cs-CZ" sz="900" dirty="0" err="1" smtClean="0"/>
              <a:t>Vhled</a:t>
            </a:r>
            <a:r>
              <a:rPr lang="en-US" altLang="cs-CZ" sz="900" dirty="0" smtClean="0"/>
              <a:t> a </a:t>
            </a:r>
            <a:r>
              <a:rPr lang="en-US" altLang="cs-CZ" sz="900" dirty="0" err="1" smtClean="0"/>
              <a:t>pochopení</a:t>
            </a:r>
            <a:r>
              <a:rPr lang="en-US" altLang="cs-CZ" sz="900" dirty="0" smtClean="0"/>
              <a:t> </a:t>
            </a:r>
            <a:r>
              <a:rPr lang="en-US" altLang="cs-CZ" sz="900" dirty="0" err="1" smtClean="0"/>
              <a:t>odlišných</a:t>
            </a:r>
            <a:r>
              <a:rPr lang="en-US" altLang="cs-CZ" sz="900" dirty="0" smtClean="0"/>
              <a:t> </a:t>
            </a:r>
            <a:r>
              <a:rPr lang="en-US" altLang="cs-CZ" sz="900" dirty="0" err="1" smtClean="0"/>
              <a:t>identit</a:t>
            </a:r>
            <a:r>
              <a:rPr lang="en-US" altLang="cs-CZ" sz="900" dirty="0" smtClean="0"/>
              <a:t>.</a:t>
            </a:r>
            <a:endParaRPr lang="en-US" altLang="cs-CZ" sz="900" b="1" dirty="0" smtClean="0"/>
          </a:p>
          <a:p>
            <a:pPr eaLnBrk="1" hangingPunct="1">
              <a:lnSpc>
                <a:spcPct val="80000"/>
              </a:lnSpc>
            </a:pPr>
            <a:r>
              <a:rPr lang="en-US" altLang="cs-CZ" sz="900" b="1" dirty="0" err="1" smtClean="0"/>
              <a:t>výstupy</a:t>
            </a:r>
            <a:r>
              <a:rPr lang="en-US" altLang="cs-CZ" sz="900" b="1" dirty="0" smtClean="0"/>
              <a:t> RVP</a:t>
            </a:r>
            <a:r>
              <a:rPr lang="en-US" altLang="cs-CZ" sz="900" dirty="0" smtClean="0"/>
              <a:t>:</a:t>
            </a:r>
          </a:p>
          <a:p>
            <a:pPr eaLnBrk="1" hangingPunct="1">
              <a:lnSpc>
                <a:spcPct val="80000"/>
              </a:lnSpc>
            </a:pPr>
            <a:r>
              <a:rPr lang="en-US" altLang="cs-CZ" sz="900" dirty="0" smtClean="0"/>
              <a:t>Student:</a:t>
            </a:r>
          </a:p>
          <a:p>
            <a:pPr eaLnBrk="1" hangingPunct="1">
              <a:lnSpc>
                <a:spcPct val="80000"/>
              </a:lnSpc>
            </a:pPr>
            <a:r>
              <a:rPr lang="en-US" altLang="cs-CZ" sz="900" dirty="0" err="1" smtClean="0"/>
              <a:t>uplatňuje</a:t>
            </a:r>
            <a:r>
              <a:rPr lang="en-US" altLang="cs-CZ" sz="900" dirty="0" smtClean="0"/>
              <a:t> co </a:t>
            </a:r>
            <a:r>
              <a:rPr lang="en-US" altLang="cs-CZ" sz="900" dirty="0" err="1" smtClean="0"/>
              <a:t>nejširší</a:t>
            </a:r>
            <a:r>
              <a:rPr lang="en-US" altLang="cs-CZ" sz="900" dirty="0" smtClean="0"/>
              <a:t> </a:t>
            </a:r>
            <a:r>
              <a:rPr lang="en-US" altLang="cs-CZ" sz="900" dirty="0" err="1" smtClean="0"/>
              <a:t>škálu</a:t>
            </a:r>
            <a:r>
              <a:rPr lang="en-US" altLang="cs-CZ" sz="900" dirty="0" smtClean="0"/>
              <a:t> u </a:t>
            </a:r>
            <a:r>
              <a:rPr lang="en-US" altLang="cs-CZ" sz="900" dirty="0" err="1" smtClean="0"/>
              <a:t>prvků</a:t>
            </a:r>
            <a:r>
              <a:rPr lang="en-US" altLang="cs-CZ" sz="900" dirty="0" smtClean="0"/>
              <a:t> </a:t>
            </a:r>
            <a:r>
              <a:rPr lang="en-US" altLang="cs-CZ" sz="900" dirty="0" err="1" smtClean="0"/>
              <a:t>vizuálně</a:t>
            </a:r>
            <a:r>
              <a:rPr lang="en-US" altLang="cs-CZ" sz="900" dirty="0" smtClean="0"/>
              <a:t> </a:t>
            </a:r>
            <a:r>
              <a:rPr lang="en-US" altLang="cs-CZ" sz="900" dirty="0" err="1" smtClean="0"/>
              <a:t>obrazných</a:t>
            </a:r>
            <a:r>
              <a:rPr lang="en-US" altLang="cs-CZ" sz="900" dirty="0" smtClean="0"/>
              <a:t> </a:t>
            </a:r>
            <a:r>
              <a:rPr lang="en-US" altLang="cs-CZ" sz="900" dirty="0" err="1" smtClean="0"/>
              <a:t>vyjádření</a:t>
            </a:r>
            <a:r>
              <a:rPr lang="en-US" altLang="cs-CZ" sz="900" dirty="0" smtClean="0"/>
              <a:t> pro </a:t>
            </a:r>
            <a:r>
              <a:rPr lang="en-US" altLang="cs-CZ" sz="900" dirty="0" err="1" smtClean="0"/>
              <a:t>vyjádření</a:t>
            </a:r>
            <a:r>
              <a:rPr lang="en-US" altLang="cs-CZ" sz="900" dirty="0" smtClean="0"/>
              <a:t> </a:t>
            </a:r>
            <a:r>
              <a:rPr lang="en-US" altLang="cs-CZ" sz="900" dirty="0" err="1" smtClean="0"/>
              <a:t>vlastních</a:t>
            </a:r>
            <a:r>
              <a:rPr lang="en-US" altLang="cs-CZ" sz="900" dirty="0" smtClean="0"/>
              <a:t> </a:t>
            </a:r>
            <a:r>
              <a:rPr lang="en-US" altLang="cs-CZ" sz="900" dirty="0" err="1" smtClean="0"/>
              <a:t>zkušeností</a:t>
            </a:r>
            <a:r>
              <a:rPr lang="en-US" altLang="cs-CZ" sz="900" dirty="0" smtClean="0"/>
              <a:t> a pro </a:t>
            </a:r>
            <a:r>
              <a:rPr lang="en-US" altLang="cs-CZ" sz="900" dirty="0" err="1" smtClean="0"/>
              <a:t>získání</a:t>
            </a:r>
            <a:r>
              <a:rPr lang="en-US" altLang="cs-CZ" sz="900" dirty="0" smtClean="0"/>
              <a:t> </a:t>
            </a:r>
            <a:r>
              <a:rPr lang="en-US" altLang="cs-CZ" sz="900" dirty="0" err="1" smtClean="0"/>
              <a:t>osobitého</a:t>
            </a:r>
            <a:r>
              <a:rPr lang="en-US" altLang="cs-CZ" sz="900" dirty="0" smtClean="0"/>
              <a:t> </a:t>
            </a:r>
            <a:r>
              <a:rPr lang="en-US" altLang="cs-CZ" sz="900" dirty="0" err="1" smtClean="0"/>
              <a:t>výsledku</a:t>
            </a:r>
            <a:endParaRPr lang="en-US" altLang="cs-CZ" sz="900" dirty="0" smtClean="0"/>
          </a:p>
          <a:p>
            <a:pPr eaLnBrk="1" hangingPunct="1">
              <a:lnSpc>
                <a:spcPct val="80000"/>
              </a:lnSpc>
            </a:pPr>
            <a:r>
              <a:rPr lang="en-US" altLang="cs-CZ" sz="900" dirty="0" err="1" smtClean="0"/>
              <a:t>interpretuje</a:t>
            </a:r>
            <a:r>
              <a:rPr lang="en-US" altLang="cs-CZ" sz="900" dirty="0" smtClean="0"/>
              <a:t> </a:t>
            </a:r>
            <a:r>
              <a:rPr lang="en-US" altLang="cs-CZ" sz="900" dirty="0" err="1" smtClean="0"/>
              <a:t>vlastní</a:t>
            </a:r>
            <a:r>
              <a:rPr lang="en-US" altLang="cs-CZ" sz="900" dirty="0" smtClean="0"/>
              <a:t> </a:t>
            </a:r>
            <a:r>
              <a:rPr lang="en-US" altLang="cs-CZ" sz="900" dirty="0" err="1" smtClean="0"/>
              <a:t>vizuálně</a:t>
            </a:r>
            <a:r>
              <a:rPr lang="en-US" altLang="cs-CZ" sz="900" dirty="0" smtClean="0"/>
              <a:t> </a:t>
            </a:r>
            <a:r>
              <a:rPr lang="en-US" altLang="cs-CZ" sz="900" dirty="0" err="1" smtClean="0"/>
              <a:t>obrazné</a:t>
            </a:r>
            <a:r>
              <a:rPr lang="en-US" altLang="cs-CZ" sz="900" dirty="0" smtClean="0"/>
              <a:t> </a:t>
            </a:r>
            <a:r>
              <a:rPr lang="en-US" altLang="cs-CZ" sz="900" dirty="0" err="1" smtClean="0"/>
              <a:t>vyjádření</a:t>
            </a:r>
            <a:r>
              <a:rPr lang="en-US" altLang="cs-CZ" sz="900" dirty="0" smtClean="0"/>
              <a:t> a </a:t>
            </a:r>
            <a:r>
              <a:rPr lang="en-US" altLang="cs-CZ" sz="900" dirty="0" err="1" smtClean="0"/>
              <a:t>porovnává</a:t>
            </a:r>
            <a:r>
              <a:rPr lang="en-US" altLang="cs-CZ" sz="900" dirty="0" smtClean="0"/>
              <a:t> </a:t>
            </a:r>
            <a:r>
              <a:rPr lang="en-US" altLang="cs-CZ" sz="900" dirty="0" err="1" smtClean="0"/>
              <a:t>odlišné</a:t>
            </a:r>
            <a:r>
              <a:rPr lang="en-US" altLang="cs-CZ" sz="900" dirty="0" smtClean="0"/>
              <a:t> </a:t>
            </a:r>
            <a:r>
              <a:rPr lang="en-US" altLang="cs-CZ" sz="900" dirty="0" err="1" smtClean="0"/>
              <a:t>přístupy</a:t>
            </a:r>
            <a:r>
              <a:rPr lang="en-US" altLang="cs-CZ" sz="900" dirty="0" smtClean="0"/>
              <a:t> </a:t>
            </a:r>
            <a:r>
              <a:rPr lang="en-US" altLang="cs-CZ" sz="900" dirty="0" err="1" smtClean="0"/>
              <a:t>tvorby</a:t>
            </a:r>
            <a:r>
              <a:rPr lang="en-US" altLang="cs-CZ" sz="900" dirty="0" smtClean="0"/>
              <a:t> a </a:t>
            </a:r>
            <a:r>
              <a:rPr lang="en-US" altLang="cs-CZ" sz="900" dirty="0" err="1" smtClean="0"/>
              <a:t>dokáže</a:t>
            </a:r>
            <a:r>
              <a:rPr lang="en-US" altLang="cs-CZ" sz="900" dirty="0" smtClean="0"/>
              <a:t> o </a:t>
            </a:r>
            <a:r>
              <a:rPr lang="en-US" altLang="cs-CZ" sz="900" dirty="0" err="1" smtClean="0"/>
              <a:t>nich</a:t>
            </a:r>
            <a:r>
              <a:rPr lang="en-US" altLang="cs-CZ" sz="900" dirty="0" smtClean="0"/>
              <a:t> </a:t>
            </a:r>
            <a:r>
              <a:rPr lang="en-US" altLang="cs-CZ" sz="900" dirty="0" err="1" smtClean="0"/>
              <a:t>diskutovat</a:t>
            </a:r>
            <a:endParaRPr lang="de-DE" altLang="cs-CZ" sz="900" b="1" dirty="0" smtClean="0"/>
          </a:p>
          <a:p>
            <a:pPr eaLnBrk="1" hangingPunct="1">
              <a:lnSpc>
                <a:spcPct val="80000"/>
              </a:lnSpc>
            </a:pPr>
            <a:r>
              <a:rPr lang="de-DE" altLang="cs-CZ" sz="900" b="1" dirty="0" err="1" smtClean="0"/>
              <a:t>mezipředmětové</a:t>
            </a:r>
            <a:r>
              <a:rPr lang="de-DE" altLang="cs-CZ" sz="900" b="1" dirty="0" smtClean="0"/>
              <a:t> </a:t>
            </a:r>
            <a:r>
              <a:rPr lang="de-DE" altLang="cs-CZ" sz="900" b="1" dirty="0" err="1" smtClean="0"/>
              <a:t>vazby</a:t>
            </a:r>
            <a:r>
              <a:rPr lang="de-DE" altLang="cs-CZ" sz="900" b="1" dirty="0" smtClean="0"/>
              <a:t>:</a:t>
            </a:r>
            <a:endParaRPr lang="de-DE" altLang="cs-CZ" sz="900" dirty="0" smtClean="0"/>
          </a:p>
          <a:p>
            <a:pPr eaLnBrk="1" hangingPunct="1">
              <a:lnSpc>
                <a:spcPct val="80000"/>
              </a:lnSpc>
            </a:pPr>
            <a:r>
              <a:rPr lang="de-DE" altLang="cs-CZ" sz="900" dirty="0" smtClean="0"/>
              <a:t>Biologie, </a:t>
            </a:r>
            <a:r>
              <a:rPr lang="de-DE" altLang="cs-CZ" sz="900" dirty="0" err="1" smtClean="0"/>
              <a:t>Občanská</a:t>
            </a:r>
            <a:r>
              <a:rPr lang="de-DE" altLang="cs-CZ" sz="900" dirty="0" smtClean="0"/>
              <a:t> </a:t>
            </a:r>
            <a:r>
              <a:rPr lang="de-DE" altLang="cs-CZ" sz="900" dirty="0" err="1" smtClean="0"/>
              <a:t>nauka</a:t>
            </a:r>
            <a:r>
              <a:rPr lang="de-DE" altLang="cs-CZ" sz="900" dirty="0" smtClean="0"/>
              <a:t>(</a:t>
            </a:r>
            <a:r>
              <a:rPr lang="de-DE" altLang="cs-CZ" sz="900" dirty="0" err="1" smtClean="0"/>
              <a:t>Filozofie</a:t>
            </a:r>
            <a:r>
              <a:rPr lang="de-DE" altLang="cs-CZ" sz="900" dirty="0" smtClean="0"/>
              <a:t>, </a:t>
            </a:r>
            <a:r>
              <a:rPr lang="de-DE" altLang="cs-CZ" sz="900" dirty="0" err="1" smtClean="0"/>
              <a:t>Sociologie</a:t>
            </a:r>
            <a:r>
              <a:rPr lang="de-DE" altLang="cs-CZ" sz="900" dirty="0" smtClean="0"/>
              <a:t>, Psychologie), </a:t>
            </a:r>
            <a:endParaRPr lang="cs-CZ" altLang="cs-CZ" sz="900" dirty="0" smtClean="0"/>
          </a:p>
          <a:p>
            <a:pPr eaLnBrk="1" hangingPunct="1">
              <a:lnSpc>
                <a:spcPct val="90000"/>
              </a:lnSpc>
            </a:pPr>
            <a:endParaRPr lang="en-US" altLang="cs-CZ" dirty="0" smtClean="0"/>
          </a:p>
        </p:txBody>
      </p:sp>
    </p:spTree>
    <p:extLst>
      <p:ext uri="{BB962C8B-B14F-4D97-AF65-F5344CB8AC3E}">
        <p14:creationId xmlns:p14="http://schemas.microsoft.com/office/powerpoint/2010/main" val="3926903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90756-6032-46EB-A986-94758AC37E9D}"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228600" indent="-228600" eaLnBrk="1" hangingPunct="1"/>
            <a:r>
              <a:rPr lang="cs-CZ" altLang="cs-CZ" smtClean="0"/>
              <a:t>Obrázky: Vše dílo Lenkdy Klodové</a:t>
            </a:r>
          </a:p>
          <a:p>
            <a:pPr marL="228600" indent="-228600" eaLnBrk="1" hangingPunct="1">
              <a:buFontTx/>
              <a:buAutoNum type="arabicPeriod"/>
            </a:pPr>
            <a:r>
              <a:rPr lang="cs-CZ" altLang="cs-CZ" smtClean="0"/>
              <a:t>Vystřihovánky</a:t>
            </a:r>
          </a:p>
          <a:p>
            <a:pPr marL="228600" indent="-228600" eaLnBrk="1" hangingPunct="1">
              <a:buFontTx/>
              <a:buAutoNum type="arabicPeriod"/>
            </a:pPr>
            <a:r>
              <a:rPr lang="cs-CZ" altLang="cs-CZ" smtClean="0"/>
              <a:t>Vlastní punčocháče</a:t>
            </a:r>
          </a:p>
          <a:p>
            <a:pPr marL="228600" indent="-228600" eaLnBrk="1" hangingPunct="1">
              <a:buFontTx/>
              <a:buAutoNum type="arabicPeriod"/>
            </a:pPr>
            <a:r>
              <a:rPr lang="cs-CZ" altLang="cs-CZ" smtClean="0"/>
              <a:t>Travestishow</a:t>
            </a:r>
          </a:p>
          <a:p>
            <a:pPr marL="228600" indent="-228600" eaLnBrk="1" hangingPunct="1">
              <a:buFontTx/>
              <a:buAutoNum type="arabicPeriod"/>
            </a:pPr>
            <a:r>
              <a:rPr lang="cs-CZ" altLang="cs-CZ" smtClean="0"/>
              <a:t>Demonstrace proti menstruaci</a:t>
            </a:r>
          </a:p>
          <a:p>
            <a:pPr marL="228600" indent="-228600" eaLnBrk="1" hangingPunct="1">
              <a:buFontTx/>
              <a:buAutoNum type="arabicPeriod"/>
            </a:pPr>
            <a:r>
              <a:rPr lang="cs-CZ" altLang="cs-CZ" smtClean="0"/>
              <a:t>Vítězky</a:t>
            </a:r>
          </a:p>
          <a:p>
            <a:pPr marL="228600" indent="-228600" eaLnBrk="1" hangingPunct="1">
              <a:buFontTx/>
              <a:buAutoNum type="arabicPeriod"/>
            </a:pPr>
            <a:r>
              <a:rPr lang="cs-CZ" altLang="cs-CZ" smtClean="0"/>
              <a:t>Prsa</a:t>
            </a:r>
          </a:p>
        </p:txBody>
      </p:sp>
    </p:spTree>
    <p:extLst>
      <p:ext uri="{BB962C8B-B14F-4D97-AF65-F5344CB8AC3E}">
        <p14:creationId xmlns:p14="http://schemas.microsoft.com/office/powerpoint/2010/main" val="307553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450E95-6738-4F50-B9F4-C1A15F39453A}" type="slidenum">
              <a:rPr lang="cs-CZ" altLang="cs-CZ" smtClean="0"/>
              <a:pPr/>
              <a:t>7</a:t>
            </a:fld>
            <a:endParaRPr lang="cs-CZ" altLang="cs-CZ"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marL="228600" indent="-228600" eaLnBrk="1" hangingPunct="1">
              <a:buFontTx/>
              <a:buAutoNum type="arabicPeriod"/>
            </a:pPr>
            <a:r>
              <a:rPr lang="cs-CZ" altLang="cs-CZ" smtClean="0"/>
              <a:t>H</a:t>
            </a:r>
            <a:r>
              <a:rPr lang="cs-CZ" altLang="cs-CZ" smtClean="0">
                <a:cs typeface="Times New Roman" panose="02020603050405020304" pitchFamily="18" charset="0"/>
              </a:rPr>
              <a:t>lavním rysem je kritika, která se vyznačuje svým konceptuálním zaměřením, než formálními výtvarnými postupy</a:t>
            </a:r>
            <a:r>
              <a:rPr lang="en-US" altLang="cs-CZ" smtClean="0"/>
              <a:t> </a:t>
            </a:r>
            <a:r>
              <a:rPr lang="cs-CZ" altLang="cs-CZ" smtClean="0"/>
              <a:t>. </a:t>
            </a:r>
            <a:r>
              <a:rPr lang="cs-CZ" altLang="cs-CZ" smtClean="0">
                <a:cs typeface="Times New Roman" panose="02020603050405020304" pitchFamily="18" charset="0"/>
              </a:rPr>
              <a:t>feministické umění, jako umění, které se zabývá politickou, sociální a osobní zkušeností žen</a:t>
            </a:r>
            <a:r>
              <a:rPr lang="en-US" altLang="cs-CZ" smtClean="0"/>
              <a:t> </a:t>
            </a:r>
            <a:endParaRPr lang="cs-CZ" altLang="cs-CZ" smtClean="0"/>
          </a:p>
          <a:p>
            <a:pPr marL="228600" indent="-228600" eaLnBrk="1" hangingPunct="1">
              <a:buFontTx/>
              <a:buAutoNum type="arabicPeriod"/>
            </a:pPr>
            <a:r>
              <a:rPr lang="cs-CZ" altLang="cs-CZ" smtClean="0">
                <a:cs typeface="Times New Roman" panose="02020603050405020304" pitchFamily="18" charset="0"/>
              </a:rPr>
              <a:t>feministick</a:t>
            </a:r>
            <a:r>
              <a:rPr lang="cs-CZ" altLang="cs-CZ" smtClean="0"/>
              <a:t>á</a:t>
            </a:r>
            <a:r>
              <a:rPr lang="cs-CZ" altLang="cs-CZ" smtClean="0">
                <a:cs typeface="Times New Roman" panose="02020603050405020304" pitchFamily="18" charset="0"/>
              </a:rPr>
              <a:t> estetik</a:t>
            </a:r>
            <a:r>
              <a:rPr lang="cs-CZ" altLang="cs-CZ" smtClean="0"/>
              <a:t>a</a:t>
            </a:r>
            <a:r>
              <a:rPr lang="cs-CZ" altLang="cs-CZ" smtClean="0">
                <a:cs typeface="Times New Roman" panose="02020603050405020304" pitchFamily="18" charset="0"/>
              </a:rPr>
              <a:t> v návazném vztahu na avantgardní umění, které se také odklání od tradičních estetických představ: </a:t>
            </a:r>
            <a:r>
              <a:rPr lang="cs-CZ" altLang="cs-CZ" i="1" smtClean="0">
                <a:cs typeface="Times New Roman" panose="02020603050405020304" pitchFamily="18" charset="0"/>
              </a:rPr>
              <a:t>„odmítnutí předpokladu univerzální platnosti estetických soudů, dekonstrukce kultu génia; zrušení původních dělicích čar, například mezi uměním a životem nebo mezi čistým uměním a užitým uměním; opuštění myšlenky, že umění je výrazem absolutní pravdy, a s tím spojený důraz na historickou situovanost tvůrců</a:t>
            </a:r>
            <a:r>
              <a:rPr lang="en-US" altLang="cs-CZ" smtClean="0"/>
              <a:t> </a:t>
            </a:r>
            <a:endParaRPr lang="cs-CZ" altLang="cs-CZ" smtClean="0"/>
          </a:p>
          <a:p>
            <a:pPr marL="228600" indent="-228600" eaLnBrk="1" hangingPunct="1">
              <a:buFontTx/>
              <a:buAutoNum type="arabicPeriod"/>
            </a:pPr>
            <a:r>
              <a:rPr lang="cs-CZ" altLang="cs-CZ" smtClean="0"/>
              <a:t>Klodová v Goethe institutu-panelová diskuse na témA gender v umění</a:t>
            </a:r>
          </a:p>
          <a:p>
            <a:pPr marL="228600" indent="-228600" eaLnBrk="1" hangingPunct="1">
              <a:buFontTx/>
              <a:buAutoNum type="arabicPeriod"/>
            </a:pPr>
            <a:r>
              <a:rPr lang="cs-CZ" altLang="cs-CZ" smtClean="0">
                <a:latin typeface="Arial Unicode MS" pitchFamily="34" charset="-128"/>
                <a:ea typeface="Arial Unicode MS" pitchFamily="34" charset="-128"/>
              </a:rPr>
              <a:t>milenka, manželka, ale také pracovnice, bojovnice a podobně.</a:t>
            </a:r>
          </a:p>
          <a:p>
            <a:pPr marL="228600" indent="-228600" eaLnBrk="1" hangingPunct="1">
              <a:buFontTx/>
              <a:buAutoNum type="arabicPeriod"/>
            </a:pPr>
            <a:endParaRPr lang="cs-CZ" altLang="cs-CZ" smtClean="0"/>
          </a:p>
          <a:p>
            <a:pPr marL="228600" indent="-228600" eaLnBrk="1" hangingPunct="1">
              <a:buFontTx/>
              <a:buAutoNum type="arabicPeriod"/>
            </a:pPr>
            <a:endParaRPr lang="en-US" altLang="cs-CZ" smtClean="0"/>
          </a:p>
        </p:txBody>
      </p:sp>
    </p:spTree>
    <p:extLst>
      <p:ext uri="{BB962C8B-B14F-4D97-AF65-F5344CB8AC3E}">
        <p14:creationId xmlns:p14="http://schemas.microsoft.com/office/powerpoint/2010/main" val="1450516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0E75F-CAAC-47CC-9089-BC4ED89194F0}"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lnSpc>
                <a:spcPct val="80000"/>
              </a:lnSpc>
            </a:pPr>
            <a:r>
              <a:rPr lang="en-US" altLang="cs-CZ" sz="800" b="1" dirty="0" err="1" smtClean="0"/>
              <a:t>námět</a:t>
            </a:r>
            <a:r>
              <a:rPr lang="en-US" altLang="cs-CZ" sz="800" dirty="0" smtClean="0"/>
              <a:t>: </a:t>
            </a:r>
            <a:r>
              <a:rPr lang="en-US" altLang="cs-CZ" sz="800" b="1" u="sng" dirty="0" err="1" smtClean="0"/>
              <a:t>Ženství</a:t>
            </a:r>
            <a:endParaRPr lang="en-US" altLang="cs-CZ" sz="800" b="1" dirty="0" smtClean="0"/>
          </a:p>
          <a:p>
            <a:pPr eaLnBrk="1" hangingPunct="1">
              <a:lnSpc>
                <a:spcPct val="80000"/>
              </a:lnSpc>
            </a:pPr>
            <a:r>
              <a:rPr lang="en-US" altLang="cs-CZ" sz="800" b="1" dirty="0" err="1" smtClean="0"/>
              <a:t>koncept</a:t>
            </a:r>
            <a:r>
              <a:rPr lang="en-US" altLang="cs-CZ" sz="800" dirty="0" smtClean="0"/>
              <a:t>: </a:t>
            </a:r>
            <a:r>
              <a:rPr lang="en-US" altLang="cs-CZ" sz="800" dirty="0" err="1" smtClean="0"/>
              <a:t>já</a:t>
            </a:r>
            <a:r>
              <a:rPr lang="en-US" altLang="cs-CZ" sz="800" dirty="0" smtClean="0"/>
              <a:t>, </a:t>
            </a:r>
            <a:r>
              <a:rPr lang="en-US" altLang="cs-CZ" sz="800" dirty="0" err="1" smtClean="0"/>
              <a:t>tělo</a:t>
            </a:r>
            <a:r>
              <a:rPr lang="en-US" altLang="cs-CZ" sz="800" dirty="0" smtClean="0"/>
              <a:t>, </a:t>
            </a:r>
            <a:r>
              <a:rPr lang="en-US" altLang="cs-CZ" sz="800" dirty="0" err="1" smtClean="0"/>
              <a:t>identita</a:t>
            </a:r>
            <a:r>
              <a:rPr lang="en-US" altLang="cs-CZ" sz="800" dirty="0" smtClean="0"/>
              <a:t>, </a:t>
            </a:r>
            <a:r>
              <a:rPr lang="en-US" altLang="cs-CZ" sz="800" dirty="0" err="1" smtClean="0"/>
              <a:t>archetyp</a:t>
            </a:r>
            <a:r>
              <a:rPr lang="en-US" altLang="cs-CZ" sz="800" dirty="0" smtClean="0"/>
              <a:t>, </a:t>
            </a:r>
            <a:r>
              <a:rPr lang="en-US" altLang="cs-CZ" sz="800" dirty="0" err="1" smtClean="0"/>
              <a:t>atribut</a:t>
            </a:r>
            <a:r>
              <a:rPr lang="en-US" altLang="cs-CZ" sz="800" dirty="0" smtClean="0"/>
              <a:t>, </a:t>
            </a:r>
            <a:r>
              <a:rPr lang="en-US" altLang="cs-CZ" sz="800" dirty="0" err="1" smtClean="0"/>
              <a:t>tvar</a:t>
            </a:r>
            <a:r>
              <a:rPr lang="en-US" altLang="cs-CZ" sz="800" dirty="0" smtClean="0"/>
              <a:t>, </a:t>
            </a:r>
            <a:endParaRPr lang="en-US" altLang="cs-CZ" sz="800" b="1" dirty="0" smtClean="0"/>
          </a:p>
          <a:p>
            <a:pPr eaLnBrk="1" hangingPunct="1">
              <a:lnSpc>
                <a:spcPct val="80000"/>
              </a:lnSpc>
            </a:pPr>
            <a:r>
              <a:rPr lang="en-US" altLang="cs-CZ" sz="800" b="1" dirty="0" err="1" smtClean="0"/>
              <a:t>motivace</a:t>
            </a:r>
            <a:r>
              <a:rPr lang="en-US" altLang="cs-CZ" sz="800" dirty="0" smtClean="0"/>
              <a:t>: </a:t>
            </a:r>
            <a:r>
              <a:rPr lang="en-US" altLang="cs-CZ" sz="800" dirty="0" err="1" smtClean="0"/>
              <a:t>Vychází</a:t>
            </a:r>
            <a:r>
              <a:rPr lang="en-US" altLang="cs-CZ" sz="800" dirty="0" smtClean="0"/>
              <a:t> z </a:t>
            </a:r>
            <a:r>
              <a:rPr lang="en-US" altLang="cs-CZ" sz="800" dirty="0" err="1" smtClean="0"/>
              <a:t>předešlých</a:t>
            </a:r>
            <a:r>
              <a:rPr lang="en-US" altLang="cs-CZ" sz="800" dirty="0" smtClean="0"/>
              <a:t> </a:t>
            </a:r>
            <a:r>
              <a:rPr lang="en-US" altLang="cs-CZ" sz="800" dirty="0" err="1" smtClean="0"/>
              <a:t>hodin</a:t>
            </a:r>
            <a:endParaRPr lang="en-US" altLang="cs-CZ" sz="800" b="1" dirty="0" smtClean="0"/>
          </a:p>
          <a:p>
            <a:pPr eaLnBrk="1" hangingPunct="1">
              <a:lnSpc>
                <a:spcPct val="80000"/>
              </a:lnSpc>
            </a:pPr>
            <a:r>
              <a:rPr lang="en-US" altLang="cs-CZ" sz="800" b="1" dirty="0" err="1" smtClean="0"/>
              <a:t>zadání</a:t>
            </a:r>
            <a:r>
              <a:rPr lang="en-US" altLang="cs-CZ" sz="800" b="1" dirty="0" smtClean="0"/>
              <a:t>: </a:t>
            </a:r>
            <a:r>
              <a:rPr lang="en-US" altLang="cs-CZ" sz="800" dirty="0" smtClean="0"/>
              <a:t>Na </a:t>
            </a:r>
            <a:r>
              <a:rPr lang="en-US" altLang="cs-CZ" sz="800" dirty="0" err="1" smtClean="0"/>
              <a:t>základě</a:t>
            </a:r>
            <a:r>
              <a:rPr lang="en-US" altLang="cs-CZ" sz="800" dirty="0" smtClean="0"/>
              <a:t> </a:t>
            </a:r>
            <a:r>
              <a:rPr lang="en-US" altLang="cs-CZ" sz="800" dirty="0" err="1" smtClean="0"/>
              <a:t>přednášky</a:t>
            </a:r>
            <a:r>
              <a:rPr lang="en-US" altLang="cs-CZ" sz="800" dirty="0" smtClean="0"/>
              <a:t> o </a:t>
            </a:r>
            <a:r>
              <a:rPr lang="en-US" altLang="cs-CZ" sz="800" dirty="0" err="1" smtClean="0"/>
              <a:t>genderové</a:t>
            </a:r>
            <a:r>
              <a:rPr lang="en-US" altLang="cs-CZ" sz="800" dirty="0" smtClean="0"/>
              <a:t> </a:t>
            </a:r>
            <a:r>
              <a:rPr lang="en-US" altLang="cs-CZ" sz="800" dirty="0" err="1" smtClean="0"/>
              <a:t>problematice</a:t>
            </a:r>
            <a:r>
              <a:rPr lang="en-US" altLang="cs-CZ" sz="800" dirty="0" smtClean="0"/>
              <a:t>, </a:t>
            </a:r>
            <a:r>
              <a:rPr lang="en-US" altLang="cs-CZ" sz="800" dirty="0" err="1" smtClean="0"/>
              <a:t>rozhovorů</a:t>
            </a:r>
            <a:r>
              <a:rPr lang="en-US" altLang="cs-CZ" sz="800" dirty="0" smtClean="0"/>
              <a:t> o </a:t>
            </a:r>
            <a:r>
              <a:rPr lang="en-US" altLang="cs-CZ" sz="800" dirty="0" err="1" smtClean="0"/>
              <a:t>prožívání</a:t>
            </a:r>
            <a:r>
              <a:rPr lang="en-US" altLang="cs-CZ" sz="800" dirty="0" smtClean="0"/>
              <a:t> </a:t>
            </a:r>
            <a:r>
              <a:rPr lang="en-US" altLang="cs-CZ" sz="800" dirty="0" err="1" smtClean="0"/>
              <a:t>ženství</a:t>
            </a:r>
            <a:r>
              <a:rPr lang="en-US" altLang="cs-CZ" sz="800" dirty="0" smtClean="0"/>
              <a:t> a </a:t>
            </a:r>
            <a:r>
              <a:rPr lang="en-US" altLang="cs-CZ" sz="800" dirty="0" err="1" smtClean="0"/>
              <a:t>ženské</a:t>
            </a:r>
            <a:r>
              <a:rPr lang="en-US" altLang="cs-CZ" sz="800" dirty="0" smtClean="0"/>
              <a:t> role a </a:t>
            </a:r>
            <a:r>
              <a:rPr lang="en-US" altLang="cs-CZ" sz="800" dirty="0" err="1" smtClean="0"/>
              <a:t>dále</a:t>
            </a:r>
            <a:r>
              <a:rPr lang="en-US" altLang="cs-CZ" sz="800" dirty="0" smtClean="0"/>
              <a:t> </a:t>
            </a:r>
            <a:r>
              <a:rPr lang="en-US" altLang="cs-CZ" sz="800" dirty="0" err="1" smtClean="0"/>
              <a:t>také</a:t>
            </a:r>
            <a:r>
              <a:rPr lang="en-US" altLang="cs-CZ" sz="800" dirty="0" smtClean="0"/>
              <a:t> </a:t>
            </a:r>
            <a:r>
              <a:rPr lang="en-US" altLang="cs-CZ" sz="800" dirty="0" err="1" smtClean="0"/>
              <a:t>na</a:t>
            </a:r>
            <a:r>
              <a:rPr lang="en-US" altLang="cs-CZ" sz="800" dirty="0" smtClean="0"/>
              <a:t> </a:t>
            </a:r>
            <a:r>
              <a:rPr lang="en-US" altLang="cs-CZ" sz="800" dirty="0" err="1" smtClean="0"/>
              <a:t>základě</a:t>
            </a:r>
            <a:r>
              <a:rPr lang="en-US" altLang="cs-CZ" sz="800" dirty="0" smtClean="0"/>
              <a:t> </a:t>
            </a:r>
            <a:r>
              <a:rPr lang="en-US" altLang="cs-CZ" sz="800" dirty="0" err="1" smtClean="0"/>
              <a:t>shlédnutí</a:t>
            </a:r>
            <a:r>
              <a:rPr lang="en-US" altLang="cs-CZ" sz="800" dirty="0" smtClean="0"/>
              <a:t> </a:t>
            </a:r>
            <a:r>
              <a:rPr lang="en-US" altLang="cs-CZ" sz="800" dirty="0" err="1" smtClean="0"/>
              <a:t>souboru</a:t>
            </a:r>
            <a:r>
              <a:rPr lang="en-US" altLang="cs-CZ" sz="800" dirty="0" smtClean="0"/>
              <a:t> </a:t>
            </a:r>
            <a:r>
              <a:rPr lang="en-US" altLang="cs-CZ" sz="800" dirty="0" err="1" smtClean="0"/>
              <a:t>ukázek</a:t>
            </a:r>
            <a:r>
              <a:rPr lang="en-US" altLang="cs-CZ" sz="800" dirty="0" smtClean="0"/>
              <a:t> </a:t>
            </a:r>
            <a:r>
              <a:rPr lang="en-US" altLang="cs-CZ" sz="800" dirty="0" err="1" smtClean="0"/>
              <a:t>umělecké</a:t>
            </a:r>
            <a:r>
              <a:rPr lang="en-US" altLang="cs-CZ" sz="800" dirty="0" smtClean="0"/>
              <a:t> </a:t>
            </a:r>
            <a:r>
              <a:rPr lang="en-US" altLang="cs-CZ" sz="800" dirty="0" err="1" smtClean="0"/>
              <a:t>tvorby</a:t>
            </a:r>
            <a:r>
              <a:rPr lang="en-US" altLang="cs-CZ" sz="800" dirty="0" smtClean="0"/>
              <a:t> </a:t>
            </a:r>
            <a:r>
              <a:rPr lang="en-US" altLang="cs-CZ" sz="800" dirty="0" err="1" smtClean="0"/>
              <a:t>na</a:t>
            </a:r>
            <a:r>
              <a:rPr lang="en-US" altLang="cs-CZ" sz="800" dirty="0" smtClean="0"/>
              <a:t> </a:t>
            </a:r>
            <a:r>
              <a:rPr lang="en-US" altLang="cs-CZ" sz="800" dirty="0" err="1" smtClean="0"/>
              <a:t>toto</a:t>
            </a:r>
            <a:r>
              <a:rPr lang="en-US" altLang="cs-CZ" sz="800" dirty="0" smtClean="0"/>
              <a:t> </a:t>
            </a:r>
            <a:r>
              <a:rPr lang="en-US" altLang="cs-CZ" sz="800" dirty="0" err="1" smtClean="0"/>
              <a:t>téma</a:t>
            </a:r>
            <a:r>
              <a:rPr lang="en-US" altLang="cs-CZ" sz="800" dirty="0" smtClean="0"/>
              <a:t> </a:t>
            </a:r>
            <a:r>
              <a:rPr lang="en-US" altLang="cs-CZ" sz="800" dirty="0" err="1" smtClean="0"/>
              <a:t>vytvoř</a:t>
            </a:r>
            <a:r>
              <a:rPr lang="en-US" altLang="cs-CZ" sz="800" dirty="0" smtClean="0"/>
              <a:t> </a:t>
            </a:r>
            <a:r>
              <a:rPr lang="en-US" altLang="cs-CZ" sz="800" dirty="0" err="1" smtClean="0"/>
              <a:t>vlastní</a:t>
            </a:r>
            <a:r>
              <a:rPr lang="en-US" altLang="cs-CZ" sz="800" dirty="0" smtClean="0"/>
              <a:t> </a:t>
            </a:r>
            <a:r>
              <a:rPr lang="en-US" altLang="cs-CZ" sz="800" dirty="0" err="1" smtClean="0"/>
              <a:t>autentickou</a:t>
            </a:r>
            <a:r>
              <a:rPr lang="en-US" altLang="cs-CZ" sz="800" dirty="0" smtClean="0"/>
              <a:t> </a:t>
            </a:r>
            <a:r>
              <a:rPr lang="en-US" altLang="cs-CZ" sz="800" dirty="0" err="1" smtClean="0"/>
              <a:t>podobu</a:t>
            </a:r>
            <a:r>
              <a:rPr lang="en-US" altLang="cs-CZ" sz="800" dirty="0" smtClean="0"/>
              <a:t> </a:t>
            </a:r>
            <a:r>
              <a:rPr lang="en-US" altLang="cs-CZ" sz="800" dirty="0" err="1" smtClean="0"/>
              <a:t>ženství</a:t>
            </a:r>
            <a:r>
              <a:rPr lang="en-US" altLang="cs-CZ" sz="800" dirty="0" smtClean="0"/>
              <a:t>. </a:t>
            </a:r>
            <a:endParaRPr lang="en-US" altLang="cs-CZ" sz="800" b="1" dirty="0" smtClean="0"/>
          </a:p>
          <a:p>
            <a:pPr eaLnBrk="1" hangingPunct="1">
              <a:lnSpc>
                <a:spcPct val="80000"/>
              </a:lnSpc>
            </a:pPr>
            <a:r>
              <a:rPr lang="en-US" altLang="cs-CZ" sz="800" b="1" dirty="0" err="1" smtClean="0"/>
              <a:t>Reflektivní</a:t>
            </a:r>
            <a:r>
              <a:rPr lang="en-US" altLang="cs-CZ" sz="800" b="1" dirty="0" smtClean="0"/>
              <a:t> </a:t>
            </a:r>
            <a:r>
              <a:rPr lang="en-US" altLang="cs-CZ" sz="800" b="1" dirty="0" err="1" smtClean="0"/>
              <a:t>otázky</a:t>
            </a:r>
            <a:r>
              <a:rPr lang="en-US" altLang="cs-CZ" sz="800" b="1" dirty="0" smtClean="0"/>
              <a:t>: </a:t>
            </a:r>
            <a:endParaRPr lang="en-US" altLang="cs-CZ" sz="800" dirty="0" smtClean="0"/>
          </a:p>
          <a:p>
            <a:pPr eaLnBrk="1" hangingPunct="1">
              <a:lnSpc>
                <a:spcPct val="80000"/>
              </a:lnSpc>
            </a:pPr>
            <a:r>
              <a:rPr lang="en-US" altLang="cs-CZ" sz="800" dirty="0" smtClean="0"/>
              <a:t>Co je pro </a:t>
            </a:r>
            <a:r>
              <a:rPr lang="en-US" altLang="cs-CZ" sz="800" dirty="0" err="1" smtClean="0"/>
              <a:t>tebe</a:t>
            </a:r>
            <a:r>
              <a:rPr lang="en-US" altLang="cs-CZ" sz="800" dirty="0" smtClean="0"/>
              <a:t> </a:t>
            </a:r>
            <a:r>
              <a:rPr lang="en-US" altLang="cs-CZ" sz="800" dirty="0" err="1" smtClean="0"/>
              <a:t>největším</a:t>
            </a:r>
            <a:r>
              <a:rPr lang="en-US" altLang="cs-CZ" sz="800" dirty="0" smtClean="0"/>
              <a:t> </a:t>
            </a:r>
            <a:r>
              <a:rPr lang="en-US" altLang="cs-CZ" sz="800" dirty="0" err="1" smtClean="0"/>
              <a:t>atributem</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Jaké</a:t>
            </a:r>
            <a:r>
              <a:rPr lang="en-US" altLang="cs-CZ" sz="800" dirty="0" smtClean="0"/>
              <a:t> </a:t>
            </a:r>
            <a:r>
              <a:rPr lang="en-US" altLang="cs-CZ" sz="800" dirty="0" err="1" smtClean="0"/>
              <a:t>jsou</a:t>
            </a:r>
            <a:r>
              <a:rPr lang="en-US" altLang="cs-CZ" sz="800" dirty="0" smtClean="0"/>
              <a:t> </a:t>
            </a:r>
            <a:r>
              <a:rPr lang="en-US" altLang="cs-CZ" sz="800" dirty="0" err="1" smtClean="0"/>
              <a:t>vnější</a:t>
            </a:r>
            <a:r>
              <a:rPr lang="en-US" altLang="cs-CZ" sz="800" dirty="0" smtClean="0"/>
              <a:t> </a:t>
            </a:r>
            <a:r>
              <a:rPr lang="en-US" altLang="cs-CZ" sz="800" dirty="0" err="1" smtClean="0"/>
              <a:t>fyzické</a:t>
            </a:r>
            <a:r>
              <a:rPr lang="en-US" altLang="cs-CZ" sz="800" dirty="0" smtClean="0"/>
              <a:t> </a:t>
            </a:r>
            <a:r>
              <a:rPr lang="en-US" altLang="cs-CZ" sz="800" dirty="0" err="1" smtClean="0"/>
              <a:t>znaky</a:t>
            </a:r>
            <a:r>
              <a:rPr lang="en-US" altLang="cs-CZ" sz="800" dirty="0" smtClean="0"/>
              <a:t> </a:t>
            </a:r>
            <a:r>
              <a:rPr lang="en-US" altLang="cs-CZ" sz="800" dirty="0" err="1" smtClean="0"/>
              <a:t>ženství</a:t>
            </a:r>
            <a:r>
              <a:rPr lang="en-US" altLang="cs-CZ" sz="800" dirty="0" smtClean="0"/>
              <a:t>? </a:t>
            </a:r>
            <a:r>
              <a:rPr lang="en-US" altLang="cs-CZ" sz="800" dirty="0" err="1" smtClean="0"/>
              <a:t>Jaké</a:t>
            </a:r>
            <a:r>
              <a:rPr lang="en-US" altLang="cs-CZ" sz="800" dirty="0" smtClean="0"/>
              <a:t> </a:t>
            </a:r>
            <a:r>
              <a:rPr lang="en-US" altLang="cs-CZ" sz="800" dirty="0" err="1" smtClean="0"/>
              <a:t>vnitřní</a:t>
            </a:r>
            <a:r>
              <a:rPr lang="en-US" altLang="cs-CZ" sz="800" dirty="0" smtClean="0"/>
              <a:t>?</a:t>
            </a:r>
          </a:p>
          <a:p>
            <a:pPr eaLnBrk="1" hangingPunct="1">
              <a:lnSpc>
                <a:spcPct val="80000"/>
              </a:lnSpc>
            </a:pPr>
            <a:r>
              <a:rPr lang="en-US" altLang="cs-CZ" sz="800" dirty="0" err="1" smtClean="0"/>
              <a:t>Jaká</a:t>
            </a:r>
            <a:r>
              <a:rPr lang="en-US" altLang="cs-CZ" sz="800" dirty="0" smtClean="0"/>
              <a:t> </a:t>
            </a:r>
            <a:r>
              <a:rPr lang="en-US" altLang="cs-CZ" sz="800" dirty="0" err="1" smtClean="0"/>
              <a:t>zásadní</a:t>
            </a:r>
            <a:r>
              <a:rPr lang="en-US" altLang="cs-CZ" sz="800" dirty="0" smtClean="0"/>
              <a:t> </a:t>
            </a:r>
            <a:r>
              <a:rPr lang="en-US" altLang="cs-CZ" sz="800" dirty="0" err="1" smtClean="0"/>
              <a:t>funkce</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a:t>
            </a:r>
            <a:r>
              <a:rPr lang="en-US" altLang="cs-CZ" sz="800" dirty="0" smtClean="0"/>
              <a:t> </a:t>
            </a:r>
            <a:r>
              <a:rPr lang="en-US" altLang="cs-CZ" sz="800" dirty="0" err="1" smtClean="0"/>
              <a:t>prožíváš</a:t>
            </a:r>
            <a:r>
              <a:rPr lang="en-US" altLang="cs-CZ" sz="800" dirty="0" smtClean="0"/>
              <a:t> </a:t>
            </a:r>
            <a:r>
              <a:rPr lang="en-US" altLang="cs-CZ" sz="800" dirty="0" err="1" smtClean="0"/>
              <a:t>svoje</a:t>
            </a:r>
            <a:r>
              <a:rPr lang="en-US" altLang="cs-CZ" sz="800" dirty="0" smtClean="0"/>
              <a:t> </a:t>
            </a:r>
            <a:r>
              <a:rPr lang="en-US" altLang="cs-CZ" sz="800" dirty="0" err="1" smtClean="0"/>
              <a:t>ženství</a:t>
            </a:r>
            <a:r>
              <a:rPr lang="en-US" altLang="cs-CZ" sz="800" dirty="0" smtClean="0"/>
              <a:t>? </a:t>
            </a:r>
            <a:r>
              <a:rPr lang="en-US" altLang="cs-CZ" sz="800" dirty="0" err="1" smtClean="0"/>
              <a:t>Pociťuješ</a:t>
            </a:r>
            <a:r>
              <a:rPr lang="en-US" altLang="cs-CZ" sz="800" dirty="0" smtClean="0"/>
              <a:t> to </a:t>
            </a:r>
            <a:r>
              <a:rPr lang="en-US" altLang="cs-CZ" sz="800" dirty="0" err="1" smtClean="0"/>
              <a:t>jako</a:t>
            </a:r>
            <a:r>
              <a:rPr lang="en-US" altLang="cs-CZ" sz="800" dirty="0" smtClean="0"/>
              <a:t> problem? Nebo </a:t>
            </a:r>
            <a:r>
              <a:rPr lang="en-US" altLang="cs-CZ" sz="800" dirty="0" err="1" smtClean="0"/>
              <a:t>jako</a:t>
            </a:r>
            <a:r>
              <a:rPr lang="en-US" altLang="cs-CZ" sz="800" dirty="0" smtClean="0"/>
              <a:t> </a:t>
            </a:r>
            <a:r>
              <a:rPr lang="en-US" altLang="cs-CZ" sz="800" dirty="0" err="1" smtClean="0"/>
              <a:t>oslavu</a:t>
            </a:r>
            <a:r>
              <a:rPr lang="en-US" altLang="cs-CZ" sz="800" dirty="0" smtClean="0"/>
              <a:t> </a:t>
            </a:r>
            <a:r>
              <a:rPr lang="en-US" altLang="cs-CZ" sz="800" dirty="0" err="1" smtClean="0"/>
              <a:t>života</a:t>
            </a:r>
            <a:r>
              <a:rPr lang="en-US" altLang="cs-CZ" sz="800" dirty="0" smtClean="0"/>
              <a:t>?</a:t>
            </a:r>
            <a:endParaRPr lang="en-US" altLang="cs-CZ" sz="800" b="1" dirty="0" smtClean="0"/>
          </a:p>
          <a:p>
            <a:pPr eaLnBrk="1" hangingPunct="1">
              <a:lnSpc>
                <a:spcPct val="80000"/>
              </a:lnSpc>
            </a:pPr>
            <a:r>
              <a:rPr lang="en-US" altLang="cs-CZ" sz="800" b="1" dirty="0" err="1" smtClean="0"/>
              <a:t>výtvarný</a:t>
            </a:r>
            <a:r>
              <a:rPr lang="en-US" altLang="cs-CZ" sz="800" b="1" dirty="0" smtClean="0"/>
              <a:t> </a:t>
            </a:r>
            <a:r>
              <a:rPr lang="en-US" altLang="cs-CZ" sz="800" b="1" dirty="0" err="1" smtClean="0"/>
              <a:t>problém</a:t>
            </a:r>
            <a:r>
              <a:rPr lang="en-US" altLang="cs-CZ" sz="800" dirty="0" smtClean="0"/>
              <a:t>: </a:t>
            </a:r>
            <a:r>
              <a:rPr lang="en-US" altLang="cs-CZ" sz="800" dirty="0" err="1" smtClean="0"/>
              <a:t>Hledání</a:t>
            </a:r>
            <a:r>
              <a:rPr lang="en-US" altLang="cs-CZ" sz="800" dirty="0" smtClean="0"/>
              <a:t> </a:t>
            </a:r>
            <a:r>
              <a:rPr lang="en-US" altLang="cs-CZ" sz="800" dirty="0" err="1" smtClean="0"/>
              <a:t>tvaru</a:t>
            </a:r>
            <a:r>
              <a:rPr lang="en-US" altLang="cs-CZ" sz="800" dirty="0" smtClean="0"/>
              <a:t>, </a:t>
            </a:r>
            <a:r>
              <a:rPr lang="en-US" altLang="cs-CZ" sz="800" dirty="0" err="1" smtClean="0"/>
              <a:t>který</a:t>
            </a:r>
            <a:r>
              <a:rPr lang="en-US" altLang="cs-CZ" sz="800" dirty="0" smtClean="0"/>
              <a:t> by </a:t>
            </a:r>
            <a:r>
              <a:rPr lang="en-US" altLang="cs-CZ" sz="800" dirty="0" err="1" smtClean="0"/>
              <a:t>odpovídal</a:t>
            </a:r>
            <a:r>
              <a:rPr lang="en-US" altLang="cs-CZ" sz="800" dirty="0" smtClean="0"/>
              <a:t> </a:t>
            </a:r>
            <a:r>
              <a:rPr lang="en-US" altLang="cs-CZ" sz="800" dirty="0" err="1" smtClean="0"/>
              <a:t>osobní</a:t>
            </a:r>
            <a:r>
              <a:rPr lang="en-US" altLang="cs-CZ" sz="800" dirty="0" smtClean="0"/>
              <a:t> </a:t>
            </a:r>
            <a:r>
              <a:rPr lang="en-US" altLang="cs-CZ" sz="800" dirty="0" err="1" smtClean="0"/>
              <a:t>představě</a:t>
            </a:r>
            <a:r>
              <a:rPr lang="en-US" altLang="cs-CZ" sz="800" dirty="0" smtClean="0"/>
              <a:t> (</a:t>
            </a:r>
            <a:r>
              <a:rPr lang="en-US" altLang="cs-CZ" sz="800" dirty="0" err="1" smtClean="0"/>
              <a:t>atributu</a:t>
            </a:r>
            <a:r>
              <a:rPr lang="en-US" altLang="cs-CZ" sz="800" dirty="0" smtClean="0"/>
              <a:t>, </a:t>
            </a:r>
            <a:r>
              <a:rPr lang="en-US" altLang="cs-CZ" sz="800" dirty="0" err="1" smtClean="0"/>
              <a:t>fenomenu</a:t>
            </a:r>
            <a:r>
              <a:rPr lang="en-US" altLang="cs-CZ" sz="800" dirty="0" smtClean="0"/>
              <a:t>) </a:t>
            </a:r>
            <a:r>
              <a:rPr lang="en-US" altLang="cs-CZ" sz="800" dirty="0" err="1" smtClean="0"/>
              <a:t>ženství</a:t>
            </a:r>
            <a:endParaRPr lang="en-US" altLang="cs-CZ" sz="800" b="1" dirty="0" smtClean="0"/>
          </a:p>
          <a:p>
            <a:pPr eaLnBrk="1" hangingPunct="1">
              <a:lnSpc>
                <a:spcPct val="80000"/>
              </a:lnSpc>
            </a:pPr>
            <a:r>
              <a:rPr lang="en-US" altLang="cs-CZ" sz="800" b="1" dirty="0" err="1" smtClean="0"/>
              <a:t>technika</a:t>
            </a:r>
            <a:r>
              <a:rPr lang="en-US" altLang="cs-CZ" sz="800" dirty="0" err="1" smtClean="0"/>
              <a:t>:práce</a:t>
            </a:r>
            <a:r>
              <a:rPr lang="en-US" altLang="cs-CZ" sz="800" dirty="0" smtClean="0"/>
              <a:t> s </a:t>
            </a:r>
            <a:r>
              <a:rPr lang="en-US" altLang="cs-CZ" sz="800" dirty="0" err="1" smtClean="0"/>
              <a:t>hlínou</a:t>
            </a:r>
            <a:r>
              <a:rPr lang="en-US" altLang="cs-CZ" sz="800" dirty="0" smtClean="0"/>
              <a:t>, </a:t>
            </a:r>
            <a:r>
              <a:rPr lang="en-US" altLang="cs-CZ" sz="800" dirty="0" err="1" smtClean="0"/>
              <a:t>plastika</a:t>
            </a:r>
            <a:endParaRPr lang="en-US" altLang="cs-CZ" sz="800" b="1" dirty="0" smtClean="0"/>
          </a:p>
          <a:p>
            <a:pPr eaLnBrk="1" hangingPunct="1">
              <a:lnSpc>
                <a:spcPct val="80000"/>
              </a:lnSpc>
            </a:pPr>
            <a:r>
              <a:rPr lang="en-US" altLang="cs-CZ" sz="800" b="1" dirty="0" err="1" smtClean="0"/>
              <a:t>přidaná</a:t>
            </a:r>
            <a:r>
              <a:rPr lang="en-US" altLang="cs-CZ" sz="800" b="1" dirty="0" smtClean="0"/>
              <a:t> </a:t>
            </a:r>
            <a:r>
              <a:rPr lang="en-US" altLang="cs-CZ" sz="800" b="1" dirty="0" err="1" smtClean="0"/>
              <a:t>hodnota</a:t>
            </a:r>
            <a:r>
              <a:rPr lang="en-US" altLang="cs-CZ" sz="800" dirty="0" smtClean="0"/>
              <a:t>:</a:t>
            </a:r>
          </a:p>
          <a:p>
            <a:pPr eaLnBrk="1" hangingPunct="1">
              <a:lnSpc>
                <a:spcPct val="80000"/>
              </a:lnSpc>
            </a:pPr>
            <a:r>
              <a:rPr lang="en-US" altLang="cs-CZ" sz="800" dirty="0" err="1" smtClean="0"/>
              <a:t>Sebereflexe</a:t>
            </a:r>
            <a:r>
              <a:rPr lang="en-US" altLang="cs-CZ" sz="800" dirty="0" smtClean="0"/>
              <a:t> v </a:t>
            </a:r>
            <a:r>
              <a:rPr lang="en-US" altLang="cs-CZ" sz="800" dirty="0" err="1" smtClean="0"/>
              <a:t>širším</a:t>
            </a:r>
            <a:r>
              <a:rPr lang="en-US" altLang="cs-CZ" sz="800" dirty="0" smtClean="0"/>
              <a:t> </a:t>
            </a:r>
            <a:r>
              <a:rPr lang="en-US" altLang="cs-CZ" sz="800" dirty="0" err="1" smtClean="0"/>
              <a:t>sociokulturním</a:t>
            </a:r>
            <a:r>
              <a:rPr lang="en-US" altLang="cs-CZ" sz="800" dirty="0" smtClean="0"/>
              <a:t> </a:t>
            </a:r>
            <a:r>
              <a:rPr lang="en-US" altLang="cs-CZ" sz="800" dirty="0" err="1" smtClean="0"/>
              <a:t>rámci</a:t>
            </a:r>
            <a:endParaRPr lang="en-US" altLang="cs-CZ" sz="800" b="1" dirty="0" smtClean="0"/>
          </a:p>
          <a:p>
            <a:pPr eaLnBrk="1" hangingPunct="1">
              <a:lnSpc>
                <a:spcPct val="80000"/>
              </a:lnSpc>
            </a:pPr>
            <a:r>
              <a:rPr lang="en-US" altLang="cs-CZ" sz="800" b="1" dirty="0" err="1" smtClean="0"/>
              <a:t>výtvarná</a:t>
            </a:r>
            <a:r>
              <a:rPr lang="en-US" altLang="cs-CZ" sz="800" b="1" dirty="0" smtClean="0"/>
              <a:t> </a:t>
            </a:r>
            <a:r>
              <a:rPr lang="en-US" altLang="cs-CZ" sz="800" b="1" dirty="0" err="1" smtClean="0"/>
              <a:t>kultura</a:t>
            </a:r>
            <a:r>
              <a:rPr lang="en-US" altLang="cs-CZ" sz="800" dirty="0" smtClean="0"/>
              <a:t>: </a:t>
            </a:r>
          </a:p>
          <a:p>
            <a:pPr eaLnBrk="1" hangingPunct="1">
              <a:lnSpc>
                <a:spcPct val="80000"/>
              </a:lnSpc>
            </a:pPr>
            <a:r>
              <a:rPr lang="en-US" altLang="cs-CZ" sz="800" dirty="0" smtClean="0"/>
              <a:t>Gender v </a:t>
            </a:r>
            <a:r>
              <a:rPr lang="en-US" altLang="cs-CZ" sz="800" dirty="0" err="1" smtClean="0"/>
              <a:t>umění</a:t>
            </a:r>
            <a:r>
              <a:rPr lang="en-US" altLang="cs-CZ" sz="800" dirty="0" smtClean="0"/>
              <a:t> a </a:t>
            </a:r>
            <a:r>
              <a:rPr lang="en-US" altLang="cs-CZ" sz="800" dirty="0" err="1" smtClean="0"/>
              <a:t>vlna</a:t>
            </a:r>
            <a:r>
              <a:rPr lang="en-US" altLang="cs-CZ" sz="800" dirty="0" smtClean="0"/>
              <a:t> </a:t>
            </a:r>
            <a:r>
              <a:rPr lang="en-US" altLang="cs-CZ" sz="800" dirty="0" err="1" smtClean="0"/>
              <a:t>feminismu</a:t>
            </a:r>
            <a:endParaRPr lang="en-US" altLang="cs-CZ" sz="800" dirty="0" smtClean="0"/>
          </a:p>
          <a:p>
            <a:pPr eaLnBrk="1" hangingPunct="1">
              <a:lnSpc>
                <a:spcPct val="80000"/>
              </a:lnSpc>
            </a:pPr>
            <a:r>
              <a:rPr lang="en-US" altLang="cs-CZ" sz="800" dirty="0" err="1" smtClean="0"/>
              <a:t>Dílo</a:t>
            </a:r>
            <a:r>
              <a:rPr lang="en-US" altLang="cs-CZ" sz="800" dirty="0" smtClean="0"/>
              <a:t> </a:t>
            </a:r>
            <a:r>
              <a:rPr lang="en-US" altLang="cs-CZ" sz="800" dirty="0" err="1" smtClean="0"/>
              <a:t>Lenky</a:t>
            </a:r>
            <a:r>
              <a:rPr lang="en-US" altLang="cs-CZ" sz="800" dirty="0" smtClean="0"/>
              <a:t> </a:t>
            </a:r>
            <a:r>
              <a:rPr lang="en-US" altLang="cs-CZ" sz="800" dirty="0" err="1" smtClean="0"/>
              <a:t>Klodové</a:t>
            </a:r>
            <a:r>
              <a:rPr lang="en-US" altLang="cs-CZ" sz="800" dirty="0" smtClean="0"/>
              <a:t>, </a:t>
            </a:r>
            <a:r>
              <a:rPr lang="en-US" altLang="cs-CZ" sz="800" dirty="0" err="1" smtClean="0"/>
              <a:t>Veroniky</a:t>
            </a:r>
            <a:r>
              <a:rPr lang="en-US" altLang="cs-CZ" sz="800" dirty="0" smtClean="0"/>
              <a:t> </a:t>
            </a:r>
            <a:r>
              <a:rPr lang="en-US" altLang="cs-CZ" sz="800" dirty="0" err="1" smtClean="0"/>
              <a:t>Bromové</a:t>
            </a:r>
            <a:r>
              <a:rPr lang="en-US" altLang="cs-CZ" sz="800" dirty="0" smtClean="0"/>
              <a:t> a </a:t>
            </a:r>
            <a:r>
              <a:rPr lang="en-US" altLang="cs-CZ" sz="800" dirty="0" err="1" smtClean="0"/>
              <a:t>dalších</a:t>
            </a:r>
            <a:r>
              <a:rPr lang="en-US" altLang="cs-CZ" sz="800" dirty="0" smtClean="0"/>
              <a:t> </a:t>
            </a:r>
            <a:endParaRPr lang="en-US" altLang="cs-CZ" sz="800" b="1" dirty="0" smtClean="0"/>
          </a:p>
          <a:p>
            <a:pPr eaLnBrk="1" hangingPunct="1">
              <a:lnSpc>
                <a:spcPct val="80000"/>
              </a:lnSpc>
            </a:pPr>
            <a:r>
              <a:rPr lang="en-US" altLang="cs-CZ" sz="800" b="1" dirty="0" err="1" smtClean="0"/>
              <a:t>jiné</a:t>
            </a:r>
            <a:r>
              <a:rPr lang="en-US" altLang="cs-CZ" sz="800" b="1" dirty="0" smtClean="0"/>
              <a:t> </a:t>
            </a:r>
            <a:r>
              <a:rPr lang="en-US" altLang="cs-CZ" sz="800" b="1" dirty="0" err="1" smtClean="0"/>
              <a:t>kontexty</a:t>
            </a:r>
            <a:r>
              <a:rPr lang="en-US" altLang="cs-CZ" sz="800" b="1" dirty="0" smtClean="0"/>
              <a:t> (socio-</a:t>
            </a:r>
            <a:r>
              <a:rPr lang="en-US" altLang="cs-CZ" sz="800" b="1" dirty="0" err="1" smtClean="0"/>
              <a:t>kulturní</a:t>
            </a:r>
            <a:r>
              <a:rPr lang="en-US" altLang="cs-CZ" sz="800" b="1" dirty="0" smtClean="0"/>
              <a:t>, </a:t>
            </a:r>
            <a:r>
              <a:rPr lang="en-US" altLang="cs-CZ" sz="800" b="1" dirty="0" err="1" smtClean="0"/>
              <a:t>historický</a:t>
            </a:r>
            <a:r>
              <a:rPr lang="en-US" altLang="cs-CZ" sz="800" b="1" dirty="0" smtClean="0"/>
              <a:t>, </a:t>
            </a:r>
            <a:r>
              <a:rPr lang="en-US" altLang="cs-CZ" sz="800" b="1" dirty="0" err="1" smtClean="0"/>
              <a:t>vědecký</a:t>
            </a:r>
            <a:r>
              <a:rPr lang="en-US" altLang="cs-CZ" sz="800" b="1" dirty="0" smtClean="0"/>
              <a:t>, </a:t>
            </a:r>
            <a:r>
              <a:rPr lang="en-US" altLang="cs-CZ" sz="800" b="1" dirty="0" err="1" smtClean="0"/>
              <a:t>filozofický</a:t>
            </a:r>
            <a:r>
              <a:rPr lang="en-US" altLang="cs-CZ" sz="800" b="1" dirty="0" smtClean="0"/>
              <a:t>, </a:t>
            </a:r>
            <a:r>
              <a:rPr lang="en-US" altLang="cs-CZ" sz="800" b="1" dirty="0" err="1" smtClean="0"/>
              <a:t>umělecký</a:t>
            </a:r>
            <a:r>
              <a:rPr lang="en-US" altLang="cs-CZ" sz="800" b="1" dirty="0" smtClean="0"/>
              <a:t> </a:t>
            </a:r>
            <a:r>
              <a:rPr lang="en-US" altLang="cs-CZ" sz="800" b="1" dirty="0" err="1" smtClean="0"/>
              <a:t>kontext</a:t>
            </a:r>
            <a:r>
              <a:rPr lang="en-US"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sociologie</a:t>
            </a:r>
            <a:endParaRPr lang="de-DE" altLang="cs-CZ" sz="800" b="1" dirty="0" smtClean="0"/>
          </a:p>
          <a:p>
            <a:pPr eaLnBrk="1" hangingPunct="1">
              <a:lnSpc>
                <a:spcPct val="80000"/>
              </a:lnSpc>
            </a:pPr>
            <a:r>
              <a:rPr lang="de-DE" altLang="cs-CZ" sz="800" b="1" dirty="0" err="1" smtClean="0"/>
              <a:t>cíl</a:t>
            </a:r>
            <a:r>
              <a:rPr lang="de-DE" altLang="cs-CZ" sz="800" b="1" dirty="0" smtClean="0"/>
              <a:t> </a:t>
            </a:r>
            <a:r>
              <a:rPr lang="de-DE" altLang="cs-CZ" sz="800" b="1" dirty="0" err="1" smtClean="0"/>
              <a:t>osobnostně-sociální</a:t>
            </a:r>
            <a:r>
              <a:rPr lang="de-DE" altLang="cs-CZ" sz="800" dirty="0" smtClean="0"/>
              <a:t>:</a:t>
            </a:r>
          </a:p>
          <a:p>
            <a:pPr eaLnBrk="1" hangingPunct="1">
              <a:lnSpc>
                <a:spcPct val="80000"/>
              </a:lnSpc>
            </a:pPr>
            <a:r>
              <a:rPr lang="de-DE" altLang="cs-CZ" sz="800" dirty="0" err="1" smtClean="0"/>
              <a:t>Sebereflexe</a:t>
            </a:r>
            <a:r>
              <a:rPr lang="de-DE" altLang="cs-CZ" sz="800" dirty="0" smtClean="0"/>
              <a:t> v </a:t>
            </a:r>
            <a:r>
              <a:rPr lang="de-DE" altLang="cs-CZ" sz="800" dirty="0" err="1" smtClean="0"/>
              <a:t>širším</a:t>
            </a:r>
            <a:r>
              <a:rPr lang="de-DE" altLang="cs-CZ" sz="800" dirty="0" smtClean="0"/>
              <a:t> </a:t>
            </a:r>
            <a:r>
              <a:rPr lang="de-DE" altLang="cs-CZ" sz="800" dirty="0" err="1" smtClean="0"/>
              <a:t>sociokulturním</a:t>
            </a:r>
            <a:r>
              <a:rPr lang="de-DE" altLang="cs-CZ" sz="800" dirty="0" smtClean="0"/>
              <a:t> </a:t>
            </a:r>
            <a:r>
              <a:rPr lang="de-DE" altLang="cs-CZ" sz="800" dirty="0" err="1" smtClean="0"/>
              <a:t>rámci</a:t>
            </a:r>
            <a:r>
              <a:rPr lang="de-DE" altLang="cs-CZ" sz="800" dirty="0" smtClean="0"/>
              <a:t>.</a:t>
            </a:r>
            <a:endParaRPr lang="en-US" altLang="cs-CZ" sz="800" dirty="0" smtClean="0"/>
          </a:p>
          <a:p>
            <a:pPr eaLnBrk="1" hangingPunct="1">
              <a:lnSpc>
                <a:spcPct val="80000"/>
              </a:lnSpc>
            </a:pPr>
            <a:r>
              <a:rPr lang="en-US" altLang="cs-CZ" sz="800" dirty="0" err="1" smtClean="0"/>
              <a:t>Vhled</a:t>
            </a:r>
            <a:r>
              <a:rPr lang="en-US" altLang="cs-CZ" sz="800" dirty="0" smtClean="0"/>
              <a:t> a </a:t>
            </a:r>
            <a:r>
              <a:rPr lang="en-US" altLang="cs-CZ" sz="800" dirty="0" err="1" smtClean="0"/>
              <a:t>pochopení</a:t>
            </a:r>
            <a:r>
              <a:rPr lang="en-US" altLang="cs-CZ" sz="800" dirty="0" smtClean="0"/>
              <a:t> </a:t>
            </a:r>
            <a:r>
              <a:rPr lang="en-US" altLang="cs-CZ" sz="800" dirty="0" err="1" smtClean="0"/>
              <a:t>odlišných</a:t>
            </a:r>
            <a:r>
              <a:rPr lang="en-US" altLang="cs-CZ" sz="800" dirty="0" smtClean="0"/>
              <a:t> identity.</a:t>
            </a:r>
            <a:endParaRPr lang="en-US" altLang="cs-CZ" sz="800" b="1" dirty="0" smtClean="0"/>
          </a:p>
          <a:p>
            <a:pPr eaLnBrk="1" hangingPunct="1">
              <a:lnSpc>
                <a:spcPct val="80000"/>
              </a:lnSpc>
            </a:pPr>
            <a:r>
              <a:rPr lang="en-US" altLang="cs-CZ" sz="800" b="1" dirty="0" err="1" smtClean="0"/>
              <a:t>cíl</a:t>
            </a:r>
            <a:r>
              <a:rPr lang="en-US" altLang="cs-CZ" sz="800" b="1" dirty="0" smtClean="0"/>
              <a:t> </a:t>
            </a:r>
            <a:r>
              <a:rPr lang="en-US" altLang="cs-CZ" sz="800" b="1" dirty="0" err="1" smtClean="0"/>
              <a:t>vzdělávací</a:t>
            </a:r>
            <a:r>
              <a:rPr lang="en-US" altLang="cs-CZ" sz="800" dirty="0" smtClean="0"/>
              <a:t>:</a:t>
            </a:r>
          </a:p>
          <a:p>
            <a:pPr eaLnBrk="1" hangingPunct="1">
              <a:lnSpc>
                <a:spcPct val="80000"/>
              </a:lnSpc>
            </a:pPr>
            <a:r>
              <a:rPr lang="en-US" altLang="cs-CZ" sz="800" dirty="0" smtClean="0"/>
              <a:t>Student </a:t>
            </a:r>
            <a:r>
              <a:rPr lang="en-US" altLang="cs-CZ" sz="800" dirty="0" err="1" smtClean="0"/>
              <a:t>dokáže</a:t>
            </a:r>
            <a:r>
              <a:rPr lang="en-US" altLang="cs-CZ" sz="800" dirty="0" smtClean="0"/>
              <a:t> </a:t>
            </a:r>
            <a:r>
              <a:rPr lang="en-US" altLang="cs-CZ" sz="800" dirty="0" err="1" smtClean="0"/>
              <a:t>využít</a:t>
            </a:r>
            <a:r>
              <a:rPr lang="en-US" altLang="cs-CZ" sz="800" dirty="0" smtClean="0"/>
              <a:t> </a:t>
            </a:r>
            <a:r>
              <a:rPr lang="en-US" altLang="cs-CZ" sz="800" dirty="0" err="1" smtClean="0"/>
              <a:t>tvarového</a:t>
            </a:r>
            <a:r>
              <a:rPr lang="en-US" altLang="cs-CZ" sz="800" dirty="0" smtClean="0"/>
              <a:t> </a:t>
            </a:r>
            <a:r>
              <a:rPr lang="en-US" altLang="cs-CZ" sz="800" dirty="0" err="1" smtClean="0"/>
              <a:t>vyjádření</a:t>
            </a:r>
            <a:r>
              <a:rPr lang="en-US" altLang="cs-CZ" sz="800" dirty="0" smtClean="0"/>
              <a:t> k </a:t>
            </a:r>
            <a:r>
              <a:rPr lang="en-US" altLang="cs-CZ" sz="800" dirty="0" err="1" smtClean="0"/>
              <a:t>zaznamenání</a:t>
            </a:r>
            <a:r>
              <a:rPr lang="en-US" altLang="cs-CZ" sz="800" dirty="0" smtClean="0"/>
              <a:t> </a:t>
            </a:r>
            <a:r>
              <a:rPr lang="en-US" altLang="cs-CZ" sz="800" dirty="0" err="1" smtClean="0"/>
              <a:t>vlastních</a:t>
            </a:r>
            <a:r>
              <a:rPr lang="en-US" altLang="cs-CZ" sz="800" dirty="0" smtClean="0"/>
              <a:t> </a:t>
            </a:r>
            <a:r>
              <a:rPr lang="en-US" altLang="cs-CZ" sz="800" dirty="0" err="1" smtClean="0"/>
              <a:t>prožitků</a:t>
            </a:r>
            <a:r>
              <a:rPr lang="en-US" altLang="cs-CZ" sz="800" dirty="0" smtClean="0"/>
              <a:t> a </a:t>
            </a:r>
            <a:r>
              <a:rPr lang="en-US" altLang="cs-CZ" sz="800" dirty="0" err="1" smtClean="0"/>
              <a:t>názorů</a:t>
            </a:r>
            <a:r>
              <a:rPr lang="en-US" altLang="cs-CZ" sz="800" dirty="0" smtClean="0"/>
              <a:t>. </a:t>
            </a:r>
            <a:r>
              <a:rPr lang="en-US" altLang="cs-CZ" sz="800" dirty="0" err="1" smtClean="0"/>
              <a:t>Využívá</a:t>
            </a:r>
            <a:r>
              <a:rPr lang="en-US" altLang="cs-CZ" sz="800" dirty="0" smtClean="0"/>
              <a:t> k </a:t>
            </a:r>
            <a:r>
              <a:rPr lang="en-US" altLang="cs-CZ" sz="800" dirty="0" err="1" smtClean="0"/>
              <a:t>tomu</a:t>
            </a:r>
            <a:r>
              <a:rPr lang="en-US" altLang="cs-CZ" sz="800" dirty="0" smtClean="0"/>
              <a:t> </a:t>
            </a:r>
            <a:r>
              <a:rPr lang="en-US" altLang="cs-CZ" sz="800" dirty="0" err="1" smtClean="0"/>
              <a:t>adekvátní</a:t>
            </a:r>
            <a:r>
              <a:rPr lang="en-US" altLang="cs-CZ" sz="800" dirty="0" smtClean="0"/>
              <a:t> </a:t>
            </a:r>
            <a:r>
              <a:rPr lang="en-US" altLang="cs-CZ" sz="800" dirty="0" err="1" smtClean="0"/>
              <a:t>prostředky</a:t>
            </a:r>
            <a:r>
              <a:rPr lang="en-US" altLang="cs-CZ" sz="800" dirty="0" smtClean="0"/>
              <a:t> a </a:t>
            </a:r>
            <a:r>
              <a:rPr lang="en-US" altLang="cs-CZ" sz="800" dirty="0" err="1" smtClean="0"/>
              <a:t>usiluje</a:t>
            </a:r>
            <a:r>
              <a:rPr lang="en-US" altLang="cs-CZ" sz="800" dirty="0" smtClean="0"/>
              <a:t> o </a:t>
            </a:r>
            <a:r>
              <a:rPr lang="en-US" altLang="cs-CZ" sz="800" dirty="0" err="1" smtClean="0"/>
              <a:t>osobitý</a:t>
            </a:r>
            <a:r>
              <a:rPr lang="en-US" altLang="cs-CZ" sz="800" dirty="0" smtClean="0"/>
              <a:t> </a:t>
            </a:r>
            <a:r>
              <a:rPr lang="en-US" altLang="cs-CZ" sz="800" dirty="0" err="1" smtClean="0"/>
              <a:t>výraz</a:t>
            </a:r>
            <a:r>
              <a:rPr lang="en-US" altLang="cs-CZ" sz="800" dirty="0" smtClean="0"/>
              <a:t> </a:t>
            </a:r>
            <a:r>
              <a:rPr lang="en-US" altLang="cs-CZ" sz="800" dirty="0" err="1" smtClean="0"/>
              <a:t>konečného</a:t>
            </a:r>
            <a:r>
              <a:rPr lang="en-US" altLang="cs-CZ" sz="800" dirty="0" smtClean="0"/>
              <a:t> </a:t>
            </a:r>
            <a:r>
              <a:rPr lang="en-US" altLang="cs-CZ" sz="800" dirty="0" err="1" smtClean="0"/>
              <a:t>díla</a:t>
            </a:r>
            <a:r>
              <a:rPr lang="en-US" altLang="cs-CZ" sz="800" dirty="0" smtClean="0"/>
              <a:t>. Student </a:t>
            </a:r>
            <a:r>
              <a:rPr lang="en-US" altLang="cs-CZ" sz="800" dirty="0" err="1" smtClean="0"/>
              <a:t>dokáže</a:t>
            </a:r>
            <a:r>
              <a:rPr lang="en-US" altLang="cs-CZ" sz="800" dirty="0" smtClean="0"/>
              <a:t> </a:t>
            </a:r>
            <a:r>
              <a:rPr lang="en-US" altLang="cs-CZ" sz="800" dirty="0" err="1" smtClean="0"/>
              <a:t>reflektovat</a:t>
            </a:r>
            <a:r>
              <a:rPr lang="en-US" altLang="cs-CZ" sz="800" dirty="0" smtClean="0"/>
              <a:t> </a:t>
            </a:r>
            <a:r>
              <a:rPr lang="en-US" altLang="cs-CZ" sz="800" dirty="0" err="1" smtClean="0"/>
              <a:t>svoje</a:t>
            </a:r>
            <a:r>
              <a:rPr lang="en-US" altLang="cs-CZ" sz="800" dirty="0" smtClean="0"/>
              <a:t> </a:t>
            </a:r>
            <a:r>
              <a:rPr lang="en-US" altLang="cs-CZ" sz="800" dirty="0" err="1" smtClean="0"/>
              <a:t>prožitky</a:t>
            </a:r>
            <a:r>
              <a:rPr lang="en-US" altLang="cs-CZ" sz="800" dirty="0" smtClean="0"/>
              <a:t> a </a:t>
            </a:r>
            <a:r>
              <a:rPr lang="en-US" altLang="cs-CZ" sz="800" dirty="0" err="1" smtClean="0"/>
              <a:t>tyto</a:t>
            </a:r>
            <a:r>
              <a:rPr lang="en-US" altLang="cs-CZ" sz="800" dirty="0" smtClean="0"/>
              <a:t> </a:t>
            </a:r>
            <a:r>
              <a:rPr lang="en-US" altLang="cs-CZ" sz="800" dirty="0" err="1" smtClean="0"/>
              <a:t>reflexe</a:t>
            </a:r>
            <a:r>
              <a:rPr lang="en-US" altLang="cs-CZ" sz="800" dirty="0" smtClean="0"/>
              <a:t> </a:t>
            </a:r>
            <a:r>
              <a:rPr lang="en-US" altLang="cs-CZ" sz="800" dirty="0" err="1" smtClean="0"/>
              <a:t>dokáže</a:t>
            </a:r>
            <a:r>
              <a:rPr lang="en-US" altLang="cs-CZ" sz="800" dirty="0" smtClean="0"/>
              <a:t> </a:t>
            </a:r>
            <a:r>
              <a:rPr lang="en-US" altLang="cs-CZ" sz="800" dirty="0" err="1" smtClean="0"/>
              <a:t>sdělit</a:t>
            </a:r>
            <a:r>
              <a:rPr lang="en-US" altLang="cs-CZ" sz="800" dirty="0" smtClean="0"/>
              <a:t> </a:t>
            </a:r>
            <a:r>
              <a:rPr lang="en-US" altLang="cs-CZ" sz="800" dirty="0" err="1" smtClean="0"/>
              <a:t>ostatním</a:t>
            </a:r>
            <a:r>
              <a:rPr lang="en-US" altLang="cs-CZ" sz="800" dirty="0" smtClean="0"/>
              <a:t>. </a:t>
            </a:r>
            <a:r>
              <a:rPr lang="en-US" altLang="cs-CZ" sz="800" dirty="0" err="1" smtClean="0"/>
              <a:t>Zároveň</a:t>
            </a:r>
            <a:r>
              <a:rPr lang="en-US" altLang="cs-CZ" sz="800" dirty="0" smtClean="0"/>
              <a:t> je </a:t>
            </a:r>
            <a:r>
              <a:rPr lang="en-US" altLang="cs-CZ" sz="800" dirty="0" err="1" smtClean="0"/>
              <a:t>motivován</a:t>
            </a:r>
            <a:r>
              <a:rPr lang="en-US" altLang="cs-CZ" sz="800" dirty="0" smtClean="0"/>
              <a:t> k </a:t>
            </a:r>
            <a:r>
              <a:rPr lang="en-US" altLang="cs-CZ" sz="800" dirty="0" err="1" smtClean="0"/>
              <a:t>pochopení</a:t>
            </a:r>
            <a:r>
              <a:rPr lang="en-US" altLang="cs-CZ" sz="800" dirty="0" smtClean="0"/>
              <a:t> </a:t>
            </a:r>
            <a:r>
              <a:rPr lang="en-US" altLang="cs-CZ" sz="800" dirty="0" err="1" smtClean="0"/>
              <a:t>odlišných</a:t>
            </a:r>
            <a:r>
              <a:rPr lang="en-US" altLang="cs-CZ" sz="800" dirty="0" smtClean="0"/>
              <a:t> </a:t>
            </a:r>
            <a:r>
              <a:rPr lang="en-US" altLang="cs-CZ" sz="800" dirty="0" err="1" smtClean="0"/>
              <a:t>stanovisek</a:t>
            </a:r>
            <a:r>
              <a:rPr lang="en-US" altLang="cs-CZ" sz="800" dirty="0" smtClean="0"/>
              <a:t> a </a:t>
            </a:r>
            <a:r>
              <a:rPr lang="en-US" altLang="cs-CZ" sz="800" dirty="0" err="1" smtClean="0"/>
              <a:t>názorů</a:t>
            </a:r>
            <a:r>
              <a:rPr lang="en-US" altLang="cs-CZ" sz="800" dirty="0" smtClean="0"/>
              <a:t> a je </a:t>
            </a:r>
            <a:r>
              <a:rPr lang="en-US" altLang="cs-CZ" sz="800" dirty="0" err="1" smtClean="0"/>
              <a:t>schopen</a:t>
            </a:r>
            <a:r>
              <a:rPr lang="en-US" altLang="cs-CZ" sz="800" dirty="0" smtClean="0"/>
              <a:t> o </a:t>
            </a:r>
            <a:r>
              <a:rPr lang="en-US" altLang="cs-CZ" sz="800" dirty="0" err="1" smtClean="0"/>
              <a:t>nich</a:t>
            </a:r>
            <a:r>
              <a:rPr lang="en-US" altLang="cs-CZ" sz="800" dirty="0" smtClean="0"/>
              <a:t> </a:t>
            </a:r>
            <a:r>
              <a:rPr lang="en-US" altLang="cs-CZ" sz="800" dirty="0" err="1" smtClean="0"/>
              <a:t>diskutovat</a:t>
            </a:r>
            <a:r>
              <a:rPr lang="en-US" altLang="cs-CZ" sz="800" dirty="0" smtClean="0"/>
              <a:t>.</a:t>
            </a:r>
            <a:endParaRPr lang="en-US" altLang="cs-CZ" sz="800" b="1" dirty="0" smtClean="0"/>
          </a:p>
          <a:p>
            <a:pPr eaLnBrk="1" hangingPunct="1">
              <a:lnSpc>
                <a:spcPct val="80000"/>
              </a:lnSpc>
            </a:pPr>
            <a:r>
              <a:rPr lang="en-US" altLang="cs-CZ" sz="800" b="1" dirty="0" err="1" smtClean="0"/>
              <a:t>výstupy</a:t>
            </a:r>
            <a:r>
              <a:rPr lang="en-US" altLang="cs-CZ" sz="800" b="1" dirty="0" smtClean="0"/>
              <a:t> RVP</a:t>
            </a:r>
            <a:r>
              <a:rPr lang="en-US" altLang="cs-CZ" sz="800" dirty="0" smtClean="0"/>
              <a:t>:</a:t>
            </a:r>
          </a:p>
          <a:p>
            <a:pPr eaLnBrk="1" hangingPunct="1">
              <a:lnSpc>
                <a:spcPct val="80000"/>
              </a:lnSpc>
            </a:pPr>
            <a:r>
              <a:rPr lang="en-US" altLang="cs-CZ" sz="800" dirty="0" smtClean="0"/>
              <a:t>Student:</a:t>
            </a:r>
          </a:p>
          <a:p>
            <a:pPr eaLnBrk="1" hangingPunct="1">
              <a:lnSpc>
                <a:spcPct val="80000"/>
              </a:lnSpc>
            </a:pPr>
            <a:r>
              <a:rPr lang="en-US" altLang="cs-CZ" sz="800" dirty="0" err="1" smtClean="0"/>
              <a:t>uplatňuje</a:t>
            </a:r>
            <a:r>
              <a:rPr lang="en-US" altLang="cs-CZ" sz="800" dirty="0" smtClean="0"/>
              <a:t> co </a:t>
            </a:r>
            <a:r>
              <a:rPr lang="en-US" altLang="cs-CZ" sz="800" dirty="0" err="1" smtClean="0"/>
              <a:t>nejširší</a:t>
            </a:r>
            <a:r>
              <a:rPr lang="en-US" altLang="cs-CZ" sz="800" dirty="0" smtClean="0"/>
              <a:t> </a:t>
            </a:r>
            <a:r>
              <a:rPr lang="en-US" altLang="cs-CZ" sz="800" dirty="0" err="1" smtClean="0"/>
              <a:t>škálu</a:t>
            </a:r>
            <a:r>
              <a:rPr lang="en-US" altLang="cs-CZ" sz="800" dirty="0" smtClean="0"/>
              <a:t> u </a:t>
            </a:r>
            <a:r>
              <a:rPr lang="en-US" altLang="cs-CZ" sz="800" dirty="0" err="1" smtClean="0"/>
              <a:t>prvků</a:t>
            </a:r>
            <a:r>
              <a:rPr lang="en-US" altLang="cs-CZ" sz="800" dirty="0" smtClean="0"/>
              <a:t> </a:t>
            </a:r>
            <a:r>
              <a:rPr lang="en-US" altLang="cs-CZ" sz="800" dirty="0" err="1" smtClean="0"/>
              <a:t>vizuálně</a:t>
            </a:r>
            <a:r>
              <a:rPr lang="en-US" altLang="cs-CZ" sz="800" dirty="0" smtClean="0"/>
              <a:t> </a:t>
            </a:r>
            <a:r>
              <a:rPr lang="en-US" altLang="cs-CZ" sz="800" dirty="0" err="1" smtClean="0"/>
              <a:t>obrazných</a:t>
            </a:r>
            <a:r>
              <a:rPr lang="en-US" altLang="cs-CZ" sz="800" dirty="0" smtClean="0"/>
              <a:t> </a:t>
            </a:r>
            <a:r>
              <a:rPr lang="en-US" altLang="cs-CZ" sz="800" dirty="0" err="1" smtClean="0"/>
              <a:t>vyjádření</a:t>
            </a:r>
            <a:r>
              <a:rPr lang="en-US" altLang="cs-CZ" sz="800" dirty="0" smtClean="0"/>
              <a:t> pro </a:t>
            </a:r>
            <a:r>
              <a:rPr lang="en-US" altLang="cs-CZ" sz="800" dirty="0" err="1" smtClean="0"/>
              <a:t>vyjádření</a:t>
            </a:r>
            <a:r>
              <a:rPr lang="en-US" altLang="cs-CZ" sz="800" dirty="0" smtClean="0"/>
              <a:t> </a:t>
            </a:r>
            <a:r>
              <a:rPr lang="en-US" altLang="cs-CZ" sz="800" dirty="0" err="1" smtClean="0"/>
              <a:t>vlastních</a:t>
            </a:r>
            <a:r>
              <a:rPr lang="en-US" altLang="cs-CZ" sz="800" dirty="0" smtClean="0"/>
              <a:t> </a:t>
            </a:r>
            <a:r>
              <a:rPr lang="en-US" altLang="cs-CZ" sz="800" dirty="0" err="1" smtClean="0"/>
              <a:t>zkušeností</a:t>
            </a:r>
            <a:r>
              <a:rPr lang="en-US" altLang="cs-CZ" sz="800" dirty="0" smtClean="0"/>
              <a:t> a pro </a:t>
            </a:r>
            <a:r>
              <a:rPr lang="en-US" altLang="cs-CZ" sz="800" dirty="0" err="1" smtClean="0"/>
              <a:t>získání</a:t>
            </a:r>
            <a:r>
              <a:rPr lang="en-US" altLang="cs-CZ" sz="800" dirty="0" smtClean="0"/>
              <a:t> </a:t>
            </a:r>
            <a:r>
              <a:rPr lang="en-US" altLang="cs-CZ" sz="800" dirty="0" err="1" smtClean="0"/>
              <a:t>osobitého</a:t>
            </a:r>
            <a:r>
              <a:rPr lang="en-US" altLang="cs-CZ" sz="800" dirty="0" smtClean="0"/>
              <a:t> </a:t>
            </a:r>
            <a:r>
              <a:rPr lang="en-US" altLang="cs-CZ" sz="800" dirty="0" err="1" smtClean="0"/>
              <a:t>výsledku</a:t>
            </a:r>
            <a:endParaRPr lang="en-US" altLang="cs-CZ" sz="800" dirty="0" smtClean="0"/>
          </a:p>
          <a:p>
            <a:pPr eaLnBrk="1" hangingPunct="1">
              <a:lnSpc>
                <a:spcPct val="80000"/>
              </a:lnSpc>
            </a:pPr>
            <a:r>
              <a:rPr lang="en-US" altLang="cs-CZ" sz="800" dirty="0" err="1" smtClean="0"/>
              <a:t>interpretuje</a:t>
            </a:r>
            <a:r>
              <a:rPr lang="en-US" altLang="cs-CZ" sz="800" dirty="0" smtClean="0"/>
              <a:t> </a:t>
            </a:r>
            <a:r>
              <a:rPr lang="en-US" altLang="cs-CZ" sz="800" dirty="0" err="1" smtClean="0"/>
              <a:t>vlastní</a:t>
            </a:r>
            <a:r>
              <a:rPr lang="en-US" altLang="cs-CZ" sz="800" dirty="0" smtClean="0"/>
              <a:t> </a:t>
            </a:r>
            <a:r>
              <a:rPr lang="en-US" altLang="cs-CZ" sz="800" dirty="0" err="1" smtClean="0"/>
              <a:t>vizuálně</a:t>
            </a:r>
            <a:r>
              <a:rPr lang="en-US" altLang="cs-CZ" sz="800" dirty="0" smtClean="0"/>
              <a:t> </a:t>
            </a:r>
            <a:r>
              <a:rPr lang="en-US" altLang="cs-CZ" sz="800" dirty="0" err="1" smtClean="0"/>
              <a:t>obrazné</a:t>
            </a:r>
            <a:r>
              <a:rPr lang="en-US" altLang="cs-CZ" sz="800" dirty="0" smtClean="0"/>
              <a:t> </a:t>
            </a:r>
            <a:r>
              <a:rPr lang="en-US" altLang="cs-CZ" sz="800" dirty="0" err="1" smtClean="0"/>
              <a:t>vyjádření</a:t>
            </a:r>
            <a:r>
              <a:rPr lang="en-US" altLang="cs-CZ" sz="800" dirty="0" smtClean="0"/>
              <a:t> a </a:t>
            </a:r>
            <a:r>
              <a:rPr lang="en-US" altLang="cs-CZ" sz="800" dirty="0" err="1" smtClean="0"/>
              <a:t>porovnává</a:t>
            </a:r>
            <a:r>
              <a:rPr lang="en-US" altLang="cs-CZ" sz="800" dirty="0" smtClean="0"/>
              <a:t> </a:t>
            </a:r>
            <a:r>
              <a:rPr lang="en-US" altLang="cs-CZ" sz="800" dirty="0" err="1" smtClean="0"/>
              <a:t>odlišné</a:t>
            </a:r>
            <a:r>
              <a:rPr lang="en-US" altLang="cs-CZ" sz="800" dirty="0" smtClean="0"/>
              <a:t> </a:t>
            </a:r>
            <a:r>
              <a:rPr lang="en-US" altLang="cs-CZ" sz="800" dirty="0" err="1" smtClean="0"/>
              <a:t>přístupy</a:t>
            </a:r>
            <a:r>
              <a:rPr lang="en-US" altLang="cs-CZ" sz="800" dirty="0" smtClean="0"/>
              <a:t> </a:t>
            </a:r>
            <a:r>
              <a:rPr lang="en-US" altLang="cs-CZ" sz="800" dirty="0" err="1" smtClean="0"/>
              <a:t>tvorby</a:t>
            </a:r>
            <a:r>
              <a:rPr lang="en-US" altLang="cs-CZ" sz="800" dirty="0" smtClean="0"/>
              <a:t> a </a:t>
            </a:r>
            <a:r>
              <a:rPr lang="en-US" altLang="cs-CZ" sz="800" dirty="0" err="1" smtClean="0"/>
              <a:t>dokáže</a:t>
            </a:r>
            <a:r>
              <a:rPr lang="en-US" altLang="cs-CZ" sz="800" dirty="0" smtClean="0"/>
              <a:t> o </a:t>
            </a:r>
            <a:r>
              <a:rPr lang="en-US" altLang="cs-CZ" sz="800" dirty="0" err="1" smtClean="0"/>
              <a:t>nich</a:t>
            </a:r>
            <a:r>
              <a:rPr lang="en-US" altLang="cs-CZ" sz="800" dirty="0" smtClean="0"/>
              <a:t> </a:t>
            </a:r>
            <a:r>
              <a:rPr lang="en-US" altLang="cs-CZ" sz="800" dirty="0" err="1" smtClean="0"/>
              <a:t>diskutovat</a:t>
            </a:r>
            <a:endParaRPr lang="de-DE" altLang="cs-CZ" sz="800" b="1" dirty="0" smtClean="0"/>
          </a:p>
          <a:p>
            <a:pPr eaLnBrk="1" hangingPunct="1">
              <a:lnSpc>
                <a:spcPct val="80000"/>
              </a:lnSpc>
            </a:pPr>
            <a:r>
              <a:rPr lang="de-DE" altLang="cs-CZ" sz="800" b="1" dirty="0" err="1" smtClean="0"/>
              <a:t>mezipředmětové</a:t>
            </a:r>
            <a:r>
              <a:rPr lang="de-DE" altLang="cs-CZ" sz="800" b="1" dirty="0" smtClean="0"/>
              <a:t> </a:t>
            </a:r>
            <a:r>
              <a:rPr lang="de-DE" altLang="cs-CZ" sz="800" b="1" dirty="0" err="1" smtClean="0"/>
              <a:t>vazby</a:t>
            </a:r>
            <a:r>
              <a:rPr lang="de-DE"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Občanská</a:t>
            </a:r>
            <a:r>
              <a:rPr lang="de-DE" altLang="cs-CZ" sz="800" dirty="0" smtClean="0"/>
              <a:t> </a:t>
            </a:r>
            <a:r>
              <a:rPr lang="de-DE" altLang="cs-CZ" sz="800" dirty="0" err="1" smtClean="0"/>
              <a:t>nauka</a:t>
            </a:r>
            <a:r>
              <a:rPr lang="de-DE" altLang="cs-CZ" sz="800" dirty="0" smtClean="0"/>
              <a:t>(</a:t>
            </a:r>
            <a:r>
              <a:rPr lang="de-DE" altLang="cs-CZ" sz="800" dirty="0" err="1" smtClean="0"/>
              <a:t>Filozofie</a:t>
            </a:r>
            <a:r>
              <a:rPr lang="de-DE" altLang="cs-CZ" sz="800" dirty="0" smtClean="0"/>
              <a:t>, </a:t>
            </a:r>
            <a:r>
              <a:rPr lang="de-DE" altLang="cs-CZ" sz="800" dirty="0" err="1" smtClean="0"/>
              <a:t>Sociologie</a:t>
            </a:r>
            <a:r>
              <a:rPr lang="de-DE" altLang="cs-CZ" sz="800" dirty="0" smtClean="0"/>
              <a:t>, Psychologie), </a:t>
            </a:r>
            <a:endParaRPr lang="cs-CZ" altLang="cs-CZ" sz="800" dirty="0" smtClean="0"/>
          </a:p>
        </p:txBody>
      </p:sp>
    </p:spTree>
    <p:extLst>
      <p:ext uri="{BB962C8B-B14F-4D97-AF65-F5344CB8AC3E}">
        <p14:creationId xmlns:p14="http://schemas.microsoft.com/office/powerpoint/2010/main" val="312932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DBDE7-0F28-4B1C-A4D3-BACB37E15E9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cs-CZ" altLang="cs-CZ" smtClean="0"/>
              <a:t>Obrázky jsou ztaženy v internetovém vyhledávači Google na téma Gravidity</a:t>
            </a:r>
            <a:endParaRPr lang="en-US" altLang="cs-CZ" smtClean="0"/>
          </a:p>
        </p:txBody>
      </p:sp>
    </p:spTree>
    <p:extLst>
      <p:ext uri="{BB962C8B-B14F-4D97-AF65-F5344CB8AC3E}">
        <p14:creationId xmlns:p14="http://schemas.microsoft.com/office/powerpoint/2010/main" val="262159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F66EC6-978D-4820-B727-C08A91026129}"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lnSpc>
                <a:spcPct val="80000"/>
              </a:lnSpc>
            </a:pPr>
            <a:r>
              <a:rPr lang="de-DE" altLang="cs-CZ" sz="1000" b="1" dirty="0" err="1" smtClean="0"/>
              <a:t>námět</a:t>
            </a:r>
            <a:r>
              <a:rPr lang="de-DE" altLang="cs-CZ" sz="1000" dirty="0" smtClean="0"/>
              <a:t>: </a:t>
            </a:r>
            <a:r>
              <a:rPr lang="de-DE" altLang="cs-CZ" sz="1000" b="1" u="sng" dirty="0" err="1" smtClean="0"/>
              <a:t>Mateřství</a:t>
            </a:r>
            <a:endParaRPr lang="de-DE" altLang="cs-CZ" sz="1000" b="1" dirty="0" smtClean="0"/>
          </a:p>
          <a:p>
            <a:pPr eaLnBrk="1" hangingPunct="1">
              <a:lnSpc>
                <a:spcPct val="80000"/>
              </a:lnSpc>
            </a:pPr>
            <a:r>
              <a:rPr lang="de-DE" altLang="cs-CZ" sz="1000" b="1" dirty="0" err="1" smtClean="0"/>
              <a:t>koncept</a:t>
            </a:r>
            <a:r>
              <a:rPr lang="de-DE" altLang="cs-CZ" sz="1000" dirty="0" smtClean="0"/>
              <a:t>: </a:t>
            </a:r>
            <a:r>
              <a:rPr lang="de-DE" altLang="cs-CZ" sz="1000" dirty="0" err="1" smtClean="0"/>
              <a:t>tělo</a:t>
            </a:r>
            <a:r>
              <a:rPr lang="de-DE" altLang="cs-CZ" sz="1000" dirty="0" smtClean="0"/>
              <a:t>, </a:t>
            </a:r>
            <a:r>
              <a:rPr lang="de-DE" altLang="cs-CZ" sz="1000" dirty="0" err="1" smtClean="0"/>
              <a:t>plodnost</a:t>
            </a:r>
            <a:r>
              <a:rPr lang="de-DE" altLang="cs-CZ" sz="1000" dirty="0" smtClean="0"/>
              <a:t>, </a:t>
            </a:r>
            <a:r>
              <a:rPr lang="de-DE" altLang="cs-CZ" sz="1000" dirty="0" err="1" smtClean="0"/>
              <a:t>matka</a:t>
            </a:r>
            <a:r>
              <a:rPr lang="de-DE" altLang="cs-CZ" sz="1000" dirty="0" smtClean="0"/>
              <a:t>/</a:t>
            </a:r>
            <a:r>
              <a:rPr lang="de-DE" altLang="cs-CZ" sz="1000" dirty="0" err="1" smtClean="0"/>
              <a:t>rodič</a:t>
            </a:r>
            <a:r>
              <a:rPr lang="de-DE" altLang="cs-CZ" sz="1000" dirty="0" smtClean="0"/>
              <a:t>, </a:t>
            </a:r>
            <a:r>
              <a:rPr lang="de-DE" altLang="cs-CZ" sz="1000" dirty="0" err="1" smtClean="0"/>
              <a:t>tvar</a:t>
            </a:r>
            <a:endParaRPr lang="de-DE" altLang="cs-CZ" sz="1000" b="1" dirty="0" smtClean="0"/>
          </a:p>
          <a:p>
            <a:pPr eaLnBrk="1" hangingPunct="1">
              <a:lnSpc>
                <a:spcPct val="80000"/>
              </a:lnSpc>
            </a:pPr>
            <a:r>
              <a:rPr lang="de-DE" altLang="cs-CZ" sz="1000" b="1" dirty="0" err="1" smtClean="0"/>
              <a:t>motivace</a:t>
            </a:r>
            <a:r>
              <a:rPr lang="de-DE" altLang="cs-CZ" sz="1000" dirty="0" smtClean="0"/>
              <a:t>: </a:t>
            </a:r>
            <a:r>
              <a:rPr lang="de-DE" altLang="cs-CZ" sz="1000" dirty="0" err="1" smtClean="0"/>
              <a:t>Vychází</a:t>
            </a:r>
            <a:r>
              <a:rPr lang="de-DE" altLang="cs-CZ" sz="1000" dirty="0" smtClean="0"/>
              <a:t> z </a:t>
            </a:r>
            <a:r>
              <a:rPr lang="de-DE" altLang="cs-CZ" sz="1000" dirty="0" err="1" smtClean="0"/>
              <a:t>předešlých</a:t>
            </a:r>
            <a:r>
              <a:rPr lang="de-DE" altLang="cs-CZ" sz="1000" dirty="0" smtClean="0"/>
              <a:t> </a:t>
            </a:r>
            <a:r>
              <a:rPr lang="de-DE" altLang="cs-CZ" sz="1000" dirty="0" err="1" smtClean="0"/>
              <a:t>hodin</a:t>
            </a:r>
            <a:endParaRPr lang="de-DE" altLang="cs-CZ" sz="1000" b="1" dirty="0" smtClean="0"/>
          </a:p>
          <a:p>
            <a:pPr eaLnBrk="1" hangingPunct="1">
              <a:lnSpc>
                <a:spcPct val="80000"/>
              </a:lnSpc>
            </a:pPr>
            <a:r>
              <a:rPr lang="de-DE" altLang="cs-CZ" sz="1000" b="1" dirty="0" err="1" smtClean="0"/>
              <a:t>zadání</a:t>
            </a:r>
            <a:r>
              <a:rPr lang="de-DE" altLang="cs-CZ" sz="1000" dirty="0" smtClean="0"/>
              <a:t>: </a:t>
            </a:r>
            <a:r>
              <a:rPr lang="de-DE" altLang="cs-CZ" sz="1000" dirty="0" err="1" smtClean="0"/>
              <a:t>Vytvoř</a:t>
            </a:r>
            <a:r>
              <a:rPr lang="de-DE" altLang="cs-CZ" sz="1000" dirty="0" smtClean="0"/>
              <a:t> </a:t>
            </a:r>
            <a:r>
              <a:rPr lang="de-DE" altLang="cs-CZ" sz="1000" dirty="0" err="1" smtClean="0"/>
              <a:t>zkušební</a:t>
            </a:r>
            <a:r>
              <a:rPr lang="de-DE" altLang="cs-CZ" sz="1000" dirty="0" smtClean="0"/>
              <a:t> </a:t>
            </a:r>
            <a:r>
              <a:rPr lang="de-DE" altLang="cs-CZ" sz="1000" dirty="0" err="1" smtClean="0"/>
              <a:t>model</a:t>
            </a:r>
            <a:r>
              <a:rPr lang="de-DE" altLang="cs-CZ" sz="1000" dirty="0" smtClean="0"/>
              <a:t> </a:t>
            </a:r>
            <a:r>
              <a:rPr lang="de-DE" altLang="cs-CZ" sz="1000" dirty="0" err="1" smtClean="0"/>
              <a:t>oděvu</a:t>
            </a:r>
            <a:r>
              <a:rPr lang="de-DE" altLang="cs-CZ" sz="1000" dirty="0" smtClean="0"/>
              <a:t> pro </a:t>
            </a:r>
            <a:r>
              <a:rPr lang="de-DE" altLang="cs-CZ" sz="1000" dirty="0" err="1" smtClean="0"/>
              <a:t>těhotnou</a:t>
            </a:r>
            <a:r>
              <a:rPr lang="de-DE" altLang="cs-CZ" sz="1000" dirty="0" smtClean="0"/>
              <a:t> </a:t>
            </a:r>
            <a:r>
              <a:rPr lang="de-DE" altLang="cs-CZ" sz="1000" dirty="0" err="1" smtClean="0"/>
              <a:t>ženu</a:t>
            </a:r>
            <a:r>
              <a:rPr lang="de-DE" altLang="cs-CZ" sz="1000" dirty="0" smtClean="0"/>
              <a:t>. </a:t>
            </a:r>
            <a:r>
              <a:rPr lang="de-DE" altLang="cs-CZ" sz="1000" dirty="0" err="1" smtClean="0"/>
              <a:t>Při</a:t>
            </a:r>
            <a:r>
              <a:rPr lang="de-DE" altLang="cs-CZ" sz="1000" dirty="0" smtClean="0"/>
              <a:t> </a:t>
            </a:r>
            <a:r>
              <a:rPr lang="de-DE" altLang="cs-CZ" sz="1000" dirty="0" err="1" smtClean="0"/>
              <a:t>jeho</a:t>
            </a:r>
            <a:r>
              <a:rPr lang="de-DE" altLang="cs-CZ" sz="1000" dirty="0" smtClean="0"/>
              <a:t> </a:t>
            </a:r>
            <a:r>
              <a:rPr lang="de-DE" altLang="cs-CZ" sz="1000" dirty="0" err="1" smtClean="0"/>
              <a:t>tvorbě</a:t>
            </a:r>
            <a:r>
              <a:rPr lang="de-DE" altLang="cs-CZ" sz="1000" dirty="0" smtClean="0"/>
              <a:t> se </a:t>
            </a:r>
            <a:r>
              <a:rPr lang="de-DE" altLang="cs-CZ" sz="1000" dirty="0" err="1" smtClean="0"/>
              <a:t>zaměř</a:t>
            </a:r>
            <a:r>
              <a:rPr lang="de-DE" altLang="cs-CZ" sz="1000" dirty="0" smtClean="0"/>
              <a:t> na </a:t>
            </a:r>
            <a:r>
              <a:rPr lang="de-DE" altLang="cs-CZ" sz="1000" dirty="0" err="1" smtClean="0"/>
              <a:t>neustále</a:t>
            </a:r>
            <a:r>
              <a:rPr lang="de-DE" altLang="cs-CZ" sz="1000" dirty="0" smtClean="0"/>
              <a:t> </a:t>
            </a:r>
            <a:r>
              <a:rPr lang="de-DE" altLang="cs-CZ" sz="1000" dirty="0" err="1" smtClean="0"/>
              <a:t>probíhající</a:t>
            </a:r>
            <a:r>
              <a:rPr lang="de-DE" altLang="cs-CZ" sz="1000" dirty="0" smtClean="0"/>
              <a:t> </a:t>
            </a:r>
            <a:r>
              <a:rPr lang="de-DE" altLang="cs-CZ" sz="1000" dirty="0" err="1" smtClean="0"/>
              <a:t>změnu</a:t>
            </a:r>
            <a:r>
              <a:rPr lang="de-DE" altLang="cs-CZ" sz="1000" dirty="0" smtClean="0"/>
              <a:t> </a:t>
            </a:r>
            <a:r>
              <a:rPr lang="de-DE" altLang="cs-CZ" sz="1000" dirty="0" err="1" smtClean="0"/>
              <a:t>tvaru</a:t>
            </a:r>
            <a:r>
              <a:rPr lang="de-DE" altLang="cs-CZ" sz="1000" dirty="0" smtClean="0"/>
              <a:t> </a:t>
            </a:r>
            <a:r>
              <a:rPr lang="de-DE" altLang="cs-CZ" sz="1000" dirty="0" err="1" smtClean="0"/>
              <a:t>těla</a:t>
            </a:r>
            <a:r>
              <a:rPr lang="de-DE" altLang="cs-CZ" sz="1000" dirty="0" smtClean="0"/>
              <a:t>. </a:t>
            </a:r>
            <a:r>
              <a:rPr lang="de-DE" altLang="cs-CZ" sz="1000" dirty="0" err="1" smtClean="0"/>
              <a:t>Respektuj</a:t>
            </a:r>
            <a:r>
              <a:rPr lang="de-DE" altLang="cs-CZ" sz="1000" dirty="0" smtClean="0"/>
              <a:t> </a:t>
            </a:r>
            <a:r>
              <a:rPr lang="de-DE" altLang="cs-CZ" sz="1000" dirty="0" err="1" smtClean="0"/>
              <a:t>tuto</a:t>
            </a:r>
            <a:r>
              <a:rPr lang="de-DE" altLang="cs-CZ" sz="1000" dirty="0" smtClean="0"/>
              <a:t> </a:t>
            </a:r>
            <a:r>
              <a:rPr lang="de-DE" altLang="cs-CZ" sz="1000" dirty="0" err="1" smtClean="0"/>
              <a:t>změnu</a:t>
            </a:r>
            <a:r>
              <a:rPr lang="de-DE" altLang="cs-CZ" sz="1000" dirty="0" smtClean="0"/>
              <a:t> a </a:t>
            </a:r>
            <a:r>
              <a:rPr lang="de-DE" altLang="cs-CZ" sz="1000" dirty="0" err="1" smtClean="0"/>
              <a:t>oslav</a:t>
            </a:r>
            <a:r>
              <a:rPr lang="de-DE" altLang="cs-CZ" sz="1000" dirty="0" smtClean="0"/>
              <a:t> </a:t>
            </a:r>
            <a:r>
              <a:rPr lang="de-DE" altLang="cs-CZ" sz="1000" dirty="0" err="1" smtClean="0"/>
              <a:t>ji</a:t>
            </a:r>
            <a:r>
              <a:rPr lang="de-DE" altLang="cs-CZ" sz="1000" dirty="0" smtClean="0"/>
              <a:t>!</a:t>
            </a:r>
            <a:r>
              <a:rPr lang="de-DE" altLang="cs-CZ" sz="1000" b="1" dirty="0" smtClean="0"/>
              <a:t> </a:t>
            </a:r>
          </a:p>
          <a:p>
            <a:pPr eaLnBrk="1" hangingPunct="1">
              <a:lnSpc>
                <a:spcPct val="80000"/>
              </a:lnSpc>
            </a:pPr>
            <a:r>
              <a:rPr lang="de-DE" altLang="cs-CZ" sz="1000" b="1" dirty="0" err="1" smtClean="0"/>
              <a:t>výtvarný</a:t>
            </a:r>
            <a:r>
              <a:rPr lang="de-DE" altLang="cs-CZ" sz="1000" b="1" dirty="0" smtClean="0"/>
              <a:t> </a:t>
            </a:r>
            <a:r>
              <a:rPr lang="de-DE" altLang="cs-CZ" sz="1000" b="1" dirty="0" err="1" smtClean="0"/>
              <a:t>problém</a:t>
            </a:r>
            <a:r>
              <a:rPr lang="de-DE" altLang="cs-CZ" sz="1000" dirty="0" smtClean="0"/>
              <a:t>: </a:t>
            </a:r>
            <a:r>
              <a:rPr lang="de-DE" altLang="cs-CZ" sz="1000" dirty="0" err="1" smtClean="0"/>
              <a:t>Hledání</a:t>
            </a:r>
            <a:r>
              <a:rPr lang="de-DE" altLang="cs-CZ" sz="1000" dirty="0" smtClean="0"/>
              <a:t> </a:t>
            </a:r>
            <a:r>
              <a:rPr lang="de-DE" altLang="cs-CZ" sz="1000" dirty="0" err="1" smtClean="0"/>
              <a:t>vhodných</a:t>
            </a:r>
            <a:r>
              <a:rPr lang="de-DE" altLang="cs-CZ" sz="1000" dirty="0" smtClean="0"/>
              <a:t> </a:t>
            </a:r>
            <a:r>
              <a:rPr lang="de-DE" altLang="cs-CZ" sz="1000" dirty="0" err="1" smtClean="0"/>
              <a:t>střihových</a:t>
            </a:r>
            <a:r>
              <a:rPr lang="de-DE" altLang="cs-CZ" sz="1000" dirty="0" smtClean="0"/>
              <a:t> </a:t>
            </a:r>
            <a:r>
              <a:rPr lang="de-DE" altLang="cs-CZ" sz="1000" dirty="0" err="1" smtClean="0"/>
              <a:t>řešení</a:t>
            </a:r>
            <a:r>
              <a:rPr lang="de-DE" altLang="cs-CZ" sz="1000" dirty="0" smtClean="0"/>
              <a:t> v </a:t>
            </a:r>
            <a:r>
              <a:rPr lang="de-DE" altLang="cs-CZ" sz="1000" dirty="0" err="1" smtClean="0"/>
              <a:t>souladu</a:t>
            </a:r>
            <a:r>
              <a:rPr lang="de-DE" altLang="cs-CZ" sz="1000" dirty="0" smtClean="0"/>
              <a:t> s </a:t>
            </a:r>
            <a:r>
              <a:rPr lang="de-DE" altLang="cs-CZ" sz="1000" dirty="0" err="1" smtClean="0"/>
              <a:t>uplatněním</a:t>
            </a:r>
            <a:r>
              <a:rPr lang="de-DE" altLang="cs-CZ" sz="1000" dirty="0" smtClean="0"/>
              <a:t> </a:t>
            </a:r>
            <a:r>
              <a:rPr lang="de-DE" altLang="cs-CZ" sz="1000" dirty="0" err="1" smtClean="0"/>
              <a:t>osobitého</a:t>
            </a:r>
            <a:r>
              <a:rPr lang="de-DE" altLang="cs-CZ" sz="1000" dirty="0" smtClean="0"/>
              <a:t> </a:t>
            </a:r>
            <a:r>
              <a:rPr lang="de-DE" altLang="cs-CZ" sz="1000" dirty="0" err="1" smtClean="0"/>
              <a:t>přístupu</a:t>
            </a:r>
            <a:r>
              <a:rPr lang="de-DE" altLang="cs-CZ" sz="1000" dirty="0" smtClean="0"/>
              <a:t>.</a:t>
            </a:r>
            <a:endParaRPr lang="de-DE" altLang="cs-CZ" sz="1000" b="1" dirty="0" smtClean="0"/>
          </a:p>
          <a:p>
            <a:pPr eaLnBrk="1" hangingPunct="1">
              <a:lnSpc>
                <a:spcPct val="80000"/>
              </a:lnSpc>
            </a:pPr>
            <a:r>
              <a:rPr lang="de-DE" altLang="cs-CZ" sz="1000" b="1" dirty="0" err="1" smtClean="0"/>
              <a:t>technika</a:t>
            </a:r>
            <a:r>
              <a:rPr lang="de-DE" altLang="cs-CZ" sz="1000" dirty="0" err="1" smtClean="0"/>
              <a:t>:zkušební</a:t>
            </a:r>
            <a:r>
              <a:rPr lang="de-DE" altLang="cs-CZ" sz="1000" dirty="0" smtClean="0"/>
              <a:t> </a:t>
            </a:r>
            <a:r>
              <a:rPr lang="de-DE" altLang="cs-CZ" sz="1000" dirty="0" err="1" smtClean="0"/>
              <a:t>model</a:t>
            </a:r>
            <a:r>
              <a:rPr lang="de-DE" altLang="cs-CZ" sz="1000" dirty="0" smtClean="0"/>
              <a:t> z </a:t>
            </a:r>
            <a:r>
              <a:rPr lang="de-DE" altLang="cs-CZ" sz="1000" dirty="0" err="1" smtClean="0"/>
              <a:t>kalika</a:t>
            </a:r>
            <a:r>
              <a:rPr lang="de-DE" altLang="cs-CZ" sz="1000" dirty="0" smtClean="0"/>
              <a:t> </a:t>
            </a:r>
            <a:r>
              <a:rPr lang="de-DE" altLang="cs-CZ" sz="1000" dirty="0" err="1" smtClean="0"/>
              <a:t>aranžovaný</a:t>
            </a:r>
            <a:r>
              <a:rPr lang="de-DE" altLang="cs-CZ" sz="1000" dirty="0" smtClean="0"/>
              <a:t> na </a:t>
            </a:r>
            <a:r>
              <a:rPr lang="de-DE" altLang="cs-CZ" sz="1000" dirty="0" err="1" smtClean="0"/>
              <a:t>krejčovské</a:t>
            </a:r>
            <a:r>
              <a:rPr lang="de-DE" altLang="cs-CZ" sz="1000" dirty="0" smtClean="0"/>
              <a:t> </a:t>
            </a:r>
            <a:r>
              <a:rPr lang="de-DE" altLang="cs-CZ" sz="1000" dirty="0" err="1" smtClean="0"/>
              <a:t>panence</a:t>
            </a:r>
            <a:endParaRPr lang="de-DE" altLang="cs-CZ" sz="1000" b="1" dirty="0" smtClean="0"/>
          </a:p>
          <a:p>
            <a:pPr eaLnBrk="1" hangingPunct="1">
              <a:lnSpc>
                <a:spcPct val="80000"/>
              </a:lnSpc>
            </a:pPr>
            <a:r>
              <a:rPr lang="de-DE" altLang="cs-CZ" sz="1000" b="1" dirty="0" err="1" smtClean="0"/>
              <a:t>přidaná</a:t>
            </a:r>
            <a:r>
              <a:rPr lang="de-DE" altLang="cs-CZ" sz="1000" b="1" dirty="0" smtClean="0"/>
              <a:t> </a:t>
            </a:r>
            <a:r>
              <a:rPr lang="de-DE" altLang="cs-CZ" sz="1000" b="1" dirty="0" err="1" smtClean="0"/>
              <a:t>hodnota</a:t>
            </a:r>
            <a:r>
              <a:rPr lang="de-DE" altLang="cs-CZ" sz="1000" dirty="0" smtClean="0"/>
              <a:t>:</a:t>
            </a:r>
            <a:endParaRPr lang="de-DE" altLang="cs-CZ" sz="1000" b="1" dirty="0" smtClean="0"/>
          </a:p>
          <a:p>
            <a:pPr eaLnBrk="1" hangingPunct="1">
              <a:lnSpc>
                <a:spcPct val="80000"/>
              </a:lnSpc>
            </a:pPr>
            <a:r>
              <a:rPr lang="de-DE" altLang="cs-CZ" sz="1000" b="1" dirty="0" err="1" smtClean="0"/>
              <a:t>výtvarná</a:t>
            </a:r>
            <a:r>
              <a:rPr lang="de-DE" altLang="cs-CZ" sz="1000" b="1" dirty="0" smtClean="0"/>
              <a:t> </a:t>
            </a:r>
            <a:r>
              <a:rPr lang="de-DE" altLang="cs-CZ" sz="1000" b="1" dirty="0" err="1" smtClean="0"/>
              <a:t>kultura</a:t>
            </a:r>
            <a:r>
              <a:rPr lang="de-DE" altLang="cs-CZ" sz="1000" dirty="0" smtClean="0"/>
              <a:t>: </a:t>
            </a:r>
          </a:p>
          <a:p>
            <a:pPr eaLnBrk="1" hangingPunct="1">
              <a:lnSpc>
                <a:spcPct val="80000"/>
              </a:lnSpc>
            </a:pPr>
            <a:r>
              <a:rPr lang="de-DE" altLang="cs-CZ" sz="1000" dirty="0" smtClean="0"/>
              <a:t>trendy v </a:t>
            </a:r>
            <a:r>
              <a:rPr lang="de-DE" altLang="cs-CZ" sz="1000" dirty="0" err="1" smtClean="0"/>
              <a:t>těhotenské</a:t>
            </a:r>
            <a:r>
              <a:rPr lang="de-DE" altLang="cs-CZ" sz="1000" dirty="0" smtClean="0"/>
              <a:t> </a:t>
            </a:r>
            <a:r>
              <a:rPr lang="de-DE" altLang="cs-CZ" sz="1000" dirty="0" err="1" smtClean="0"/>
              <a:t>módě</a:t>
            </a:r>
            <a:r>
              <a:rPr lang="de-DE" altLang="cs-CZ" sz="1000" dirty="0" smtClean="0"/>
              <a:t> (Dana </a:t>
            </a:r>
            <a:r>
              <a:rPr lang="de-DE" altLang="cs-CZ" sz="1000" dirty="0" err="1" smtClean="0"/>
              <a:t>Turečková</a:t>
            </a:r>
            <a:r>
              <a:rPr lang="de-DE" altLang="cs-CZ" sz="1000" dirty="0" smtClean="0"/>
              <a:t> a </a:t>
            </a:r>
            <a:r>
              <a:rPr lang="de-DE" altLang="cs-CZ" sz="1000" dirty="0" err="1" smtClean="0"/>
              <a:t>další</a:t>
            </a:r>
            <a:r>
              <a:rPr lang="de-DE" altLang="cs-CZ" sz="1000" dirty="0" smtClean="0"/>
              <a:t>) </a:t>
            </a:r>
            <a:endParaRPr lang="de-DE" altLang="cs-CZ" sz="1000" b="1" dirty="0" smtClean="0"/>
          </a:p>
          <a:p>
            <a:pPr eaLnBrk="1" hangingPunct="1">
              <a:lnSpc>
                <a:spcPct val="80000"/>
              </a:lnSpc>
            </a:pPr>
            <a:r>
              <a:rPr lang="de-DE" altLang="cs-CZ" sz="1000" b="1" dirty="0" err="1" smtClean="0"/>
              <a:t>jiné</a:t>
            </a:r>
            <a:r>
              <a:rPr lang="de-DE" altLang="cs-CZ" sz="1000" b="1" dirty="0" smtClean="0"/>
              <a:t> </a:t>
            </a:r>
            <a:r>
              <a:rPr lang="de-DE" altLang="cs-CZ" sz="1000" b="1" dirty="0" err="1" smtClean="0"/>
              <a:t>kontexty</a:t>
            </a:r>
            <a:r>
              <a:rPr lang="de-DE" altLang="cs-CZ" sz="1000" b="1" dirty="0" smtClean="0"/>
              <a:t> (</a:t>
            </a:r>
            <a:r>
              <a:rPr lang="de-DE" altLang="cs-CZ" sz="1000" b="1" dirty="0" err="1" smtClean="0"/>
              <a:t>socio-kulturní</a:t>
            </a:r>
            <a:r>
              <a:rPr lang="de-DE" altLang="cs-CZ" sz="1000" b="1" dirty="0" smtClean="0"/>
              <a:t>, </a:t>
            </a:r>
            <a:r>
              <a:rPr lang="de-DE" altLang="cs-CZ" sz="1000" b="1" dirty="0" err="1" smtClean="0"/>
              <a:t>historický</a:t>
            </a:r>
            <a:r>
              <a:rPr lang="de-DE" altLang="cs-CZ" sz="1000" b="1" dirty="0" smtClean="0"/>
              <a:t>, </a:t>
            </a:r>
            <a:r>
              <a:rPr lang="de-DE" altLang="cs-CZ" sz="1000" b="1" dirty="0" err="1" smtClean="0"/>
              <a:t>vědecký</a:t>
            </a:r>
            <a:r>
              <a:rPr lang="de-DE" altLang="cs-CZ" sz="1000" b="1" dirty="0" smtClean="0"/>
              <a:t>, </a:t>
            </a:r>
            <a:r>
              <a:rPr lang="de-DE" altLang="cs-CZ" sz="1000" b="1" dirty="0" err="1" smtClean="0"/>
              <a:t>filozofický</a:t>
            </a:r>
            <a:r>
              <a:rPr lang="de-DE" altLang="cs-CZ" sz="1000" b="1" dirty="0" smtClean="0"/>
              <a:t>, </a:t>
            </a:r>
            <a:r>
              <a:rPr lang="de-DE" altLang="cs-CZ" sz="1000" b="1" dirty="0" err="1" smtClean="0"/>
              <a:t>umělecký</a:t>
            </a:r>
            <a:r>
              <a:rPr lang="de-DE" altLang="cs-CZ" sz="1000" b="1" dirty="0" smtClean="0"/>
              <a:t> </a:t>
            </a:r>
            <a:r>
              <a:rPr lang="de-DE" altLang="cs-CZ" sz="1000" b="1" dirty="0" err="1" smtClean="0"/>
              <a:t>kontext</a:t>
            </a:r>
            <a:r>
              <a:rPr lang="de-DE" altLang="cs-CZ" sz="1000" b="1" dirty="0" smtClean="0"/>
              <a:t>):</a:t>
            </a:r>
            <a:endParaRPr lang="de-DE" altLang="cs-CZ" sz="1000" dirty="0" smtClean="0"/>
          </a:p>
          <a:p>
            <a:pPr eaLnBrk="1" hangingPunct="1">
              <a:lnSpc>
                <a:spcPct val="80000"/>
              </a:lnSpc>
            </a:pPr>
            <a:r>
              <a:rPr lang="de-DE" altLang="cs-CZ" sz="1000" dirty="0" err="1" smtClean="0"/>
              <a:t>Fyzionomie</a:t>
            </a:r>
            <a:r>
              <a:rPr lang="de-DE" altLang="cs-CZ" sz="1000" dirty="0" smtClean="0"/>
              <a:t>, </a:t>
            </a:r>
            <a:r>
              <a:rPr lang="de-DE" altLang="cs-CZ" sz="1000" dirty="0" err="1" smtClean="0"/>
              <a:t>historie</a:t>
            </a:r>
            <a:r>
              <a:rPr lang="de-DE" altLang="cs-CZ" sz="1000" dirty="0" smtClean="0"/>
              <a:t> </a:t>
            </a:r>
            <a:r>
              <a:rPr lang="de-DE" altLang="cs-CZ" sz="1000" dirty="0" err="1" smtClean="0"/>
              <a:t>odívání</a:t>
            </a:r>
            <a:r>
              <a:rPr lang="de-DE" altLang="cs-CZ" sz="1000" dirty="0" smtClean="0"/>
              <a:t>, </a:t>
            </a:r>
            <a:r>
              <a:rPr lang="de-DE" altLang="cs-CZ" sz="1000" dirty="0" err="1" smtClean="0"/>
              <a:t>biologie</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osobnostně-sociální</a:t>
            </a:r>
            <a:r>
              <a:rPr lang="de-DE" altLang="cs-CZ" sz="1000" dirty="0" smtClean="0"/>
              <a:t>:</a:t>
            </a:r>
          </a:p>
          <a:p>
            <a:pPr eaLnBrk="1" hangingPunct="1">
              <a:lnSpc>
                <a:spcPct val="80000"/>
              </a:lnSpc>
            </a:pPr>
            <a:r>
              <a:rPr lang="de-DE" altLang="cs-CZ" sz="1000" dirty="0" err="1" smtClean="0"/>
              <a:t>Uvědomění</a:t>
            </a:r>
            <a:r>
              <a:rPr lang="de-DE" altLang="cs-CZ" sz="1000" dirty="0" smtClean="0"/>
              <a:t> si </a:t>
            </a:r>
            <a:r>
              <a:rPr lang="de-DE" altLang="cs-CZ" sz="1000" dirty="0" err="1" smtClean="0"/>
              <a:t>funkce</a:t>
            </a:r>
            <a:r>
              <a:rPr lang="de-DE" altLang="cs-CZ" sz="1000" dirty="0" smtClean="0"/>
              <a:t> </a:t>
            </a:r>
            <a:r>
              <a:rPr lang="de-DE" altLang="cs-CZ" sz="1000" dirty="0" err="1" smtClean="0"/>
              <a:t>ženského</a:t>
            </a:r>
            <a:r>
              <a:rPr lang="de-DE" altLang="cs-CZ" sz="1000" dirty="0" smtClean="0"/>
              <a:t> </a:t>
            </a:r>
            <a:r>
              <a:rPr lang="de-DE" altLang="cs-CZ" sz="1000" dirty="0" err="1" smtClean="0"/>
              <a:t>těla</a:t>
            </a:r>
            <a:r>
              <a:rPr lang="de-DE" altLang="cs-CZ" sz="1000" dirty="0" smtClean="0"/>
              <a:t>. Respekt k </a:t>
            </a:r>
            <a:r>
              <a:rPr lang="de-DE" altLang="cs-CZ" sz="1000" dirty="0" err="1" smtClean="0"/>
              <a:t>němu</a:t>
            </a:r>
            <a:r>
              <a:rPr lang="de-DE" altLang="cs-CZ" sz="1000" dirty="0" smtClean="0"/>
              <a:t>.</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vzdělávací</a:t>
            </a:r>
            <a:r>
              <a:rPr lang="de-DE" altLang="cs-CZ" sz="1000" dirty="0" smtClean="0"/>
              <a:t>:</a:t>
            </a:r>
          </a:p>
          <a:p>
            <a:pPr eaLnBrk="1" hangingPunct="1">
              <a:lnSpc>
                <a:spcPct val="80000"/>
              </a:lnSpc>
            </a:pPr>
            <a:r>
              <a:rPr lang="de-DE" altLang="cs-CZ" sz="1000" dirty="0" smtClean="0"/>
              <a:t>-student </a:t>
            </a:r>
            <a:r>
              <a:rPr lang="de-DE" altLang="cs-CZ" sz="1000" dirty="0" err="1" smtClean="0"/>
              <a:t>dokáže</a:t>
            </a:r>
            <a:r>
              <a:rPr lang="de-DE" altLang="cs-CZ" sz="1000" dirty="0" smtClean="0"/>
              <a:t> </a:t>
            </a:r>
            <a:r>
              <a:rPr lang="de-DE" altLang="cs-CZ" sz="1000" dirty="0" err="1" smtClean="0"/>
              <a:t>využít</a:t>
            </a:r>
            <a:r>
              <a:rPr lang="de-DE" altLang="cs-CZ" sz="1000" dirty="0" smtClean="0"/>
              <a:t> </a:t>
            </a:r>
            <a:r>
              <a:rPr lang="de-DE" altLang="cs-CZ" sz="1000" dirty="0" err="1" smtClean="0"/>
              <a:t>svých</a:t>
            </a:r>
            <a:r>
              <a:rPr lang="de-DE" altLang="cs-CZ" sz="1000" dirty="0" smtClean="0"/>
              <a:t> </a:t>
            </a:r>
            <a:r>
              <a:rPr lang="de-DE" altLang="cs-CZ" sz="1000" dirty="0" err="1" smtClean="0"/>
              <a:t>profesních</a:t>
            </a:r>
            <a:r>
              <a:rPr lang="de-DE" altLang="cs-CZ" sz="1000" dirty="0" smtClean="0"/>
              <a:t> </a:t>
            </a:r>
            <a:r>
              <a:rPr lang="de-DE" altLang="cs-CZ" sz="1000" dirty="0" err="1" smtClean="0"/>
              <a:t>znalostí</a:t>
            </a:r>
            <a:r>
              <a:rPr lang="de-DE" altLang="cs-CZ" sz="1000" dirty="0" smtClean="0"/>
              <a:t> a </a:t>
            </a:r>
            <a:r>
              <a:rPr lang="de-DE" altLang="cs-CZ" sz="1000" dirty="0" err="1" smtClean="0"/>
              <a:t>osobního</a:t>
            </a:r>
            <a:r>
              <a:rPr lang="de-DE" altLang="cs-CZ" sz="1000" dirty="0" smtClean="0"/>
              <a:t> </a:t>
            </a:r>
            <a:r>
              <a:rPr lang="de-DE" altLang="cs-CZ" sz="1000" dirty="0" err="1" smtClean="0"/>
              <a:t>přístupu</a:t>
            </a:r>
            <a:r>
              <a:rPr lang="de-DE" altLang="cs-CZ" sz="1000" dirty="0" smtClean="0"/>
              <a:t> k </a:t>
            </a:r>
            <a:r>
              <a:rPr lang="de-DE" altLang="cs-CZ" sz="1000" dirty="0" err="1" smtClean="0"/>
              <a:t>vytvoření</a:t>
            </a:r>
            <a:r>
              <a:rPr lang="de-DE" altLang="cs-CZ" sz="1000" dirty="0" smtClean="0"/>
              <a:t> </a:t>
            </a:r>
            <a:r>
              <a:rPr lang="de-DE" altLang="cs-CZ" sz="1000" dirty="0" err="1" smtClean="0"/>
              <a:t>originálního</a:t>
            </a:r>
            <a:r>
              <a:rPr lang="de-DE" altLang="cs-CZ" sz="1000" dirty="0" smtClean="0"/>
              <a:t> </a:t>
            </a:r>
            <a:r>
              <a:rPr lang="de-DE" altLang="cs-CZ" sz="1000" dirty="0" err="1" smtClean="0"/>
              <a:t>funkčního</a:t>
            </a:r>
            <a:r>
              <a:rPr lang="de-DE" altLang="cs-CZ" sz="1000" dirty="0" smtClean="0"/>
              <a:t> </a:t>
            </a:r>
            <a:r>
              <a:rPr lang="de-DE" altLang="cs-CZ" sz="1000" dirty="0" err="1" smtClean="0"/>
              <a:t>oděvu</a:t>
            </a:r>
            <a:endParaRPr lang="en-US" altLang="cs-CZ" sz="1000" b="1" dirty="0" smtClean="0"/>
          </a:p>
          <a:p>
            <a:pPr eaLnBrk="1" hangingPunct="1">
              <a:lnSpc>
                <a:spcPct val="80000"/>
              </a:lnSpc>
            </a:pPr>
            <a:r>
              <a:rPr lang="en-US" altLang="cs-CZ" sz="1000" b="1" dirty="0" err="1" smtClean="0"/>
              <a:t>výstupy</a:t>
            </a:r>
            <a:r>
              <a:rPr lang="en-US" altLang="cs-CZ" sz="1000" b="1" dirty="0" smtClean="0"/>
              <a:t> RVP</a:t>
            </a:r>
            <a:r>
              <a:rPr lang="en-US" altLang="cs-CZ" sz="1000" dirty="0" smtClean="0"/>
              <a:t>:</a:t>
            </a:r>
          </a:p>
          <a:p>
            <a:pPr eaLnBrk="1" hangingPunct="1">
              <a:lnSpc>
                <a:spcPct val="80000"/>
              </a:lnSpc>
            </a:pPr>
            <a:r>
              <a:rPr lang="en-US" altLang="cs-CZ" sz="1000" dirty="0" smtClean="0"/>
              <a:t>Student:</a:t>
            </a:r>
          </a:p>
          <a:p>
            <a:pPr eaLnBrk="1" hangingPunct="1">
              <a:lnSpc>
                <a:spcPct val="80000"/>
              </a:lnSpc>
            </a:pPr>
            <a:r>
              <a:rPr lang="en-US" altLang="cs-CZ" sz="1000" dirty="0" err="1" smtClean="0"/>
              <a:t>vybírá</a:t>
            </a:r>
            <a:r>
              <a:rPr lang="en-US" altLang="cs-CZ" sz="1000" dirty="0" smtClean="0"/>
              <a:t> u </a:t>
            </a:r>
            <a:r>
              <a:rPr lang="en-US" altLang="cs-CZ" sz="1000" dirty="0" err="1" smtClean="0"/>
              <a:t>uplatňujě</a:t>
            </a:r>
            <a:r>
              <a:rPr lang="en-US" altLang="cs-CZ" sz="1000" dirty="0" smtClean="0"/>
              <a:t> </a:t>
            </a:r>
            <a:r>
              <a:rPr lang="en-US" altLang="cs-CZ" sz="1000" dirty="0" err="1" smtClean="0"/>
              <a:t>vhodnou</a:t>
            </a:r>
            <a:r>
              <a:rPr lang="en-US" altLang="cs-CZ" sz="1000" dirty="0" smtClean="0"/>
              <a:t> </a:t>
            </a:r>
            <a:r>
              <a:rPr lang="en-US" altLang="cs-CZ" sz="1000" dirty="0" err="1" smtClean="0"/>
              <a:t>škálu</a:t>
            </a:r>
            <a:r>
              <a:rPr lang="en-US" altLang="cs-CZ" sz="1000" dirty="0" smtClean="0"/>
              <a:t> </a:t>
            </a:r>
            <a:r>
              <a:rPr lang="en-US" altLang="cs-CZ" sz="1000" dirty="0" err="1" smtClean="0"/>
              <a:t>prvků</a:t>
            </a:r>
            <a:r>
              <a:rPr lang="en-US" altLang="cs-CZ" sz="1000" dirty="0" smtClean="0"/>
              <a:t>/</a:t>
            </a:r>
            <a:r>
              <a:rPr lang="en-US" altLang="cs-CZ" sz="1000" dirty="0" err="1" smtClean="0"/>
              <a:t>tvarů</a:t>
            </a:r>
            <a:r>
              <a:rPr lang="en-US" altLang="cs-CZ" sz="1000" dirty="0" smtClean="0"/>
              <a:t>/</a:t>
            </a:r>
            <a:r>
              <a:rPr lang="en-US" altLang="cs-CZ" sz="1000" dirty="0" err="1" smtClean="0"/>
              <a:t>řešení</a:t>
            </a:r>
            <a:r>
              <a:rPr lang="en-US" altLang="cs-CZ" sz="1000" dirty="0" smtClean="0"/>
              <a:t> k </a:t>
            </a:r>
            <a:r>
              <a:rPr lang="en-US" altLang="cs-CZ" sz="1000" dirty="0" err="1" smtClean="0"/>
              <a:t>vytvoření</a:t>
            </a:r>
            <a:r>
              <a:rPr lang="en-US" altLang="cs-CZ" sz="1000" dirty="0" smtClean="0"/>
              <a:t> </a:t>
            </a:r>
            <a:r>
              <a:rPr lang="en-US" altLang="cs-CZ" sz="1000" dirty="0" err="1" smtClean="0"/>
              <a:t>osobitého</a:t>
            </a:r>
            <a:r>
              <a:rPr lang="en-US" altLang="cs-CZ" sz="1000" dirty="0" smtClean="0"/>
              <a:t> </a:t>
            </a:r>
            <a:r>
              <a:rPr lang="en-US" altLang="cs-CZ" sz="1000" dirty="0" err="1" smtClean="0"/>
              <a:t>funkčního</a:t>
            </a:r>
            <a:r>
              <a:rPr lang="en-US" altLang="cs-CZ" sz="1000" dirty="0" smtClean="0"/>
              <a:t> </a:t>
            </a:r>
            <a:r>
              <a:rPr lang="en-US" altLang="cs-CZ" sz="1000" dirty="0" err="1" smtClean="0"/>
              <a:t>výsledku</a:t>
            </a:r>
            <a:r>
              <a:rPr lang="en-US" altLang="cs-CZ" sz="1000" dirty="0" smtClean="0"/>
              <a:t> </a:t>
            </a:r>
          </a:p>
          <a:p>
            <a:pPr eaLnBrk="1" hangingPunct="1">
              <a:lnSpc>
                <a:spcPct val="80000"/>
              </a:lnSpc>
            </a:pPr>
            <a:r>
              <a:rPr lang="en-US" altLang="cs-CZ" sz="1000" dirty="0" err="1" smtClean="0"/>
              <a:t>interpretuje</a:t>
            </a:r>
            <a:r>
              <a:rPr lang="en-US" altLang="cs-CZ" sz="1000" dirty="0" smtClean="0"/>
              <a:t> </a:t>
            </a:r>
            <a:r>
              <a:rPr lang="en-US" altLang="cs-CZ" sz="1000" dirty="0" err="1" smtClean="0"/>
              <a:t>výsledek</a:t>
            </a:r>
            <a:r>
              <a:rPr lang="en-US" altLang="cs-CZ" sz="1000" dirty="0" smtClean="0"/>
              <a:t> </a:t>
            </a:r>
            <a:r>
              <a:rPr lang="en-US" altLang="cs-CZ" sz="1000" dirty="0" err="1" smtClean="0"/>
              <a:t>vlastní</a:t>
            </a:r>
            <a:r>
              <a:rPr lang="en-US" altLang="cs-CZ" sz="1000" dirty="0" smtClean="0"/>
              <a:t> </a:t>
            </a:r>
            <a:r>
              <a:rPr lang="en-US" altLang="cs-CZ" sz="1000" dirty="0" err="1" smtClean="0"/>
              <a:t>práce</a:t>
            </a:r>
            <a:r>
              <a:rPr lang="en-US" altLang="cs-CZ" sz="1000" dirty="0" smtClean="0"/>
              <a:t> a </a:t>
            </a:r>
            <a:r>
              <a:rPr lang="en-US" altLang="cs-CZ" sz="1000" dirty="0" err="1" smtClean="0"/>
              <a:t>dokáže</a:t>
            </a:r>
            <a:r>
              <a:rPr lang="en-US" altLang="cs-CZ" sz="1000" dirty="0" smtClean="0"/>
              <a:t> </a:t>
            </a:r>
            <a:r>
              <a:rPr lang="en-US" altLang="cs-CZ" sz="1000" dirty="0" err="1" smtClean="0"/>
              <a:t>jej</a:t>
            </a:r>
            <a:r>
              <a:rPr lang="en-US" altLang="cs-CZ" sz="1000" dirty="0" smtClean="0"/>
              <a:t> </a:t>
            </a:r>
            <a:r>
              <a:rPr lang="en-US" altLang="cs-CZ" sz="1000" dirty="0" err="1" smtClean="0"/>
              <a:t>zhodnotit</a:t>
            </a:r>
            <a:r>
              <a:rPr lang="en-US" altLang="cs-CZ" sz="1000" dirty="0" smtClean="0"/>
              <a:t> a </a:t>
            </a:r>
            <a:r>
              <a:rPr lang="en-US" altLang="cs-CZ" sz="1000" dirty="0" err="1" smtClean="0"/>
              <a:t>diskutovat</a:t>
            </a:r>
            <a:r>
              <a:rPr lang="en-US" altLang="cs-CZ" sz="1000" dirty="0" smtClean="0"/>
              <a:t> o </a:t>
            </a:r>
            <a:r>
              <a:rPr lang="en-US" altLang="cs-CZ" sz="1000" dirty="0" err="1" smtClean="0"/>
              <a:t>dalších</a:t>
            </a:r>
            <a:r>
              <a:rPr lang="en-US" altLang="cs-CZ" sz="1000" dirty="0" smtClean="0"/>
              <a:t> </a:t>
            </a:r>
            <a:r>
              <a:rPr lang="en-US" altLang="cs-CZ" sz="1000" dirty="0" err="1" smtClean="0"/>
              <a:t>možnostech</a:t>
            </a:r>
            <a:r>
              <a:rPr lang="en-US" altLang="cs-CZ" sz="1000" dirty="0" smtClean="0"/>
              <a:t> a </a:t>
            </a:r>
            <a:r>
              <a:rPr lang="en-US" altLang="cs-CZ" sz="1000" dirty="0" err="1" smtClean="0"/>
              <a:t>variantách</a:t>
            </a:r>
            <a:endParaRPr lang="en-US" altLang="cs-CZ" sz="1000" b="1" dirty="0" smtClean="0"/>
          </a:p>
          <a:p>
            <a:pPr eaLnBrk="1" hangingPunct="1">
              <a:lnSpc>
                <a:spcPct val="80000"/>
              </a:lnSpc>
            </a:pPr>
            <a:r>
              <a:rPr lang="en-US" altLang="cs-CZ" sz="1000" b="1" dirty="0" err="1" smtClean="0"/>
              <a:t>mezipředmětové</a:t>
            </a:r>
            <a:r>
              <a:rPr lang="en-US" altLang="cs-CZ" sz="1000" b="1" dirty="0" smtClean="0"/>
              <a:t> </a:t>
            </a:r>
            <a:r>
              <a:rPr lang="en-US" altLang="cs-CZ" sz="1000" b="1" dirty="0" err="1" smtClean="0"/>
              <a:t>vazby</a:t>
            </a:r>
            <a:r>
              <a:rPr lang="en-US" altLang="cs-CZ" sz="1000" b="1" dirty="0" smtClean="0"/>
              <a:t>:</a:t>
            </a:r>
            <a:endParaRPr lang="en-US" altLang="cs-CZ" sz="1000" dirty="0" smtClean="0"/>
          </a:p>
          <a:p>
            <a:pPr eaLnBrk="1" hangingPunct="1">
              <a:lnSpc>
                <a:spcPct val="80000"/>
              </a:lnSpc>
            </a:pPr>
            <a:r>
              <a:rPr lang="en-US" altLang="cs-CZ" sz="1000" dirty="0" err="1" smtClean="0"/>
              <a:t>konstrukce</a:t>
            </a:r>
            <a:r>
              <a:rPr lang="en-US" altLang="cs-CZ" sz="1000" dirty="0" smtClean="0"/>
              <a:t> </a:t>
            </a:r>
            <a:r>
              <a:rPr lang="en-US" altLang="cs-CZ" sz="1000" dirty="0" err="1" smtClean="0"/>
              <a:t>střihů</a:t>
            </a:r>
            <a:r>
              <a:rPr lang="en-US" altLang="cs-CZ" sz="1000" dirty="0" smtClean="0"/>
              <a:t>, </a:t>
            </a:r>
            <a:r>
              <a:rPr lang="en-US" altLang="cs-CZ" sz="1000" dirty="0" err="1" smtClean="0"/>
              <a:t>Technologie</a:t>
            </a:r>
            <a:r>
              <a:rPr lang="en-US" altLang="cs-CZ" sz="1000" dirty="0" smtClean="0"/>
              <a:t> </a:t>
            </a:r>
            <a:r>
              <a:rPr lang="en-US" altLang="cs-CZ" sz="1000" dirty="0" err="1" smtClean="0"/>
              <a:t>odívání</a:t>
            </a:r>
            <a:r>
              <a:rPr lang="en-US" altLang="cs-CZ" sz="1000" dirty="0" smtClean="0"/>
              <a:t>, </a:t>
            </a:r>
            <a:r>
              <a:rPr lang="en-US" altLang="cs-CZ" sz="1000" dirty="0" err="1" smtClean="0"/>
              <a:t>navrhování</a:t>
            </a:r>
            <a:r>
              <a:rPr lang="en-US" altLang="cs-CZ" sz="1000" dirty="0" smtClean="0"/>
              <a:t> </a:t>
            </a:r>
            <a:r>
              <a:rPr lang="en-US" altLang="cs-CZ" sz="1000" dirty="0" err="1" smtClean="0"/>
              <a:t>oděvů</a:t>
            </a:r>
            <a:endParaRPr lang="cs-CZ" altLang="cs-CZ" sz="1000" dirty="0" smtClean="0"/>
          </a:p>
        </p:txBody>
      </p:sp>
    </p:spTree>
    <p:extLst>
      <p:ext uri="{BB962C8B-B14F-4D97-AF65-F5344CB8AC3E}">
        <p14:creationId xmlns:p14="http://schemas.microsoft.com/office/powerpoint/2010/main" val="55996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p:cNvSpPr>
            <a:spLocks noGrp="1" noRot="1" noChangeAspect="1" noTextEdit="1"/>
          </p:cNvSpPr>
          <p:nvPr>
            <p:ph type="sldImg"/>
          </p:nvPr>
        </p:nvSpPr>
        <p:spPr>
          <a:ln/>
        </p:spPr>
      </p:sp>
      <p:sp>
        <p:nvSpPr>
          <p:cNvPr id="16387" name="Zástupný symbol pro poznámky 2"/>
          <p:cNvSpPr>
            <a:spLocks noGrp="1"/>
          </p:cNvSpPr>
          <p:nvPr>
            <p:ph type="body" idx="1"/>
          </p:nvPr>
        </p:nvSpPr>
        <p:spPr>
          <a:noFill/>
        </p:spPr>
        <p:txBody>
          <a:bodyPr/>
          <a:lstStyle/>
          <a:p>
            <a:endParaRPr lang="cs-CZ" altLang="cs-CZ" smtClean="0"/>
          </a:p>
        </p:txBody>
      </p:sp>
      <p:sp>
        <p:nvSpPr>
          <p:cNvPr id="16388"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572A75-27CF-4020-8D20-8728DED8C37D}"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07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p:spPr>
        <p:txBody>
          <a:bodyPr/>
          <a:lstStyle/>
          <a:p>
            <a:endParaRPr lang="cs-CZ" altLang="cs-CZ" smtClean="0"/>
          </a:p>
        </p:txBody>
      </p:sp>
      <p:sp>
        <p:nvSpPr>
          <p:cNvPr id="25604"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0606A1-5A35-48EE-AD91-1FC474D730B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68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19</a:t>
            </a:fld>
            <a:endParaRPr lang="cs-CZ"/>
          </a:p>
        </p:txBody>
      </p:sp>
    </p:spTree>
    <p:extLst>
      <p:ext uri="{BB962C8B-B14F-4D97-AF65-F5344CB8AC3E}">
        <p14:creationId xmlns:p14="http://schemas.microsoft.com/office/powerpoint/2010/main" val="382430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800" dirty="0" smtClean="0"/>
              <a:t> </a:t>
            </a:r>
            <a:r>
              <a:rPr lang="cs-CZ" sz="800" dirty="0" err="1" smtClean="0"/>
              <a:t>Now</a:t>
            </a:r>
            <a:r>
              <a:rPr lang="cs-CZ" sz="800" baseline="0" dirty="0" smtClean="0"/>
              <a:t> </a:t>
            </a:r>
            <a:r>
              <a:rPr lang="cs-CZ" sz="800" baseline="0" dirty="0" err="1" smtClean="0"/>
              <a:t>we</a:t>
            </a:r>
            <a:r>
              <a:rPr lang="cs-CZ" sz="800" baseline="0" dirty="0" smtClean="0"/>
              <a:t> </a:t>
            </a:r>
            <a:r>
              <a:rPr lang="cs-CZ" sz="800" baseline="0" dirty="0" err="1" smtClean="0"/>
              <a:t>would</a:t>
            </a:r>
            <a:r>
              <a:rPr lang="cs-CZ" sz="800" baseline="0" dirty="0" smtClean="0"/>
              <a:t> </a:t>
            </a:r>
            <a:r>
              <a:rPr lang="cs-CZ" sz="800" baseline="0" dirty="0" err="1" smtClean="0"/>
              <a:t>like</a:t>
            </a:r>
            <a:r>
              <a:rPr lang="cs-CZ" sz="800" baseline="0" dirty="0" smtClean="0"/>
              <a:t> to show </a:t>
            </a:r>
            <a:r>
              <a:rPr lang="cs-CZ" sz="800" baseline="0" dirty="0" err="1" smtClean="0"/>
              <a:t>you</a:t>
            </a:r>
            <a:r>
              <a:rPr lang="cs-CZ" sz="800" baseline="0" dirty="0" smtClean="0"/>
              <a:t> </a:t>
            </a:r>
            <a:r>
              <a:rPr lang="cs-CZ" sz="800" baseline="0" dirty="0" err="1" smtClean="0"/>
              <a:t>some</a:t>
            </a:r>
            <a:r>
              <a:rPr lang="cs-CZ" sz="800" baseline="0" dirty="0" smtClean="0"/>
              <a:t> </a:t>
            </a:r>
            <a:r>
              <a:rPr lang="cs-CZ" sz="800" baseline="0" dirty="0" err="1" smtClean="0"/>
              <a:t>examples</a:t>
            </a:r>
            <a:r>
              <a:rPr lang="cs-CZ" sz="800" baseline="0" dirty="0" smtClean="0"/>
              <a:t>, </a:t>
            </a:r>
            <a:r>
              <a:rPr lang="cs-CZ" sz="800" baseline="0" dirty="0" err="1" smtClean="0"/>
              <a:t>how</a:t>
            </a:r>
            <a:r>
              <a:rPr lang="cs-CZ" sz="800" baseline="0" dirty="0" smtClean="0"/>
              <a:t> </a:t>
            </a:r>
            <a:r>
              <a:rPr lang="cs-CZ" sz="800" baseline="0" dirty="0" err="1" smtClean="0"/>
              <a:t>we</a:t>
            </a:r>
            <a:r>
              <a:rPr lang="cs-CZ" sz="800" baseline="0" dirty="0" smtClean="0"/>
              <a:t> </a:t>
            </a:r>
            <a:r>
              <a:rPr lang="cs-CZ" sz="800" baseline="0" dirty="0" err="1" smtClean="0"/>
              <a:t>work</a:t>
            </a:r>
            <a:r>
              <a:rPr lang="cs-CZ" sz="800" baseline="0" dirty="0" smtClean="0"/>
              <a:t>  </a:t>
            </a:r>
            <a:r>
              <a:rPr lang="cs-CZ" sz="800" baseline="0" dirty="0" err="1" smtClean="0"/>
              <a:t>with</a:t>
            </a:r>
            <a:r>
              <a:rPr lang="cs-CZ" sz="800" baseline="0" dirty="0" smtClean="0"/>
              <a:t> gender </a:t>
            </a:r>
            <a:r>
              <a:rPr lang="cs-CZ" sz="800" baseline="0" dirty="0" err="1" smtClean="0"/>
              <a:t>issue</a:t>
            </a:r>
            <a:r>
              <a:rPr lang="cs-CZ" sz="800" baseline="0" dirty="0" smtClean="0"/>
              <a:t> by </a:t>
            </a:r>
            <a:r>
              <a:rPr lang="cs-CZ" sz="800" baseline="0" dirty="0" err="1" smtClean="0"/>
              <a:t>improving</a:t>
            </a:r>
            <a:r>
              <a:rPr lang="cs-CZ" sz="800" baseline="0" dirty="0" smtClean="0"/>
              <a:t> </a:t>
            </a:r>
            <a:r>
              <a:rPr lang="cs-CZ" sz="800" baseline="0" dirty="0" err="1" smtClean="0"/>
              <a:t>visual</a:t>
            </a:r>
            <a:r>
              <a:rPr lang="cs-CZ" sz="800" baseline="0" dirty="0" smtClean="0"/>
              <a:t> </a:t>
            </a:r>
            <a:r>
              <a:rPr lang="cs-CZ" sz="800" baseline="0" dirty="0" err="1" smtClean="0"/>
              <a:t>literacy</a:t>
            </a:r>
            <a:r>
              <a:rPr lang="cs-CZ" sz="800" baseline="0" dirty="0" smtClean="0"/>
              <a:t>. </a:t>
            </a:r>
            <a:r>
              <a:rPr lang="cs-CZ" sz="800" dirty="0" err="1" smtClean="0"/>
              <a:t>One</a:t>
            </a:r>
            <a:r>
              <a:rPr lang="cs-CZ" sz="800" dirty="0" smtClean="0"/>
              <a:t> </a:t>
            </a:r>
            <a:r>
              <a:rPr lang="cs-CZ" sz="800" dirty="0" err="1" smtClean="0"/>
              <a:t>of</a:t>
            </a:r>
            <a:r>
              <a:rPr lang="cs-CZ" sz="800" dirty="0" smtClean="0"/>
              <a:t> </a:t>
            </a:r>
            <a:r>
              <a:rPr lang="cs-CZ" sz="800" dirty="0" err="1" smtClean="0"/>
              <a:t>methods</a:t>
            </a:r>
            <a:r>
              <a:rPr lang="cs-CZ" sz="800" dirty="0" smtClean="0"/>
              <a:t> </a:t>
            </a:r>
            <a:r>
              <a:rPr lang="cs-CZ" sz="800" dirty="0" err="1" smtClean="0"/>
              <a:t>we</a:t>
            </a:r>
            <a:r>
              <a:rPr lang="cs-CZ" sz="800" dirty="0" smtClean="0"/>
              <a:t> use </a:t>
            </a:r>
            <a:r>
              <a:rPr lang="cs-CZ" sz="800" dirty="0" err="1" smtClean="0"/>
              <a:t>is</a:t>
            </a:r>
            <a:r>
              <a:rPr lang="cs-CZ" sz="800" dirty="0" smtClean="0"/>
              <a:t> </a:t>
            </a:r>
            <a:r>
              <a:rPr lang="cs-CZ" sz="800" dirty="0" err="1" smtClean="0"/>
              <a:t>crtitical</a:t>
            </a:r>
            <a:r>
              <a:rPr lang="cs-CZ" sz="800" dirty="0" smtClean="0"/>
              <a:t> </a:t>
            </a:r>
            <a:r>
              <a:rPr lang="cs-CZ" sz="800" dirty="0" err="1" smtClean="0"/>
              <a:t>analysis</a:t>
            </a:r>
            <a:r>
              <a:rPr lang="cs-CZ" sz="800" dirty="0" smtClean="0"/>
              <a:t> </a:t>
            </a:r>
            <a:r>
              <a:rPr lang="cs-CZ" sz="800" baseline="0" dirty="0" err="1" smtClean="0"/>
              <a:t>pictures</a:t>
            </a:r>
            <a:r>
              <a:rPr lang="cs-CZ" sz="800" baseline="0" dirty="0" smtClean="0"/>
              <a:t> </a:t>
            </a:r>
            <a:r>
              <a:rPr lang="cs-CZ" sz="800" dirty="0" err="1" smtClean="0"/>
              <a:t>of</a:t>
            </a:r>
            <a:r>
              <a:rPr lang="cs-CZ" sz="800" dirty="0" smtClean="0"/>
              <a:t> </a:t>
            </a:r>
            <a:r>
              <a:rPr lang="cs-CZ" sz="800" dirty="0" err="1" smtClean="0"/>
              <a:t>popular</a:t>
            </a:r>
            <a:r>
              <a:rPr lang="cs-CZ" sz="800" baseline="0" dirty="0" smtClean="0"/>
              <a:t> </a:t>
            </a:r>
            <a:r>
              <a:rPr lang="cs-CZ" sz="800" baseline="0" dirty="0" err="1" smtClean="0"/>
              <a:t>or</a:t>
            </a:r>
            <a:r>
              <a:rPr lang="cs-CZ" sz="800" baseline="0" dirty="0" smtClean="0"/>
              <a:t> </a:t>
            </a:r>
            <a:r>
              <a:rPr lang="cs-CZ" sz="800" baseline="0" dirty="0" err="1" smtClean="0"/>
              <a:t>mainstrem</a:t>
            </a:r>
            <a:r>
              <a:rPr lang="cs-CZ" sz="800" baseline="0" dirty="0" smtClean="0"/>
              <a:t> </a:t>
            </a:r>
            <a:r>
              <a:rPr lang="cs-CZ" sz="800" baseline="0" dirty="0" err="1" smtClean="0"/>
              <a:t>magazine</a:t>
            </a:r>
            <a:r>
              <a:rPr lang="cs-CZ" sz="800" baseline="0" dirty="0" smtClean="0"/>
              <a:t>. </a:t>
            </a:r>
            <a:r>
              <a:rPr lang="cs-CZ" sz="800" baseline="0" dirty="0" err="1" smtClean="0"/>
              <a:t>The</a:t>
            </a:r>
            <a:r>
              <a:rPr lang="cs-CZ" sz="800" baseline="0" dirty="0" smtClean="0"/>
              <a:t> </a:t>
            </a:r>
            <a:r>
              <a:rPr lang="cs-CZ" sz="800" baseline="0" dirty="0" err="1" smtClean="0"/>
              <a:t>main</a:t>
            </a:r>
            <a:r>
              <a:rPr lang="cs-CZ" sz="800" baseline="0" dirty="0" smtClean="0"/>
              <a:t> point </a:t>
            </a:r>
            <a:r>
              <a:rPr lang="cs-CZ" sz="800" baseline="0" dirty="0" err="1" smtClean="0"/>
              <a:t>is</a:t>
            </a:r>
            <a:r>
              <a:rPr lang="cs-CZ" sz="800" baseline="0" dirty="0" smtClean="0"/>
              <a:t> to </a:t>
            </a:r>
            <a:r>
              <a:rPr lang="cs-CZ" sz="800" baseline="0" dirty="0" err="1" smtClean="0"/>
              <a:t>understand</a:t>
            </a:r>
            <a:r>
              <a:rPr lang="cs-CZ" sz="800" baseline="0" dirty="0" smtClean="0"/>
              <a:t> </a:t>
            </a:r>
            <a:r>
              <a:rPr lang="cs-CZ" sz="800" baseline="0" dirty="0" err="1" smtClean="0"/>
              <a:t>how</a:t>
            </a:r>
            <a:r>
              <a:rPr lang="cs-CZ" sz="800" baseline="0" dirty="0" smtClean="0"/>
              <a:t> </a:t>
            </a:r>
            <a:r>
              <a:rPr lang="cs-CZ" sz="800" baseline="0" dirty="0" err="1" smtClean="0"/>
              <a:t>our</a:t>
            </a:r>
            <a:r>
              <a:rPr lang="cs-CZ" sz="800" baseline="0" dirty="0" smtClean="0"/>
              <a:t> </a:t>
            </a:r>
            <a:r>
              <a:rPr lang="cs-CZ" sz="800" baseline="0" dirty="0" err="1" smtClean="0"/>
              <a:t>values</a:t>
            </a:r>
            <a:r>
              <a:rPr lang="cs-CZ" sz="800" baseline="0" dirty="0" smtClean="0"/>
              <a:t> are </a:t>
            </a:r>
            <a:r>
              <a:rPr lang="cs-CZ" sz="800" baseline="0" dirty="0" err="1" smtClean="0"/>
              <a:t>influenced</a:t>
            </a:r>
            <a:r>
              <a:rPr lang="cs-CZ" sz="800" baseline="0" dirty="0" smtClean="0"/>
              <a:t> and </a:t>
            </a:r>
            <a:r>
              <a:rPr lang="cs-CZ" sz="800" baseline="0" dirty="0" err="1" smtClean="0"/>
              <a:t>created</a:t>
            </a:r>
            <a:r>
              <a:rPr lang="cs-CZ" sz="800" baseline="0" dirty="0" smtClean="0"/>
              <a:t>.</a:t>
            </a:r>
          </a:p>
          <a:p>
            <a:r>
              <a:rPr lang="cs-CZ" sz="800" baseline="0" dirty="0" err="1" smtClean="0"/>
              <a:t>This</a:t>
            </a:r>
            <a:r>
              <a:rPr lang="cs-CZ" sz="800" baseline="0" dirty="0" smtClean="0"/>
              <a:t> </a:t>
            </a:r>
            <a:r>
              <a:rPr lang="cs-CZ" sz="800" baseline="0" dirty="0" err="1" smtClean="0"/>
              <a:t>is</a:t>
            </a:r>
            <a:r>
              <a:rPr lang="cs-CZ" sz="800" baseline="0" dirty="0" smtClean="0"/>
              <a:t> part </a:t>
            </a:r>
            <a:r>
              <a:rPr lang="cs-CZ" sz="800" baseline="0" dirty="0" err="1" smtClean="0"/>
              <a:t>of</a:t>
            </a:r>
            <a:r>
              <a:rPr lang="cs-CZ" sz="800" baseline="0" dirty="0" smtClean="0"/>
              <a:t> </a:t>
            </a:r>
            <a:r>
              <a:rPr lang="cs-CZ" sz="800" baseline="0" dirty="0" err="1" smtClean="0"/>
              <a:t>worksheet</a:t>
            </a:r>
            <a:r>
              <a:rPr lang="cs-CZ" sz="800" baseline="0" dirty="0" smtClean="0"/>
              <a:t> </a:t>
            </a:r>
            <a:r>
              <a:rPr lang="cs-CZ" sz="800" baseline="0" dirty="0" err="1" smtClean="0"/>
              <a:t>which</a:t>
            </a:r>
            <a:r>
              <a:rPr lang="cs-CZ" sz="800" baseline="0" dirty="0" smtClean="0"/>
              <a:t> </a:t>
            </a:r>
            <a:r>
              <a:rPr lang="cs-CZ" sz="800" baseline="0" dirty="0" err="1" smtClean="0"/>
              <a:t>was</a:t>
            </a:r>
            <a:r>
              <a:rPr lang="cs-CZ" sz="800" baseline="0" dirty="0" smtClean="0"/>
              <a:t> </a:t>
            </a:r>
            <a:r>
              <a:rPr lang="cs-CZ" sz="800" baseline="0" dirty="0" err="1" smtClean="0"/>
              <a:t>created</a:t>
            </a:r>
            <a:r>
              <a:rPr lang="cs-CZ" sz="800" baseline="0" dirty="0" smtClean="0"/>
              <a:t> to </a:t>
            </a:r>
            <a:r>
              <a:rPr lang="cs-CZ" sz="800" baseline="0" dirty="0" err="1" smtClean="0"/>
              <a:t>exhibition</a:t>
            </a:r>
            <a:r>
              <a:rPr lang="cs-CZ" sz="800" baseline="0" dirty="0" smtClean="0"/>
              <a:t> Reality? Identity!....</a:t>
            </a:r>
          </a:p>
          <a:p>
            <a:endParaRPr lang="cs-CZ" sz="800" baseline="0" dirty="0" smtClean="0"/>
          </a:p>
          <a:p>
            <a:endParaRPr lang="cs-CZ" sz="800" dirty="0" smtClean="0"/>
          </a:p>
        </p:txBody>
      </p:sp>
      <p:sp>
        <p:nvSpPr>
          <p:cNvPr id="4" name="Zástupný symbol pro číslo snímku 3"/>
          <p:cNvSpPr>
            <a:spLocks noGrp="1"/>
          </p:cNvSpPr>
          <p:nvPr>
            <p:ph type="sldNum" sz="quarter" idx="10"/>
          </p:nvPr>
        </p:nvSpPr>
        <p:spPr/>
        <p:txBody>
          <a:bodyPr/>
          <a:lstStyle/>
          <a:p>
            <a:fld id="{CB8F3E8D-E2E2-4194-8071-3E7A0758BDC8}" type="slidenum">
              <a:rPr lang="cs-CZ" smtClean="0"/>
              <a:t>21</a:t>
            </a:fld>
            <a:endParaRPr lang="cs-CZ"/>
          </a:p>
        </p:txBody>
      </p:sp>
    </p:spTree>
    <p:extLst>
      <p:ext uri="{BB962C8B-B14F-4D97-AF65-F5344CB8AC3E}">
        <p14:creationId xmlns:p14="http://schemas.microsoft.com/office/powerpoint/2010/main" val="333573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C2AC01-E09F-41BC-8235-24B46697811B}"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228600" indent="-228600" eaLnBrk="1" hangingPunct="1"/>
            <a:r>
              <a:rPr lang="cs-CZ" altLang="cs-CZ" smtClean="0"/>
              <a:t>Kategoricaze:</a:t>
            </a:r>
          </a:p>
          <a:p>
            <a:pPr marL="228600" indent="-228600" eaLnBrk="1" hangingPunct="1">
              <a:buFontTx/>
              <a:buAutoNum type="arabicPeriod"/>
            </a:pPr>
            <a:r>
              <a:rPr lang="cs-CZ" altLang="cs-CZ" smtClean="0"/>
              <a:t>Individuální, Společenské, Politické</a:t>
            </a:r>
          </a:p>
          <a:p>
            <a:pPr marL="228600" indent="-228600" eaLnBrk="1" hangingPunct="1">
              <a:buFontTx/>
              <a:buAutoNum type="arabicPeriod"/>
            </a:pPr>
            <a:r>
              <a:rPr lang="cs-CZ" altLang="cs-CZ" smtClean="0"/>
              <a:t>Podle diskurzů: </a:t>
            </a:r>
            <a:r>
              <a:rPr lang="cs-CZ" altLang="cs-CZ" b="1" smtClean="0">
                <a:cs typeface="Arial" panose="020B0604020202020204" pitchFamily="34" charset="0"/>
              </a:rPr>
              <a:t>esencialismu</a:t>
            </a:r>
            <a:r>
              <a:rPr lang="cs-CZ" altLang="cs-CZ" b="1" smtClean="0"/>
              <a:t>s, socializace, individualismus, biologismus, heterexualita, jinakost</a:t>
            </a:r>
          </a:p>
          <a:p>
            <a:pPr marL="228600" indent="-228600" eaLnBrk="1" hangingPunct="1">
              <a:buFontTx/>
              <a:buAutoNum type="arabicPeriod"/>
            </a:pPr>
            <a:r>
              <a:rPr lang="cs-CZ" altLang="cs-CZ" smtClean="0"/>
              <a:t>Tematizace podle</a:t>
            </a:r>
            <a:r>
              <a:rPr lang="cs-CZ" altLang="cs-CZ" b="1" smtClean="0"/>
              <a:t> mateřství</a:t>
            </a:r>
            <a:r>
              <a:rPr lang="cs-CZ" altLang="cs-CZ" smtClean="0"/>
              <a:t> prizmatem lékařského diskurzu:Touha po dítěti,Těhotenství, Porod, Péče, kojení, výchova, Potrat, Antikoncepce, Rozmnožování</a:t>
            </a:r>
          </a:p>
          <a:p>
            <a:pPr marL="228600" indent="-228600" eaLnBrk="1" hangingPunct="1">
              <a:buFontTx/>
              <a:buAutoNum type="arabicPeriod"/>
            </a:pPr>
            <a:r>
              <a:rPr lang="cs-CZ" altLang="cs-CZ" smtClean="0"/>
              <a:t>Podle přístupu autora: Popis (nebo také záznam) diskurzu, Kritika diskurzu, Přetváření a tvorba nového diskurzu (hledání alternativ a jinakosti)</a:t>
            </a:r>
          </a:p>
          <a:p>
            <a:pPr marL="228600" indent="-228600" eaLnBrk="1" hangingPunct="1">
              <a:buFontTx/>
              <a:buChar char="•"/>
            </a:pPr>
            <a:endParaRPr lang="en-US" altLang="cs-CZ" smtClean="0"/>
          </a:p>
          <a:p>
            <a:pPr marL="228600" indent="-228600" eaLnBrk="1" hangingPunct="1">
              <a:buFontTx/>
              <a:buChar char="•"/>
            </a:pPr>
            <a:endParaRPr lang="en-US" altLang="cs-CZ" smtClean="0"/>
          </a:p>
          <a:p>
            <a:pPr marL="228600" indent="-228600" eaLnBrk="1" hangingPunct="1">
              <a:buFontTx/>
              <a:buChar char="•"/>
            </a:pPr>
            <a:endParaRPr lang="en-US" altLang="cs-CZ" smtClean="0"/>
          </a:p>
          <a:p>
            <a:pPr marL="228600" indent="-228600" eaLnBrk="1" hangingPunct="1">
              <a:buFontTx/>
              <a:buAutoNum type="arabicPeriod"/>
            </a:pPr>
            <a:endParaRPr lang="en-US" altLang="cs-CZ" smtClean="0"/>
          </a:p>
          <a:p>
            <a:pPr marL="228600" indent="-228600" eaLnBrk="1" hangingPunct="1">
              <a:buFontTx/>
              <a:buChar char="•"/>
            </a:pPr>
            <a:endParaRPr lang="en-US" altLang="cs-CZ" smtClean="0"/>
          </a:p>
          <a:p>
            <a:pPr marL="228600" indent="-228600" eaLnBrk="1" hangingPunct="1">
              <a:buFontTx/>
              <a:buChar char="•"/>
            </a:pPr>
            <a:endParaRPr lang="en-US" altLang="cs-CZ" smtClean="0"/>
          </a:p>
          <a:p>
            <a:pPr marL="228600" indent="-228600" eaLnBrk="1" hangingPunct="1">
              <a:buFontTx/>
              <a:buAutoNum type="arabicPeriod"/>
            </a:pPr>
            <a:endParaRPr lang="en-US" altLang="cs-CZ" smtClean="0"/>
          </a:p>
          <a:p>
            <a:pPr marL="228600" indent="-228600" eaLnBrk="1" hangingPunct="1">
              <a:buFontTx/>
              <a:buAutoNum type="arabicPeriod"/>
            </a:pPr>
            <a:endParaRPr lang="en-US" altLang="cs-CZ" smtClean="0"/>
          </a:p>
          <a:p>
            <a:pPr marL="228600" indent="-228600" eaLnBrk="1" hangingPunct="1">
              <a:buFontTx/>
              <a:buAutoNum type="arabicPeriod"/>
            </a:pPr>
            <a:endParaRPr lang="en-US" altLang="cs-CZ" smtClean="0"/>
          </a:p>
          <a:p>
            <a:pPr marL="228600" indent="-228600" eaLnBrk="1" hangingPunct="1">
              <a:buFontTx/>
              <a:buAutoNum type="arabicPeriod"/>
            </a:pPr>
            <a:endParaRPr lang="en-US" altLang="cs-CZ" smtClean="0"/>
          </a:p>
          <a:p>
            <a:pPr marL="228600" indent="-228600" eaLnBrk="1" hangingPunct="1">
              <a:buFontTx/>
              <a:buChar char="•"/>
            </a:pPr>
            <a:endParaRPr lang="en-US" altLang="cs-CZ" smtClean="0"/>
          </a:p>
          <a:p>
            <a:pPr marL="228600" indent="-228600" eaLnBrk="1" hangingPunct="1"/>
            <a:endParaRPr lang="en-US" altLang="cs-CZ" smtClean="0"/>
          </a:p>
          <a:p>
            <a:pPr marL="228600" indent="-228600" eaLnBrk="1" hangingPunct="1"/>
            <a:endParaRPr lang="en-US" altLang="cs-CZ" smtClean="0"/>
          </a:p>
          <a:p>
            <a:pPr marL="228600" indent="-228600" eaLnBrk="1" hangingPunct="1">
              <a:buFontTx/>
              <a:buChar char="•"/>
            </a:pPr>
            <a:endParaRPr lang="en-US" altLang="cs-CZ" smtClean="0"/>
          </a:p>
        </p:txBody>
      </p:sp>
    </p:spTree>
    <p:extLst>
      <p:ext uri="{BB962C8B-B14F-4D97-AF65-F5344CB8AC3E}">
        <p14:creationId xmlns:p14="http://schemas.microsoft.com/office/powerpoint/2010/main" val="2167742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21162E-2BE4-4FE6-B079-8802D43ED7F1}"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cs-CZ" altLang="cs-CZ" smtClean="0">
                <a:cs typeface="Times New Roman" panose="02020603050405020304" pitchFamily="18" charset="0"/>
              </a:rPr>
              <a:t>Lenka Klodová, Lucie Krejčová, Helena Poláková – </a:t>
            </a:r>
            <a:r>
              <a:rPr lang="cs-CZ" altLang="cs-CZ" b="1" smtClean="0">
                <a:cs typeface="Times New Roman" panose="02020603050405020304" pitchFamily="18" charset="0"/>
              </a:rPr>
              <a:t>Umyvadlo</a:t>
            </a:r>
            <a:r>
              <a:rPr lang="en-US" altLang="cs-CZ" smtClean="0"/>
              <a:t> </a:t>
            </a:r>
            <a:endParaRPr lang="cs-CZ" altLang="cs-CZ" smtClean="0"/>
          </a:p>
          <a:p>
            <a:pPr eaLnBrk="1" hangingPunct="1"/>
            <a:r>
              <a:rPr lang="cs-CZ" altLang="cs-CZ" smtClean="0">
                <a:latin typeface="Arial Unicode MS" pitchFamily="34" charset="-128"/>
                <a:ea typeface="Arial Unicode MS" pitchFamily="34" charset="-128"/>
              </a:rPr>
              <a:t>Michaela Brachtlová – </a:t>
            </a:r>
            <a:r>
              <a:rPr lang="cs-CZ" altLang="cs-CZ" b="1" smtClean="0">
                <a:latin typeface="Arial Unicode MS" pitchFamily="34" charset="-128"/>
                <a:ea typeface="Arial Unicode MS" pitchFamily="34" charset="-128"/>
              </a:rPr>
              <a:t>Zámotek</a:t>
            </a:r>
            <a:r>
              <a:rPr lang="cs-CZ" altLang="cs-CZ" smtClean="0">
                <a:latin typeface="Arial Unicode MS" pitchFamily="34" charset="-128"/>
                <a:ea typeface="Arial Unicode MS" pitchFamily="34" charset="-128"/>
              </a:rPr>
              <a:t>, 2007</a:t>
            </a:r>
          </a:p>
          <a:p>
            <a:pPr eaLnBrk="1" hangingPunct="1"/>
            <a:r>
              <a:rPr lang="pt-BR" altLang="cs-CZ" smtClean="0">
                <a:cs typeface="Times New Roman" panose="02020603050405020304" pitchFamily="18" charset="0"/>
              </a:rPr>
              <a:t>Barbora Bálková – </a:t>
            </a:r>
            <a:r>
              <a:rPr lang="pt-BR" altLang="cs-CZ" b="1" smtClean="0">
                <a:cs typeface="Times New Roman" panose="02020603050405020304" pitchFamily="18" charset="0"/>
              </a:rPr>
              <a:t>Křehké</a:t>
            </a:r>
            <a:r>
              <a:rPr lang="pt-BR" altLang="cs-CZ" smtClean="0">
                <a:cs typeface="Times New Roman" panose="02020603050405020304" pitchFamily="18" charset="0"/>
              </a:rPr>
              <a:t>, 2011</a:t>
            </a:r>
            <a:r>
              <a:rPr lang="en-US" altLang="cs-CZ" smtClean="0"/>
              <a:t> </a:t>
            </a:r>
            <a:endParaRPr lang="cs-CZ" altLang="cs-CZ" smtClean="0"/>
          </a:p>
          <a:p>
            <a:pPr eaLnBrk="1" hangingPunct="1"/>
            <a:r>
              <a:rPr lang="pl-PL" altLang="cs-CZ" smtClean="0">
                <a:cs typeface="Times New Roman" panose="02020603050405020304" pitchFamily="18" charset="0"/>
              </a:rPr>
              <a:t>Anna Roncová – </a:t>
            </a:r>
            <a:r>
              <a:rPr lang="pl-PL" altLang="cs-CZ" b="1" smtClean="0">
                <a:cs typeface="Times New Roman" panose="02020603050405020304" pitchFamily="18" charset="0"/>
              </a:rPr>
              <a:t>Pink big</a:t>
            </a:r>
            <a:r>
              <a:rPr lang="pl-PL" altLang="cs-CZ" smtClean="0">
                <a:cs typeface="Times New Roman" panose="02020603050405020304" pitchFamily="18" charset="0"/>
              </a:rPr>
              <a:t>, 2011</a:t>
            </a:r>
            <a:r>
              <a:rPr lang="en-US" altLang="cs-CZ" smtClean="0"/>
              <a:t> </a:t>
            </a:r>
            <a:endParaRPr lang="cs-CZ" altLang="cs-CZ" smtClean="0"/>
          </a:p>
          <a:p>
            <a:pPr eaLnBrk="1" hangingPunct="1"/>
            <a:r>
              <a:rPr lang="pt-BR" altLang="cs-CZ" smtClean="0">
                <a:cs typeface="Times New Roman" panose="02020603050405020304" pitchFamily="18" charset="0"/>
              </a:rPr>
              <a:t>Teresa Diehl – </a:t>
            </a:r>
            <a:r>
              <a:rPr lang="pt-BR" altLang="cs-CZ" b="1" smtClean="0">
                <a:cs typeface="Times New Roman" panose="02020603050405020304" pitchFamily="18" charset="0"/>
              </a:rPr>
              <a:t>Návrat radosti</a:t>
            </a:r>
            <a:r>
              <a:rPr lang="pt-BR" altLang="cs-CZ" smtClean="0">
                <a:cs typeface="Times New Roman" panose="02020603050405020304" pitchFamily="18" charset="0"/>
              </a:rPr>
              <a:t>, 2005-2010</a:t>
            </a:r>
            <a:r>
              <a:rPr lang="en-US" altLang="cs-CZ" smtClean="0"/>
              <a:t> </a:t>
            </a:r>
            <a:endParaRPr lang="cs-CZ" altLang="cs-CZ" smtClean="0"/>
          </a:p>
          <a:p>
            <a:pPr eaLnBrk="1" hangingPunct="1"/>
            <a:r>
              <a:rPr lang="cs-CZ" altLang="cs-CZ" smtClean="0">
                <a:latin typeface="Arial Unicode MS" pitchFamily="34" charset="-128"/>
                <a:ea typeface="Arial Unicode MS" pitchFamily="34" charset="-128"/>
              </a:rPr>
              <a:t>Lenka Klodová – performance </a:t>
            </a:r>
            <a:r>
              <a:rPr lang="cs-CZ" altLang="cs-CZ" b="1" smtClean="0">
                <a:latin typeface="Arial Unicode MS" pitchFamily="34" charset="-128"/>
                <a:ea typeface="Arial Unicode MS" pitchFamily="34" charset="-128"/>
              </a:rPr>
              <a:t>Život s handicapem</a:t>
            </a:r>
            <a:r>
              <a:rPr lang="cs-CZ" altLang="cs-CZ" smtClean="0">
                <a:latin typeface="Arial Unicode MS" pitchFamily="34" charset="-128"/>
                <a:ea typeface="Arial Unicode MS" pitchFamily="34" charset="-128"/>
              </a:rPr>
              <a:t>, 2001</a:t>
            </a:r>
          </a:p>
          <a:p>
            <a:pPr eaLnBrk="1" hangingPunct="1"/>
            <a:endParaRPr lang="en-US" altLang="cs-CZ" smtClean="0"/>
          </a:p>
        </p:txBody>
      </p:sp>
    </p:spTree>
    <p:extLst>
      <p:ext uri="{BB962C8B-B14F-4D97-AF65-F5344CB8AC3E}">
        <p14:creationId xmlns:p14="http://schemas.microsoft.com/office/powerpoint/2010/main" val="220513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0E855B-1AC9-42EA-816C-7C3E03681ABB}"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cs-CZ" altLang="cs-CZ" smtClean="0">
                <a:cs typeface="Arial" panose="020B0604020202020204" pitchFamily="34" charset="0"/>
              </a:rPr>
              <a:t>Mark</a:t>
            </a:r>
            <a:r>
              <a:rPr lang="cs-CZ" altLang="cs-CZ" smtClean="0">
                <a:latin typeface="Times New Roman" panose="02020603050405020304" pitchFamily="18" charset="0"/>
                <a:cs typeface="Arial" panose="020B0604020202020204" pitchFamily="34" charset="0"/>
              </a:rPr>
              <a:t>é</a:t>
            </a:r>
            <a:r>
              <a:rPr lang="cs-CZ" altLang="cs-CZ" smtClean="0">
                <a:cs typeface="Arial" panose="020B0604020202020204" pitchFamily="34" charset="0"/>
              </a:rPr>
              <a:t>ta Korečkov</a:t>
            </a:r>
            <a:r>
              <a:rPr lang="cs-CZ" altLang="cs-CZ" smtClean="0">
                <a:latin typeface="Times New Roman" panose="02020603050405020304" pitchFamily="18" charset="0"/>
                <a:cs typeface="Arial" panose="020B0604020202020204" pitchFamily="34" charset="0"/>
              </a:rPr>
              <a:t>á</a:t>
            </a:r>
            <a:r>
              <a:rPr lang="cs-CZ" altLang="cs-CZ" smtClean="0">
                <a:cs typeface="Arial" panose="020B0604020202020204" pitchFamily="34" charset="0"/>
              </a:rPr>
              <a:t> </a:t>
            </a:r>
            <a:r>
              <a:rPr lang="cs-CZ" altLang="cs-CZ" smtClean="0">
                <a:latin typeface="Times New Roman" panose="02020603050405020304" pitchFamily="18" charset="0"/>
                <a:cs typeface="Arial" panose="020B0604020202020204" pitchFamily="34" charset="0"/>
              </a:rPr>
              <a:t>–</a:t>
            </a:r>
            <a:r>
              <a:rPr lang="cs-CZ" altLang="cs-CZ" b="1" smtClean="0">
                <a:cs typeface="Arial" panose="020B0604020202020204" pitchFamily="34" charset="0"/>
              </a:rPr>
              <a:t>Ňadro II.</a:t>
            </a:r>
            <a:r>
              <a:rPr lang="cs-CZ" altLang="cs-CZ" smtClean="0">
                <a:cs typeface="Arial" panose="020B0604020202020204" pitchFamily="34" charset="0"/>
              </a:rPr>
              <a:t>, 2005</a:t>
            </a:r>
            <a:r>
              <a:rPr lang="en-US" altLang="cs-CZ" smtClean="0"/>
              <a:t> </a:t>
            </a:r>
            <a:endParaRPr lang="cs-CZ" altLang="cs-CZ" smtClean="0"/>
          </a:p>
          <a:p>
            <a:pPr eaLnBrk="1" hangingPunct="1"/>
            <a:r>
              <a:rPr lang="cs-CZ" altLang="cs-CZ" smtClean="0">
                <a:latin typeface="Arial Unicode MS" pitchFamily="34" charset="-128"/>
                <a:ea typeface="Arial Unicode MS" pitchFamily="34" charset="-128"/>
              </a:rPr>
              <a:t>Eva Filová – </a:t>
            </a:r>
            <a:r>
              <a:rPr lang="cs-CZ" altLang="cs-CZ" b="1" smtClean="0">
                <a:latin typeface="Arial Unicode MS" pitchFamily="34" charset="-128"/>
                <a:ea typeface="Arial Unicode MS" pitchFamily="34" charset="-128"/>
              </a:rPr>
              <a:t>Without Diference</a:t>
            </a:r>
            <a:r>
              <a:rPr lang="cs-CZ" altLang="cs-CZ" smtClean="0">
                <a:latin typeface="Arial Unicode MS" pitchFamily="34" charset="-128"/>
                <a:ea typeface="Arial Unicode MS" pitchFamily="34" charset="-128"/>
              </a:rPr>
              <a:t>, 2001</a:t>
            </a:r>
          </a:p>
          <a:p>
            <a:pPr eaLnBrk="1" hangingPunct="1"/>
            <a:r>
              <a:rPr lang="cs-CZ" altLang="cs-CZ" smtClean="0">
                <a:solidFill>
                  <a:srgbClr val="000000"/>
                </a:solidFill>
                <a:cs typeface="Arial" panose="020B0604020202020204" pitchFamily="34" charset="0"/>
              </a:rPr>
              <a:t>Canan Şenol –  </a:t>
            </a:r>
            <a:r>
              <a:rPr lang="cs-CZ" altLang="cs-CZ" b="1" smtClean="0">
                <a:solidFill>
                  <a:srgbClr val="000000"/>
                </a:solidFill>
                <a:cs typeface="Arial" panose="020B0604020202020204" pitchFamily="34" charset="0"/>
              </a:rPr>
              <a:t>Fountain</a:t>
            </a:r>
            <a:r>
              <a:rPr lang="cs-CZ" altLang="cs-CZ" smtClean="0">
                <a:solidFill>
                  <a:srgbClr val="000000"/>
                </a:solidFill>
                <a:cs typeface="Arial" panose="020B0604020202020204" pitchFamily="34" charset="0"/>
              </a:rPr>
              <a:t>, 2000</a:t>
            </a:r>
            <a:endParaRPr lang="cs-CZ" altLang="cs-CZ" smtClean="0">
              <a:latin typeface="Arial Unicode MS" pitchFamily="34" charset="-128"/>
              <a:ea typeface="Arial Unicode MS" pitchFamily="34" charset="-128"/>
            </a:endParaRPr>
          </a:p>
          <a:p>
            <a:pPr eaLnBrk="1" hangingPunct="1"/>
            <a:r>
              <a:rPr lang="cs-CZ" altLang="cs-CZ" smtClean="0">
                <a:cs typeface="Arial" panose="020B0604020202020204" pitchFamily="34" charset="0"/>
              </a:rPr>
              <a:t>Mark</a:t>
            </a:r>
            <a:r>
              <a:rPr lang="cs-CZ" altLang="cs-CZ" smtClean="0">
                <a:latin typeface="Times New Roman" panose="02020603050405020304" pitchFamily="18" charset="0"/>
                <a:cs typeface="Arial" panose="020B0604020202020204" pitchFamily="34" charset="0"/>
              </a:rPr>
              <a:t>é</a:t>
            </a:r>
            <a:r>
              <a:rPr lang="cs-CZ" altLang="cs-CZ" smtClean="0">
                <a:cs typeface="Arial" panose="020B0604020202020204" pitchFamily="34" charset="0"/>
              </a:rPr>
              <a:t>ta Korečkov</a:t>
            </a:r>
            <a:r>
              <a:rPr lang="cs-CZ" altLang="cs-CZ" smtClean="0">
                <a:latin typeface="Times New Roman" panose="02020603050405020304" pitchFamily="18" charset="0"/>
                <a:cs typeface="Arial" panose="020B0604020202020204" pitchFamily="34" charset="0"/>
              </a:rPr>
              <a:t>á</a:t>
            </a:r>
            <a:r>
              <a:rPr lang="cs-CZ" altLang="cs-CZ" smtClean="0">
                <a:cs typeface="Arial" panose="020B0604020202020204" pitchFamily="34" charset="0"/>
              </a:rPr>
              <a:t> </a:t>
            </a:r>
            <a:r>
              <a:rPr lang="cs-CZ" altLang="cs-CZ" smtClean="0">
                <a:latin typeface="Times New Roman" panose="02020603050405020304" pitchFamily="18" charset="0"/>
                <a:cs typeface="Arial" panose="020B0604020202020204" pitchFamily="34" charset="0"/>
              </a:rPr>
              <a:t>–</a:t>
            </a:r>
            <a:r>
              <a:rPr lang="cs-CZ" altLang="cs-CZ" i="1" smtClean="0">
                <a:cs typeface="Arial" panose="020B0604020202020204" pitchFamily="34" charset="0"/>
              </a:rPr>
              <a:t> </a:t>
            </a:r>
            <a:r>
              <a:rPr lang="cs-CZ" altLang="cs-CZ" b="1" smtClean="0">
                <a:cs typeface="Arial" panose="020B0604020202020204" pitchFamily="34" charset="0"/>
              </a:rPr>
              <a:t>Centrum I.</a:t>
            </a:r>
            <a:r>
              <a:rPr lang="cs-CZ" altLang="cs-CZ" smtClean="0">
                <a:cs typeface="Times New Roman" panose="02020603050405020304" pitchFamily="18" charset="0"/>
              </a:rPr>
              <a:t>, 2004</a:t>
            </a:r>
            <a:r>
              <a:rPr lang="en-US" altLang="cs-CZ" smtClean="0"/>
              <a:t> </a:t>
            </a:r>
            <a:endParaRPr lang="cs-CZ" altLang="cs-CZ" smtClean="0"/>
          </a:p>
          <a:p>
            <a:pPr eaLnBrk="1" hangingPunct="1"/>
            <a:r>
              <a:rPr lang="cs-CZ" altLang="cs-CZ" smtClean="0">
                <a:cs typeface="Times New Roman" panose="02020603050405020304" pitchFamily="18" charset="0"/>
              </a:rPr>
              <a:t>Violeta Čapkovská –  </a:t>
            </a:r>
            <a:r>
              <a:rPr lang="cs-CZ" altLang="cs-CZ" b="1" smtClean="0">
                <a:cs typeface="Times New Roman" panose="02020603050405020304" pitchFamily="18" charset="0"/>
              </a:rPr>
              <a:t>Bodily Fluids</a:t>
            </a:r>
            <a:r>
              <a:rPr lang="cs-CZ" altLang="cs-CZ" smtClean="0">
                <a:cs typeface="Times New Roman" panose="02020603050405020304" pitchFamily="18" charset="0"/>
              </a:rPr>
              <a:t>, 1999</a:t>
            </a:r>
            <a:r>
              <a:rPr lang="en-US" altLang="cs-CZ" smtClean="0"/>
              <a:t> </a:t>
            </a:r>
            <a:endParaRPr lang="cs-CZ" altLang="cs-CZ" smtClean="0"/>
          </a:p>
          <a:p>
            <a:pPr eaLnBrk="1" hangingPunct="1"/>
            <a:r>
              <a:rPr lang="pt-BR" altLang="cs-CZ" smtClean="0">
                <a:latin typeface="Arial Unicode MS" pitchFamily="34" charset="-128"/>
                <a:ea typeface="Arial Unicode MS" pitchFamily="34" charset="-128"/>
              </a:rPr>
              <a:t>Dorota Sadovská – </a:t>
            </a:r>
            <a:r>
              <a:rPr lang="pt-BR" altLang="cs-CZ" b="1" smtClean="0">
                <a:latin typeface="Arial Unicode MS" pitchFamily="34" charset="-128"/>
                <a:ea typeface="Arial Unicode MS" pitchFamily="34" charset="-128"/>
              </a:rPr>
              <a:t>Korporality č.6</a:t>
            </a:r>
            <a:r>
              <a:rPr lang="pt-BR" altLang="cs-CZ" smtClean="0">
                <a:latin typeface="Arial Unicode MS" pitchFamily="34" charset="-128"/>
                <a:ea typeface="Arial Unicode MS" pitchFamily="34" charset="-128"/>
              </a:rPr>
              <a:t>, 2003</a:t>
            </a:r>
            <a:endParaRPr lang="cs-CZ" altLang="cs-CZ" smtClean="0">
              <a:latin typeface="Arial Unicode MS" pitchFamily="34" charset="-128"/>
              <a:ea typeface="Arial Unicode MS" pitchFamily="34" charset="-128"/>
            </a:endParaRPr>
          </a:p>
          <a:p>
            <a:pPr eaLnBrk="1" hangingPunct="1"/>
            <a:endParaRPr lang="en-US" altLang="cs-CZ" smtClean="0"/>
          </a:p>
        </p:txBody>
      </p:sp>
    </p:spTree>
    <p:extLst>
      <p:ext uri="{BB962C8B-B14F-4D97-AF65-F5344CB8AC3E}">
        <p14:creationId xmlns:p14="http://schemas.microsoft.com/office/powerpoint/2010/main" val="2657935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72034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365354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369234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C858F8-7390-4DA6-AAE2-BC2305C32AE3}" type="slidenum">
              <a:rPr lang="cs-CZ" altLang="en-US" smtClean="0">
                <a:solidFill>
                  <a:srgbClr val="000000"/>
                </a:solidFill>
              </a:rPr>
              <a:pPr fontAlgn="base">
                <a:spcBef>
                  <a:spcPct val="0"/>
                </a:spcBef>
                <a:spcAft>
                  <a:spcPct val="0"/>
                </a:spcAft>
                <a:defRPr/>
              </a:pPr>
              <a:t>‹#›</a:t>
            </a:fld>
            <a:endParaRPr lang="cs-CZ" altLang="en-US">
              <a:solidFill>
                <a:srgbClr val="000000"/>
              </a:solidFill>
            </a:endParaRPr>
          </a:p>
        </p:txBody>
      </p:sp>
    </p:spTree>
    <p:extLst>
      <p:ext uri="{BB962C8B-B14F-4D97-AF65-F5344CB8AC3E}">
        <p14:creationId xmlns:p14="http://schemas.microsoft.com/office/powerpoint/2010/main" val="173186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96610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266565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5884EB6-6DAD-415D-BDB4-DA82C4B99B1B}" type="datetimeFigureOut">
              <a:rPr lang="cs-CZ" smtClean="0"/>
              <a:t>12.04.2019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426857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5884EB6-6DAD-415D-BDB4-DA82C4B99B1B}" type="datetimeFigureOut">
              <a:rPr lang="cs-CZ" smtClean="0"/>
              <a:t>12.04.2019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93411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5884EB6-6DAD-415D-BDB4-DA82C4B99B1B}" type="datetimeFigureOut">
              <a:rPr lang="cs-CZ" smtClean="0"/>
              <a:t>12.04.2019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404717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5884EB6-6DAD-415D-BDB4-DA82C4B99B1B}" type="datetimeFigureOut">
              <a:rPr lang="cs-CZ" smtClean="0"/>
              <a:t>12.04.2019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6738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D5884EB6-6DAD-415D-BDB4-DA82C4B99B1B}" type="datetimeFigureOut">
              <a:rPr lang="cs-CZ" smtClean="0"/>
              <a:t>12.04.2019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247273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D5884EB6-6DAD-415D-BDB4-DA82C4B99B1B}" type="datetimeFigureOut">
              <a:rPr lang="cs-CZ" smtClean="0"/>
              <a:t>12.04.2019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079C71-A98C-46D7-8E5B-C9AC65C13A61}" type="slidenum">
              <a:rPr lang="cs-CZ" smtClean="0"/>
              <a:t>‹#›</a:t>
            </a:fld>
            <a:endParaRPr lang="cs-CZ"/>
          </a:p>
        </p:txBody>
      </p:sp>
    </p:spTree>
    <p:extLst>
      <p:ext uri="{BB962C8B-B14F-4D97-AF65-F5344CB8AC3E}">
        <p14:creationId xmlns:p14="http://schemas.microsoft.com/office/powerpoint/2010/main" val="377189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84EB6-6DAD-415D-BDB4-DA82C4B99B1B}" type="datetimeFigureOut">
              <a:rPr lang="cs-CZ" smtClean="0"/>
              <a:t>12.04.2019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79C71-A98C-46D7-8E5B-C9AC65C13A61}" type="slidenum">
              <a:rPr lang="cs-CZ" smtClean="0"/>
              <a:t>‹#›</a:t>
            </a:fld>
            <a:endParaRPr lang="cs-CZ"/>
          </a:p>
        </p:txBody>
      </p:sp>
    </p:spTree>
    <p:extLst>
      <p:ext uri="{BB962C8B-B14F-4D97-AF65-F5344CB8AC3E}">
        <p14:creationId xmlns:p14="http://schemas.microsoft.com/office/powerpoint/2010/main" val="2109934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image" Target="../media/image25.jpeg"/><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hyperlink" Target="http://www.koreckova.net/enlarge.php?id_media=55" TargetMode="External"/><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jpeg"/><Relationship Id="rId7"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Dramatizovaná </a:t>
            </a:r>
            <a:r>
              <a:rPr lang="cs-CZ" b="1" dirty="0" err="1"/>
              <a:t>muchláž</a:t>
            </a:r>
            <a:r>
              <a:rPr lang="cs-CZ" b="1" dirty="0"/>
              <a:t> (výraz, forma</a:t>
            </a:r>
            <a:r>
              <a:rPr lang="cs-CZ" b="1" dirty="0" smtClean="0"/>
              <a:t>)</a:t>
            </a:r>
            <a:r>
              <a:rPr lang="cs-CZ" dirty="0"/>
              <a:t/>
            </a:r>
            <a:br>
              <a:rPr lang="cs-CZ" dirty="0"/>
            </a:b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Námět</a:t>
            </a:r>
            <a:r>
              <a:rPr lang="cs-CZ" b="1" dirty="0"/>
              <a:t>: </a:t>
            </a:r>
            <a:r>
              <a:rPr lang="cs-CZ" dirty="0"/>
              <a:t>Jak</a:t>
            </a:r>
            <a:r>
              <a:rPr lang="cs-CZ" i="1" dirty="0"/>
              <a:t> se mám tady a teď</a:t>
            </a:r>
            <a:endParaRPr lang="cs-CZ" dirty="0"/>
          </a:p>
          <a:p>
            <a:r>
              <a:rPr lang="cs-CZ" b="1" dirty="0"/>
              <a:t>Koncepty: </a:t>
            </a:r>
            <a:r>
              <a:rPr lang="cs-CZ" dirty="0"/>
              <a:t>NÁLADA, EMOCE, TVAR, AKTIVITA, …</a:t>
            </a:r>
          </a:p>
          <a:p>
            <a:r>
              <a:rPr lang="cs-CZ" b="1" dirty="0"/>
              <a:t>Záměr</a:t>
            </a:r>
            <a:r>
              <a:rPr lang="cs-CZ" dirty="0"/>
              <a:t>: Vyjádřit pocity za pomoci vizuálního jazyka. Z papíru vytvořit tvar, dílo, které představuje naše pocity.</a:t>
            </a:r>
          </a:p>
          <a:p>
            <a:r>
              <a:rPr lang="cs-CZ" b="1" dirty="0"/>
              <a:t>Postup práce</a:t>
            </a:r>
            <a:r>
              <a:rPr lang="cs-CZ" dirty="0"/>
              <a:t>: Přijmi papír, který držíš v ruce – relaxuj, zkoumej své pocity a zároveň možnosti papíru, k vyjádření svých pocitů. Zpracuj papír do tvaru, který by mohl vyjadřovat tvé aktuální pocity, náladu. Zařaď papír mezi ostatní ve skupině podle podobnosti, doplňujte asociované slova, přehrávejte tvary. V dialogu se zamýšlejte nad svými pocity, nad podobnostmi a rozdíly a hledej souvislosti mezi expresí a vlastním vztahem ke světu.</a:t>
            </a:r>
          </a:p>
          <a:p>
            <a:endParaRPr lang="cs-CZ" dirty="0"/>
          </a:p>
        </p:txBody>
      </p:sp>
    </p:spTree>
    <p:extLst>
      <p:ext uri="{BB962C8B-B14F-4D97-AF65-F5344CB8AC3E}">
        <p14:creationId xmlns:p14="http://schemas.microsoft.com/office/powerpoint/2010/main" val="3096782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endParaRPr lang="cs-CZ" altLang="cs-CZ" smtClean="0"/>
          </a:p>
        </p:txBody>
      </p:sp>
      <p:pic>
        <p:nvPicPr>
          <p:cNvPr id="17411" name="obrázek 54" descr="pink-and-blue-1"/>
          <p:cNvPicPr>
            <a:picLocks noChangeAspect="1" noChangeArrowheads="1"/>
          </p:cNvPicPr>
          <p:nvPr/>
        </p:nvPicPr>
        <p:blipFill>
          <a:blip r:embed="rId2">
            <a:extLst>
              <a:ext uri="{28A0092B-C50C-407E-A947-70E740481C1C}">
                <a14:useLocalDpi xmlns:a14="http://schemas.microsoft.com/office/drawing/2010/main" val="0"/>
              </a:ext>
            </a:extLst>
          </a:blip>
          <a:srcRect r="1512"/>
          <a:stretch>
            <a:fillRect/>
          </a:stretch>
        </p:blipFill>
        <p:spPr bwMode="auto">
          <a:xfrm>
            <a:off x="1485901" y="-7938"/>
            <a:ext cx="45434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ázek 55" descr="pink-and-blue-2"/>
          <p:cNvPicPr>
            <a:picLocks noChangeAspect="1" noChangeArrowheads="1"/>
          </p:cNvPicPr>
          <p:nvPr/>
        </p:nvPicPr>
        <p:blipFill>
          <a:blip r:embed="rId3">
            <a:extLst>
              <a:ext uri="{28A0092B-C50C-407E-A947-70E740481C1C}">
                <a14:useLocalDpi xmlns:a14="http://schemas.microsoft.com/office/drawing/2010/main" val="0"/>
              </a:ext>
            </a:extLst>
          </a:blip>
          <a:srcRect r="2267"/>
          <a:stretch>
            <a:fillRect/>
          </a:stretch>
        </p:blipFill>
        <p:spPr bwMode="auto">
          <a:xfrm>
            <a:off x="6064251" y="1"/>
            <a:ext cx="4784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1524000" y="6308725"/>
            <a:ext cx="6877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pl-PL" altLang="cs-CZ" sz="2400">
                <a:solidFill>
                  <a:srgbClr val="000000"/>
                </a:solidFill>
                <a:latin typeface="Calibri" panose="020F0502020204030204" pitchFamily="34" charset="0"/>
              </a:rPr>
              <a:t>JeongMee Yoon – </a:t>
            </a:r>
            <a:r>
              <a:rPr lang="pl-PL" altLang="cs-CZ" sz="2400" b="1">
                <a:solidFill>
                  <a:srgbClr val="000000"/>
                </a:solidFill>
                <a:latin typeface="Calibri" panose="020F0502020204030204" pitchFamily="34" charset="0"/>
              </a:rPr>
              <a:t>Blue and pink project</a:t>
            </a:r>
            <a:r>
              <a:rPr lang="pl-PL" altLang="cs-CZ" sz="2400">
                <a:solidFill>
                  <a:srgbClr val="000000"/>
                </a:solidFill>
                <a:latin typeface="Calibri" panose="020F0502020204030204" pitchFamily="34" charset="0"/>
              </a:rPr>
              <a:t>, 2009</a:t>
            </a:r>
            <a:r>
              <a:rPr lang="cs-CZ" altLang="cs-CZ" sz="2400">
                <a:solidFill>
                  <a:srgbClr val="000000"/>
                </a:solidFill>
                <a:latin typeface="Calibri" panose="020F0502020204030204" pitchFamily="34" charset="0"/>
              </a:rPr>
              <a:t> </a:t>
            </a:r>
          </a:p>
        </p:txBody>
      </p:sp>
    </p:spTree>
    <p:extLst>
      <p:ext uri="{BB962C8B-B14F-4D97-AF65-F5344CB8AC3E}">
        <p14:creationId xmlns:p14="http://schemas.microsoft.com/office/powerpoint/2010/main" val="2325622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endParaRPr lang="cs-CZ" altLang="cs-CZ" smtClean="0"/>
          </a:p>
        </p:txBody>
      </p:sp>
      <p:pic>
        <p:nvPicPr>
          <p:cNvPr id="1843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52414"/>
            <a:ext cx="838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212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endParaRPr lang="cs-CZ" altLang="cs-CZ" smtClean="0"/>
          </a:p>
        </p:txBody>
      </p:sp>
      <p:pic>
        <p:nvPicPr>
          <p:cNvPr id="19459"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626" y="1693864"/>
            <a:ext cx="3533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9" y="1774826"/>
            <a:ext cx="28797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1774825"/>
            <a:ext cx="2449512"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351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endParaRPr lang="cs-CZ" altLang="cs-CZ" smtClean="0"/>
          </a:p>
        </p:txBody>
      </p:sp>
      <p:pic>
        <p:nvPicPr>
          <p:cNvPr id="2048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2589"/>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644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endParaRPr lang="cs-CZ" altLang="cs-CZ" smtClean="0"/>
          </a:p>
        </p:txBody>
      </p:sp>
      <p:pic>
        <p:nvPicPr>
          <p:cNvPr id="21507"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706563"/>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549276"/>
            <a:ext cx="5008563"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828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p:txBody>
          <a:bodyPr/>
          <a:lstStyle/>
          <a:p>
            <a:endParaRPr lang="cs-CZ" altLang="cs-CZ" smtClean="0"/>
          </a:p>
        </p:txBody>
      </p:sp>
      <p:pic>
        <p:nvPicPr>
          <p:cNvPr id="22531"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04875"/>
            <a:ext cx="82296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050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endParaRPr lang="cs-CZ" altLang="cs-CZ" smtClean="0"/>
          </a:p>
        </p:txBody>
      </p:sp>
      <p:pic>
        <p:nvPicPr>
          <p:cNvPr id="2355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6239" y="847725"/>
            <a:ext cx="63595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403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endParaRPr lang="cs-CZ" altLang="cs-CZ" smtClean="0"/>
          </a:p>
        </p:txBody>
      </p:sp>
      <p:pic>
        <p:nvPicPr>
          <p:cNvPr id="24579"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265113"/>
            <a:ext cx="3648075"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1039" y="696913"/>
            <a:ext cx="4630737"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880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endParaRPr lang="cs-CZ" altLang="cs-CZ" smtClean="0"/>
          </a:p>
        </p:txBody>
      </p:sp>
      <p:pic>
        <p:nvPicPr>
          <p:cNvPr id="27651"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5625"/>
            <a:ext cx="91440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838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8041" y="319595"/>
            <a:ext cx="8476014" cy="58156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8563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905000" y="2133601"/>
            <a:ext cx="8229600" cy="4530725"/>
          </a:xfrm>
        </p:spPr>
        <p:txBody>
          <a:bodyPr/>
          <a:lstStyle/>
          <a:p>
            <a:pPr eaLnBrk="1" hangingPunct="1">
              <a:buFontTx/>
              <a:buNone/>
            </a:pPr>
            <a:endParaRPr lang="cs-CZ" altLang="cs-CZ" sz="2400"/>
          </a:p>
        </p:txBody>
      </p:sp>
      <p:pic>
        <p:nvPicPr>
          <p:cNvPr id="4099"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836613"/>
            <a:ext cx="83677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18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endParaRPr lang="cs-CZ" altLang="cs-CZ" smtClean="0"/>
          </a:p>
        </p:txBody>
      </p:sp>
      <p:pic>
        <p:nvPicPr>
          <p:cNvPr id="2867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539750"/>
            <a:ext cx="4679950" cy="832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40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2542" y="552276"/>
            <a:ext cx="7966497" cy="4726502"/>
          </a:xfrm>
          <a:prstGeom prst="rect">
            <a:avLst/>
          </a:prstGeom>
          <a:ln>
            <a:noFill/>
          </a:ln>
          <a:effectLst>
            <a:outerShdw blurRad="190500" algn="tl" rotWithShape="0">
              <a:srgbClr val="000000">
                <a:alpha val="70000"/>
              </a:srgbClr>
            </a:outerShdw>
          </a:effectLst>
        </p:spPr>
      </p:pic>
      <p:sp>
        <p:nvSpPr>
          <p:cNvPr id="2" name="TextovéPole 1"/>
          <p:cNvSpPr txBox="1"/>
          <p:nvPr/>
        </p:nvSpPr>
        <p:spPr>
          <a:xfrm>
            <a:off x="7071656" y="4835681"/>
            <a:ext cx="3144165" cy="307777"/>
          </a:xfrm>
          <a:prstGeom prst="rect">
            <a:avLst/>
          </a:prstGeom>
          <a:noFill/>
        </p:spPr>
        <p:txBody>
          <a:bodyPr wrap="square" rtlCol="0">
            <a:spAutoFit/>
          </a:bodyPr>
          <a:lstStyle/>
          <a:p>
            <a:r>
              <a:rPr lang="cs-CZ" sz="1400" i="1" dirty="0" err="1">
                <a:solidFill>
                  <a:schemeClr val="tx1">
                    <a:lumMod val="50000"/>
                    <a:lumOff val="50000"/>
                  </a:schemeClr>
                </a:solidFill>
              </a:rPr>
              <a:t>Pupil´s</a:t>
            </a:r>
            <a:r>
              <a:rPr lang="en-US" sz="1400" i="1" dirty="0">
                <a:solidFill>
                  <a:schemeClr val="tx1">
                    <a:lumMod val="50000"/>
                    <a:lumOff val="50000"/>
                  </a:schemeClr>
                </a:solidFill>
              </a:rPr>
              <a:t> work. Archive of </a:t>
            </a:r>
            <a:r>
              <a:rPr lang="cs-CZ" sz="1400" i="1" dirty="0">
                <a:solidFill>
                  <a:schemeClr val="tx1">
                    <a:lumMod val="50000"/>
                    <a:lumOff val="50000"/>
                  </a:schemeClr>
                </a:solidFill>
              </a:rPr>
              <a:t>Marie </a:t>
            </a:r>
            <a:r>
              <a:rPr lang="cs-CZ" sz="1400" i="1" dirty="0" err="1">
                <a:solidFill>
                  <a:schemeClr val="tx1">
                    <a:lumMod val="50000"/>
                    <a:lumOff val="50000"/>
                  </a:schemeClr>
                </a:solidFill>
              </a:rPr>
              <a:t>Fulková</a:t>
            </a:r>
            <a:r>
              <a:rPr lang="cs-CZ" sz="1400" i="1" dirty="0">
                <a:solidFill>
                  <a:schemeClr val="tx1">
                    <a:lumMod val="50000"/>
                    <a:lumOff val="50000"/>
                  </a:schemeClr>
                </a:solidFill>
              </a:rPr>
              <a:t>.</a:t>
            </a:r>
            <a:endParaRPr lang="en-US" sz="1400" i="1" dirty="0">
              <a:solidFill>
                <a:schemeClr val="tx1">
                  <a:lumMod val="50000"/>
                  <a:lumOff val="50000"/>
                </a:schemeClr>
              </a:solidFill>
            </a:endParaRPr>
          </a:p>
        </p:txBody>
      </p:sp>
    </p:spTree>
    <p:extLst>
      <p:ext uri="{BB962C8B-B14F-4D97-AF65-F5344CB8AC3E}">
        <p14:creationId xmlns:p14="http://schemas.microsoft.com/office/powerpoint/2010/main" val="3238334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ltLang="cs-CZ" smtClean="0"/>
              <a:t>Tématické okruhy mateřství</a:t>
            </a:r>
            <a:endParaRPr lang="en-US" altLang="cs-CZ" smtClean="0"/>
          </a:p>
        </p:txBody>
      </p:sp>
      <p:sp>
        <p:nvSpPr>
          <p:cNvPr id="29699" name="Rectangle 3"/>
          <p:cNvSpPr>
            <a:spLocks noGrp="1" noChangeArrowheads="1"/>
          </p:cNvSpPr>
          <p:nvPr>
            <p:ph type="body" idx="1"/>
          </p:nvPr>
        </p:nvSpPr>
        <p:spPr/>
        <p:txBody>
          <a:bodyPr/>
          <a:lstStyle/>
          <a:p>
            <a:pPr eaLnBrk="1" hangingPunct="1"/>
            <a:r>
              <a:rPr lang="cs-CZ" altLang="cs-CZ" smtClean="0"/>
              <a:t>Nová tělesnost</a:t>
            </a:r>
          </a:p>
          <a:p>
            <a:pPr eaLnBrk="1" hangingPunct="1"/>
            <a:r>
              <a:rPr lang="cs-CZ" altLang="cs-CZ" smtClean="0"/>
              <a:t>Mateřská všednost</a:t>
            </a:r>
          </a:p>
          <a:p>
            <a:pPr eaLnBrk="1" hangingPunct="1"/>
            <a:r>
              <a:rPr lang="cs-CZ" altLang="cs-CZ" smtClean="0"/>
              <a:t>Matka ideál</a:t>
            </a:r>
          </a:p>
          <a:p>
            <a:pPr eaLnBrk="1" hangingPunct="1"/>
            <a:r>
              <a:rPr lang="cs-CZ" altLang="cs-CZ" smtClean="0"/>
              <a:t>Metamorfózy</a:t>
            </a:r>
          </a:p>
          <a:p>
            <a:pPr eaLnBrk="1" hangingPunct="1"/>
            <a:r>
              <a:rPr lang="cs-CZ" altLang="cs-CZ" smtClean="0"/>
              <a:t>Variace mateřství</a:t>
            </a:r>
          </a:p>
          <a:p>
            <a:pPr eaLnBrk="1" hangingPunct="1"/>
            <a:r>
              <a:rPr lang="cs-CZ" altLang="cs-CZ" smtClean="0"/>
              <a:t>Matka logon-politikon</a:t>
            </a:r>
            <a:endParaRPr lang="en-US" altLang="cs-CZ" smtClean="0"/>
          </a:p>
        </p:txBody>
      </p:sp>
    </p:spTree>
    <p:extLst>
      <p:ext uri="{BB962C8B-B14F-4D97-AF65-F5344CB8AC3E}">
        <p14:creationId xmlns:p14="http://schemas.microsoft.com/office/powerpoint/2010/main" val="1913260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cs-CZ" altLang="cs-CZ" smtClean="0"/>
              <a:t>Nová tělesnost</a:t>
            </a:r>
            <a:endParaRPr lang="en-US" altLang="cs-CZ" smtClean="0"/>
          </a:p>
        </p:txBody>
      </p:sp>
      <p:graphicFrame>
        <p:nvGraphicFramePr>
          <p:cNvPr id="37941" name="Group 5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3701831472"/>
                    </a:ext>
                  </a:extLst>
                </a:gridCol>
                <a:gridCol w="2692400">
                  <a:extLst>
                    <a:ext uri="{9D8B030D-6E8A-4147-A177-3AD203B41FA5}">
                      <a16:colId xmlns:a16="http://schemas.microsoft.com/office/drawing/2014/main" val="2582320321"/>
                    </a:ext>
                  </a:extLst>
                </a:gridCol>
                <a:gridCol w="2692400">
                  <a:extLst>
                    <a:ext uri="{9D8B030D-6E8A-4147-A177-3AD203B41FA5}">
                      <a16:colId xmlns:a16="http://schemas.microsoft.com/office/drawing/2014/main" val="3391351921"/>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88097541"/>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68234991"/>
                  </a:ext>
                </a:extLst>
              </a:tr>
            </a:tbl>
          </a:graphicData>
        </a:graphic>
      </p:graphicFrame>
      <p:sp>
        <p:nvSpPr>
          <p:cNvPr id="31761" name="Rectangle 68"/>
          <p:cNvSpPr>
            <a:spLocks noChangeArrowheads="1"/>
          </p:cNvSpPr>
          <p:nvPr/>
        </p:nvSpPr>
        <p:spPr bwMode="auto">
          <a:xfrm>
            <a:off x="4619625"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1762" name="obrázek 3" descr="Popis: IMG_0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426" y="3867150"/>
            <a:ext cx="2314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3" name="Rectangle 70"/>
          <p:cNvSpPr>
            <a:spLocks noChangeArrowheads="1"/>
          </p:cNvSpPr>
          <p:nvPr/>
        </p:nvSpPr>
        <p:spPr bwMode="auto">
          <a:xfrm>
            <a:off x="4805363" y="2462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cs-CZ">
              <a:solidFill>
                <a:srgbClr val="000000"/>
              </a:solidFill>
            </a:endParaRPr>
          </a:p>
        </p:txBody>
      </p:sp>
      <p:pic>
        <p:nvPicPr>
          <p:cNvPr id="31764" name="obrázek 17" descr="Popis: 3408128-lenka-klodova-lucie-krejcov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1" y="1371601"/>
            <a:ext cx="25812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5" name="Rectangle 72"/>
          <p:cNvSpPr>
            <a:spLocks noChangeArrowheads="1"/>
          </p:cNvSpPr>
          <p:nvPr/>
        </p:nvSpPr>
        <p:spPr bwMode="auto">
          <a:xfrm>
            <a:off x="4833938" y="23002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1766" name="obrázek 14" descr="Popis: brachtova_koko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1" y="1295401"/>
            <a:ext cx="2176463"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7" name="Rectangle 74"/>
          <p:cNvSpPr>
            <a:spLocks noChangeArrowheads="1"/>
          </p:cNvSpPr>
          <p:nvPr/>
        </p:nvSpPr>
        <p:spPr bwMode="auto">
          <a:xfrm>
            <a:off x="3429000" y="21002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graphicFrame>
        <p:nvGraphicFramePr>
          <p:cNvPr id="31768" name="Object 73" descr="Popis: FRAGILEbricho"/>
          <p:cNvGraphicFramePr>
            <a:graphicFrameLocks noChangeAspect="1"/>
          </p:cNvGraphicFramePr>
          <p:nvPr/>
        </p:nvGraphicFramePr>
        <p:xfrm>
          <a:off x="7467600" y="1582738"/>
          <a:ext cx="2514600" cy="1535112"/>
        </p:xfrm>
        <a:graphic>
          <a:graphicData uri="http://schemas.openxmlformats.org/presentationml/2006/ole">
            <mc:AlternateContent xmlns:mc="http://schemas.openxmlformats.org/markup-compatibility/2006">
              <mc:Choice xmlns:v="urn:schemas-microsoft-com:vml" Requires="v">
                <p:oleObj spid="_x0000_s1026" r:id="rId7" imgW="5334000" imgH="2657856" progId="Word.Picture.8">
                  <p:embed/>
                </p:oleObj>
              </mc:Choice>
              <mc:Fallback>
                <p:oleObj r:id="rId7" imgW="5334000" imgH="2657856" progId="Word.Picture.8">
                  <p:embed/>
                  <p:pic>
                    <p:nvPicPr>
                      <p:cNvPr id="31768" name="Object 73" descr="Popis: FRAGILEbrich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1582738"/>
                        <a:ext cx="25146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69" name="Rectangle 76"/>
          <p:cNvSpPr>
            <a:spLocks noChangeArrowheads="1"/>
          </p:cNvSpPr>
          <p:nvPr/>
        </p:nvSpPr>
        <p:spPr bwMode="auto">
          <a:xfrm>
            <a:off x="4919663" y="16668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1770" name="obrázek 5" descr="Popis: DSC_02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3581401"/>
            <a:ext cx="15319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1" name="Rectangle 78"/>
          <p:cNvSpPr>
            <a:spLocks noChangeArrowheads="1"/>
          </p:cNvSpPr>
          <p:nvPr/>
        </p:nvSpPr>
        <p:spPr bwMode="auto">
          <a:xfrm>
            <a:off x="5229225" y="16668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1772" name="obrázek 6" descr="Popis: IMG_00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1964" y="3657600"/>
            <a:ext cx="10874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456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altLang="cs-CZ" smtClean="0"/>
              <a:t>Prsa</a:t>
            </a:r>
            <a:endParaRPr lang="en-US" altLang="cs-CZ" smtClean="0"/>
          </a:p>
        </p:txBody>
      </p:sp>
      <p:pic>
        <p:nvPicPr>
          <p:cNvPr id="33795" name="Picture 3" descr="C:\diplomka\fotky\Dorota_Sadovska_-_Korp_No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5814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C:\diplomka\fotky\canan_senol_Fountain_2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176" y="1447800"/>
            <a:ext cx="240982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C:\diplomka\fotky\koreckovacentrum.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3716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65" name="Group 5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4020540495"/>
                    </a:ext>
                  </a:extLst>
                </a:gridCol>
                <a:gridCol w="2692400">
                  <a:extLst>
                    <a:ext uri="{9D8B030D-6E8A-4147-A177-3AD203B41FA5}">
                      <a16:colId xmlns:a16="http://schemas.microsoft.com/office/drawing/2014/main" val="3326963119"/>
                    </a:ext>
                  </a:extLst>
                </a:gridCol>
                <a:gridCol w="2692400">
                  <a:extLst>
                    <a:ext uri="{9D8B030D-6E8A-4147-A177-3AD203B41FA5}">
                      <a16:colId xmlns:a16="http://schemas.microsoft.com/office/drawing/2014/main" val="3670265751"/>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8927498"/>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8762063"/>
                  </a:ext>
                </a:extLst>
              </a:tr>
            </a:tbl>
          </a:graphicData>
        </a:graphic>
      </p:graphicFrame>
      <p:sp>
        <p:nvSpPr>
          <p:cNvPr id="33812" name="Rectangle 55"/>
          <p:cNvSpPr>
            <a:spLocks noChangeArrowheads="1"/>
          </p:cNvSpPr>
          <p:nvPr/>
        </p:nvSpPr>
        <p:spPr bwMode="auto">
          <a:xfrm>
            <a:off x="4957763"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3813" name="obrázek 21" descr="Popis: DSC_0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295401"/>
            <a:ext cx="22098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Rectangle 57"/>
          <p:cNvSpPr>
            <a:spLocks noChangeArrowheads="1"/>
          </p:cNvSpPr>
          <p:nvPr/>
        </p:nvSpPr>
        <p:spPr bwMode="auto">
          <a:xfrm>
            <a:off x="5186363"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33815" name="Rectangle 59"/>
          <p:cNvSpPr>
            <a:spLocks noChangeArrowheads="1"/>
          </p:cNvSpPr>
          <p:nvPr/>
        </p:nvSpPr>
        <p:spPr bwMode="auto">
          <a:xfrm>
            <a:off x="5019675"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3816" name="obrázek 19" descr="Popis: DSC_00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150" y="3629026"/>
            <a:ext cx="21526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7" name="Rectangle 61">
            <a:hlinkClick r:id="rId8"/>
          </p:cNvPr>
          <p:cNvSpPr>
            <a:spLocks noChangeArrowheads="1"/>
          </p:cNvSpPr>
          <p:nvPr/>
        </p:nvSpPr>
        <p:spPr bwMode="auto">
          <a:xfrm>
            <a:off x="5019675" y="23574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3818" name="obrázek 20" descr="Popis: Centrum I.">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657601"/>
            <a:ext cx="21526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151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cs-CZ" altLang="cs-CZ" smtClean="0"/>
              <a:t>Mateřská všednost</a:t>
            </a:r>
            <a:endParaRPr lang="en-US" altLang="cs-CZ" smtClean="0"/>
          </a:p>
        </p:txBody>
      </p:sp>
      <p:sp>
        <p:nvSpPr>
          <p:cNvPr id="35843" name="Rectangle 4"/>
          <p:cNvSpPr>
            <a:spLocks noChangeArrowheads="1"/>
          </p:cNvSpPr>
          <p:nvPr/>
        </p:nvSpPr>
        <p:spPr bwMode="auto">
          <a:xfrm>
            <a:off x="5033963" y="23574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44" name="obrázek 25" descr="Popis: staubhniz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219201"/>
            <a:ext cx="21240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41" name="Group 5"/>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1722324174"/>
                    </a:ext>
                  </a:extLst>
                </a:gridCol>
                <a:gridCol w="2692400">
                  <a:extLst>
                    <a:ext uri="{9D8B030D-6E8A-4147-A177-3AD203B41FA5}">
                      <a16:colId xmlns:a16="http://schemas.microsoft.com/office/drawing/2014/main" val="4258449832"/>
                    </a:ext>
                  </a:extLst>
                </a:gridCol>
                <a:gridCol w="2692400">
                  <a:extLst>
                    <a:ext uri="{9D8B030D-6E8A-4147-A177-3AD203B41FA5}">
                      <a16:colId xmlns:a16="http://schemas.microsoft.com/office/drawing/2014/main" val="2258574299"/>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53411"/>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9388119"/>
                  </a:ext>
                </a:extLst>
              </a:tr>
            </a:tbl>
          </a:graphicData>
        </a:graphic>
      </p:graphicFrame>
      <p:sp>
        <p:nvSpPr>
          <p:cNvPr id="35859" name="Rectangle 20"/>
          <p:cNvSpPr>
            <a:spLocks noChangeArrowheads="1"/>
          </p:cNvSpPr>
          <p:nvPr/>
        </p:nvSpPr>
        <p:spPr bwMode="auto">
          <a:xfrm>
            <a:off x="5019675" y="23574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60" name="obrázek 26" descr="Popis: fotky\stuchelo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19201"/>
            <a:ext cx="21526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Rectangle 22"/>
          <p:cNvSpPr>
            <a:spLocks noChangeArrowheads="1"/>
          </p:cNvSpPr>
          <p:nvPr/>
        </p:nvSpPr>
        <p:spPr bwMode="auto">
          <a:xfrm>
            <a:off x="4919663" y="22383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62" name="obrázek 29" descr="Popis: Matky_a_otcove_mami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1219200"/>
            <a:ext cx="210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3" name="Rectangle 24"/>
          <p:cNvSpPr>
            <a:spLocks noChangeArrowheads="1"/>
          </p:cNvSpPr>
          <p:nvPr/>
        </p:nvSpPr>
        <p:spPr bwMode="auto">
          <a:xfrm>
            <a:off x="4848225" y="25288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64" name="obrázek 28" descr="Popis: IMG_0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810001"/>
            <a:ext cx="2495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5" name="Rectangle 26"/>
          <p:cNvSpPr>
            <a:spLocks noChangeArrowheads="1"/>
          </p:cNvSpPr>
          <p:nvPr/>
        </p:nvSpPr>
        <p:spPr bwMode="auto">
          <a:xfrm>
            <a:off x="4919663" y="2547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66" name="obrázek 27" descr="Popis: skvorova_st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3810001"/>
            <a:ext cx="23526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Rectangle 28"/>
          <p:cNvSpPr>
            <a:spLocks noChangeArrowheads="1"/>
          </p:cNvSpPr>
          <p:nvPr/>
        </p:nvSpPr>
        <p:spPr bwMode="auto">
          <a:xfrm>
            <a:off x="4410075" y="2057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5868" name="obrázek 32" descr="Popis: struktu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3733801"/>
            <a:ext cx="23622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500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altLang="cs-CZ" smtClean="0"/>
              <a:t>Matka ideál</a:t>
            </a:r>
            <a:endParaRPr lang="en-US" altLang="cs-CZ" smtClean="0"/>
          </a:p>
        </p:txBody>
      </p:sp>
      <p:graphicFrame>
        <p:nvGraphicFramePr>
          <p:cNvPr id="40963" name="Group 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11075933"/>
                    </a:ext>
                  </a:extLst>
                </a:gridCol>
                <a:gridCol w="2692400">
                  <a:extLst>
                    <a:ext uri="{9D8B030D-6E8A-4147-A177-3AD203B41FA5}">
                      <a16:colId xmlns:a16="http://schemas.microsoft.com/office/drawing/2014/main" val="2460441021"/>
                    </a:ext>
                  </a:extLst>
                </a:gridCol>
                <a:gridCol w="2692400">
                  <a:extLst>
                    <a:ext uri="{9D8B030D-6E8A-4147-A177-3AD203B41FA5}">
                      <a16:colId xmlns:a16="http://schemas.microsoft.com/office/drawing/2014/main" val="1041017449"/>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2652491"/>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7330590"/>
                  </a:ext>
                </a:extLst>
              </a:tr>
            </a:tbl>
          </a:graphicData>
        </a:graphic>
      </p:graphicFrame>
      <p:sp>
        <p:nvSpPr>
          <p:cNvPr id="37905" name="Rectangle 18"/>
          <p:cNvSpPr>
            <a:spLocks noChangeArrowheads="1"/>
          </p:cNvSpPr>
          <p:nvPr/>
        </p:nvSpPr>
        <p:spPr bwMode="auto">
          <a:xfrm>
            <a:off x="4314825" y="22145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06" name="obrázek 34" descr="Popis: LUM7M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6" y="1447800"/>
            <a:ext cx="26193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Rectangle 20"/>
          <p:cNvSpPr>
            <a:spLocks noChangeArrowheads="1"/>
          </p:cNvSpPr>
          <p:nvPr/>
        </p:nvSpPr>
        <p:spPr bwMode="auto">
          <a:xfrm>
            <a:off x="5129213" y="22050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08" name="obrázek 35" descr="Popis: IMG_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143000"/>
            <a:ext cx="1804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Rectangle 22"/>
          <p:cNvSpPr>
            <a:spLocks noChangeArrowheads="1"/>
          </p:cNvSpPr>
          <p:nvPr/>
        </p:nvSpPr>
        <p:spPr bwMode="auto">
          <a:xfrm>
            <a:off x="5257800" y="2166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10" name="obrázek 36" descr="Popis: DSC_01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143001"/>
            <a:ext cx="1524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Rectangle 24"/>
          <p:cNvSpPr>
            <a:spLocks noChangeArrowheads="1"/>
          </p:cNvSpPr>
          <p:nvPr/>
        </p:nvSpPr>
        <p:spPr bwMode="auto">
          <a:xfrm>
            <a:off x="5453063" y="2166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12" name="obrázek 37" descr="Popis: DSC_0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581400"/>
            <a:ext cx="116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3" name="Rectangle 26"/>
          <p:cNvSpPr>
            <a:spLocks noChangeArrowheads="1"/>
          </p:cNvSpPr>
          <p:nvPr/>
        </p:nvSpPr>
        <p:spPr bwMode="auto">
          <a:xfrm>
            <a:off x="4710113"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14" name="obrázek 39" descr="Popis: bobe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751264"/>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5" name="Rectangle 28"/>
          <p:cNvSpPr>
            <a:spLocks noChangeArrowheads="1"/>
          </p:cNvSpPr>
          <p:nvPr/>
        </p:nvSpPr>
        <p:spPr bwMode="auto">
          <a:xfrm>
            <a:off x="5314950" y="23717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7916" name="obrázek 40" descr="Popis: koreckova_kralov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3657600"/>
            <a:ext cx="15621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024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Metamorfózy</a:t>
            </a:r>
            <a:endParaRPr lang="en-US" altLang="cs-CZ" smtClean="0"/>
          </a:p>
        </p:txBody>
      </p:sp>
      <p:graphicFrame>
        <p:nvGraphicFramePr>
          <p:cNvPr id="41987" name="Group 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1157454302"/>
                    </a:ext>
                  </a:extLst>
                </a:gridCol>
                <a:gridCol w="2692400">
                  <a:extLst>
                    <a:ext uri="{9D8B030D-6E8A-4147-A177-3AD203B41FA5}">
                      <a16:colId xmlns:a16="http://schemas.microsoft.com/office/drawing/2014/main" val="1244076363"/>
                    </a:ext>
                  </a:extLst>
                </a:gridCol>
                <a:gridCol w="2692400">
                  <a:extLst>
                    <a:ext uri="{9D8B030D-6E8A-4147-A177-3AD203B41FA5}">
                      <a16:colId xmlns:a16="http://schemas.microsoft.com/office/drawing/2014/main" val="3041152103"/>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5332780"/>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33156262"/>
                  </a:ext>
                </a:extLst>
              </a:tr>
            </a:tbl>
          </a:graphicData>
        </a:graphic>
      </p:graphicFrame>
      <p:sp>
        <p:nvSpPr>
          <p:cNvPr id="39953" name="Rectangle 18"/>
          <p:cNvSpPr>
            <a:spLocks noChangeArrowheads="1"/>
          </p:cNvSpPr>
          <p:nvPr/>
        </p:nvSpPr>
        <p:spPr bwMode="auto">
          <a:xfrm>
            <a:off x="5314950" y="23526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54" name="obrázek 41" descr="Popis: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219200"/>
            <a:ext cx="1562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Rectangle 20"/>
          <p:cNvSpPr>
            <a:spLocks noChangeArrowheads="1"/>
          </p:cNvSpPr>
          <p:nvPr/>
        </p:nvSpPr>
        <p:spPr bwMode="auto">
          <a:xfrm>
            <a:off x="5248275"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56" name="obrázek 42" descr="Popis: Ashery_autoportré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50" y="1219201"/>
            <a:ext cx="16954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7" name="Rectangle 22"/>
          <p:cNvSpPr>
            <a:spLocks noChangeArrowheads="1"/>
          </p:cNvSpPr>
          <p:nvPr/>
        </p:nvSpPr>
        <p:spPr bwMode="auto">
          <a:xfrm>
            <a:off x="5176838"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58" name="obrázek 43" descr="Popis: b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1" y="1219201"/>
            <a:ext cx="18383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9" name="Rectangle 24"/>
          <p:cNvSpPr>
            <a:spLocks noChangeArrowheads="1"/>
          </p:cNvSpPr>
          <p:nvPr/>
        </p:nvSpPr>
        <p:spPr bwMode="auto">
          <a:xfrm>
            <a:off x="5214938" y="2166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60" name="obrázek 46" descr="Popis: Piet, Darina Alster,   2006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814" y="3581401"/>
            <a:ext cx="1601787"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1" name="Rectangle 26"/>
          <p:cNvSpPr>
            <a:spLocks noChangeArrowheads="1"/>
          </p:cNvSpPr>
          <p:nvPr/>
        </p:nvSpPr>
        <p:spPr bwMode="auto">
          <a:xfrm>
            <a:off x="3886200" y="23717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62" name="obrázek 44" descr="Popis: zurkov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929064"/>
            <a:ext cx="2590800"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3" name="Rectangle 28"/>
          <p:cNvSpPr>
            <a:spLocks noChangeArrowheads="1"/>
          </p:cNvSpPr>
          <p:nvPr/>
        </p:nvSpPr>
        <p:spPr bwMode="auto">
          <a:xfrm>
            <a:off x="4838700" y="2166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39964" name="jcemediabox-popup-img" descr="Popis: rv151010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3581401"/>
            <a:ext cx="22875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06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mtClean="0"/>
              <a:t>Mateřské variace</a:t>
            </a:r>
            <a:endParaRPr lang="en-US" altLang="cs-CZ" smtClean="0"/>
          </a:p>
        </p:txBody>
      </p:sp>
      <p:graphicFrame>
        <p:nvGraphicFramePr>
          <p:cNvPr id="43011" name="Group 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2959129414"/>
                    </a:ext>
                  </a:extLst>
                </a:gridCol>
                <a:gridCol w="2692400">
                  <a:extLst>
                    <a:ext uri="{9D8B030D-6E8A-4147-A177-3AD203B41FA5}">
                      <a16:colId xmlns:a16="http://schemas.microsoft.com/office/drawing/2014/main" val="4033579156"/>
                    </a:ext>
                  </a:extLst>
                </a:gridCol>
                <a:gridCol w="2692400">
                  <a:extLst>
                    <a:ext uri="{9D8B030D-6E8A-4147-A177-3AD203B41FA5}">
                      <a16:colId xmlns:a16="http://schemas.microsoft.com/office/drawing/2014/main" val="3826059858"/>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9480274"/>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64043964"/>
                  </a:ext>
                </a:extLst>
              </a:tr>
            </a:tbl>
          </a:graphicData>
        </a:graphic>
      </p:graphicFrame>
      <p:sp>
        <p:nvSpPr>
          <p:cNvPr id="42001" name="Rectangle 18"/>
          <p:cNvSpPr>
            <a:spLocks noChangeArrowheads="1"/>
          </p:cNvSpPr>
          <p:nvPr/>
        </p:nvSpPr>
        <p:spPr bwMode="auto">
          <a:xfrm>
            <a:off x="5176838"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02" name="obrázek 47" descr="Popis: 110508opienur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219201"/>
            <a:ext cx="18383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Rectangle 20"/>
          <p:cNvSpPr>
            <a:spLocks noChangeArrowheads="1"/>
          </p:cNvSpPr>
          <p:nvPr/>
        </p:nvSpPr>
        <p:spPr bwMode="auto">
          <a:xfrm>
            <a:off x="5248275" y="23479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04" name="obrázek 48" descr="Popis: opie_se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657601"/>
            <a:ext cx="16954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Rectangle 22"/>
          <p:cNvSpPr>
            <a:spLocks noChangeArrowheads="1"/>
          </p:cNvSpPr>
          <p:nvPr/>
        </p:nvSpPr>
        <p:spPr bwMode="auto">
          <a:xfrm>
            <a:off x="4662488" y="22812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06" name="obrázek 49" descr="Popis: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325564"/>
            <a:ext cx="2500313"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7" name="Rectangle 24"/>
          <p:cNvSpPr>
            <a:spLocks noChangeArrowheads="1"/>
          </p:cNvSpPr>
          <p:nvPr/>
        </p:nvSpPr>
        <p:spPr bwMode="auto">
          <a:xfrm>
            <a:off x="5091113" y="22812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08" name="obrázek 50" descr="Popis: 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6" y="3581401"/>
            <a:ext cx="20097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9" name="Rectangle 26"/>
          <p:cNvSpPr>
            <a:spLocks noChangeArrowheads="1"/>
          </p:cNvSpPr>
          <p:nvPr/>
        </p:nvSpPr>
        <p:spPr bwMode="auto">
          <a:xfrm>
            <a:off x="4781550" y="23860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10" name="obrázek 51" descr="Popis: DSC_00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1385889"/>
            <a:ext cx="25146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1" name="Rectangle 28"/>
          <p:cNvSpPr>
            <a:spLocks noChangeArrowheads="1"/>
          </p:cNvSpPr>
          <p:nvPr/>
        </p:nvSpPr>
        <p:spPr bwMode="auto">
          <a:xfrm>
            <a:off x="4733925" y="23860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2012" name="obrázek 52" descr="Popis: DSC_0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3713164"/>
            <a:ext cx="25146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650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cs-CZ" smtClean="0"/>
              <a:t>Matka-logon politikon</a:t>
            </a:r>
            <a:endParaRPr lang="en-US" altLang="cs-CZ" smtClean="0"/>
          </a:p>
        </p:txBody>
      </p:sp>
      <p:graphicFrame>
        <p:nvGraphicFramePr>
          <p:cNvPr id="44035" name="Group 3"/>
          <p:cNvGraphicFramePr>
            <a:graphicFrameLocks noGrp="1"/>
          </p:cNvGraphicFramePr>
          <p:nvPr/>
        </p:nvGraphicFramePr>
        <p:xfrm>
          <a:off x="1981200" y="1066800"/>
          <a:ext cx="8077200" cy="4876800"/>
        </p:xfrm>
        <a:graphic>
          <a:graphicData uri="http://schemas.openxmlformats.org/drawingml/2006/table">
            <a:tbl>
              <a:tblPr/>
              <a:tblGrid>
                <a:gridCol w="2692400">
                  <a:extLst>
                    <a:ext uri="{9D8B030D-6E8A-4147-A177-3AD203B41FA5}">
                      <a16:colId xmlns:a16="http://schemas.microsoft.com/office/drawing/2014/main" val="1789439352"/>
                    </a:ext>
                  </a:extLst>
                </a:gridCol>
                <a:gridCol w="2692400">
                  <a:extLst>
                    <a:ext uri="{9D8B030D-6E8A-4147-A177-3AD203B41FA5}">
                      <a16:colId xmlns:a16="http://schemas.microsoft.com/office/drawing/2014/main" val="236537090"/>
                    </a:ext>
                  </a:extLst>
                </a:gridCol>
                <a:gridCol w="2692400">
                  <a:extLst>
                    <a:ext uri="{9D8B030D-6E8A-4147-A177-3AD203B41FA5}">
                      <a16:colId xmlns:a16="http://schemas.microsoft.com/office/drawing/2014/main" val="2009940447"/>
                    </a:ext>
                  </a:extLst>
                </a:gridCol>
              </a:tblGrid>
              <a:tr h="24447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381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5734356"/>
                  </a:ext>
                </a:extLst>
              </a:tr>
              <a:tr h="2432050">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381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defRPr sz="2600">
                          <a:solidFill>
                            <a:schemeClr val="tx1"/>
                          </a:solidFill>
                          <a:latin typeface="Arial Unicode MS" pitchFamily="34" charset="-128"/>
                        </a:defRPr>
                      </a:lvl1pPr>
                      <a:lvl2pPr marL="344488">
                        <a:spcBef>
                          <a:spcPct val="20000"/>
                        </a:spcBef>
                        <a:buClr>
                          <a:srgbClr val="990000"/>
                        </a:buClr>
                        <a:defRPr sz="2200">
                          <a:solidFill>
                            <a:schemeClr val="tx1"/>
                          </a:solidFill>
                          <a:latin typeface="Arial Unicode MS" pitchFamily="34" charset="-128"/>
                        </a:defRPr>
                      </a:lvl2pPr>
                      <a:lvl3pPr marL="671513">
                        <a:spcBef>
                          <a:spcPct val="20000"/>
                        </a:spcBef>
                        <a:buClr>
                          <a:srgbClr val="990000"/>
                        </a:buClr>
                        <a:defRPr sz="2000">
                          <a:solidFill>
                            <a:schemeClr val="tx1"/>
                          </a:solidFill>
                          <a:latin typeface="Arial Unicode MS" pitchFamily="34" charset="-128"/>
                        </a:defRPr>
                      </a:lvl3pPr>
                      <a:lvl4pPr marL="1023938">
                        <a:spcBef>
                          <a:spcPct val="20000"/>
                        </a:spcBef>
                        <a:buClr>
                          <a:srgbClr val="990000"/>
                        </a:buClr>
                        <a:defRPr>
                          <a:solidFill>
                            <a:schemeClr val="tx1"/>
                          </a:solidFill>
                          <a:latin typeface="Arial Unicode MS" pitchFamily="34" charset="-128"/>
                        </a:defRPr>
                      </a:lvl4pPr>
                      <a:lvl5pPr marL="1341438">
                        <a:spcBef>
                          <a:spcPct val="20000"/>
                        </a:spcBef>
                        <a:buClr>
                          <a:srgbClr val="990000"/>
                        </a:buClr>
                        <a:defRPr>
                          <a:solidFill>
                            <a:schemeClr val="tx1"/>
                          </a:solidFill>
                          <a:latin typeface="Arial Unicode MS" pitchFamily="34" charset="-128"/>
                        </a:defRPr>
                      </a:lvl5pPr>
                      <a:lvl6pPr marL="1798638" fontAlgn="base">
                        <a:spcBef>
                          <a:spcPct val="20000"/>
                        </a:spcBef>
                        <a:spcAft>
                          <a:spcPct val="0"/>
                        </a:spcAft>
                        <a:buClr>
                          <a:srgbClr val="990000"/>
                        </a:buClr>
                        <a:defRPr>
                          <a:solidFill>
                            <a:schemeClr val="tx1"/>
                          </a:solidFill>
                          <a:latin typeface="Arial Unicode MS" pitchFamily="34" charset="-128"/>
                        </a:defRPr>
                      </a:lvl6pPr>
                      <a:lvl7pPr marL="2255838" fontAlgn="base">
                        <a:spcBef>
                          <a:spcPct val="20000"/>
                        </a:spcBef>
                        <a:spcAft>
                          <a:spcPct val="0"/>
                        </a:spcAft>
                        <a:buClr>
                          <a:srgbClr val="990000"/>
                        </a:buClr>
                        <a:defRPr>
                          <a:solidFill>
                            <a:schemeClr val="tx1"/>
                          </a:solidFill>
                          <a:latin typeface="Arial Unicode MS" pitchFamily="34" charset="-128"/>
                        </a:defRPr>
                      </a:lvl7pPr>
                      <a:lvl8pPr marL="2713038" fontAlgn="base">
                        <a:spcBef>
                          <a:spcPct val="20000"/>
                        </a:spcBef>
                        <a:spcAft>
                          <a:spcPct val="0"/>
                        </a:spcAft>
                        <a:buClr>
                          <a:srgbClr val="990000"/>
                        </a:buClr>
                        <a:defRPr>
                          <a:solidFill>
                            <a:schemeClr val="tx1"/>
                          </a:solidFill>
                          <a:latin typeface="Arial Unicode MS" pitchFamily="34" charset="-128"/>
                        </a:defRPr>
                      </a:lvl8pPr>
                      <a:lvl9pPr marL="3170238" fontAlgn="base">
                        <a:spcBef>
                          <a:spcPct val="20000"/>
                        </a:spcBef>
                        <a:spcAft>
                          <a:spcPct val="0"/>
                        </a:spcAft>
                        <a:buClr>
                          <a:srgbClr val="990000"/>
                        </a:buClr>
                        <a:defRPr>
                          <a:solidFill>
                            <a:schemeClr val="tx1"/>
                          </a:solidFill>
                          <a:latin typeface="Arial Unicode MS" pitchFamily="34" charset="-128"/>
                        </a:defRPr>
                      </a:lvl9pPr>
                    </a:lstStyle>
                    <a:p>
                      <a:pPr marL="0" marR="0" lvl="0" indent="0" algn="l" defTabSz="914400" rtl="0" eaLnBrk="1" fontAlgn="base" latinLnBrk="0" hangingPunct="1">
                        <a:lnSpc>
                          <a:spcPct val="100000"/>
                        </a:lnSpc>
                        <a:spcBef>
                          <a:spcPct val="20000"/>
                        </a:spcBef>
                        <a:spcAft>
                          <a:spcPct val="0"/>
                        </a:spcAft>
                        <a:buClr>
                          <a:srgbClr val="990000"/>
                        </a:buClr>
                        <a:buSzTx/>
                        <a:buFontTx/>
                        <a:buNone/>
                        <a:tabLst/>
                      </a:pPr>
                      <a:endParaRPr kumimoji="0" lang="en-US" altLang="cs-CZ" sz="2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rgbClr val="800000"/>
                      </a:solidFill>
                      <a:prstDash val="solid"/>
                      <a:round/>
                      <a:headEnd type="none" w="med" len="med"/>
                      <a:tailEnd type="none" w="med" len="med"/>
                    </a:lnL>
                    <a:lnR w="381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8100" cap="flat" cmpd="sng" algn="ctr">
                      <a:solidFill>
                        <a:srgbClr val="8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397776"/>
                  </a:ext>
                </a:extLst>
              </a:tr>
            </a:tbl>
          </a:graphicData>
        </a:graphic>
      </p:graphicFrame>
      <p:sp>
        <p:nvSpPr>
          <p:cNvPr id="44049" name="Rectangle 18"/>
          <p:cNvSpPr>
            <a:spLocks noChangeArrowheads="1"/>
          </p:cNvSpPr>
          <p:nvPr/>
        </p:nvSpPr>
        <p:spPr bwMode="auto">
          <a:xfrm>
            <a:off x="4324350" y="21955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50" name="obrázek 56" descr="Popis: Demonstrace, Lenka Klodová,   200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2590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Rectangle 20"/>
          <p:cNvSpPr>
            <a:spLocks noChangeArrowheads="1"/>
          </p:cNvSpPr>
          <p:nvPr/>
        </p:nvSpPr>
        <p:spPr bwMode="auto">
          <a:xfrm>
            <a:off x="5229225" y="21859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52" name="obrázek 57" descr="Popis: 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1219200"/>
            <a:ext cx="15414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Rectangle 22"/>
          <p:cNvSpPr>
            <a:spLocks noChangeArrowheads="1"/>
          </p:cNvSpPr>
          <p:nvPr/>
        </p:nvSpPr>
        <p:spPr bwMode="auto">
          <a:xfrm>
            <a:off x="4724400" y="2400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54" name="obrázek 53" descr="Popis: abortion_cli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8100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Rectangle 24"/>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56" name="obrázek 54" descr="Popis: pink-and-blu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6576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7" name="Rectangle 26"/>
          <p:cNvSpPr>
            <a:spLocks noChangeArrowheads="1"/>
          </p:cNvSpPr>
          <p:nvPr/>
        </p:nvSpPr>
        <p:spPr bwMode="auto">
          <a:xfrm>
            <a:off x="5024438" y="19812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58" name="obrázek 60" descr="Popis: BebsHeal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1" y="1219200"/>
            <a:ext cx="1635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9" name="Rectangle 28"/>
          <p:cNvSpPr>
            <a:spLocks noChangeArrowheads="1"/>
          </p:cNvSpPr>
          <p:nvPr/>
        </p:nvSpPr>
        <p:spPr bwMode="auto">
          <a:xfrm>
            <a:off x="4886325" y="26098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pic>
        <p:nvPicPr>
          <p:cNvPr id="44060" name="obrázek 62" descr="Popis: porodnipl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3886200"/>
            <a:ext cx="2419350" cy="1638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319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86000" y="609600"/>
            <a:ext cx="70104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4000">
                <a:latin typeface="Arial Unicode MS" pitchFamily="34" charset="-128"/>
              </a:rPr>
              <a:t>Co je to gender?</a:t>
            </a:r>
          </a:p>
          <a:p>
            <a:pPr eaLnBrk="1" hangingPunct="1">
              <a:spcBef>
                <a:spcPct val="50000"/>
              </a:spcBef>
            </a:pPr>
            <a:endParaRPr lang="cs-CZ" altLang="cs-CZ" sz="4000">
              <a:latin typeface="Arial Unicode MS" pitchFamily="34" charset="-128"/>
            </a:endParaRPr>
          </a:p>
          <a:p>
            <a:pPr eaLnBrk="1" hangingPunct="1">
              <a:spcBef>
                <a:spcPct val="50000"/>
              </a:spcBef>
            </a:pPr>
            <a:r>
              <a:rPr lang="cs-CZ" altLang="cs-CZ" sz="4000">
                <a:latin typeface="Arial Unicode MS" pitchFamily="34" charset="-128"/>
              </a:rPr>
              <a:t>Co to je genderový stereotyp?</a:t>
            </a:r>
          </a:p>
          <a:p>
            <a:pPr eaLnBrk="1" hangingPunct="1">
              <a:spcBef>
                <a:spcPct val="50000"/>
              </a:spcBef>
            </a:pPr>
            <a:endParaRPr lang="cs-CZ" altLang="cs-CZ" sz="4000">
              <a:latin typeface="Arial Unicode MS" pitchFamily="34" charset="-128"/>
            </a:endParaRPr>
          </a:p>
          <a:p>
            <a:pPr eaLnBrk="1" hangingPunct="1">
              <a:spcBef>
                <a:spcPct val="50000"/>
              </a:spcBef>
            </a:pPr>
            <a:r>
              <a:rPr lang="cs-CZ" altLang="cs-CZ" sz="4000">
                <a:latin typeface="Arial Unicode MS" pitchFamily="34" charset="-128"/>
              </a:rPr>
              <a:t>Co to je vizuální genderový stereotyp?</a:t>
            </a:r>
            <a:endParaRPr lang="en-US" altLang="cs-CZ" sz="4000">
              <a:latin typeface="Arial Unicode MS" pitchFamily="34" charset="-128"/>
            </a:endParaRPr>
          </a:p>
        </p:txBody>
      </p:sp>
    </p:spTree>
    <p:extLst>
      <p:ext uri="{BB962C8B-B14F-4D97-AF65-F5344CB8AC3E}">
        <p14:creationId xmlns:p14="http://schemas.microsoft.com/office/powerpoint/2010/main" val="1487439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altLang="cs-CZ" smtClean="0"/>
              <a:t>Vizuální gramotnost</a:t>
            </a:r>
          </a:p>
        </p:txBody>
      </p:sp>
      <p:sp>
        <p:nvSpPr>
          <p:cNvPr id="12291" name="Zástupný symbol pro obsah 2"/>
          <p:cNvSpPr>
            <a:spLocks noGrp="1"/>
          </p:cNvSpPr>
          <p:nvPr>
            <p:ph idx="1"/>
          </p:nvPr>
        </p:nvSpPr>
        <p:spPr/>
        <p:txBody>
          <a:bodyPr/>
          <a:lstStyle/>
          <a:p>
            <a:r>
              <a:rPr lang="cs-CZ" altLang="cs-CZ" dirty="0" smtClean="0"/>
              <a:t>1. percepční senzitivita</a:t>
            </a:r>
          </a:p>
          <a:p>
            <a:r>
              <a:rPr lang="cs-CZ" altLang="cs-CZ" dirty="0" smtClean="0"/>
              <a:t>2. orientace v oblasti vizuální kultury,  schopnost vizuální komunikace, schopnost kritického myšlení, schopnost rozpoznání intence, s níž bylo určité vizuální dílo vytvořeno </a:t>
            </a:r>
          </a:p>
          <a:p>
            <a:r>
              <a:rPr lang="cs-CZ" altLang="cs-CZ" dirty="0" smtClean="0"/>
              <a:t>3. estetická otevřenost</a:t>
            </a:r>
          </a:p>
          <a:p>
            <a:r>
              <a:rPr lang="cs-CZ" altLang="cs-CZ" dirty="0" smtClean="0"/>
              <a:t>4. schopnost vizuální výmluvnosti</a:t>
            </a:r>
          </a:p>
        </p:txBody>
      </p:sp>
    </p:spTree>
    <p:extLst>
      <p:ext uri="{BB962C8B-B14F-4D97-AF65-F5344CB8AC3E}">
        <p14:creationId xmlns:p14="http://schemas.microsoft.com/office/powerpoint/2010/main" val="2218016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cs-CZ" altLang="cs-CZ" smtClean="0"/>
              <a:t>DIDAKTICKÁ ŘADA</a:t>
            </a:r>
            <a:endParaRPr lang="en-US" altLang="cs-CZ" smtClean="0"/>
          </a:p>
        </p:txBody>
      </p:sp>
      <p:sp>
        <p:nvSpPr>
          <p:cNvPr id="46083" name="Rectangle 3"/>
          <p:cNvSpPr>
            <a:spLocks noGrp="1" noChangeArrowheads="1"/>
          </p:cNvSpPr>
          <p:nvPr>
            <p:ph type="body" sz="half" idx="1"/>
          </p:nvPr>
        </p:nvSpPr>
        <p:spPr/>
        <p:txBody>
          <a:bodyPr/>
          <a:lstStyle/>
          <a:p>
            <a:pPr eaLnBrk="1" hangingPunct="1"/>
            <a:r>
              <a:rPr lang="cs-CZ" altLang="cs-CZ" sz="2600"/>
              <a:t>Gender a tělesnost</a:t>
            </a:r>
            <a:endParaRPr lang="en-US" altLang="cs-CZ" sz="2600"/>
          </a:p>
        </p:txBody>
      </p:sp>
      <p:sp>
        <p:nvSpPr>
          <p:cNvPr id="46084" name="Rectangle 4"/>
          <p:cNvSpPr>
            <a:spLocks noGrp="1" noChangeArrowheads="1"/>
          </p:cNvSpPr>
          <p:nvPr>
            <p:ph type="body" sz="half" idx="2"/>
          </p:nvPr>
        </p:nvSpPr>
        <p:spPr/>
        <p:txBody>
          <a:bodyPr/>
          <a:lstStyle/>
          <a:p>
            <a:pPr eaLnBrk="1" hangingPunct="1"/>
            <a:r>
              <a:rPr lang="cs-CZ" altLang="cs-CZ" sz="2600"/>
              <a:t>Tělo</a:t>
            </a:r>
          </a:p>
          <a:p>
            <a:pPr eaLnBrk="1" hangingPunct="1"/>
            <a:r>
              <a:rPr lang="cs-CZ" altLang="cs-CZ" sz="2600"/>
              <a:t>Krása</a:t>
            </a:r>
          </a:p>
          <a:p>
            <a:pPr eaLnBrk="1" hangingPunct="1"/>
            <a:r>
              <a:rPr lang="cs-CZ" altLang="cs-CZ" sz="2600"/>
              <a:t>Žena</a:t>
            </a:r>
          </a:p>
          <a:p>
            <a:pPr eaLnBrk="1" hangingPunct="1"/>
            <a:r>
              <a:rPr lang="cs-CZ" altLang="cs-CZ" sz="2600"/>
              <a:t>Matka</a:t>
            </a:r>
            <a:endParaRPr lang="en-US" altLang="cs-CZ" sz="2600"/>
          </a:p>
        </p:txBody>
      </p:sp>
    </p:spTree>
    <p:extLst>
      <p:ext uri="{BB962C8B-B14F-4D97-AF65-F5344CB8AC3E}">
        <p14:creationId xmlns:p14="http://schemas.microsoft.com/office/powerpoint/2010/main" val="1021130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eaLnBrk="1" hangingPunct="1"/>
            <a:r>
              <a:rPr lang="cs-CZ" altLang="cs-CZ" sz="4600" b="1">
                <a:solidFill>
                  <a:srgbClr val="990000"/>
                </a:solidFill>
              </a:rPr>
              <a:t>Tělo</a:t>
            </a:r>
          </a:p>
        </p:txBody>
      </p:sp>
      <p:pic>
        <p:nvPicPr>
          <p:cNvPr id="68611" name="Picture 31" descr="12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1773238"/>
            <a:ext cx="244792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32" descr="12524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1773238"/>
            <a:ext cx="2447925" cy="1871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33" descr="bodies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00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4" name="Picture 34" descr="Clipboard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9" y="4003676"/>
            <a:ext cx="2447925"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35" descr="streva0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05264"/>
            <a:ext cx="2376487"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36" descr="pohlavi-ze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05264"/>
            <a:ext cx="2447925"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7" name="Rectangle 37"/>
          <p:cNvSpPr>
            <a:spLocks noChangeArrowheads="1"/>
          </p:cNvSpPr>
          <p:nvPr/>
        </p:nvSpPr>
        <p:spPr bwMode="auto">
          <a:xfrm>
            <a:off x="6003925" y="32448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7200" algn="l"/>
              </a:tabLst>
              <a:defRPr>
                <a:solidFill>
                  <a:schemeClr val="tx1"/>
                </a:solidFill>
                <a:latin typeface="Arial" panose="020B0604020202020204" pitchFamily="34" charset="0"/>
              </a:defRPr>
            </a:lvl1pPr>
            <a:lvl2pPr marL="742950" indent="-285750">
              <a:tabLst>
                <a:tab pos="457200" algn="l"/>
              </a:tabLst>
              <a:defRPr>
                <a:solidFill>
                  <a:schemeClr val="tx1"/>
                </a:solidFill>
                <a:latin typeface="Arial" panose="020B0604020202020204" pitchFamily="34" charset="0"/>
              </a:defRPr>
            </a:lvl2pPr>
            <a:lvl3pPr marL="1143000" indent="-228600">
              <a:tabLst>
                <a:tab pos="457200" algn="l"/>
              </a:tabLst>
              <a:defRPr>
                <a:solidFill>
                  <a:schemeClr val="tx1"/>
                </a:solidFill>
                <a:latin typeface="Arial" panose="020B0604020202020204" pitchFamily="34" charset="0"/>
              </a:defRPr>
            </a:lvl3pPr>
            <a:lvl4pPr marL="1600200" indent="-228600">
              <a:tabLst>
                <a:tab pos="457200" algn="l"/>
              </a:tabLst>
              <a:defRPr>
                <a:solidFill>
                  <a:schemeClr val="tx1"/>
                </a:solidFill>
                <a:latin typeface="Arial" panose="020B0604020202020204" pitchFamily="34" charset="0"/>
              </a:defRPr>
            </a:lvl4pPr>
            <a:lvl5pPr marL="2057400" indent="-228600">
              <a:tabLst>
                <a:tab pos="457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ctr"/>
            <a:endParaRPr lang="en-US" altLang="cs-CZ"/>
          </a:p>
        </p:txBody>
      </p:sp>
      <p:sp>
        <p:nvSpPr>
          <p:cNvPr id="68618" name="Line 41"/>
          <p:cNvSpPr>
            <a:spLocks noChangeShapeType="1"/>
          </p:cNvSpPr>
          <p:nvPr/>
        </p:nvSpPr>
        <p:spPr bwMode="auto">
          <a:xfrm>
            <a:off x="1981201" y="38862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68619" name="Group 46"/>
          <p:cNvGrpSpPr>
            <a:grpSpLocks/>
          </p:cNvGrpSpPr>
          <p:nvPr/>
        </p:nvGrpSpPr>
        <p:grpSpPr bwMode="auto">
          <a:xfrm>
            <a:off x="1992314" y="1628775"/>
            <a:ext cx="8207375" cy="4464050"/>
            <a:chOff x="295" y="1026"/>
            <a:chExt cx="5170" cy="2812"/>
          </a:xfrm>
        </p:grpSpPr>
        <p:sp>
          <p:nvSpPr>
            <p:cNvPr id="68621" name="Rectangle 40"/>
            <p:cNvSpPr>
              <a:spLocks noChangeArrowheads="1"/>
            </p:cNvSpPr>
            <p:nvPr/>
          </p:nvSpPr>
          <p:spPr bwMode="auto">
            <a:xfrm>
              <a:off x="295" y="1026"/>
              <a:ext cx="5170" cy="2812"/>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8622" name="Line 42"/>
            <p:cNvSpPr>
              <a:spLocks noChangeShapeType="1"/>
            </p:cNvSpPr>
            <p:nvPr/>
          </p:nvSpPr>
          <p:spPr bwMode="auto">
            <a:xfrm>
              <a:off x="2018" y="1026"/>
              <a:ext cx="0" cy="2812"/>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68620" name="Line 43"/>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2669815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01964" y="249382"/>
            <a:ext cx="10769600" cy="6674135"/>
          </a:xfrm>
          <a:prstGeom prst="rect">
            <a:avLst/>
          </a:prstGeom>
        </p:spPr>
        <p:txBody>
          <a:bodyPr wrap="square">
            <a:spAutoFit/>
          </a:bodyPr>
          <a:lstStyle/>
          <a:p>
            <a:pPr lvl="0" fontAlgn="base">
              <a:lnSpc>
                <a:spcPct val="80000"/>
              </a:lnSpc>
              <a:spcBef>
                <a:spcPct val="30000"/>
              </a:spcBef>
              <a:spcAft>
                <a:spcPct val="0"/>
              </a:spcAft>
            </a:pPr>
            <a:r>
              <a:rPr lang="pt-BR" altLang="cs-CZ" sz="1300" b="1" dirty="0" smtClean="0">
                <a:solidFill>
                  <a:srgbClr val="000000"/>
                </a:solidFill>
                <a:latin typeface="Arial" panose="020B0604020202020204" pitchFamily="34" charset="0"/>
              </a:rPr>
              <a:t>námět</a:t>
            </a:r>
            <a:r>
              <a:rPr lang="pt-BR" altLang="cs-CZ" sz="1300" dirty="0">
                <a:solidFill>
                  <a:srgbClr val="000000"/>
                </a:solidFill>
                <a:latin typeface="Arial" panose="020B0604020202020204" pitchFamily="34" charset="0"/>
              </a:rPr>
              <a:t>: </a:t>
            </a:r>
            <a:r>
              <a:rPr lang="pt-BR" altLang="cs-CZ" sz="1300" b="1" u="sng" dirty="0">
                <a:solidFill>
                  <a:srgbClr val="000000"/>
                </a:solidFill>
                <a:latin typeface="Arial" panose="020B0604020202020204" pitchFamily="34" charset="0"/>
              </a:rPr>
              <a:t>Tělo</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koncept</a:t>
            </a:r>
            <a:r>
              <a:rPr lang="pt-BR" altLang="cs-CZ" sz="1300" dirty="0">
                <a:solidFill>
                  <a:srgbClr val="000000"/>
                </a:solidFill>
                <a:latin typeface="Arial" panose="020B0604020202020204" pitchFamily="34" charset="0"/>
              </a:rPr>
              <a:t>: já, tělo,identita, fyzická hranice, tvar, uvnitř/venku, celek</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motivace</a:t>
            </a:r>
            <a:r>
              <a:rPr lang="pt-BR" altLang="cs-CZ" sz="1300" dirty="0">
                <a:solidFill>
                  <a:srgbClr val="000000"/>
                </a:solidFill>
                <a:latin typeface="Arial" panose="020B0604020202020204" pitchFamily="34" charset="0"/>
              </a:rPr>
              <a:t>:Vychází z úvodního seznámení s genderovou problematikou a z vysvětlení přínosu artefiletické techniky jako nového způsobu hledání vnitřní inspirace</a:t>
            </a:r>
            <a:endParaRPr lang="pt-BR"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t-BR" altLang="cs-CZ" sz="1300" b="1" dirty="0">
                <a:solidFill>
                  <a:srgbClr val="000000"/>
                </a:solidFill>
                <a:latin typeface="Arial" panose="020B0604020202020204" pitchFamily="34" charset="0"/>
              </a:rPr>
              <a:t>zadání</a:t>
            </a:r>
            <a:r>
              <a:rPr lang="pt-BR"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výtvarný problém</a:t>
            </a:r>
            <a:r>
              <a:rPr lang="pl-PL" altLang="cs-CZ" sz="1300" dirty="0">
                <a:solidFill>
                  <a:srgbClr val="000000"/>
                </a:solidFill>
                <a:latin typeface="Arial" panose="020B0604020202020204" pitchFamily="34" charset="0"/>
              </a:rPr>
              <a:t>: Malbou vyjádřit vztah k vlastnímu tělu</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technika</a:t>
            </a:r>
            <a:r>
              <a:rPr lang="pl-PL" altLang="cs-CZ" sz="1300" dirty="0">
                <a:solidFill>
                  <a:srgbClr val="000000"/>
                </a:solidFill>
                <a:latin typeface="Arial" panose="020B0604020202020204" pitchFamily="34" charset="0"/>
              </a:rPr>
              <a:t>:malba temperou, karton formátu A3</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přidaná hodnota</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Hledání vlastního sebepojetí, introspekce, identita.</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výtvarná kultura</a:t>
            </a:r>
            <a:r>
              <a:rPr lang="pl-PL"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Gender v umění a vlna feminismu</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Dílo Lenky Klodové, Veroniky Bromové a dalších </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jiné kontexty (socio-kulturní, historický, vědecký, filozofický, umělecký kontext):</a:t>
            </a:r>
            <a:endParaRPr lang="pl-PL"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Biologie-systém pohlavního ústrojí člověka. Pohlavní odlišnosti(hledání fáze, kdy se embrio začne přetvářet v muže/ženu,...)Fyzické odlišnosti…</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Sociologický pohled na vnímání rolí muže a ženy</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cíl osobnostně-sociální</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Hledání vlastního pojetí identity, hledání spojitostí mezi psychikou a tělem, Vhled a pochopení odlišných identit</a:t>
            </a:r>
            <a:endParaRPr lang="pl-PL"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pl-PL" altLang="cs-CZ" sz="1300" b="1" dirty="0">
                <a:solidFill>
                  <a:srgbClr val="000000"/>
                </a:solidFill>
                <a:latin typeface="Arial" panose="020B0604020202020204" pitchFamily="34" charset="0"/>
              </a:rPr>
              <a:t>cíl vzdělávací</a:t>
            </a:r>
            <a:r>
              <a:rPr lang="pl-PL"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pl-PL" altLang="cs-CZ" sz="1300" dirty="0">
                <a:solidFill>
                  <a:srgbClr val="000000"/>
                </a:solidFill>
                <a:latin typeface="Arial" panose="020B0604020202020204" pitchFamily="34" charset="0"/>
              </a:rPr>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mezipředmětové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vazby</a:t>
            </a:r>
            <a:r>
              <a:rPr lang="en-US" altLang="cs-CZ" sz="1300" b="1"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Biologie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Občanská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nauka</a:t>
            </a:r>
            <a:r>
              <a:rPr lang="en-US" altLang="cs-CZ" sz="1300" dirty="0">
                <a:solidFill>
                  <a:srgbClr val="000000"/>
                </a:solidFill>
                <a:latin typeface="Arial" panose="020B0604020202020204" pitchFamily="34" charset="0"/>
              </a:rPr>
              <a:t>(</a:t>
            </a:r>
            <a:r>
              <a:rPr lang="en-US" altLang="cs-CZ" sz="1300" dirty="0" err="1">
                <a:solidFill>
                  <a:srgbClr val="000000"/>
                </a:solidFill>
                <a:latin typeface="Arial" panose="020B0604020202020204" pitchFamily="34" charset="0"/>
              </a:rPr>
              <a:t>Filozofie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Sociologie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Psychologie</a:t>
            </a:r>
            <a:r>
              <a:rPr lang="en-US" altLang="cs-CZ" sz="1300" dirty="0">
                <a:solidFill>
                  <a:srgbClr val="000000"/>
                </a:solidFill>
                <a:latin typeface="Arial" panose="020B0604020202020204" pitchFamily="34" charset="0"/>
              </a:rPr>
              <a:t>),</a:t>
            </a:r>
            <a:r>
              <a:rPr lang="en-US" altLang="cs-CZ" sz="1300" dirty="0" err="1">
                <a:solidFill>
                  <a:srgbClr val="000000"/>
                </a:solidFill>
                <a:latin typeface="Arial" panose="020B0604020202020204" pitchFamily="34" charset="0"/>
              </a:rPr>
              <a:t>Dějepis</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Figurální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kreslení</a:t>
            </a:r>
            <a:r>
              <a:rPr lang="en-US" altLang="cs-CZ" sz="1300" dirty="0">
                <a:solidFill>
                  <a:srgbClr val="000000"/>
                </a:solidFill>
                <a:latin typeface="Arial" panose="020B0604020202020204" pitchFamily="34" charset="0"/>
              </a:rPr>
              <a:t>,</a:t>
            </a:r>
            <a:endParaRPr lang="cs-CZ" altLang="cs-CZ" sz="1300" dirty="0">
              <a:solidFill>
                <a:srgbClr val="000000"/>
              </a:solidFill>
              <a:latin typeface="Arial" panose="020B0604020202020204" pitchFamily="34" charset="0"/>
            </a:endParaRPr>
          </a:p>
          <a:p>
            <a:pPr lvl="0" fontAlgn="base">
              <a:lnSpc>
                <a:spcPct val="80000"/>
              </a:lnSpc>
              <a:spcBef>
                <a:spcPct val="30000"/>
              </a:spcBef>
              <a:spcAft>
                <a:spcPct val="0"/>
              </a:spcAft>
            </a:pPr>
            <a:endParaRPr lang="cs-CZ"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cs-CZ" altLang="cs-CZ" sz="1300" dirty="0">
                <a:solidFill>
                  <a:srgbClr val="000000"/>
                </a:solidFill>
                <a:latin typeface="Arial" panose="020B0604020202020204" pitchFamily="34" charset="0"/>
              </a:rPr>
              <a:t>Obrázky jsou </a:t>
            </a:r>
            <a:r>
              <a:rPr lang="cs-CZ" altLang="cs-CZ" sz="1300" dirty="0" err="1">
                <a:solidFill>
                  <a:srgbClr val="000000"/>
                </a:solidFill>
                <a:latin typeface="Arial" panose="020B0604020202020204" pitchFamily="34" charset="0"/>
              </a:rPr>
              <a:t>ztaženy</a:t>
            </a:r>
            <a:r>
              <a:rPr lang="cs-CZ" altLang="cs-CZ" sz="1300" dirty="0">
                <a:solidFill>
                  <a:srgbClr val="000000"/>
                </a:solidFill>
                <a:latin typeface="Arial" panose="020B0604020202020204" pitchFamily="34" charset="0"/>
              </a:rPr>
              <a:t> z internetové databáze </a:t>
            </a:r>
            <a:r>
              <a:rPr lang="cs-CZ" altLang="cs-CZ" sz="1300" dirty="0" err="1">
                <a:solidFill>
                  <a:srgbClr val="000000"/>
                </a:solidFill>
                <a:latin typeface="Arial" panose="020B0604020202020204" pitchFamily="34" charset="0"/>
              </a:rPr>
              <a:t>fotogragií</a:t>
            </a:r>
            <a:r>
              <a:rPr lang="cs-CZ" altLang="cs-CZ" sz="1300" dirty="0">
                <a:solidFill>
                  <a:srgbClr val="000000"/>
                </a:solidFill>
                <a:latin typeface="Arial" panose="020B0604020202020204" pitchFamily="34" charset="0"/>
              </a:rPr>
              <a:t> na vyhledávači Google a mají dokreslovat různost </a:t>
            </a:r>
            <a:r>
              <a:rPr lang="cs-CZ" altLang="cs-CZ" sz="1300" dirty="0" err="1">
                <a:solidFill>
                  <a:srgbClr val="000000"/>
                </a:solidFill>
                <a:latin typeface="Arial" panose="020B0604020202020204" pitchFamily="34" charset="0"/>
              </a:rPr>
              <a:t>znázorňění</a:t>
            </a:r>
            <a:r>
              <a:rPr lang="cs-CZ" altLang="cs-CZ" sz="1300" dirty="0">
                <a:solidFill>
                  <a:srgbClr val="000000"/>
                </a:solidFill>
                <a:latin typeface="Arial" panose="020B0604020202020204" pitchFamily="34" charset="0"/>
              </a:rPr>
              <a:t> vnitřního těla</a:t>
            </a:r>
          </a:p>
        </p:txBody>
      </p:sp>
    </p:spTree>
    <p:extLst>
      <p:ext uri="{BB962C8B-B14F-4D97-AF65-F5344CB8AC3E}">
        <p14:creationId xmlns:p14="http://schemas.microsoft.com/office/powerpoint/2010/main" val="263788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9"/>
          <p:cNvSpPr>
            <a:spLocks noGrp="1" noChangeArrowheads="1"/>
          </p:cNvSpPr>
          <p:nvPr>
            <p:ph type="title"/>
          </p:nvPr>
        </p:nvSpPr>
        <p:spPr/>
        <p:txBody>
          <a:bodyPr/>
          <a:lstStyle/>
          <a:p>
            <a:pPr eaLnBrk="1" hangingPunct="1"/>
            <a:r>
              <a:rPr lang="cs-CZ" altLang="cs-CZ" dirty="0" smtClean="0">
                <a:solidFill>
                  <a:srgbClr val="990000"/>
                </a:solidFill>
              </a:rPr>
              <a:t>Studentské práce – TĚLO - imaginace</a:t>
            </a:r>
          </a:p>
        </p:txBody>
      </p:sp>
      <p:pic>
        <p:nvPicPr>
          <p:cNvPr id="70659" name="Picture 22" descr="P1050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0" name="Picture 23" descr="P1050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4005263"/>
            <a:ext cx="25939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24"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5" descr="P10509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164" y="1773238"/>
            <a:ext cx="253523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26" descr="P10509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40052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4" name="Picture 28"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5" name="Picture 29" descr="P10509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264" y="3981451"/>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6" name="Rectangle 33"/>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0667" name="Line 34"/>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0668" name="Line 35"/>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0669" name="Line 36"/>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1677819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defRPr/>
            </a:pPr>
            <a:r>
              <a:rPr lang="cs-CZ" altLang="cs-CZ" b="1" smtClean="0">
                <a:solidFill>
                  <a:srgbClr val="990000"/>
                </a:solidFill>
                <a:effectLst>
                  <a:outerShdw blurRad="38100" dist="38100" dir="2700000" algn="tl">
                    <a:srgbClr val="C0C0C0"/>
                  </a:outerShdw>
                </a:effectLst>
              </a:rPr>
              <a:t>Krása</a:t>
            </a:r>
          </a:p>
        </p:txBody>
      </p:sp>
      <p:sp>
        <p:nvSpPr>
          <p:cNvPr id="72707"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2708"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2709"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2710"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72711" name="Picture 9" descr="Aphrodite_botticelli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773238"/>
            <a:ext cx="9048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0" descr="věstonická ven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1773238"/>
            <a:ext cx="9969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1" descr="VenusWillendor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263" y="1773239"/>
            <a:ext cx="12001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2" descr="barb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0" y="3933826"/>
            <a:ext cx="1227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3" descr="anorexi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9" y="4330700"/>
            <a:ext cx="24479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4" descr="kulturist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6988" y="4005264"/>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949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36331"/>
            <a:ext cx="10972800" cy="5794595"/>
          </a:xfrm>
        </p:spPr>
        <p:txBody>
          <a:bodyPr/>
          <a:lstStyle/>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námět</a:t>
            </a:r>
            <a:r>
              <a:rPr lang="en-US" altLang="cs-CZ" sz="1300" dirty="0">
                <a:solidFill>
                  <a:srgbClr val="000000"/>
                </a:solidFill>
                <a:latin typeface="Arial" panose="020B0604020202020204" pitchFamily="34" charset="0"/>
              </a:rPr>
              <a:t>: </a:t>
            </a:r>
            <a:r>
              <a:rPr lang="cs-CZ" altLang="cs-CZ" sz="1300" b="1" u="sng" dirty="0">
                <a:solidFill>
                  <a:srgbClr val="000000"/>
                </a:solidFill>
                <a:latin typeface="Arial" panose="020B0604020202020204" pitchFamily="34" charset="0"/>
              </a:rPr>
              <a:t>Krása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koncept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tělo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idol, vzor</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motivace</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seznámení s knihou Umberta </a:t>
            </a:r>
            <a:r>
              <a:rPr lang="cs-CZ" altLang="cs-CZ" sz="1300" dirty="0" err="1">
                <a:solidFill>
                  <a:srgbClr val="000000"/>
                </a:solidFill>
                <a:latin typeface="Arial" panose="020B0604020202020204" pitchFamily="34" charset="0"/>
              </a:rPr>
              <a:t>Eca:Dějiny</a:t>
            </a:r>
            <a:r>
              <a:rPr lang="cs-CZ" altLang="cs-CZ" sz="1300" dirty="0">
                <a:solidFill>
                  <a:srgbClr val="000000"/>
                </a:solidFill>
                <a:latin typeface="Arial" panose="020B0604020202020204" pitchFamily="34" charset="0"/>
              </a:rPr>
              <a:t> Krásy, společná diskuse nad tématem pojetí krásy dnes a v minulosti, hledání  současných ženských </a:t>
            </a:r>
            <a:r>
              <a:rPr lang="cs-CZ" altLang="cs-CZ" sz="1300" dirty="0" err="1">
                <a:solidFill>
                  <a:srgbClr val="000000"/>
                </a:solidFill>
                <a:latin typeface="Arial" panose="020B0604020202020204" pitchFamily="34" charset="0"/>
              </a:rPr>
              <a:t>idelálů</a:t>
            </a:r>
            <a:r>
              <a:rPr lang="cs-CZ" altLang="cs-CZ" sz="1300" dirty="0">
                <a:solidFill>
                  <a:srgbClr val="000000"/>
                </a:solidFill>
                <a:latin typeface="Arial" panose="020B0604020202020204" pitchFamily="34" charset="0"/>
              </a:rPr>
              <a:t> a vzorů krásy, definování současných požadavků krásy na ženu (holení chloupků, barvení vlasů, operativní úprava vnějšku…)</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zadání</a:t>
            </a:r>
            <a:r>
              <a:rPr lang="en-US" altLang="cs-CZ" sz="1300" b="1" dirty="0">
                <a:solidFill>
                  <a:srgbClr val="000000"/>
                </a:solidFill>
                <a:latin typeface="Arial" panose="020B0604020202020204" pitchFamily="34" charset="0"/>
              </a:rPr>
              <a:t>:</a:t>
            </a:r>
            <a:r>
              <a:rPr lang="cs-CZ" altLang="cs-CZ" sz="1300" b="1"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Nakresli alespoň dvě módní </a:t>
            </a:r>
            <a:r>
              <a:rPr lang="cs-CZ" altLang="cs-CZ" sz="1300" dirty="0" err="1">
                <a:solidFill>
                  <a:srgbClr val="000000"/>
                </a:solidFill>
                <a:latin typeface="Arial" panose="020B0604020202020204" pitchFamily="34" charset="0"/>
              </a:rPr>
              <a:t>skicy</a:t>
            </a:r>
            <a:r>
              <a:rPr lang="cs-CZ" altLang="cs-CZ" sz="1300" dirty="0">
                <a:solidFill>
                  <a:srgbClr val="000000"/>
                </a:solidFill>
                <a:latin typeface="Arial" panose="020B0604020202020204" pitchFamily="34" charset="0"/>
              </a:rPr>
              <a:t> podle vlastní fotografie, které budou odrážet tvoji představu nebo projekci o různých ideálech krásy. Můžeš se inspirovat současnými nebo minulými ideály krásy. Kresbu </a:t>
            </a:r>
            <a:r>
              <a:rPr lang="cs-CZ" altLang="cs-CZ" sz="1300" dirty="0" err="1">
                <a:solidFill>
                  <a:srgbClr val="000000"/>
                </a:solidFill>
                <a:latin typeface="Arial" panose="020B0604020202020204" pitchFamily="34" charset="0"/>
              </a:rPr>
              <a:t>doplń</a:t>
            </a:r>
            <a:r>
              <a:rPr lang="cs-CZ" altLang="cs-CZ" sz="1300" dirty="0">
                <a:solidFill>
                  <a:srgbClr val="000000"/>
                </a:solidFill>
                <a:latin typeface="Arial" panose="020B0604020202020204" pitchFamily="34" charset="0"/>
              </a:rPr>
              <a:t> textem, který bude vysvětlovat tvůj záměr, pocity, východiska…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Reflektivní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otázky</a:t>
            </a:r>
            <a:r>
              <a:rPr lang="en-US" altLang="cs-CZ" sz="1300" b="1" dirty="0">
                <a:solidFill>
                  <a:srgbClr val="000000"/>
                </a:solidFill>
                <a:latin typeface="Arial" panose="020B0604020202020204" pitchFamily="34" charset="0"/>
              </a:rPr>
              <a:t>: </a:t>
            </a:r>
            <a:endParaRPr lang="cs-CZ"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Jaký je tvůj ideál krásy? Co dělá ženu přitažlivou? Kdo stojí za požadavkem ženské krásy? Muži? Ženy? Marketing kosmetických firem?</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problém</a:t>
            </a:r>
            <a:r>
              <a:rPr lang="cs-CZ" altLang="cs-CZ" sz="1300" dirty="0">
                <a:solidFill>
                  <a:srgbClr val="000000"/>
                </a:solidFill>
                <a:latin typeface="Arial" panose="020B0604020202020204" pitchFamily="34" charset="0"/>
              </a:rPr>
              <a:t>: Stylizovaná módní kresba figury podle </a:t>
            </a:r>
            <a:r>
              <a:rPr lang="cs-CZ" altLang="cs-CZ" sz="1300" dirty="0" err="1">
                <a:solidFill>
                  <a:srgbClr val="000000"/>
                </a:solidFill>
                <a:latin typeface="Arial" panose="020B0604020202020204" pitchFamily="34" charset="0"/>
              </a:rPr>
              <a:t>růsných</a:t>
            </a:r>
            <a:r>
              <a:rPr lang="cs-CZ" altLang="cs-CZ" sz="1300" dirty="0">
                <a:solidFill>
                  <a:srgbClr val="000000"/>
                </a:solidFill>
                <a:latin typeface="Arial" panose="020B0604020202020204" pitchFamily="34" charset="0"/>
              </a:rPr>
              <a:t> estetických vzorů</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technika</a:t>
            </a:r>
            <a:r>
              <a:rPr lang="en-US" altLang="cs-CZ" sz="1300" dirty="0">
                <a:solidFill>
                  <a:srgbClr val="000000"/>
                </a:solidFill>
                <a:latin typeface="Arial" panose="020B0604020202020204" pitchFamily="34" charset="0"/>
              </a:rPr>
              <a:t>:</a:t>
            </a:r>
            <a:r>
              <a:rPr lang="cs-CZ" altLang="cs-CZ" sz="1300" dirty="0">
                <a:solidFill>
                  <a:srgbClr val="000000"/>
                </a:solidFill>
                <a:latin typeface="Arial" panose="020B0604020202020204" pitchFamily="34" charset="0"/>
              </a:rPr>
              <a:t>kresba </a:t>
            </a:r>
            <a:r>
              <a:rPr lang="cs-CZ" altLang="cs-CZ" sz="1300" dirty="0" err="1">
                <a:solidFill>
                  <a:srgbClr val="000000"/>
                </a:solidFill>
                <a:latin typeface="Arial" panose="020B0604020202020204" pitchFamily="34" charset="0"/>
              </a:rPr>
              <a:t>tuškou</a:t>
            </a:r>
            <a:r>
              <a:rPr lang="cs-CZ" altLang="cs-CZ" sz="1300" dirty="0">
                <a:solidFill>
                  <a:srgbClr val="000000"/>
                </a:solidFill>
                <a:latin typeface="Arial" panose="020B0604020202020204" pitchFamily="34" charset="0"/>
              </a:rPr>
              <a:t>, fixem na pauzák</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přidaná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hodnota</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Sebereflexe</a:t>
            </a:r>
            <a:r>
              <a:rPr lang="en-US" altLang="cs-CZ" sz="1300" dirty="0">
                <a:solidFill>
                  <a:srgbClr val="000000"/>
                </a:solidFill>
                <a:latin typeface="Arial" panose="020B0604020202020204" pitchFamily="34" charset="0"/>
              </a:rPr>
              <a:t> v </a:t>
            </a:r>
            <a:r>
              <a:rPr lang="en-US" altLang="cs-CZ" sz="1300" dirty="0" err="1">
                <a:solidFill>
                  <a:srgbClr val="000000"/>
                </a:solidFill>
                <a:latin typeface="Arial" panose="020B0604020202020204" pitchFamily="34" charset="0"/>
              </a:rPr>
              <a:t>širším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sociokulturním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rámci</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kultura</a:t>
            </a:r>
            <a:r>
              <a:rPr lang="en-US" altLang="cs-CZ" sz="1300" dirty="0">
                <a:solidFill>
                  <a:srgbClr val="000000"/>
                </a:solidFill>
                <a:latin typeface="Arial" panose="020B0604020202020204" pitchFamily="34" charset="0"/>
              </a:rPr>
              <a:t>: </a:t>
            </a: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Historické estetické ideály</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jiné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kontexty</a:t>
            </a:r>
            <a:r>
              <a:rPr lang="en-US" altLang="cs-CZ" sz="1300" b="1" dirty="0">
                <a:solidFill>
                  <a:srgbClr val="000000"/>
                </a:solidFill>
                <a:latin typeface="Arial" panose="020B0604020202020204" pitchFamily="34" charset="0"/>
              </a:rPr>
              <a:t> (socio-</a:t>
            </a:r>
            <a:r>
              <a:rPr lang="en-US" altLang="cs-CZ" sz="1300" b="1" dirty="0" err="1">
                <a:solidFill>
                  <a:srgbClr val="000000"/>
                </a:solidFill>
                <a:latin typeface="Arial" panose="020B0604020202020204" pitchFamily="34" charset="0"/>
              </a:rPr>
              <a:t>kulturní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historický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vědecký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filozofický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umělecký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a:t>
            </a:r>
            <a:r>
              <a:rPr lang="en-US"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Dějiny umění, filozofie, </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cíl</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osobnostně-sociální</a:t>
            </a:r>
            <a:r>
              <a:rPr lang="de-DE"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de-DE" altLang="cs-CZ" sz="1300" dirty="0" err="1">
                <a:solidFill>
                  <a:srgbClr val="000000"/>
                </a:solidFill>
                <a:latin typeface="Arial" panose="020B0604020202020204" pitchFamily="34" charset="0"/>
              </a:rPr>
              <a:t>Sebereflexe</a:t>
            </a:r>
            <a:r>
              <a:rPr lang="de-DE" altLang="cs-CZ" sz="1300" dirty="0">
                <a:solidFill>
                  <a:srgbClr val="000000"/>
                </a:solidFill>
                <a:latin typeface="Arial" panose="020B0604020202020204" pitchFamily="34" charset="0"/>
              </a:rPr>
              <a:t> v </a:t>
            </a:r>
            <a:r>
              <a:rPr lang="de-DE" altLang="cs-CZ" sz="1300" dirty="0" err="1">
                <a:solidFill>
                  <a:srgbClr val="000000"/>
                </a:solidFill>
                <a:latin typeface="Arial" panose="020B0604020202020204" pitchFamily="34" charset="0"/>
              </a:rPr>
              <a:t>širším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sociokulturním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rámci</a:t>
            </a:r>
            <a:r>
              <a:rPr lang="de-DE" altLang="cs-CZ" sz="1300"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Vhled</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a:solidFill>
                  <a:srgbClr val="000000"/>
                </a:solidFill>
                <a:latin typeface="Arial" panose="020B0604020202020204" pitchFamily="34" charset="0"/>
              </a:rPr>
              <a:t>Student: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de-DE"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mezipředmětové</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vazby</a:t>
            </a:r>
            <a:r>
              <a:rPr lang="de-DE"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Občanská</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nauka</a:t>
            </a:r>
            <a:r>
              <a:rPr lang="de-DE" altLang="cs-CZ" sz="1300" dirty="0">
                <a:solidFill>
                  <a:srgbClr val="000000"/>
                </a:solidFill>
                <a:latin typeface="Arial" panose="020B0604020202020204" pitchFamily="34" charset="0"/>
              </a:rPr>
              <a:t>(</a:t>
            </a:r>
            <a:r>
              <a:rPr lang="de-DE" altLang="cs-CZ" sz="1300" dirty="0" err="1">
                <a:solidFill>
                  <a:srgbClr val="000000"/>
                </a:solidFill>
                <a:latin typeface="Arial" panose="020B0604020202020204" pitchFamily="34" charset="0"/>
              </a:rPr>
              <a:t>Filozofie</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Sociologie</a:t>
            </a:r>
            <a:r>
              <a:rPr lang="de-DE" altLang="cs-CZ" sz="1300" dirty="0">
                <a:solidFill>
                  <a:srgbClr val="000000"/>
                </a:solidFill>
                <a:latin typeface="Arial" panose="020B0604020202020204" pitchFamily="34" charset="0"/>
              </a:rPr>
              <a:t>, Psychologie), </a:t>
            </a:r>
            <a:endParaRPr lang="cs-CZ" altLang="cs-CZ" sz="1300" dirty="0">
              <a:solidFill>
                <a:srgbClr val="000000"/>
              </a:solidFill>
              <a:latin typeface="Arial" panose="020B0604020202020204" pitchFamily="34" charset="0"/>
            </a:endParaRPr>
          </a:p>
          <a:p>
            <a:endParaRPr lang="cs-CZ" dirty="0"/>
          </a:p>
        </p:txBody>
      </p:sp>
    </p:spTree>
    <p:extLst>
      <p:ext uri="{BB962C8B-B14F-4D97-AF65-F5344CB8AC3E}">
        <p14:creationId xmlns:p14="http://schemas.microsoft.com/office/powerpoint/2010/main" val="2653847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mtClean="0">
                <a:solidFill>
                  <a:srgbClr val="990000"/>
                </a:solidFill>
              </a:rPr>
              <a:t>Studentské práce-autoprojekce idolů</a:t>
            </a:r>
          </a:p>
        </p:txBody>
      </p:sp>
      <p:sp>
        <p:nvSpPr>
          <p:cNvPr id="74755" name="Rectangle 4"/>
          <p:cNvSpPr>
            <a:spLocks noChangeArrowheads="1"/>
          </p:cNvSpPr>
          <p:nvPr/>
        </p:nvSpPr>
        <p:spPr bwMode="auto">
          <a:xfrm>
            <a:off x="1981200" y="1600200"/>
            <a:ext cx="8218488" cy="449580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4756"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4757" name="Line 6"/>
          <p:cNvSpPr>
            <a:spLocks noChangeShapeType="1"/>
          </p:cNvSpPr>
          <p:nvPr/>
        </p:nvSpPr>
        <p:spPr bwMode="auto">
          <a:xfrm>
            <a:off x="4724401"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74758" name="Picture 8" descr="P10508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688" y="1773239"/>
            <a:ext cx="1047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9" descr="P1050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3933826"/>
            <a:ext cx="10795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0" descr="P10606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351" y="1700213"/>
            <a:ext cx="103187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descr="P10606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6" y="1700214"/>
            <a:ext cx="10080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2" descr="P10606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289" y="3932238"/>
            <a:ext cx="1069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3" descr="P10606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800" y="3933825"/>
            <a:ext cx="920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Line 14"/>
          <p:cNvSpPr>
            <a:spLocks noChangeShapeType="1"/>
          </p:cNvSpPr>
          <p:nvPr/>
        </p:nvSpPr>
        <p:spPr bwMode="auto">
          <a:xfrm>
            <a:off x="7540626"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2638859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eaLnBrk="1" hangingPunct="1"/>
            <a:r>
              <a:rPr lang="cs-CZ" altLang="cs-CZ" b="1" smtClean="0">
                <a:solidFill>
                  <a:srgbClr val="990000"/>
                </a:solidFill>
              </a:rPr>
              <a:t>Žena</a:t>
            </a:r>
          </a:p>
        </p:txBody>
      </p:sp>
      <p:pic>
        <p:nvPicPr>
          <p:cNvPr id="76803" name="Picture 20" descr="336x400-01_10_13_klodov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773238"/>
            <a:ext cx="20447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23" descr="1553132-lenka-klodova-me-vlastni-puncoch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839" y="1773238"/>
            <a:ext cx="172878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4" descr="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688" y="1773238"/>
            <a:ext cx="1655762"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29" descr="360x608-01_56_50_gym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4175" y="4076701"/>
            <a:ext cx="1263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30" descr="demonstrace 2001 klodov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56064"/>
            <a:ext cx="2447925" cy="180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8" name="Picture 31" descr="b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76700"/>
            <a:ext cx="2447925" cy="187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9" name="Rectangle 39"/>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6810" name="Line 40"/>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6811" name="Line 41"/>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6812" name="Line 42"/>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23055433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83475" y="262760"/>
            <a:ext cx="11309131" cy="6894195"/>
          </a:xfrm>
          <a:prstGeom prst="rect">
            <a:avLst/>
          </a:prstGeom>
        </p:spPr>
        <p:txBody>
          <a:bodyPr wrap="square">
            <a:spAutoFit/>
          </a:bodyPr>
          <a:lstStyle/>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námět</a:t>
            </a:r>
            <a:r>
              <a:rPr lang="en-US" altLang="cs-CZ" sz="1300" dirty="0">
                <a:solidFill>
                  <a:srgbClr val="000000"/>
                </a:solidFill>
                <a:latin typeface="Arial" panose="020B0604020202020204" pitchFamily="34" charset="0"/>
              </a:rPr>
              <a:t>: </a:t>
            </a:r>
            <a:r>
              <a:rPr lang="en-US" altLang="cs-CZ" sz="1300" b="1" u="sng" dirty="0" err="1">
                <a:solidFill>
                  <a:srgbClr val="000000"/>
                </a:solidFill>
                <a:latin typeface="Arial" panose="020B0604020202020204" pitchFamily="34" charset="0"/>
              </a:rPr>
              <a:t>Ženství</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koncept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tělo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archetyp</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motivace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Vychází</a:t>
            </a:r>
            <a:r>
              <a:rPr lang="en-US" altLang="cs-CZ" sz="1300" dirty="0">
                <a:solidFill>
                  <a:srgbClr val="000000"/>
                </a:solidFill>
                <a:latin typeface="Arial" panose="020B0604020202020204" pitchFamily="34" charset="0"/>
              </a:rPr>
              <a:t> z </a:t>
            </a:r>
            <a:r>
              <a:rPr lang="en-US" altLang="cs-CZ" sz="1300" dirty="0" err="1">
                <a:solidFill>
                  <a:srgbClr val="000000"/>
                </a:solidFill>
                <a:latin typeface="Arial" panose="020B0604020202020204" pitchFamily="34" charset="0"/>
              </a:rPr>
              <a:t>předešlých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hodin</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zadání</a:t>
            </a:r>
            <a:r>
              <a:rPr lang="en-US" altLang="cs-CZ" sz="1300" b="1" dirty="0">
                <a:solidFill>
                  <a:srgbClr val="000000"/>
                </a:solidFill>
                <a:latin typeface="Arial" panose="020B0604020202020204" pitchFamily="34" charset="0"/>
              </a:rPr>
              <a:t>: </a:t>
            </a:r>
            <a:r>
              <a:rPr lang="en-US" altLang="cs-CZ" sz="1300" dirty="0">
                <a:solidFill>
                  <a:srgbClr val="000000"/>
                </a:solidFill>
                <a:latin typeface="Arial" panose="020B0604020202020204" pitchFamily="34" charset="0"/>
              </a:rPr>
              <a:t>Na </a:t>
            </a:r>
            <a:r>
              <a:rPr lang="en-US" altLang="cs-CZ" sz="1300" dirty="0" err="1">
                <a:solidFill>
                  <a:srgbClr val="000000"/>
                </a:solidFill>
                <a:latin typeface="Arial" panose="020B0604020202020204" pitchFamily="34" charset="0"/>
              </a:rPr>
              <a:t>základě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přednášky</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genderové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problematice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rozhovorů</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prožívání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ženské</a:t>
            </a:r>
            <a:r>
              <a:rPr lang="en-US" altLang="cs-CZ" sz="1300" dirty="0">
                <a:solidFill>
                  <a:srgbClr val="000000"/>
                </a:solidFill>
                <a:latin typeface="Arial" panose="020B0604020202020204" pitchFamily="34" charset="0"/>
              </a:rPr>
              <a:t> role a </a:t>
            </a:r>
            <a:r>
              <a:rPr lang="en-US" altLang="cs-CZ" sz="1300" dirty="0" err="1">
                <a:solidFill>
                  <a:srgbClr val="000000"/>
                </a:solidFill>
                <a:latin typeface="Arial" panose="020B0604020202020204" pitchFamily="34" charset="0"/>
              </a:rPr>
              <a:t>dále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základě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shlédnutí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souboru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ukázek</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umělecké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toto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téma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vytvoř</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autentickou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podobu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Reflektivní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otázky</a:t>
            </a:r>
            <a:r>
              <a:rPr lang="en-US" altLang="cs-CZ" sz="1300" b="1" dirty="0">
                <a:solidFill>
                  <a:srgbClr val="000000"/>
                </a:solidFill>
                <a:latin typeface="Arial" panose="020B0604020202020204" pitchFamily="34" charset="0"/>
              </a:rPr>
              <a:t>: </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Co je pro </a:t>
            </a:r>
            <a:r>
              <a:rPr lang="en-US" altLang="cs-CZ" sz="1300" dirty="0" err="1">
                <a:solidFill>
                  <a:srgbClr val="000000"/>
                </a:solidFill>
                <a:latin typeface="Arial" panose="020B0604020202020204" pitchFamily="34" charset="0"/>
              </a:rPr>
              <a:t>tebe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největším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atributem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jsou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vnější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fyzické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znaky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Jaké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vnitřní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zásadní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funkce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Jak</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prožíváš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svoje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Pociťuješ</a:t>
            </a:r>
            <a:r>
              <a:rPr lang="en-US" altLang="cs-CZ" sz="1300" dirty="0">
                <a:solidFill>
                  <a:srgbClr val="000000"/>
                </a:solidFill>
                <a:latin typeface="Arial" panose="020B0604020202020204" pitchFamily="34" charset="0"/>
              </a:rPr>
              <a:t> to </a:t>
            </a:r>
            <a:r>
              <a:rPr lang="en-US" altLang="cs-CZ" sz="1300" dirty="0" err="1">
                <a:solidFill>
                  <a:srgbClr val="000000"/>
                </a:solidFill>
                <a:latin typeface="Arial" panose="020B0604020202020204" pitchFamily="34" charset="0"/>
              </a:rPr>
              <a:t>jako</a:t>
            </a:r>
            <a:r>
              <a:rPr lang="en-US" altLang="cs-CZ" sz="1300" dirty="0">
                <a:solidFill>
                  <a:srgbClr val="000000"/>
                </a:solidFill>
                <a:latin typeface="Arial" panose="020B0604020202020204" pitchFamily="34" charset="0"/>
              </a:rPr>
              <a:t> problem? Nebo </a:t>
            </a:r>
            <a:r>
              <a:rPr lang="en-US" altLang="cs-CZ" sz="1300" dirty="0" err="1">
                <a:solidFill>
                  <a:srgbClr val="000000"/>
                </a:solidFill>
                <a:latin typeface="Arial" panose="020B0604020202020204" pitchFamily="34" charset="0"/>
              </a:rPr>
              <a:t>jako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oslavu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života</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výtvarný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problém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Hledání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který</a:t>
            </a:r>
            <a:r>
              <a:rPr lang="en-US" altLang="cs-CZ" sz="1300" dirty="0">
                <a:solidFill>
                  <a:srgbClr val="000000"/>
                </a:solidFill>
                <a:latin typeface="Arial" panose="020B0604020202020204" pitchFamily="34" charset="0"/>
              </a:rPr>
              <a:t> by </a:t>
            </a:r>
            <a:r>
              <a:rPr lang="en-US" altLang="cs-CZ" sz="1300" dirty="0" err="1">
                <a:solidFill>
                  <a:srgbClr val="000000"/>
                </a:solidFill>
                <a:latin typeface="Arial" panose="020B0604020202020204" pitchFamily="34" charset="0"/>
              </a:rPr>
              <a:t>odpovídal</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představě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atributu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fenomenu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ženství</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technika</a:t>
            </a:r>
            <a:r>
              <a:rPr lang="en-US" altLang="cs-CZ" sz="1300" dirty="0" err="1">
                <a:solidFill>
                  <a:srgbClr val="000000"/>
                </a:solidFill>
                <a:latin typeface="Arial" panose="020B0604020202020204" pitchFamily="34" charset="0"/>
              </a:rPr>
              <a:t>:práce</a:t>
            </a:r>
            <a:r>
              <a:rPr lang="en-US" altLang="cs-CZ" sz="1300" dirty="0">
                <a:solidFill>
                  <a:srgbClr val="000000"/>
                </a:solidFill>
                <a:latin typeface="Arial" panose="020B0604020202020204" pitchFamily="34" charset="0"/>
              </a:rPr>
              <a:t> s </a:t>
            </a:r>
            <a:r>
              <a:rPr lang="en-US" altLang="cs-CZ" sz="1300" dirty="0" err="1">
                <a:solidFill>
                  <a:srgbClr val="000000"/>
                </a:solidFill>
                <a:latin typeface="Arial" panose="020B0604020202020204" pitchFamily="34" charset="0"/>
              </a:rPr>
              <a:t>hlínou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plastika</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přidaná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hodnota</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Sebereflexe</a:t>
            </a:r>
            <a:r>
              <a:rPr lang="en-US" altLang="cs-CZ" sz="1300" dirty="0">
                <a:solidFill>
                  <a:srgbClr val="000000"/>
                </a:solidFill>
                <a:latin typeface="Arial" panose="020B0604020202020204" pitchFamily="34" charset="0"/>
              </a:rPr>
              <a:t> v </a:t>
            </a:r>
            <a:r>
              <a:rPr lang="en-US" altLang="cs-CZ" sz="1300" dirty="0" err="1">
                <a:solidFill>
                  <a:srgbClr val="000000"/>
                </a:solidFill>
                <a:latin typeface="Arial" panose="020B0604020202020204" pitchFamily="34" charset="0"/>
              </a:rPr>
              <a:t>širším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sociokulturním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rámci</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výtvarná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kultura</a:t>
            </a:r>
            <a:r>
              <a:rPr lang="en-US" altLang="cs-CZ" sz="1300" dirty="0">
                <a:solidFill>
                  <a:srgbClr val="000000"/>
                </a:solidFill>
                <a:latin typeface="Arial" panose="020B0604020202020204" pitchFamily="34" charset="0"/>
              </a:rPr>
              <a:t>: </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Gender v </a:t>
            </a:r>
            <a:r>
              <a:rPr lang="en-US" altLang="cs-CZ" sz="1300" dirty="0" err="1">
                <a:solidFill>
                  <a:srgbClr val="000000"/>
                </a:solidFill>
                <a:latin typeface="Arial" panose="020B0604020202020204" pitchFamily="34" charset="0"/>
              </a:rPr>
              <a:t>umění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vlna</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feminismu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Dílo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Lenky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Klodové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Veroniky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Bromové</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dalších</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jiné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kontexty</a:t>
            </a:r>
            <a:r>
              <a:rPr lang="en-US" altLang="cs-CZ" sz="1300" b="1" dirty="0">
                <a:solidFill>
                  <a:srgbClr val="000000"/>
                </a:solidFill>
                <a:latin typeface="Arial" panose="020B0604020202020204" pitchFamily="34" charset="0"/>
              </a:rPr>
              <a:t> (socio-</a:t>
            </a:r>
            <a:r>
              <a:rPr lang="en-US" altLang="cs-CZ" sz="1300" b="1" dirty="0" err="1">
                <a:solidFill>
                  <a:srgbClr val="000000"/>
                </a:solidFill>
                <a:latin typeface="Arial" panose="020B0604020202020204" pitchFamily="34" charset="0"/>
              </a:rPr>
              <a:t>kulturní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historický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vědecký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filozofický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umělecký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a:t>
            </a:r>
            <a:r>
              <a:rPr lang="en-US"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sociologie</a:t>
            </a:r>
            <a:endParaRPr lang="de-DE"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b="1" dirty="0" err="1">
                <a:solidFill>
                  <a:srgbClr val="000000"/>
                </a:solidFill>
                <a:latin typeface="Arial" panose="020B0604020202020204" pitchFamily="34" charset="0"/>
              </a:rPr>
              <a:t>cíl</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osobnostně-sociální</a:t>
            </a:r>
            <a:r>
              <a:rPr lang="de-DE"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300" dirty="0" err="1">
                <a:solidFill>
                  <a:srgbClr val="000000"/>
                </a:solidFill>
                <a:latin typeface="Arial" panose="020B0604020202020204" pitchFamily="34" charset="0"/>
              </a:rPr>
              <a:t>Sebereflexe</a:t>
            </a:r>
            <a:r>
              <a:rPr lang="de-DE" altLang="cs-CZ" sz="1300" dirty="0">
                <a:solidFill>
                  <a:srgbClr val="000000"/>
                </a:solidFill>
                <a:latin typeface="Arial" panose="020B0604020202020204" pitchFamily="34" charset="0"/>
              </a:rPr>
              <a:t> v </a:t>
            </a:r>
            <a:r>
              <a:rPr lang="de-DE" altLang="cs-CZ" sz="1300" dirty="0" err="1">
                <a:solidFill>
                  <a:srgbClr val="000000"/>
                </a:solidFill>
                <a:latin typeface="Arial" panose="020B0604020202020204" pitchFamily="34" charset="0"/>
              </a:rPr>
              <a:t>širším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sociokulturním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rámci</a:t>
            </a:r>
            <a:r>
              <a:rPr lang="de-DE" altLang="cs-CZ" sz="1300"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Vhled</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identity.</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cíl</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vzdělávací</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využít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tvarového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zaznamenání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prožitků</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názorů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Využívá</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tomu</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adekvátní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prostředky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usiluje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osobitý</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výraz</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konečného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díla</a:t>
            </a:r>
            <a:r>
              <a:rPr lang="en-US" altLang="cs-CZ" sz="1300" dirty="0">
                <a:solidFill>
                  <a:srgbClr val="000000"/>
                </a:solidFill>
                <a:latin typeface="Arial" panose="020B0604020202020204" pitchFamily="34" charset="0"/>
              </a:rPr>
              <a:t>. Student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reflektovat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svoje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prožitky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tyto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reflexe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sdělit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ostatním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Zároveň</a:t>
            </a:r>
            <a:r>
              <a:rPr lang="en-US" altLang="cs-CZ" sz="1300" dirty="0">
                <a:solidFill>
                  <a:srgbClr val="000000"/>
                </a:solidFill>
                <a:latin typeface="Arial" panose="020B0604020202020204" pitchFamily="34" charset="0"/>
              </a:rPr>
              <a:t> je </a:t>
            </a:r>
            <a:r>
              <a:rPr lang="en-US" altLang="cs-CZ" sz="1300" dirty="0" err="1">
                <a:solidFill>
                  <a:srgbClr val="000000"/>
                </a:solidFill>
                <a:latin typeface="Arial" panose="020B0604020202020204" pitchFamily="34" charset="0"/>
              </a:rPr>
              <a:t>motivován</a:t>
            </a:r>
            <a:r>
              <a:rPr lang="en-US" altLang="cs-CZ" sz="1300" dirty="0">
                <a:solidFill>
                  <a:srgbClr val="000000"/>
                </a:solidFill>
                <a:latin typeface="Arial" panose="020B0604020202020204" pitchFamily="34" charset="0"/>
              </a:rPr>
              <a:t> k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stanovisek</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názorů</a:t>
            </a:r>
            <a:r>
              <a:rPr lang="en-US" altLang="cs-CZ" sz="1300" dirty="0">
                <a:solidFill>
                  <a:srgbClr val="000000"/>
                </a:solidFill>
                <a:latin typeface="Arial" panose="020B0604020202020204" pitchFamily="34" charset="0"/>
              </a:rPr>
              <a:t> a je </a:t>
            </a:r>
            <a:r>
              <a:rPr lang="en-US" altLang="cs-CZ" sz="1300" dirty="0" err="1">
                <a:solidFill>
                  <a:srgbClr val="000000"/>
                </a:solidFill>
                <a:latin typeface="Arial" panose="020B0604020202020204" pitchFamily="34" charset="0"/>
              </a:rPr>
              <a:t>schopen</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3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de-DE" altLang="cs-CZ" sz="13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b="1" dirty="0" err="1">
                <a:solidFill>
                  <a:srgbClr val="000000"/>
                </a:solidFill>
                <a:latin typeface="Arial" panose="020B0604020202020204" pitchFamily="34" charset="0"/>
              </a:rPr>
              <a:t>mezipředmětové</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vazby</a:t>
            </a:r>
            <a:r>
              <a:rPr lang="de-DE"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Občanská</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nauka</a:t>
            </a:r>
            <a:r>
              <a:rPr lang="de-DE" altLang="cs-CZ" sz="1300" dirty="0">
                <a:solidFill>
                  <a:srgbClr val="000000"/>
                </a:solidFill>
                <a:latin typeface="Arial" panose="020B0604020202020204" pitchFamily="34" charset="0"/>
              </a:rPr>
              <a:t>(</a:t>
            </a:r>
            <a:r>
              <a:rPr lang="de-DE" altLang="cs-CZ" sz="1300" dirty="0" err="1">
                <a:solidFill>
                  <a:srgbClr val="000000"/>
                </a:solidFill>
                <a:latin typeface="Arial" panose="020B0604020202020204" pitchFamily="34" charset="0"/>
              </a:rPr>
              <a:t>Filozofie</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Sociologie</a:t>
            </a:r>
            <a:r>
              <a:rPr lang="de-DE" altLang="cs-CZ" sz="1300" dirty="0">
                <a:solidFill>
                  <a:srgbClr val="000000"/>
                </a:solidFill>
                <a:latin typeface="Arial" panose="020B0604020202020204" pitchFamily="34" charset="0"/>
              </a:rPr>
              <a:t>, Psychologie), </a:t>
            </a:r>
            <a:endParaRPr lang="cs-CZ" altLang="cs-CZ" sz="13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21721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r>
              <a:rPr lang="cs-CZ" altLang="cs-CZ" smtClean="0"/>
              <a:t>  Teoretická východiska </a:t>
            </a:r>
          </a:p>
        </p:txBody>
      </p:sp>
      <p:sp>
        <p:nvSpPr>
          <p:cNvPr id="5123" name="Zástupný symbol pro obsah 2"/>
          <p:cNvSpPr>
            <a:spLocks noGrp="1"/>
          </p:cNvSpPr>
          <p:nvPr>
            <p:ph idx="1"/>
          </p:nvPr>
        </p:nvSpPr>
        <p:spPr>
          <a:xfrm>
            <a:off x="2208214" y="1600200"/>
            <a:ext cx="8002587" cy="4781550"/>
          </a:xfrm>
        </p:spPr>
        <p:txBody>
          <a:bodyPr/>
          <a:lstStyle/>
          <a:p>
            <a:pPr marL="0" indent="0">
              <a:buNone/>
            </a:pPr>
            <a:r>
              <a:rPr lang="cs-CZ" altLang="cs-CZ" b="1" smtClean="0"/>
              <a:t>Poststrukturalismu</a:t>
            </a:r>
            <a:r>
              <a:rPr lang="cs-CZ" altLang="cs-CZ" smtClean="0"/>
              <a:t>s </a:t>
            </a:r>
          </a:p>
          <a:p>
            <a:pPr marL="0" indent="0">
              <a:buNone/>
            </a:pPr>
            <a:r>
              <a:rPr lang="cs-CZ" altLang="cs-CZ" smtClean="0"/>
              <a:t>(teorie utváření lidského subjektu, subjekt jako produkt specifických historických sociálních </a:t>
            </a:r>
            <a:r>
              <a:rPr lang="cs-CZ" altLang="cs-CZ" b="1" i="1" smtClean="0"/>
              <a:t>praktik</a:t>
            </a:r>
            <a:r>
              <a:rPr lang="cs-CZ" altLang="cs-CZ" smtClean="0"/>
              <a:t> a </a:t>
            </a:r>
            <a:r>
              <a:rPr lang="cs-CZ" altLang="cs-CZ" b="1" smtClean="0"/>
              <a:t>diskurzů</a:t>
            </a:r>
            <a:r>
              <a:rPr lang="cs-CZ" altLang="cs-CZ" smtClean="0"/>
              <a:t>)</a:t>
            </a:r>
          </a:p>
          <a:p>
            <a:pPr marL="0" indent="0">
              <a:buNone/>
            </a:pPr>
            <a:r>
              <a:rPr lang="cs-CZ" altLang="cs-CZ" b="1" smtClean="0"/>
              <a:t>Kulturální studia</a:t>
            </a:r>
          </a:p>
          <a:p>
            <a:pPr marL="0" indent="0">
              <a:buNone/>
            </a:pPr>
            <a:r>
              <a:rPr lang="cs-CZ" altLang="cs-CZ" smtClean="0"/>
              <a:t>(koncepty </a:t>
            </a:r>
            <a:r>
              <a:rPr lang="cs-CZ" altLang="cs-CZ" i="1" smtClean="0"/>
              <a:t>svobody , rovnosti, solidarity , toleranci, diference, diverzity a spravedlnosti )</a:t>
            </a:r>
          </a:p>
          <a:p>
            <a:pPr marL="0" indent="0">
              <a:buNone/>
            </a:pPr>
            <a:r>
              <a:rPr lang="cs-CZ" altLang="cs-CZ" b="1" smtClean="0"/>
              <a:t>Genderová studia</a:t>
            </a:r>
          </a:p>
          <a:p>
            <a:pPr marL="0" indent="0">
              <a:buNone/>
            </a:pPr>
            <a:r>
              <a:rPr lang="cs-CZ" altLang="cs-CZ" b="1" smtClean="0"/>
              <a:t>Vizuální studia</a:t>
            </a:r>
          </a:p>
        </p:txBody>
      </p:sp>
    </p:spTree>
    <p:extLst>
      <p:ext uri="{BB962C8B-B14F-4D97-AF65-F5344CB8AC3E}">
        <p14:creationId xmlns:p14="http://schemas.microsoft.com/office/powerpoint/2010/main" val="2869725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altLang="cs-CZ" smtClean="0">
                <a:solidFill>
                  <a:srgbClr val="990000"/>
                </a:solidFill>
              </a:rPr>
              <a:t>Studenské práce-atribut ženství</a:t>
            </a:r>
          </a:p>
        </p:txBody>
      </p:sp>
      <p:pic>
        <p:nvPicPr>
          <p:cNvPr id="78851" name="Picture 20" descr="P106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9" y="1755775"/>
            <a:ext cx="25177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21" descr="P1060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1773238"/>
            <a:ext cx="2376488"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22" descr="P1060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773238"/>
            <a:ext cx="2303463"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23" descr="P1060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1" y="4005264"/>
            <a:ext cx="25193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24" descr="P1060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75" y="4005264"/>
            <a:ext cx="2305050"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25" descr="P1060014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4005264"/>
            <a:ext cx="23034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7" name="Rectangle 31"/>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78858" name="Line 32"/>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8859" name="Line 33"/>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78860" name="Line 34"/>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Tree>
    <p:extLst>
      <p:ext uri="{BB962C8B-B14F-4D97-AF65-F5344CB8AC3E}">
        <p14:creationId xmlns:p14="http://schemas.microsoft.com/office/powerpoint/2010/main" val="2747487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r>
              <a:rPr lang="cs-CZ" altLang="cs-CZ" b="1" smtClean="0">
                <a:solidFill>
                  <a:srgbClr val="990000"/>
                </a:solidFill>
              </a:rPr>
              <a:t>Matka</a:t>
            </a:r>
          </a:p>
        </p:txBody>
      </p:sp>
      <p:sp>
        <p:nvSpPr>
          <p:cNvPr id="80899"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
        <p:nvSpPr>
          <p:cNvPr id="80900"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80901"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sp>
        <p:nvSpPr>
          <p:cNvPr id="80902"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a:solidFill>
                <a:srgbClr val="000000"/>
              </a:solidFill>
              <a:latin typeface="Arial" panose="020B0604020202020204" pitchFamily="34" charset="0"/>
            </a:endParaRPr>
          </a:p>
        </p:txBody>
      </p:sp>
      <p:pic>
        <p:nvPicPr>
          <p:cNvPr id="80903" name="Picture 8" descr="40-weeks-pregnant-term-internal-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400" y="1773238"/>
            <a:ext cx="1301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descr="Pregnant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773238"/>
            <a:ext cx="1728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0" descr="Pregnant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1773238"/>
            <a:ext cx="172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1" descr="on552396-01p01v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3933826"/>
            <a:ext cx="15208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2" descr="maternity_wear_maternity_clothes_pregnant_w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5314" y="4076701"/>
            <a:ext cx="13366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7" descr="5011sagecomb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4005264"/>
            <a:ext cx="124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05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20110" y="420415"/>
            <a:ext cx="10373711" cy="5176802"/>
          </a:xfrm>
          <a:prstGeom prst="rect">
            <a:avLst/>
          </a:prstGeom>
        </p:spPr>
        <p:txBody>
          <a:bodyPr wrap="square">
            <a:spAutoFit/>
          </a:bodyPr>
          <a:lstStyle/>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námět</a:t>
            </a:r>
            <a:r>
              <a:rPr lang="de-DE" altLang="cs-CZ" sz="1400" dirty="0">
                <a:solidFill>
                  <a:srgbClr val="000000"/>
                </a:solidFill>
                <a:latin typeface="Arial" panose="020B0604020202020204" pitchFamily="34" charset="0"/>
              </a:rPr>
              <a:t>: </a:t>
            </a:r>
            <a:r>
              <a:rPr lang="de-DE" altLang="cs-CZ" sz="1400" b="1" u="sng" dirty="0" err="1">
                <a:solidFill>
                  <a:srgbClr val="000000"/>
                </a:solidFill>
                <a:latin typeface="Arial" panose="020B0604020202020204" pitchFamily="34" charset="0"/>
              </a:rPr>
              <a:t>Mateřství</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koncept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plodnost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matka</a:t>
            </a:r>
            <a:r>
              <a:rPr lang="de-DE" altLang="cs-CZ" sz="1400" dirty="0">
                <a:solidFill>
                  <a:srgbClr val="000000"/>
                </a:solidFill>
                <a:latin typeface="Arial" panose="020B0604020202020204" pitchFamily="34" charset="0"/>
              </a:rPr>
              <a:t>/</a:t>
            </a:r>
            <a:r>
              <a:rPr lang="de-DE" altLang="cs-CZ" sz="1400" dirty="0" err="1">
                <a:solidFill>
                  <a:srgbClr val="000000"/>
                </a:solidFill>
                <a:latin typeface="Arial" panose="020B0604020202020204" pitchFamily="34" charset="0"/>
              </a:rPr>
              <a:t>rodič</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tvar</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motivace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Vychází</a:t>
            </a:r>
            <a:r>
              <a:rPr lang="de-DE" altLang="cs-CZ" sz="1400" dirty="0">
                <a:solidFill>
                  <a:srgbClr val="000000"/>
                </a:solidFill>
                <a:latin typeface="Arial" panose="020B0604020202020204" pitchFamily="34" charset="0"/>
              </a:rPr>
              <a:t> z </a:t>
            </a:r>
            <a:r>
              <a:rPr lang="de-DE" altLang="cs-CZ" sz="1400" dirty="0" err="1">
                <a:solidFill>
                  <a:srgbClr val="000000"/>
                </a:solidFill>
                <a:latin typeface="Arial" panose="020B0604020202020204" pitchFamily="34" charset="0"/>
              </a:rPr>
              <a:t>předešlých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hodin</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zadání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Vytvoř</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zkušební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model</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oděvu</a:t>
            </a:r>
            <a:r>
              <a:rPr lang="de-DE" altLang="cs-CZ" sz="1400" dirty="0">
                <a:solidFill>
                  <a:srgbClr val="000000"/>
                </a:solidFill>
                <a:latin typeface="Arial" panose="020B0604020202020204" pitchFamily="34" charset="0"/>
              </a:rPr>
              <a:t> pro </a:t>
            </a:r>
            <a:r>
              <a:rPr lang="de-DE" altLang="cs-CZ" sz="1400" dirty="0" err="1">
                <a:solidFill>
                  <a:srgbClr val="000000"/>
                </a:solidFill>
                <a:latin typeface="Arial" panose="020B0604020202020204" pitchFamily="34" charset="0"/>
              </a:rPr>
              <a:t>těhotnou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ženu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Při</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jeho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tvorbě</a:t>
            </a:r>
            <a:r>
              <a:rPr lang="de-DE" altLang="cs-CZ" sz="1400" dirty="0">
                <a:solidFill>
                  <a:srgbClr val="000000"/>
                </a:solidFill>
                <a:latin typeface="Arial" panose="020B0604020202020204" pitchFamily="34" charset="0"/>
              </a:rPr>
              <a:t> se </a:t>
            </a:r>
            <a:r>
              <a:rPr lang="de-DE" altLang="cs-CZ" sz="1400" dirty="0" err="1">
                <a:solidFill>
                  <a:srgbClr val="000000"/>
                </a:solidFill>
                <a:latin typeface="Arial" panose="020B0604020202020204" pitchFamily="34" charset="0"/>
              </a:rPr>
              <a:t>zaměř</a:t>
            </a:r>
            <a:r>
              <a:rPr lang="de-DE" altLang="cs-CZ" sz="1400" dirty="0">
                <a:solidFill>
                  <a:srgbClr val="000000"/>
                </a:solidFill>
                <a:latin typeface="Arial" panose="020B0604020202020204" pitchFamily="34" charset="0"/>
              </a:rPr>
              <a:t> na </a:t>
            </a:r>
            <a:r>
              <a:rPr lang="de-DE" altLang="cs-CZ" sz="1400" dirty="0" err="1">
                <a:solidFill>
                  <a:srgbClr val="000000"/>
                </a:solidFill>
                <a:latin typeface="Arial" panose="020B0604020202020204" pitchFamily="34" charset="0"/>
              </a:rPr>
              <a:t>neustále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probíhající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změnu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tvaru</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těla</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Respektuj</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tuto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změnu</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oslav</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ji</a:t>
            </a:r>
            <a:r>
              <a:rPr lang="de-DE" altLang="cs-CZ" sz="1400" dirty="0">
                <a:solidFill>
                  <a:srgbClr val="000000"/>
                </a:solidFill>
                <a:latin typeface="Arial" panose="020B0604020202020204" pitchFamily="34" charset="0"/>
              </a:rPr>
              <a:t>!</a:t>
            </a:r>
            <a:r>
              <a:rPr lang="de-DE" altLang="cs-CZ" sz="1400" b="1" dirty="0">
                <a:solidFill>
                  <a:srgbClr val="000000"/>
                </a:solidFill>
                <a:latin typeface="Arial" panose="020B0604020202020204" pitchFamily="34" charset="0"/>
              </a:rPr>
              <a:t> </a:t>
            </a: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výtvarný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problém</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Hledání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vhodných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střihových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řešení</a:t>
            </a:r>
            <a:r>
              <a:rPr lang="de-DE" altLang="cs-CZ" sz="1400" dirty="0">
                <a:solidFill>
                  <a:srgbClr val="000000"/>
                </a:solidFill>
                <a:latin typeface="Arial" panose="020B0604020202020204" pitchFamily="34" charset="0"/>
              </a:rPr>
              <a:t> v </a:t>
            </a:r>
            <a:r>
              <a:rPr lang="de-DE" altLang="cs-CZ" sz="1400" dirty="0" err="1">
                <a:solidFill>
                  <a:srgbClr val="000000"/>
                </a:solidFill>
                <a:latin typeface="Arial" panose="020B0604020202020204" pitchFamily="34" charset="0"/>
              </a:rPr>
              <a:t>souladu</a:t>
            </a:r>
            <a:r>
              <a:rPr lang="de-DE" altLang="cs-CZ" sz="1400" dirty="0">
                <a:solidFill>
                  <a:srgbClr val="000000"/>
                </a:solidFill>
                <a:latin typeface="Arial" panose="020B0604020202020204" pitchFamily="34" charset="0"/>
              </a:rPr>
              <a:t> s </a:t>
            </a:r>
            <a:r>
              <a:rPr lang="de-DE" altLang="cs-CZ" sz="1400" dirty="0" err="1">
                <a:solidFill>
                  <a:srgbClr val="000000"/>
                </a:solidFill>
                <a:latin typeface="Arial" panose="020B0604020202020204" pitchFamily="34" charset="0"/>
              </a:rPr>
              <a:t>uplatněním</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osobitého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přístupu</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technika</a:t>
            </a:r>
            <a:r>
              <a:rPr lang="de-DE" altLang="cs-CZ" sz="1400" dirty="0" err="1">
                <a:solidFill>
                  <a:srgbClr val="000000"/>
                </a:solidFill>
                <a:latin typeface="Arial" panose="020B0604020202020204" pitchFamily="34" charset="0"/>
              </a:rPr>
              <a:t>:zkušební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model</a:t>
            </a:r>
            <a:r>
              <a:rPr lang="de-DE" altLang="cs-CZ" sz="1400" dirty="0">
                <a:solidFill>
                  <a:srgbClr val="000000"/>
                </a:solidFill>
                <a:latin typeface="Arial" panose="020B0604020202020204" pitchFamily="34" charset="0"/>
              </a:rPr>
              <a:t> z </a:t>
            </a:r>
            <a:r>
              <a:rPr lang="de-DE" altLang="cs-CZ" sz="1400" dirty="0" err="1">
                <a:solidFill>
                  <a:srgbClr val="000000"/>
                </a:solidFill>
                <a:latin typeface="Arial" panose="020B0604020202020204" pitchFamily="34" charset="0"/>
              </a:rPr>
              <a:t>kalika</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aranžovaný</a:t>
            </a:r>
            <a:r>
              <a:rPr lang="de-DE" altLang="cs-CZ" sz="1400" dirty="0">
                <a:solidFill>
                  <a:srgbClr val="000000"/>
                </a:solidFill>
                <a:latin typeface="Arial" panose="020B0604020202020204" pitchFamily="34" charset="0"/>
              </a:rPr>
              <a:t> na </a:t>
            </a:r>
            <a:r>
              <a:rPr lang="de-DE" altLang="cs-CZ" sz="1400" dirty="0" err="1">
                <a:solidFill>
                  <a:srgbClr val="000000"/>
                </a:solidFill>
                <a:latin typeface="Arial" panose="020B0604020202020204" pitchFamily="34" charset="0"/>
              </a:rPr>
              <a:t>krejčovské</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panence</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přidaná</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hodnota</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výtvarná</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kultura</a:t>
            </a:r>
            <a:r>
              <a:rPr lang="de-DE" altLang="cs-CZ" sz="1400" dirty="0">
                <a:solidFill>
                  <a:srgbClr val="000000"/>
                </a:solidFill>
                <a:latin typeface="Arial" panose="020B0604020202020204" pitchFamily="34" charset="0"/>
              </a:rPr>
              <a:t>: </a:t>
            </a:r>
          </a:p>
          <a:p>
            <a:pPr lvl="0" fontAlgn="base">
              <a:lnSpc>
                <a:spcPct val="80000"/>
              </a:lnSpc>
              <a:spcBef>
                <a:spcPct val="30000"/>
              </a:spcBef>
              <a:spcAft>
                <a:spcPct val="0"/>
              </a:spcAft>
            </a:pPr>
            <a:r>
              <a:rPr lang="de-DE" altLang="cs-CZ" sz="1400" dirty="0">
                <a:solidFill>
                  <a:srgbClr val="000000"/>
                </a:solidFill>
                <a:latin typeface="Arial" panose="020B0604020202020204" pitchFamily="34" charset="0"/>
              </a:rPr>
              <a:t>trendy v </a:t>
            </a:r>
            <a:r>
              <a:rPr lang="de-DE" altLang="cs-CZ" sz="1400" dirty="0" err="1">
                <a:solidFill>
                  <a:srgbClr val="000000"/>
                </a:solidFill>
                <a:latin typeface="Arial" panose="020B0604020202020204" pitchFamily="34" charset="0"/>
              </a:rPr>
              <a:t>těhotenské</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módě</a:t>
            </a:r>
            <a:r>
              <a:rPr lang="de-DE" altLang="cs-CZ" sz="1400" dirty="0">
                <a:solidFill>
                  <a:srgbClr val="000000"/>
                </a:solidFill>
                <a:latin typeface="Arial" panose="020B0604020202020204" pitchFamily="34" charset="0"/>
              </a:rPr>
              <a:t> (Dana </a:t>
            </a:r>
            <a:r>
              <a:rPr lang="de-DE" altLang="cs-CZ" sz="1400" dirty="0" err="1">
                <a:solidFill>
                  <a:srgbClr val="000000"/>
                </a:solidFill>
                <a:latin typeface="Arial" panose="020B0604020202020204" pitchFamily="34" charset="0"/>
              </a:rPr>
              <a:t>Turečková</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další</a:t>
            </a:r>
            <a:r>
              <a:rPr lang="de-DE" altLang="cs-CZ" sz="1400" dirty="0">
                <a:solidFill>
                  <a:srgbClr val="000000"/>
                </a:solidFill>
                <a:latin typeface="Arial" panose="020B0604020202020204" pitchFamily="34" charset="0"/>
              </a:rPr>
              <a:t>) </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jiné</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kontexty</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socio-kulturní</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historický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vědecký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filozofický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umělecký</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kontext</a:t>
            </a:r>
            <a:r>
              <a:rPr lang="de-DE" altLang="cs-CZ" sz="1400" b="1" dirty="0">
                <a:solidFill>
                  <a:srgbClr val="000000"/>
                </a:solidFill>
                <a:latin typeface="Arial" panose="020B0604020202020204" pitchFamily="34" charset="0"/>
              </a:rPr>
              <a:t>):</a:t>
            </a:r>
            <a:endParaRPr lang="de-DE" altLang="cs-CZ" sz="1400"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dirty="0" err="1">
                <a:solidFill>
                  <a:srgbClr val="000000"/>
                </a:solidFill>
                <a:latin typeface="Arial" panose="020B0604020202020204" pitchFamily="34" charset="0"/>
              </a:rPr>
              <a:t>Fyzionomie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historie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odívání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biologie</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cíl</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osobnostně-sociální</a:t>
            </a:r>
            <a:r>
              <a:rPr lang="de-DE"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400" dirty="0" err="1">
                <a:solidFill>
                  <a:srgbClr val="000000"/>
                </a:solidFill>
                <a:latin typeface="Arial" panose="020B0604020202020204" pitchFamily="34" charset="0"/>
              </a:rPr>
              <a:t>Uvědomění</a:t>
            </a:r>
            <a:r>
              <a:rPr lang="de-DE" altLang="cs-CZ" sz="1400" dirty="0">
                <a:solidFill>
                  <a:srgbClr val="000000"/>
                </a:solidFill>
                <a:latin typeface="Arial" panose="020B0604020202020204" pitchFamily="34" charset="0"/>
              </a:rPr>
              <a:t> si </a:t>
            </a:r>
            <a:r>
              <a:rPr lang="de-DE" altLang="cs-CZ" sz="1400" dirty="0" err="1">
                <a:solidFill>
                  <a:srgbClr val="000000"/>
                </a:solidFill>
                <a:latin typeface="Arial" panose="020B0604020202020204" pitchFamily="34" charset="0"/>
              </a:rPr>
              <a:t>funkce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ženského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těla</a:t>
            </a:r>
            <a:r>
              <a:rPr lang="de-DE" altLang="cs-CZ" sz="1400" dirty="0">
                <a:solidFill>
                  <a:srgbClr val="000000"/>
                </a:solidFill>
                <a:latin typeface="Arial" panose="020B0604020202020204" pitchFamily="34" charset="0"/>
              </a:rPr>
              <a:t>. Respekt k </a:t>
            </a:r>
            <a:r>
              <a:rPr lang="de-DE" altLang="cs-CZ" sz="1400" dirty="0" err="1">
                <a:solidFill>
                  <a:srgbClr val="000000"/>
                </a:solidFill>
                <a:latin typeface="Arial" panose="020B0604020202020204" pitchFamily="34" charset="0"/>
              </a:rPr>
              <a:t>němu</a:t>
            </a:r>
            <a:r>
              <a:rPr lang="de-DE" altLang="cs-CZ" sz="1400" dirty="0">
                <a:solidFill>
                  <a:srgbClr val="000000"/>
                </a:solidFill>
                <a:latin typeface="Arial" panose="020B0604020202020204" pitchFamily="34" charset="0"/>
              </a:rPr>
              <a:t>.</a:t>
            </a:r>
            <a:endParaRPr lang="de-DE"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de-DE" altLang="cs-CZ" sz="1400" b="1" dirty="0" err="1">
                <a:solidFill>
                  <a:srgbClr val="000000"/>
                </a:solidFill>
                <a:latin typeface="Arial" panose="020B0604020202020204" pitchFamily="34" charset="0"/>
              </a:rPr>
              <a:t>cíl</a:t>
            </a:r>
            <a:r>
              <a:rPr lang="de-DE" altLang="cs-CZ" sz="1400" b="1" dirty="0">
                <a:solidFill>
                  <a:srgbClr val="000000"/>
                </a:solidFill>
                <a:latin typeface="Arial" panose="020B0604020202020204" pitchFamily="34" charset="0"/>
              </a:rPr>
              <a:t> </a:t>
            </a:r>
            <a:r>
              <a:rPr lang="de-DE" altLang="cs-CZ" sz="1400" b="1" dirty="0" err="1">
                <a:solidFill>
                  <a:srgbClr val="000000"/>
                </a:solidFill>
                <a:latin typeface="Arial" panose="020B0604020202020204" pitchFamily="34" charset="0"/>
              </a:rPr>
              <a:t>vzdělávací</a:t>
            </a:r>
            <a:r>
              <a:rPr lang="de-DE"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de-DE" altLang="cs-CZ" sz="1400" dirty="0">
                <a:solidFill>
                  <a:srgbClr val="000000"/>
                </a:solidFill>
                <a:latin typeface="Arial" panose="020B0604020202020204" pitchFamily="34" charset="0"/>
              </a:rPr>
              <a:t>-student </a:t>
            </a:r>
            <a:r>
              <a:rPr lang="de-DE" altLang="cs-CZ" sz="1400" dirty="0" err="1">
                <a:solidFill>
                  <a:srgbClr val="000000"/>
                </a:solidFill>
                <a:latin typeface="Arial" panose="020B0604020202020204" pitchFamily="34" charset="0"/>
              </a:rPr>
              <a:t>dokáže</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využít</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svých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profesních</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znalostí</a:t>
            </a:r>
            <a:r>
              <a:rPr lang="de-DE" altLang="cs-CZ" sz="1400" dirty="0">
                <a:solidFill>
                  <a:srgbClr val="000000"/>
                </a:solidFill>
                <a:latin typeface="Arial" panose="020B0604020202020204" pitchFamily="34" charset="0"/>
              </a:rPr>
              <a:t> a </a:t>
            </a:r>
            <a:r>
              <a:rPr lang="de-DE" altLang="cs-CZ" sz="1400" dirty="0" err="1">
                <a:solidFill>
                  <a:srgbClr val="000000"/>
                </a:solidFill>
                <a:latin typeface="Arial" panose="020B0604020202020204" pitchFamily="34" charset="0"/>
              </a:rPr>
              <a:t>osobního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přístupu</a:t>
            </a:r>
            <a:r>
              <a:rPr lang="de-DE" altLang="cs-CZ" sz="1400" dirty="0">
                <a:solidFill>
                  <a:srgbClr val="000000"/>
                </a:solidFill>
                <a:latin typeface="Arial" panose="020B0604020202020204" pitchFamily="34" charset="0"/>
              </a:rPr>
              <a:t> k </a:t>
            </a:r>
            <a:r>
              <a:rPr lang="de-DE" altLang="cs-CZ" sz="1400" dirty="0" err="1">
                <a:solidFill>
                  <a:srgbClr val="000000"/>
                </a:solidFill>
                <a:latin typeface="Arial" panose="020B0604020202020204" pitchFamily="34" charset="0"/>
              </a:rPr>
              <a:t>vytvoření</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originálního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funkčního</a:t>
            </a:r>
            <a:r>
              <a:rPr lang="de-DE" altLang="cs-CZ" sz="1400" dirty="0">
                <a:solidFill>
                  <a:srgbClr val="000000"/>
                </a:solidFill>
                <a:latin typeface="Arial" panose="020B0604020202020204" pitchFamily="34" charset="0"/>
              </a:rPr>
              <a:t> </a:t>
            </a:r>
            <a:r>
              <a:rPr lang="de-DE" altLang="cs-CZ" sz="1400" dirty="0" err="1">
                <a:solidFill>
                  <a:srgbClr val="000000"/>
                </a:solidFill>
                <a:latin typeface="Arial" panose="020B0604020202020204" pitchFamily="34" charset="0"/>
              </a:rPr>
              <a:t>oděvu</a:t>
            </a:r>
            <a:endParaRPr lang="en-US"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b="1" dirty="0" err="1">
                <a:solidFill>
                  <a:srgbClr val="000000"/>
                </a:solidFill>
                <a:latin typeface="Arial" panose="020B0604020202020204" pitchFamily="34" charset="0"/>
              </a:rPr>
              <a:t>výstupy</a:t>
            </a:r>
            <a:r>
              <a:rPr lang="en-US" altLang="cs-CZ" sz="1400" b="1" dirty="0">
                <a:solidFill>
                  <a:srgbClr val="000000"/>
                </a:solidFill>
                <a:latin typeface="Arial" panose="020B0604020202020204" pitchFamily="34" charset="0"/>
              </a:rPr>
              <a:t> RVP</a:t>
            </a:r>
            <a:r>
              <a:rPr lang="en-US" altLang="cs-CZ" sz="1400" dirty="0">
                <a:solidFill>
                  <a:srgbClr val="000000"/>
                </a:solidFill>
                <a:latin typeface="Arial" panose="020B0604020202020204" pitchFamily="34" charset="0"/>
              </a:rPr>
              <a:t>:</a:t>
            </a:r>
          </a:p>
          <a:p>
            <a:pPr lvl="0" fontAlgn="base">
              <a:lnSpc>
                <a:spcPct val="80000"/>
              </a:lnSpc>
              <a:spcBef>
                <a:spcPct val="30000"/>
              </a:spcBef>
              <a:spcAft>
                <a:spcPct val="0"/>
              </a:spcAft>
            </a:pPr>
            <a:r>
              <a:rPr lang="en-US" altLang="cs-CZ" sz="1400" dirty="0">
                <a:solidFill>
                  <a:srgbClr val="000000"/>
                </a:solidFill>
                <a:latin typeface="Arial" panose="020B0604020202020204" pitchFamily="34" charset="0"/>
              </a:rPr>
              <a:t>Student:</a:t>
            </a: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vybírá</a:t>
            </a:r>
            <a:r>
              <a:rPr lang="en-US" altLang="cs-CZ" sz="1400" dirty="0">
                <a:solidFill>
                  <a:srgbClr val="000000"/>
                </a:solidFill>
                <a:latin typeface="Arial" panose="020B0604020202020204" pitchFamily="34" charset="0"/>
              </a:rPr>
              <a:t> u </a:t>
            </a:r>
            <a:r>
              <a:rPr lang="en-US" altLang="cs-CZ" sz="1400" dirty="0" err="1">
                <a:solidFill>
                  <a:srgbClr val="000000"/>
                </a:solidFill>
                <a:latin typeface="Arial" panose="020B0604020202020204" pitchFamily="34" charset="0"/>
              </a:rPr>
              <a:t>uplatňujě</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vhodnou</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škálu</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prvků</a:t>
            </a:r>
            <a:r>
              <a:rPr lang="en-US" altLang="cs-CZ" sz="1400" dirty="0">
                <a:solidFill>
                  <a:srgbClr val="000000"/>
                </a:solidFill>
                <a:latin typeface="Arial" panose="020B0604020202020204" pitchFamily="34" charset="0"/>
              </a:rPr>
              <a:t>/</a:t>
            </a:r>
            <a:r>
              <a:rPr lang="en-US" altLang="cs-CZ" sz="1400" dirty="0" err="1">
                <a:solidFill>
                  <a:srgbClr val="000000"/>
                </a:solidFill>
                <a:latin typeface="Arial" panose="020B0604020202020204" pitchFamily="34" charset="0"/>
              </a:rPr>
              <a:t>tvarů</a:t>
            </a:r>
            <a:r>
              <a:rPr lang="en-US" altLang="cs-CZ" sz="1400" dirty="0">
                <a:solidFill>
                  <a:srgbClr val="000000"/>
                </a:solidFill>
                <a:latin typeface="Arial" panose="020B0604020202020204" pitchFamily="34" charset="0"/>
              </a:rPr>
              <a:t>/</a:t>
            </a:r>
            <a:r>
              <a:rPr lang="en-US" altLang="cs-CZ" sz="1400" dirty="0" err="1">
                <a:solidFill>
                  <a:srgbClr val="000000"/>
                </a:solidFill>
                <a:latin typeface="Arial" panose="020B0604020202020204" pitchFamily="34" charset="0"/>
              </a:rPr>
              <a:t>řešení</a:t>
            </a:r>
            <a:r>
              <a:rPr lang="en-US" altLang="cs-CZ" sz="1400" dirty="0">
                <a:solidFill>
                  <a:srgbClr val="000000"/>
                </a:solidFill>
                <a:latin typeface="Arial" panose="020B0604020202020204" pitchFamily="34" charset="0"/>
              </a:rPr>
              <a:t> k </a:t>
            </a:r>
            <a:r>
              <a:rPr lang="en-US" altLang="cs-CZ" sz="1400" dirty="0" err="1">
                <a:solidFill>
                  <a:srgbClr val="000000"/>
                </a:solidFill>
                <a:latin typeface="Arial" panose="020B0604020202020204" pitchFamily="34" charset="0"/>
              </a:rPr>
              <a:t>vytvoření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osobitého</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funkčního</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výsledku</a:t>
            </a:r>
            <a:r>
              <a:rPr lang="en-US" altLang="cs-CZ" sz="1400" dirty="0">
                <a:solidFill>
                  <a:srgbClr val="000000"/>
                </a:solidFill>
                <a:latin typeface="Arial" panose="020B0604020202020204" pitchFamily="34" charset="0"/>
              </a:rPr>
              <a:t> </a:t>
            </a: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interpretuje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výsledek</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vlastní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práce</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dokáže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jej</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zhodnotit</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diskutovat</a:t>
            </a:r>
            <a:r>
              <a:rPr lang="en-US" altLang="cs-CZ" sz="1400" dirty="0">
                <a:solidFill>
                  <a:srgbClr val="000000"/>
                </a:solidFill>
                <a:latin typeface="Arial" panose="020B0604020202020204" pitchFamily="34" charset="0"/>
              </a:rPr>
              <a:t> o </a:t>
            </a:r>
            <a:r>
              <a:rPr lang="en-US" altLang="cs-CZ" sz="1400" dirty="0" err="1">
                <a:solidFill>
                  <a:srgbClr val="000000"/>
                </a:solidFill>
                <a:latin typeface="Arial" panose="020B0604020202020204" pitchFamily="34" charset="0"/>
              </a:rPr>
              <a:t>dalších</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možnostech</a:t>
            </a:r>
            <a:r>
              <a:rPr lang="en-US" altLang="cs-CZ" sz="1400" dirty="0">
                <a:solidFill>
                  <a:srgbClr val="000000"/>
                </a:solidFill>
                <a:latin typeface="Arial" panose="020B0604020202020204" pitchFamily="34" charset="0"/>
              </a:rPr>
              <a:t> a </a:t>
            </a:r>
            <a:r>
              <a:rPr lang="en-US" altLang="cs-CZ" sz="1400" dirty="0" err="1">
                <a:solidFill>
                  <a:srgbClr val="000000"/>
                </a:solidFill>
                <a:latin typeface="Arial" panose="020B0604020202020204" pitchFamily="34" charset="0"/>
              </a:rPr>
              <a:t>variantách</a:t>
            </a:r>
            <a:endParaRPr lang="en-US" altLang="cs-CZ" sz="1400" b="1"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b="1" dirty="0" err="1">
                <a:solidFill>
                  <a:srgbClr val="000000"/>
                </a:solidFill>
                <a:latin typeface="Arial" panose="020B0604020202020204" pitchFamily="34" charset="0"/>
              </a:rPr>
              <a:t>mezipředmětové</a:t>
            </a:r>
            <a:r>
              <a:rPr lang="en-US" altLang="cs-CZ" sz="1400" b="1" dirty="0">
                <a:solidFill>
                  <a:srgbClr val="000000"/>
                </a:solidFill>
                <a:latin typeface="Arial" panose="020B0604020202020204" pitchFamily="34" charset="0"/>
              </a:rPr>
              <a:t> </a:t>
            </a:r>
            <a:r>
              <a:rPr lang="en-US" altLang="cs-CZ" sz="1400" b="1" dirty="0" err="1">
                <a:solidFill>
                  <a:srgbClr val="000000"/>
                </a:solidFill>
                <a:latin typeface="Arial" panose="020B0604020202020204" pitchFamily="34" charset="0"/>
              </a:rPr>
              <a:t>vazby</a:t>
            </a:r>
            <a:r>
              <a:rPr lang="en-US" altLang="cs-CZ" sz="1400" b="1" dirty="0">
                <a:solidFill>
                  <a:srgbClr val="000000"/>
                </a:solidFill>
                <a:latin typeface="Arial" panose="020B0604020202020204" pitchFamily="34" charset="0"/>
              </a:rPr>
              <a:t>:</a:t>
            </a:r>
            <a:endParaRPr lang="en-US" altLang="cs-CZ" sz="1400" dirty="0">
              <a:solidFill>
                <a:srgbClr val="000000"/>
              </a:solidFill>
              <a:latin typeface="Arial" panose="020B0604020202020204" pitchFamily="34" charset="0"/>
            </a:endParaRPr>
          </a:p>
          <a:p>
            <a:pPr lvl="0" fontAlgn="base">
              <a:lnSpc>
                <a:spcPct val="80000"/>
              </a:lnSpc>
              <a:spcBef>
                <a:spcPct val="30000"/>
              </a:spcBef>
              <a:spcAft>
                <a:spcPct val="0"/>
              </a:spcAft>
            </a:pPr>
            <a:r>
              <a:rPr lang="en-US" altLang="cs-CZ" sz="1400" dirty="0" err="1">
                <a:solidFill>
                  <a:srgbClr val="000000"/>
                </a:solidFill>
                <a:latin typeface="Arial" panose="020B0604020202020204" pitchFamily="34" charset="0"/>
              </a:rPr>
              <a:t>konstrukce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střihů</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Technologie</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odívání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navrhování</a:t>
            </a:r>
            <a:r>
              <a:rPr lang="en-US" altLang="cs-CZ" sz="1400" dirty="0">
                <a:solidFill>
                  <a:srgbClr val="000000"/>
                </a:solidFill>
                <a:latin typeface="Arial" panose="020B0604020202020204" pitchFamily="34" charset="0"/>
              </a:rPr>
              <a:t> </a:t>
            </a:r>
            <a:r>
              <a:rPr lang="en-US" altLang="cs-CZ" sz="1400" dirty="0" err="1">
                <a:solidFill>
                  <a:srgbClr val="000000"/>
                </a:solidFill>
                <a:latin typeface="Arial" panose="020B0604020202020204" pitchFamily="34" charset="0"/>
              </a:rPr>
              <a:t>oděvů</a:t>
            </a:r>
            <a:endParaRPr lang="cs-CZ" altLang="cs-CZ"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630067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cs-CZ" altLang="cs-CZ" smtClean="0">
                <a:solidFill>
                  <a:srgbClr val="990000"/>
                </a:solidFill>
              </a:rPr>
              <a:t>Studentské práce-těhotenský oděv</a:t>
            </a:r>
          </a:p>
        </p:txBody>
      </p:sp>
      <p:pic>
        <p:nvPicPr>
          <p:cNvPr id="82947" name="Picture 22" descr="P106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916114"/>
            <a:ext cx="72199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2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cs-CZ" altLang="cs-CZ">
              <a:solidFill>
                <a:srgbClr val="000000"/>
              </a:solidFill>
            </a:endParaRPr>
          </a:p>
        </p:txBody>
      </p:sp>
    </p:spTree>
    <p:extLst>
      <p:ext uri="{BB962C8B-B14F-4D97-AF65-F5344CB8AC3E}">
        <p14:creationId xmlns:p14="http://schemas.microsoft.com/office/powerpoint/2010/main" val="3139770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cs-CZ" altLang="cs-CZ" smtClean="0"/>
              <a:t>Gender</a:t>
            </a:r>
            <a:endParaRPr lang="en-US" altLang="cs-CZ" smtClean="0"/>
          </a:p>
        </p:txBody>
      </p:sp>
      <p:sp>
        <p:nvSpPr>
          <p:cNvPr id="2" name="Zástupný symbol pro obsah 1"/>
          <p:cNvSpPr>
            <a:spLocks noGrp="1"/>
          </p:cNvSpPr>
          <p:nvPr>
            <p:ph sz="half" idx="1"/>
          </p:nvPr>
        </p:nvSpPr>
        <p:spPr>
          <a:xfrm>
            <a:off x="1981200" y="1600201"/>
            <a:ext cx="8229600" cy="4530725"/>
          </a:xfrm>
        </p:spPr>
        <p:txBody>
          <a:bodyPr/>
          <a:lstStyle/>
          <a:p>
            <a:pPr eaLnBrk="1" hangingPunct="1">
              <a:defRPr/>
            </a:pPr>
            <a:r>
              <a:rPr lang="cs-CZ" sz="2400" dirty="0"/>
              <a:t>Odkazuje ke kulturním praktikám a předpokladům, které ovládají sociální konstruování mužů, žen a jejich sociálních vztahů</a:t>
            </a:r>
          </a:p>
          <a:p>
            <a:pPr eaLnBrk="1" hangingPunct="1">
              <a:defRPr/>
            </a:pPr>
            <a:r>
              <a:rPr lang="cs-CZ" sz="2400" dirty="0"/>
              <a:t>Feminita a maskulinita jako projevy genderu jsou výsledkem kulturní regulace chování, pokládaného za sociálně přiměřené danému pohlaví. </a:t>
            </a:r>
          </a:p>
          <a:p>
            <a:pPr eaLnBrk="1" hangingPunct="1">
              <a:defRPr/>
            </a:pPr>
            <a:r>
              <a:rPr lang="cs-CZ" sz="2400" dirty="0"/>
              <a:t>Těla zatížená pohlavím jsou vždy reprezentována již jako produkt usměrňujících diskurzů. </a:t>
            </a:r>
          </a:p>
          <a:p>
            <a:pPr eaLnBrk="1" hangingPunct="1">
              <a:defRPr/>
            </a:pPr>
            <a:r>
              <a:rPr lang="cs-CZ" sz="2400" dirty="0"/>
              <a:t>Judith </a:t>
            </a:r>
            <a:r>
              <a:rPr lang="cs-CZ" sz="2400" dirty="0" err="1"/>
              <a:t>Butler</a:t>
            </a:r>
            <a:r>
              <a:rPr lang="cs-CZ" sz="2400" dirty="0"/>
              <a:t> - kategorie „pohlaví“ je normativním a usměrňujícím diskurzem produkujícím těla, která pak ovládá. </a:t>
            </a:r>
          </a:p>
          <a:p>
            <a:pPr marL="0" indent="0">
              <a:buNone/>
              <a:defRPr/>
            </a:pPr>
            <a:endParaRPr lang="cs-CZ" dirty="0" smtClean="0"/>
          </a:p>
        </p:txBody>
      </p:sp>
    </p:spTree>
    <p:extLst>
      <p:ext uri="{BB962C8B-B14F-4D97-AF65-F5344CB8AC3E}">
        <p14:creationId xmlns:p14="http://schemas.microsoft.com/office/powerpoint/2010/main" val="62808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mtClean="0"/>
              <a:t>Genderový stereotyp</a:t>
            </a:r>
            <a:endParaRPr lang="en-US" altLang="cs-CZ" smtClean="0"/>
          </a:p>
        </p:txBody>
      </p:sp>
      <p:sp>
        <p:nvSpPr>
          <p:cNvPr id="34819" name="Rectangle 3"/>
          <p:cNvSpPr>
            <a:spLocks noGrp="1" noChangeArrowheads="1"/>
          </p:cNvSpPr>
          <p:nvPr>
            <p:ph type="body" idx="1"/>
          </p:nvPr>
        </p:nvSpPr>
        <p:spPr>
          <a:xfrm>
            <a:off x="1981200" y="1268413"/>
            <a:ext cx="8229600" cy="4862512"/>
          </a:xfrm>
        </p:spPr>
        <p:txBody>
          <a:bodyPr/>
          <a:lstStyle/>
          <a:p>
            <a:pPr marL="571500" indent="-571500">
              <a:buNone/>
              <a:defRPr/>
            </a:pPr>
            <a:endParaRPr lang="cs-CZ" sz="1600" dirty="0"/>
          </a:p>
          <a:p>
            <a:pPr eaLnBrk="1" hangingPunct="1">
              <a:defRPr/>
            </a:pPr>
            <a:r>
              <a:rPr lang="cs-CZ" sz="2400" dirty="0"/>
              <a:t>rigidní zjednodušená reprezentace - redukce do schematického obrazu muže/ženy..</a:t>
            </a:r>
          </a:p>
          <a:p>
            <a:pPr eaLnBrk="1" hangingPunct="1">
              <a:defRPr/>
            </a:pPr>
            <a:r>
              <a:rPr lang="cs-CZ" sz="2400" dirty="0"/>
              <a:t>souhrn určitých stabilních představ o tom, jak se muži a ženy chovají, jak vypadají, jak myslí a mluví, jaké mají povahové rysy. </a:t>
            </a:r>
          </a:p>
          <a:p>
            <a:pPr eaLnBrk="1" hangingPunct="1">
              <a:defRPr/>
            </a:pPr>
            <a:r>
              <a:rPr lang="cs-CZ" sz="2400" dirty="0"/>
              <a:t>přehnaně negativní či přehnaně pozitivní ráz vede k fixovaným postojům a očekáváním. </a:t>
            </a:r>
          </a:p>
          <a:p>
            <a:pPr eaLnBrk="1" hangingPunct="1">
              <a:defRPr/>
            </a:pPr>
            <a:r>
              <a:rPr lang="cs-CZ" sz="2400" dirty="0"/>
              <a:t>inherentní nerovný mocenský mechanismus privileguje mužské schéma před ženským </a:t>
            </a:r>
          </a:p>
          <a:p>
            <a:pPr eaLnBrk="1" hangingPunct="1">
              <a:defRPr/>
            </a:pPr>
            <a:r>
              <a:rPr lang="cs-CZ" sz="2400" dirty="0"/>
              <a:t>prospěšnost X obtížnost změn</a:t>
            </a:r>
          </a:p>
          <a:p>
            <a:pPr marL="571500" indent="-571500">
              <a:buNone/>
              <a:defRPr/>
            </a:pPr>
            <a:endParaRPr lang="cs-CZ" altLang="cs-CZ" sz="1600" dirty="0"/>
          </a:p>
          <a:p>
            <a:pPr marL="571500" indent="-571500">
              <a:defRPr/>
            </a:pPr>
            <a:endParaRPr lang="cs-CZ" altLang="cs-CZ" sz="1600" dirty="0"/>
          </a:p>
          <a:p>
            <a:pPr marL="571500" indent="-571500">
              <a:buNone/>
              <a:defRPr/>
            </a:pPr>
            <a:endParaRPr lang="cs-CZ" altLang="cs-CZ" sz="1600" dirty="0">
              <a:ea typeface="MS Gothic" panose="020B0609070205080204" pitchFamily="49" charset="-128"/>
            </a:endParaRPr>
          </a:p>
        </p:txBody>
      </p:sp>
    </p:spTree>
    <p:extLst>
      <p:ext uri="{BB962C8B-B14F-4D97-AF65-F5344CB8AC3E}">
        <p14:creationId xmlns:p14="http://schemas.microsoft.com/office/powerpoint/2010/main" val="1360003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smtClean="0"/>
              <a:t>Vizuální genderový stereotyp</a:t>
            </a:r>
            <a:endParaRPr lang="en-US" altLang="cs-CZ" smtClean="0"/>
          </a:p>
        </p:txBody>
      </p:sp>
      <p:pic>
        <p:nvPicPr>
          <p:cNvPr id="10243" name="Zástupný symbol pro obsah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30639" y="1600201"/>
            <a:ext cx="4530725" cy="4530725"/>
          </a:xfrm>
        </p:spPr>
      </p:pic>
    </p:spTree>
    <p:extLst>
      <p:ext uri="{BB962C8B-B14F-4D97-AF65-F5344CB8AC3E}">
        <p14:creationId xmlns:p14="http://schemas.microsoft.com/office/powerpoint/2010/main" val="4282476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endParaRPr lang="cs-CZ" altLang="cs-CZ" smtClean="0"/>
          </a:p>
        </p:txBody>
      </p:sp>
      <p:sp>
        <p:nvSpPr>
          <p:cNvPr id="14339" name="Text Box 6"/>
          <p:cNvSpPr txBox="1">
            <a:spLocks noChangeArrowheads="1"/>
          </p:cNvSpPr>
          <p:nvPr/>
        </p:nvSpPr>
        <p:spPr bwMode="auto">
          <a:xfrm>
            <a:off x="1524000" y="6453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cs-CZ" altLang="cs-CZ" sz="2400">
                <a:solidFill>
                  <a:srgbClr val="000000"/>
                </a:solidFill>
                <a:latin typeface="Calibri" panose="020F0502020204030204" pitchFamily="34" charset="0"/>
              </a:rPr>
              <a:t>Catrine Opie – </a:t>
            </a:r>
            <a:r>
              <a:rPr lang="cs-CZ" altLang="cs-CZ" sz="2400" b="1">
                <a:solidFill>
                  <a:srgbClr val="000000"/>
                </a:solidFill>
                <a:latin typeface="Calibri" panose="020F0502020204030204" pitchFamily="34" charset="0"/>
              </a:rPr>
              <a:t>Self-portrait/Nursing</a:t>
            </a:r>
            <a:r>
              <a:rPr lang="cs-CZ" altLang="cs-CZ" sz="2400">
                <a:solidFill>
                  <a:srgbClr val="000000"/>
                </a:solidFill>
                <a:latin typeface="Calibri" panose="020F0502020204030204" pitchFamily="34" charset="0"/>
              </a:rPr>
              <a:t>, 2004, </a:t>
            </a:r>
            <a:r>
              <a:rPr lang="cs-CZ" altLang="cs-CZ" sz="2400" b="1">
                <a:solidFill>
                  <a:srgbClr val="000000"/>
                </a:solidFill>
                <a:latin typeface="Calibri" panose="020F0502020204030204" pitchFamily="34" charset="0"/>
              </a:rPr>
              <a:t>Pervert, </a:t>
            </a:r>
            <a:r>
              <a:rPr lang="cs-CZ" altLang="cs-CZ" sz="2400">
                <a:solidFill>
                  <a:srgbClr val="000000"/>
                </a:solidFill>
                <a:latin typeface="Calibri" panose="020F0502020204030204" pitchFamily="34" charset="0"/>
              </a:rPr>
              <a:t>1994</a:t>
            </a:r>
          </a:p>
        </p:txBody>
      </p:sp>
      <p:pic>
        <p:nvPicPr>
          <p:cNvPr id="14340" name="obrázek 47" descr="110508opienursing"/>
          <p:cNvPicPr>
            <a:picLocks noChangeAspect="1" noChangeArrowheads="1"/>
          </p:cNvPicPr>
          <p:nvPr/>
        </p:nvPicPr>
        <p:blipFill>
          <a:blip r:embed="rId2">
            <a:extLst>
              <a:ext uri="{28A0092B-C50C-407E-A947-70E740481C1C}">
                <a14:useLocalDpi xmlns:a14="http://schemas.microsoft.com/office/drawing/2010/main" val="0"/>
              </a:ext>
            </a:extLst>
          </a:blip>
          <a:srcRect r="3918"/>
          <a:stretch>
            <a:fillRect/>
          </a:stretch>
        </p:blipFill>
        <p:spPr bwMode="auto">
          <a:xfrm>
            <a:off x="1416051" y="-387350"/>
            <a:ext cx="492442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48" descr="opie_self"/>
          <p:cNvPicPr>
            <a:picLocks noChangeAspect="1" noChangeArrowheads="1"/>
          </p:cNvPicPr>
          <p:nvPr/>
        </p:nvPicPr>
        <p:blipFill>
          <a:blip r:embed="rId3">
            <a:extLst>
              <a:ext uri="{28A0092B-C50C-407E-A947-70E740481C1C}">
                <a14:useLocalDpi xmlns:a14="http://schemas.microsoft.com/office/drawing/2010/main" val="0"/>
              </a:ext>
            </a:extLst>
          </a:blip>
          <a:srcRect l="8492"/>
          <a:stretch>
            <a:fillRect/>
          </a:stretch>
        </p:blipFill>
        <p:spPr bwMode="auto">
          <a:xfrm>
            <a:off x="6240463" y="-360363"/>
            <a:ext cx="4737100" cy="6597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4848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endParaRPr lang="cs-CZ" altLang="cs-CZ" smtClean="0"/>
          </a:p>
        </p:txBody>
      </p:sp>
      <p:pic>
        <p:nvPicPr>
          <p:cNvPr id="15363" name="obrázek 51" descr="DSC_0012"/>
          <p:cNvPicPr>
            <a:picLocks noChangeAspect="1" noChangeArrowheads="1"/>
          </p:cNvPicPr>
          <p:nvPr/>
        </p:nvPicPr>
        <p:blipFill>
          <a:blip r:embed="rId3">
            <a:extLst>
              <a:ext uri="{28A0092B-C50C-407E-A947-70E740481C1C}">
                <a14:useLocalDpi xmlns:a14="http://schemas.microsoft.com/office/drawing/2010/main" val="0"/>
              </a:ext>
            </a:extLst>
          </a:blip>
          <a:srcRect l="23296" r="23296"/>
          <a:stretch>
            <a:fillRect/>
          </a:stretch>
        </p:blipFill>
        <p:spPr bwMode="auto">
          <a:xfrm>
            <a:off x="1511300" y="-171450"/>
            <a:ext cx="444023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52" descr="DSC_0013"/>
          <p:cNvPicPr>
            <a:picLocks noChangeAspect="1" noChangeArrowheads="1"/>
          </p:cNvPicPr>
          <p:nvPr/>
        </p:nvPicPr>
        <p:blipFill>
          <a:blip r:embed="rId4">
            <a:extLst>
              <a:ext uri="{28A0092B-C50C-407E-A947-70E740481C1C}">
                <a14:useLocalDpi xmlns:a14="http://schemas.microsoft.com/office/drawing/2010/main" val="0"/>
              </a:ext>
            </a:extLst>
          </a:blip>
          <a:srcRect l="22498" r="22498"/>
          <a:stretch>
            <a:fillRect/>
          </a:stretch>
        </p:blipFill>
        <p:spPr bwMode="auto">
          <a:xfrm>
            <a:off x="5942013" y="-171450"/>
            <a:ext cx="4762500" cy="659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6"/>
          <p:cNvSpPr txBox="1">
            <a:spLocks noChangeArrowheads="1"/>
          </p:cNvSpPr>
          <p:nvPr/>
        </p:nvSpPr>
        <p:spPr bwMode="auto">
          <a:xfrm>
            <a:off x="1524001" y="6500813"/>
            <a:ext cx="65881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cs-CZ" altLang="cs-CZ" sz="2400">
                <a:solidFill>
                  <a:srgbClr val="000000"/>
                </a:solidFill>
                <a:latin typeface="Calibri" panose="020F0502020204030204" pitchFamily="34" charset="0"/>
              </a:rPr>
              <a:t>Elzbieta Jablonska – </a:t>
            </a:r>
            <a:r>
              <a:rPr lang="cs-CZ" altLang="cs-CZ" sz="2400" b="1">
                <a:solidFill>
                  <a:srgbClr val="000000"/>
                </a:solidFill>
                <a:latin typeface="Calibri" panose="020F0502020204030204" pitchFamily="34" charset="0"/>
              </a:rPr>
              <a:t>Supermother I, II</a:t>
            </a:r>
            <a:r>
              <a:rPr lang="cs-CZ" altLang="cs-CZ" sz="2400">
                <a:solidFill>
                  <a:srgbClr val="000000"/>
                </a:solidFill>
                <a:latin typeface="Calibri" panose="020F0502020204030204" pitchFamily="34" charset="0"/>
              </a:rPr>
              <a:t>, 2002</a:t>
            </a:r>
            <a:r>
              <a:rPr lang="cs-CZ" altLang="cs-CZ" sz="240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585549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3408</Words>
  <Application>Microsoft Office PowerPoint</Application>
  <PresentationFormat>Širokoúhlá obrazovka</PresentationFormat>
  <Paragraphs>400</Paragraphs>
  <Slides>43</Slides>
  <Notes>22</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43</vt:i4>
      </vt:variant>
    </vt:vector>
  </HeadingPairs>
  <TitlesOfParts>
    <vt:vector size="51" baseType="lpstr">
      <vt:lpstr>MS Gothic</vt:lpstr>
      <vt:lpstr>Arial</vt:lpstr>
      <vt:lpstr>Arial Unicode MS</vt:lpstr>
      <vt:lpstr>Calibri</vt:lpstr>
      <vt:lpstr>Calibri Light</vt:lpstr>
      <vt:lpstr>Times New Roman</vt:lpstr>
      <vt:lpstr>Motiv Office</vt:lpstr>
      <vt:lpstr>Microsoft Word Picture</vt:lpstr>
      <vt:lpstr>Dramatizovaná muchláž (výraz, forma) </vt:lpstr>
      <vt:lpstr>Prezentace aplikace PowerPoint</vt:lpstr>
      <vt:lpstr>Prezentace aplikace PowerPoint</vt:lpstr>
      <vt:lpstr>  Teoretická východiska </vt:lpstr>
      <vt:lpstr>Gender</vt:lpstr>
      <vt:lpstr>Genderový stereotyp</vt:lpstr>
      <vt:lpstr>Vizuální genderový stereotyp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Tématické okruhy mateřství</vt:lpstr>
      <vt:lpstr>Nová tělesnost</vt:lpstr>
      <vt:lpstr>Prsa</vt:lpstr>
      <vt:lpstr>Mateřská všednost</vt:lpstr>
      <vt:lpstr>Matka ideál</vt:lpstr>
      <vt:lpstr>Metamorfózy</vt:lpstr>
      <vt:lpstr>Mateřské variace</vt:lpstr>
      <vt:lpstr>Matka-logon politikon</vt:lpstr>
      <vt:lpstr>Vizuální gramotnost</vt:lpstr>
      <vt:lpstr>DIDAKTICKÁ ŘADA</vt:lpstr>
      <vt:lpstr>Tělo</vt:lpstr>
      <vt:lpstr>Prezentace aplikace PowerPoint</vt:lpstr>
      <vt:lpstr>Studentské práce – TĚLO - imaginace</vt:lpstr>
      <vt:lpstr>Krása</vt:lpstr>
      <vt:lpstr>Prezentace aplikace PowerPoint</vt:lpstr>
      <vt:lpstr>Studentské práce-autoprojekce idolů</vt:lpstr>
      <vt:lpstr>Žena</vt:lpstr>
      <vt:lpstr>Prezentace aplikace PowerPoint</vt:lpstr>
      <vt:lpstr>Studenské práce-atribut ženství</vt:lpstr>
      <vt:lpstr>Matka</vt:lpstr>
      <vt:lpstr>Prezentace aplikace PowerPoint</vt:lpstr>
      <vt:lpstr>Studentské práce-těhotenský oděv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Dramatizovaná muchláž (výraz, forma) </dc:title>
  <dc:creator>Zuzana Svatošová</dc:creator>
  <cp:lastModifiedBy>Zuzana Svatošová</cp:lastModifiedBy>
  <cp:revision>1</cp:revision>
  <dcterms:created xsi:type="dcterms:W3CDTF">2019-04-12T05:48:16Z</dcterms:created>
  <dcterms:modified xsi:type="dcterms:W3CDTF">2019-04-12T05:48:35Z</dcterms:modified>
</cp:coreProperties>
</file>