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51" r:id="rId3"/>
    <p:sldId id="268" r:id="rId4"/>
    <p:sldId id="352" r:id="rId5"/>
    <p:sldId id="369" r:id="rId6"/>
    <p:sldId id="353" r:id="rId7"/>
    <p:sldId id="360" r:id="rId8"/>
    <p:sldId id="367" r:id="rId9"/>
    <p:sldId id="357" r:id="rId10"/>
    <p:sldId id="358" r:id="rId11"/>
    <p:sldId id="362" r:id="rId12"/>
    <p:sldId id="368" r:id="rId13"/>
    <p:sldId id="370" r:id="rId14"/>
    <p:sldId id="364" r:id="rId15"/>
    <p:sldId id="366" r:id="rId16"/>
    <p:sldId id="365" r:id="rId17"/>
  </p:sldIdLst>
  <p:sldSz cx="16243300" cy="10147300"/>
  <p:notesSz cx="6858000" cy="9144000"/>
  <p:embeddedFontLst>
    <p:embeddedFont>
      <p:font typeface="Titillium Web" panose="00000500000000000000" pitchFamily="2" charset="-18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gVskPyCWZxXJmdZWTMcRWa7AtkM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164ADFB-A709-4308-8BA6-F86EBA106C1B}">
  <a:tblStyle styleId="{B164ADFB-A709-4308-8BA6-F86EBA106C1B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6E6"/>
          </a:solidFill>
        </a:fill>
      </a:tcStyle>
    </a:wholeTbl>
    <a:band1H>
      <a:tcTxStyle/>
      <a:tcStyle>
        <a:tcBdr/>
        <a:fill>
          <a:solidFill>
            <a:srgbClr val="CACA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CACA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E6E6E6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dk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36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958850" y="1143000"/>
            <a:ext cx="49403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8850" y="1143000"/>
            <a:ext cx="49403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8850" y="1143000"/>
            <a:ext cx="49403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859056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8850" y="1143000"/>
            <a:ext cx="49403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06975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>
          <a:extLst>
            <a:ext uri="{FF2B5EF4-FFF2-40B4-BE49-F238E27FC236}">
              <a16:creationId xmlns:a16="http://schemas.microsoft.com/office/drawing/2014/main" id="{A9072C51-EEA0-76CB-7270-539B45BE0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>
            <a:extLst>
              <a:ext uri="{FF2B5EF4-FFF2-40B4-BE49-F238E27FC236}">
                <a16:creationId xmlns:a16="http://schemas.microsoft.com/office/drawing/2014/main" id="{72A60532-A2D0-10C1-D364-A758D5167E2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8850" y="1143000"/>
            <a:ext cx="49403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4:notes">
            <a:extLst>
              <a:ext uri="{FF2B5EF4-FFF2-40B4-BE49-F238E27FC236}">
                <a16:creationId xmlns:a16="http://schemas.microsoft.com/office/drawing/2014/main" id="{4D62618D-043F-23CC-2911-3E9CB9852E6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>
            <a:extLst>
              <a:ext uri="{FF2B5EF4-FFF2-40B4-BE49-F238E27FC236}">
                <a16:creationId xmlns:a16="http://schemas.microsoft.com/office/drawing/2014/main" id="{E54E997B-9AF6-BD17-89C8-B26E79C50EF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00939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>
          <a:extLst>
            <a:ext uri="{FF2B5EF4-FFF2-40B4-BE49-F238E27FC236}">
              <a16:creationId xmlns:a16="http://schemas.microsoft.com/office/drawing/2014/main" id="{AF78D328-92C9-90F8-112C-0CF861F901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>
            <a:extLst>
              <a:ext uri="{FF2B5EF4-FFF2-40B4-BE49-F238E27FC236}">
                <a16:creationId xmlns:a16="http://schemas.microsoft.com/office/drawing/2014/main" id="{4E711EEE-810C-8A40-5528-A663321E71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8850" y="1143000"/>
            <a:ext cx="49403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4:notes">
            <a:extLst>
              <a:ext uri="{FF2B5EF4-FFF2-40B4-BE49-F238E27FC236}">
                <a16:creationId xmlns:a16="http://schemas.microsoft.com/office/drawing/2014/main" id="{C95ECC69-A1AA-1EA4-4103-3D4EED26218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>
            <a:extLst>
              <a:ext uri="{FF2B5EF4-FFF2-40B4-BE49-F238E27FC236}">
                <a16:creationId xmlns:a16="http://schemas.microsoft.com/office/drawing/2014/main" id="{3AA5543A-FA78-D85A-9147-B4C079D99B6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672541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8850" y="1143000"/>
            <a:ext cx="49403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20990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>
          <a:extLst>
            <a:ext uri="{FF2B5EF4-FFF2-40B4-BE49-F238E27FC236}">
              <a16:creationId xmlns:a16="http://schemas.microsoft.com/office/drawing/2014/main" id="{60269976-62AD-99B9-653F-AC4F1BEE9A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>
            <a:extLst>
              <a:ext uri="{FF2B5EF4-FFF2-40B4-BE49-F238E27FC236}">
                <a16:creationId xmlns:a16="http://schemas.microsoft.com/office/drawing/2014/main" id="{22047654-941E-1064-3E2B-FFBA5A62A45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8850" y="1143000"/>
            <a:ext cx="49403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4:notes">
            <a:extLst>
              <a:ext uri="{FF2B5EF4-FFF2-40B4-BE49-F238E27FC236}">
                <a16:creationId xmlns:a16="http://schemas.microsoft.com/office/drawing/2014/main" id="{0D3813AD-DDA7-82F2-1135-4EB59DE3583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>
            <a:extLst>
              <a:ext uri="{FF2B5EF4-FFF2-40B4-BE49-F238E27FC236}">
                <a16:creationId xmlns:a16="http://schemas.microsoft.com/office/drawing/2014/main" id="{23839478-DDD0-69A5-6DDD-24A35A18A6B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306533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>
          <a:extLst>
            <a:ext uri="{FF2B5EF4-FFF2-40B4-BE49-F238E27FC236}">
              <a16:creationId xmlns:a16="http://schemas.microsoft.com/office/drawing/2014/main" id="{3E0B47EA-0293-4A1D-FC95-0B4DFF376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>
            <a:extLst>
              <a:ext uri="{FF2B5EF4-FFF2-40B4-BE49-F238E27FC236}">
                <a16:creationId xmlns:a16="http://schemas.microsoft.com/office/drawing/2014/main" id="{ACE2E382-68E9-BE53-A43C-96710A75A98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8850" y="1143000"/>
            <a:ext cx="49403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4:notes">
            <a:extLst>
              <a:ext uri="{FF2B5EF4-FFF2-40B4-BE49-F238E27FC236}">
                <a16:creationId xmlns:a16="http://schemas.microsoft.com/office/drawing/2014/main" id="{14948F1D-2F34-1E49-3726-ACDF063E73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>
            <a:extLst>
              <a:ext uri="{FF2B5EF4-FFF2-40B4-BE49-F238E27FC236}">
                <a16:creationId xmlns:a16="http://schemas.microsoft.com/office/drawing/2014/main" id="{6AB8E1DF-0702-8966-19A7-D6FDFCB844A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98853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>
          <a:extLst>
            <a:ext uri="{FF2B5EF4-FFF2-40B4-BE49-F238E27FC236}">
              <a16:creationId xmlns:a16="http://schemas.microsoft.com/office/drawing/2014/main" id="{F8C15339-12C6-C047-DED3-0C387F1CB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>
            <a:extLst>
              <a:ext uri="{FF2B5EF4-FFF2-40B4-BE49-F238E27FC236}">
                <a16:creationId xmlns:a16="http://schemas.microsoft.com/office/drawing/2014/main" id="{6950618F-B6FF-E959-E409-2414CB3D2EA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8850" y="1143000"/>
            <a:ext cx="49403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4:notes">
            <a:extLst>
              <a:ext uri="{FF2B5EF4-FFF2-40B4-BE49-F238E27FC236}">
                <a16:creationId xmlns:a16="http://schemas.microsoft.com/office/drawing/2014/main" id="{D4B8A34B-1A21-E609-37DE-B9BD2E561CC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>
            <a:extLst>
              <a:ext uri="{FF2B5EF4-FFF2-40B4-BE49-F238E27FC236}">
                <a16:creationId xmlns:a16="http://schemas.microsoft.com/office/drawing/2014/main" id="{44856CD5-713F-F905-E192-4D1957D9453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3359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8850" y="1143000"/>
            <a:ext cx="49403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45643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8850" y="1143000"/>
            <a:ext cx="49403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6813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>
          <a:extLst>
            <a:ext uri="{FF2B5EF4-FFF2-40B4-BE49-F238E27FC236}">
              <a16:creationId xmlns:a16="http://schemas.microsoft.com/office/drawing/2014/main" id="{8594A969-7FCA-E766-49EA-3AF83F514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>
            <a:extLst>
              <a:ext uri="{FF2B5EF4-FFF2-40B4-BE49-F238E27FC236}">
                <a16:creationId xmlns:a16="http://schemas.microsoft.com/office/drawing/2014/main" id="{8B8C3184-ECF6-3DFE-24ED-EBB4F7D7272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8850" y="1143000"/>
            <a:ext cx="49403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4:notes">
            <a:extLst>
              <a:ext uri="{FF2B5EF4-FFF2-40B4-BE49-F238E27FC236}">
                <a16:creationId xmlns:a16="http://schemas.microsoft.com/office/drawing/2014/main" id="{0B3436B5-2F60-A14E-BA27-7C48559D69E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>
            <a:extLst>
              <a:ext uri="{FF2B5EF4-FFF2-40B4-BE49-F238E27FC236}">
                <a16:creationId xmlns:a16="http://schemas.microsoft.com/office/drawing/2014/main" id="{E8F38557-7E81-85A1-BA41-C0B27ED900A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4594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8850" y="1143000"/>
            <a:ext cx="49403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48206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8850" y="1143000"/>
            <a:ext cx="49403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49161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>
          <a:extLst>
            <a:ext uri="{FF2B5EF4-FFF2-40B4-BE49-F238E27FC236}">
              <a16:creationId xmlns:a16="http://schemas.microsoft.com/office/drawing/2014/main" id="{DE2BF32C-82E9-7F6A-0F96-325FB94BE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>
            <a:extLst>
              <a:ext uri="{FF2B5EF4-FFF2-40B4-BE49-F238E27FC236}">
                <a16:creationId xmlns:a16="http://schemas.microsoft.com/office/drawing/2014/main" id="{9A8C0E6B-B241-8501-84A0-57ECBF4FAEF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8850" y="1143000"/>
            <a:ext cx="49403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4:notes">
            <a:extLst>
              <a:ext uri="{FF2B5EF4-FFF2-40B4-BE49-F238E27FC236}">
                <a16:creationId xmlns:a16="http://schemas.microsoft.com/office/drawing/2014/main" id="{20617968-D1E6-B3E8-7168-8A15173B3F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>
            <a:extLst>
              <a:ext uri="{FF2B5EF4-FFF2-40B4-BE49-F238E27FC236}">
                <a16:creationId xmlns:a16="http://schemas.microsoft.com/office/drawing/2014/main" id="{E00AE451-49BB-0880-6A1B-F3796A07F68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61199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58850" y="1143000"/>
            <a:ext cx="49403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6641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2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3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3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58" r:id="rId4"/>
    <p:sldLayoutId id="2147483659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 r="57" b="116"/>
          <a:stretch/>
        </p:blipFill>
        <p:spPr>
          <a:xfrm>
            <a:off x="-3" y="-16965"/>
            <a:ext cx="16243300" cy="101473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/>
        </p:nvSpPr>
        <p:spPr>
          <a:xfrm>
            <a:off x="1828800" y="2320822"/>
            <a:ext cx="12843164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/>
            <a:r>
              <a:rPr lang="en-GB" sz="4400" b="1" noProof="0" dirty="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Mapping Political Science Research in a Post-Communist Country: Thirty-one Years of Insight into Research on Czech Local Politics (1993–2024)</a:t>
            </a:r>
            <a:endParaRPr lang="en-GB" sz="4400" b="1" i="0" u="none" strike="noStrike" cap="none" noProof="0" dirty="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-1" y="8945975"/>
            <a:ext cx="16243299" cy="1201325"/>
          </a:xfrm>
          <a:custGeom>
            <a:avLst/>
            <a:gdLst/>
            <a:ahLst/>
            <a:cxnLst/>
            <a:rect l="l" t="t" r="r" b="b"/>
            <a:pathLst>
              <a:path w="4191000" h="1575943" extrusionOk="0">
                <a:moveTo>
                  <a:pt x="0" y="1575943"/>
                </a:moveTo>
                <a:lnTo>
                  <a:pt x="4191000" y="1575943"/>
                </a:lnTo>
                <a:lnTo>
                  <a:pt x="419100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GB" sz="1800" noProof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57129" y="9095107"/>
            <a:ext cx="3729038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/>
          <p:nvPr/>
        </p:nvSpPr>
        <p:spPr>
          <a:xfrm>
            <a:off x="-374651" y="6394855"/>
            <a:ext cx="7552691" cy="2154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i="1" noProof="0" dirty="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Jakub Čapek </a:t>
            </a:r>
          </a:p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i="1" noProof="0" dirty="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Faculty of Social Sciences </a:t>
            </a:r>
          </a:p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i="1" noProof="0" dirty="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Charles University</a:t>
            </a:r>
          </a:p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i="1" noProof="0" dirty="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Jakub.capek@fsv.cuni.cz</a:t>
            </a:r>
          </a:p>
        </p:txBody>
      </p:sp>
      <p:sp>
        <p:nvSpPr>
          <p:cNvPr id="93" name="Google Shape;93;p1"/>
          <p:cNvSpPr txBox="1"/>
          <p:nvPr/>
        </p:nvSpPr>
        <p:spPr>
          <a:xfrm>
            <a:off x="5412760" y="4677275"/>
            <a:ext cx="5417773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noProof="0" dirty="0">
                <a:solidFill>
                  <a:srgbClr val="FFFFFF"/>
                </a:solidFill>
                <a:latin typeface="Titillium Web"/>
                <a:sym typeface="Titillium Web"/>
              </a:rPr>
              <a:t>ECPR 2025</a:t>
            </a:r>
          </a:p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noProof="0" dirty="0">
                <a:solidFill>
                  <a:srgbClr val="FFFFFF"/>
                </a:solidFill>
                <a:latin typeface="Titillium Web"/>
                <a:sym typeface="Titillium Web"/>
              </a:rPr>
              <a:t>Thessaloniki</a:t>
            </a:r>
            <a:endParaRPr lang="en-GB" noProof="0" dirty="0"/>
          </a:p>
        </p:txBody>
      </p:sp>
      <p:sp>
        <p:nvSpPr>
          <p:cNvPr id="3" name="Google Shape;92;p1">
            <a:extLst>
              <a:ext uri="{FF2B5EF4-FFF2-40B4-BE49-F238E27FC236}">
                <a16:creationId xmlns:a16="http://schemas.microsoft.com/office/drawing/2014/main" id="{C021BBA8-B99C-C9E1-A8D4-FE6BB4D69AB7}"/>
              </a:ext>
            </a:extLst>
          </p:cNvPr>
          <p:cNvSpPr txBox="1"/>
          <p:nvPr/>
        </p:nvSpPr>
        <p:spPr>
          <a:xfrm>
            <a:off x="10350499" y="6354195"/>
            <a:ext cx="5708651" cy="2154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i="1" noProof="0" dirty="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Jakub </a:t>
            </a:r>
            <a:r>
              <a:rPr lang="en-GB" sz="2800" b="1" i="1" noProof="0" dirty="0" err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Hornek</a:t>
            </a:r>
            <a:endParaRPr lang="en-GB" noProof="0" dirty="0"/>
          </a:p>
          <a:p>
            <a:pPr lvl="0" algn="ctr">
              <a:lnSpc>
                <a:spcPct val="125000"/>
              </a:lnSpc>
            </a:pPr>
            <a:r>
              <a:rPr lang="en-GB" sz="2800" b="1" i="1" noProof="0" dirty="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Faculty of Social Sciences </a:t>
            </a:r>
          </a:p>
          <a:p>
            <a:pPr lvl="0" algn="ctr">
              <a:lnSpc>
                <a:spcPct val="125000"/>
              </a:lnSpc>
            </a:pPr>
            <a:r>
              <a:rPr lang="en-GB" sz="2800" b="1" i="1" noProof="0" dirty="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Charles University</a:t>
            </a:r>
          </a:p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800" b="1" i="1" noProof="0" dirty="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Jakub.hornek@fsv.cuni.cz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/>
          <p:nvPr/>
        </p:nvSpPr>
        <p:spPr>
          <a:xfrm>
            <a:off x="-1" y="8945975"/>
            <a:ext cx="16243299" cy="1201325"/>
          </a:xfrm>
          <a:custGeom>
            <a:avLst/>
            <a:gdLst/>
            <a:ahLst/>
            <a:cxnLst/>
            <a:rect l="l" t="t" r="r" b="b"/>
            <a:pathLst>
              <a:path w="4191000" h="1575943" extrusionOk="0">
                <a:moveTo>
                  <a:pt x="0" y="1575943"/>
                </a:moveTo>
                <a:lnTo>
                  <a:pt x="4191000" y="1575943"/>
                </a:lnTo>
                <a:lnTo>
                  <a:pt x="419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6E3BC"/>
          </a:solidFill>
          <a:ln>
            <a:noFill/>
          </a:ln>
        </p:spPr>
        <p:txBody>
          <a:bodyPr/>
          <a:lstStyle/>
          <a:p>
            <a:endParaRPr lang="en-GB" noProof="0" dirty="0"/>
          </a:p>
        </p:txBody>
      </p:sp>
      <p:pic>
        <p:nvPicPr>
          <p:cNvPr id="125" name="Google Shape;12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7129" y="9095107"/>
            <a:ext cx="3729038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6" name="Google Shape;126;p4"/>
          <p:cNvCxnSpPr/>
          <p:nvPr/>
        </p:nvCxnSpPr>
        <p:spPr>
          <a:xfrm>
            <a:off x="1493469" y="2697055"/>
            <a:ext cx="2225814" cy="0"/>
          </a:xfrm>
          <a:prstGeom prst="straightConnector1">
            <a:avLst/>
          </a:prstGeom>
          <a:noFill/>
          <a:ln w="38100" cap="flat" cmpd="sng">
            <a:solidFill>
              <a:srgbClr val="C2E8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4"/>
          <p:cNvSpPr txBox="1"/>
          <p:nvPr/>
        </p:nvSpPr>
        <p:spPr>
          <a:xfrm>
            <a:off x="1493469" y="671339"/>
            <a:ext cx="13458903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40000"/>
              </a:lnSpc>
            </a:pPr>
            <a:r>
              <a:rPr lang="en-GB" sz="40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Number of Articles Published in Indexed Databases Supported by Research Grants (2000–2024; n = 192)</a:t>
            </a:r>
            <a:endParaRPr lang="en-GB" sz="4000" b="1" noProof="0" dirty="0">
              <a:solidFill>
                <a:srgbClr val="76923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" name="Picture 12" descr="A graph with lines and numbers&#10;&#10;AI-generated content may be incorrect.">
            <a:extLst>
              <a:ext uri="{FF2B5EF4-FFF2-40B4-BE49-F238E27FC236}">
                <a16:creationId xmlns:a16="http://schemas.microsoft.com/office/drawing/2014/main" id="{455C2376-D10F-3C99-0A00-4E165D0372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3660" y="2831651"/>
            <a:ext cx="12389886" cy="597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9861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"/>
          <p:cNvSpPr txBox="1"/>
          <p:nvPr/>
        </p:nvSpPr>
        <p:spPr>
          <a:xfrm>
            <a:off x="1462592" y="3301390"/>
            <a:ext cx="13747357" cy="3774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800" noProof="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8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800" noProof="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8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800" noProof="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R="0" lvl="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endParaRPr lang="en-GB" sz="28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4" name="Google Shape;124;p4"/>
          <p:cNvSpPr/>
          <p:nvPr/>
        </p:nvSpPr>
        <p:spPr>
          <a:xfrm>
            <a:off x="-1" y="8945975"/>
            <a:ext cx="16243299" cy="1201325"/>
          </a:xfrm>
          <a:custGeom>
            <a:avLst/>
            <a:gdLst/>
            <a:ahLst/>
            <a:cxnLst/>
            <a:rect l="l" t="t" r="r" b="b"/>
            <a:pathLst>
              <a:path w="4191000" h="1575943" extrusionOk="0">
                <a:moveTo>
                  <a:pt x="0" y="1575943"/>
                </a:moveTo>
                <a:lnTo>
                  <a:pt x="4191000" y="1575943"/>
                </a:lnTo>
                <a:lnTo>
                  <a:pt x="419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6E3BC"/>
          </a:solidFill>
          <a:ln>
            <a:noFill/>
          </a:ln>
        </p:spPr>
        <p:txBody>
          <a:bodyPr/>
          <a:lstStyle/>
          <a:p>
            <a:endParaRPr lang="en-GB" noProof="0" dirty="0"/>
          </a:p>
        </p:txBody>
      </p:sp>
      <p:pic>
        <p:nvPicPr>
          <p:cNvPr id="125" name="Google Shape;12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7129" y="9095107"/>
            <a:ext cx="3729038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6" name="Google Shape;126;p4"/>
          <p:cNvCxnSpPr/>
          <p:nvPr/>
        </p:nvCxnSpPr>
        <p:spPr>
          <a:xfrm>
            <a:off x="1462592" y="1618882"/>
            <a:ext cx="2225814" cy="0"/>
          </a:xfrm>
          <a:prstGeom prst="straightConnector1">
            <a:avLst/>
          </a:prstGeom>
          <a:noFill/>
          <a:ln w="38100" cap="flat" cmpd="sng">
            <a:solidFill>
              <a:srgbClr val="C2E8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4"/>
          <p:cNvSpPr txBox="1"/>
          <p:nvPr/>
        </p:nvSpPr>
        <p:spPr>
          <a:xfrm>
            <a:off x="1392198" y="655703"/>
            <a:ext cx="13458903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00"/>
              </a:lnSpc>
            </a:pPr>
            <a:r>
              <a:rPr lang="en-GB" sz="36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Heatmap of Author Keywords in Local Politics Articles (n=279)</a:t>
            </a:r>
            <a:endParaRPr lang="en-GB" sz="3600" b="1" noProof="0" dirty="0">
              <a:solidFill>
                <a:srgbClr val="76923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" name="Picture 14" descr="A blue and white grid with black and white squares&#10;&#10;AI-generated content may be incorrect.">
            <a:extLst>
              <a:ext uri="{FF2B5EF4-FFF2-40B4-BE49-F238E27FC236}">
                <a16:creationId xmlns:a16="http://schemas.microsoft.com/office/drawing/2014/main" id="{2DC5050B-2DBB-F6F8-55A3-DFF959E24B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743" y="1806465"/>
            <a:ext cx="12105564" cy="705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666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>
          <a:extLst>
            <a:ext uri="{FF2B5EF4-FFF2-40B4-BE49-F238E27FC236}">
              <a16:creationId xmlns:a16="http://schemas.microsoft.com/office/drawing/2014/main" id="{D009D8B4-6CE8-04A2-143F-51455BE11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">
            <a:extLst>
              <a:ext uri="{FF2B5EF4-FFF2-40B4-BE49-F238E27FC236}">
                <a16:creationId xmlns:a16="http://schemas.microsoft.com/office/drawing/2014/main" id="{27FCC41A-C04C-9B36-F013-61FFC78C08A7}"/>
              </a:ext>
            </a:extLst>
          </p:cNvPr>
          <p:cNvSpPr txBox="1"/>
          <p:nvPr/>
        </p:nvSpPr>
        <p:spPr>
          <a:xfrm>
            <a:off x="1462592" y="3301390"/>
            <a:ext cx="13747357" cy="3774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800" noProof="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8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800" noProof="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8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800" noProof="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R="0" lvl="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endParaRPr lang="en-GB" sz="28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4" name="Google Shape;124;p4">
            <a:extLst>
              <a:ext uri="{FF2B5EF4-FFF2-40B4-BE49-F238E27FC236}">
                <a16:creationId xmlns:a16="http://schemas.microsoft.com/office/drawing/2014/main" id="{8497EAAF-2CA1-C3FB-8F86-CC34F4645E31}"/>
              </a:ext>
            </a:extLst>
          </p:cNvPr>
          <p:cNvSpPr/>
          <p:nvPr/>
        </p:nvSpPr>
        <p:spPr>
          <a:xfrm>
            <a:off x="-1" y="8945975"/>
            <a:ext cx="16243299" cy="1201325"/>
          </a:xfrm>
          <a:custGeom>
            <a:avLst/>
            <a:gdLst/>
            <a:ahLst/>
            <a:cxnLst/>
            <a:rect l="l" t="t" r="r" b="b"/>
            <a:pathLst>
              <a:path w="4191000" h="1575943" extrusionOk="0">
                <a:moveTo>
                  <a:pt x="0" y="1575943"/>
                </a:moveTo>
                <a:lnTo>
                  <a:pt x="4191000" y="1575943"/>
                </a:lnTo>
                <a:lnTo>
                  <a:pt x="419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6E3BC"/>
          </a:solidFill>
          <a:ln>
            <a:noFill/>
          </a:ln>
        </p:spPr>
        <p:txBody>
          <a:bodyPr/>
          <a:lstStyle/>
          <a:p>
            <a:endParaRPr lang="en-GB" noProof="0" dirty="0"/>
          </a:p>
        </p:txBody>
      </p:sp>
      <p:pic>
        <p:nvPicPr>
          <p:cNvPr id="125" name="Google Shape;125;p4">
            <a:extLst>
              <a:ext uri="{FF2B5EF4-FFF2-40B4-BE49-F238E27FC236}">
                <a16:creationId xmlns:a16="http://schemas.microsoft.com/office/drawing/2014/main" id="{C4316C66-D103-028B-17E6-9F60B6F47D3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7129" y="9095107"/>
            <a:ext cx="3729038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6" name="Google Shape;126;p4">
            <a:extLst>
              <a:ext uri="{FF2B5EF4-FFF2-40B4-BE49-F238E27FC236}">
                <a16:creationId xmlns:a16="http://schemas.microsoft.com/office/drawing/2014/main" id="{B3C10758-E7C8-B646-E8B9-F100EE6A6E9F}"/>
              </a:ext>
            </a:extLst>
          </p:cNvPr>
          <p:cNvCxnSpPr/>
          <p:nvPr/>
        </p:nvCxnSpPr>
        <p:spPr>
          <a:xfrm>
            <a:off x="1462592" y="1618882"/>
            <a:ext cx="2225814" cy="0"/>
          </a:xfrm>
          <a:prstGeom prst="straightConnector1">
            <a:avLst/>
          </a:prstGeom>
          <a:noFill/>
          <a:ln w="38100" cap="flat" cmpd="sng">
            <a:solidFill>
              <a:srgbClr val="C2E8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4">
            <a:extLst>
              <a:ext uri="{FF2B5EF4-FFF2-40B4-BE49-F238E27FC236}">
                <a16:creationId xmlns:a16="http://schemas.microsoft.com/office/drawing/2014/main" id="{60C7E6A4-DDE4-436A-6A41-1A9709DB09F6}"/>
              </a:ext>
            </a:extLst>
          </p:cNvPr>
          <p:cNvSpPr txBox="1"/>
          <p:nvPr/>
        </p:nvSpPr>
        <p:spPr>
          <a:xfrm>
            <a:off x="1392198" y="655703"/>
            <a:ext cx="13458903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00"/>
              </a:lnSpc>
            </a:pPr>
            <a:r>
              <a:rPr lang="cs-CZ" sz="36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Author‘s</a:t>
            </a:r>
            <a:r>
              <a:rPr lang="cs-CZ" sz="36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cs-CZ" sz="36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with</a:t>
            </a:r>
            <a:r>
              <a:rPr lang="cs-CZ" sz="36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cs-CZ" sz="36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at</a:t>
            </a:r>
            <a:r>
              <a:rPr lang="cs-CZ" sz="36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least </a:t>
            </a:r>
            <a:r>
              <a:rPr lang="cs-CZ" sz="36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five</a:t>
            </a:r>
            <a:r>
              <a:rPr lang="cs-CZ" sz="36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cs-CZ" sz="36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articles</a:t>
            </a:r>
            <a:r>
              <a:rPr lang="cs-CZ" sz="36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in </a:t>
            </a:r>
            <a:r>
              <a:rPr lang="cs-CZ" sz="36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the</a:t>
            </a:r>
            <a:r>
              <a:rPr lang="cs-CZ" sz="36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database</a:t>
            </a:r>
            <a:endParaRPr lang="en-GB" sz="3600" b="1" noProof="0" dirty="0">
              <a:solidFill>
                <a:srgbClr val="76923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83E52BD-5585-4727-E4CE-1216733D79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8024" y="1615498"/>
            <a:ext cx="10878657" cy="705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7949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>
          <a:extLst>
            <a:ext uri="{FF2B5EF4-FFF2-40B4-BE49-F238E27FC236}">
              <a16:creationId xmlns:a16="http://schemas.microsoft.com/office/drawing/2014/main" id="{1C4E7526-CF44-8161-4CE8-6B886D09A0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">
            <a:extLst>
              <a:ext uri="{FF2B5EF4-FFF2-40B4-BE49-F238E27FC236}">
                <a16:creationId xmlns:a16="http://schemas.microsoft.com/office/drawing/2014/main" id="{1925B9BF-EC71-7448-C891-B6DB95B324E2}"/>
              </a:ext>
            </a:extLst>
          </p:cNvPr>
          <p:cNvSpPr txBox="1"/>
          <p:nvPr/>
        </p:nvSpPr>
        <p:spPr>
          <a:xfrm>
            <a:off x="1462592" y="3301390"/>
            <a:ext cx="13747357" cy="3774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marR="0" lvl="0" indent="-34290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800" noProof="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8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800" noProof="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8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800" noProof="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R="0" lvl="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endParaRPr lang="en-GB" sz="28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4" name="Google Shape;124;p4">
            <a:extLst>
              <a:ext uri="{FF2B5EF4-FFF2-40B4-BE49-F238E27FC236}">
                <a16:creationId xmlns:a16="http://schemas.microsoft.com/office/drawing/2014/main" id="{E6B23FC7-8405-5B9D-6D0C-D497F7AA9C28}"/>
              </a:ext>
            </a:extLst>
          </p:cNvPr>
          <p:cNvSpPr/>
          <p:nvPr/>
        </p:nvSpPr>
        <p:spPr>
          <a:xfrm>
            <a:off x="-1" y="8945975"/>
            <a:ext cx="16243299" cy="1201325"/>
          </a:xfrm>
          <a:custGeom>
            <a:avLst/>
            <a:gdLst/>
            <a:ahLst/>
            <a:cxnLst/>
            <a:rect l="l" t="t" r="r" b="b"/>
            <a:pathLst>
              <a:path w="4191000" h="1575943" extrusionOk="0">
                <a:moveTo>
                  <a:pt x="0" y="1575943"/>
                </a:moveTo>
                <a:lnTo>
                  <a:pt x="4191000" y="1575943"/>
                </a:lnTo>
                <a:lnTo>
                  <a:pt x="419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6E3BC"/>
          </a:solidFill>
          <a:ln>
            <a:noFill/>
          </a:ln>
        </p:spPr>
        <p:txBody>
          <a:bodyPr/>
          <a:lstStyle/>
          <a:p>
            <a:endParaRPr lang="en-GB" noProof="0" dirty="0"/>
          </a:p>
        </p:txBody>
      </p:sp>
      <p:pic>
        <p:nvPicPr>
          <p:cNvPr id="125" name="Google Shape;125;p4">
            <a:extLst>
              <a:ext uri="{FF2B5EF4-FFF2-40B4-BE49-F238E27FC236}">
                <a16:creationId xmlns:a16="http://schemas.microsoft.com/office/drawing/2014/main" id="{807739C6-32DC-7CB8-943E-DFD6D707C09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7129" y="9095107"/>
            <a:ext cx="3729038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6" name="Google Shape;126;p4">
            <a:extLst>
              <a:ext uri="{FF2B5EF4-FFF2-40B4-BE49-F238E27FC236}">
                <a16:creationId xmlns:a16="http://schemas.microsoft.com/office/drawing/2014/main" id="{16E481EF-81E9-E307-E26F-4CD1CE2A825D}"/>
              </a:ext>
            </a:extLst>
          </p:cNvPr>
          <p:cNvCxnSpPr/>
          <p:nvPr/>
        </p:nvCxnSpPr>
        <p:spPr>
          <a:xfrm>
            <a:off x="1462592" y="1618882"/>
            <a:ext cx="2225814" cy="0"/>
          </a:xfrm>
          <a:prstGeom prst="straightConnector1">
            <a:avLst/>
          </a:prstGeom>
          <a:noFill/>
          <a:ln w="38100" cap="flat" cmpd="sng">
            <a:solidFill>
              <a:srgbClr val="C2E8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4">
            <a:extLst>
              <a:ext uri="{FF2B5EF4-FFF2-40B4-BE49-F238E27FC236}">
                <a16:creationId xmlns:a16="http://schemas.microsoft.com/office/drawing/2014/main" id="{065D5CD7-65F0-6E00-96CC-2E4C60AE12C0}"/>
              </a:ext>
            </a:extLst>
          </p:cNvPr>
          <p:cNvSpPr txBox="1"/>
          <p:nvPr/>
        </p:nvSpPr>
        <p:spPr>
          <a:xfrm>
            <a:off x="1392198" y="655703"/>
            <a:ext cx="13458903" cy="68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00"/>
              </a:lnSpc>
            </a:pPr>
            <a:r>
              <a:rPr lang="cs-CZ" sz="32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Publication</a:t>
            </a:r>
            <a:r>
              <a:rPr lang="cs-CZ" sz="32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aktivity </a:t>
            </a:r>
            <a:r>
              <a:rPr lang="cs-CZ" sz="32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of</a:t>
            </a:r>
            <a:r>
              <a:rPr lang="cs-CZ" sz="32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cs-CZ" sz="32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author‘s</a:t>
            </a:r>
            <a:r>
              <a:rPr lang="cs-CZ" sz="32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cs-CZ" sz="32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with</a:t>
            </a:r>
            <a:r>
              <a:rPr lang="cs-CZ" sz="32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cs-CZ" sz="32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at</a:t>
            </a:r>
            <a:r>
              <a:rPr lang="cs-CZ" sz="32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least </a:t>
            </a:r>
            <a:r>
              <a:rPr lang="cs-CZ" sz="32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five</a:t>
            </a:r>
            <a:r>
              <a:rPr lang="cs-CZ" sz="32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cs-CZ" sz="32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articles</a:t>
            </a:r>
            <a:r>
              <a:rPr lang="cs-CZ" sz="32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in </a:t>
            </a:r>
            <a:r>
              <a:rPr lang="cs-CZ" sz="32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the</a:t>
            </a:r>
            <a:r>
              <a:rPr lang="cs-CZ" sz="32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database</a:t>
            </a:r>
            <a:endParaRPr lang="en-GB" sz="3200" b="1" noProof="0" dirty="0">
              <a:solidFill>
                <a:srgbClr val="76923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" name="Picture 1" descr="A grid of colorful squares&#10;&#10;AI-generated content may be incorrect.">
            <a:extLst>
              <a:ext uri="{FF2B5EF4-FFF2-40B4-BE49-F238E27FC236}">
                <a16:creationId xmlns:a16="http://schemas.microsoft.com/office/drawing/2014/main" id="{6E178CC3-52AB-0994-9E6C-A02F77778E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198" y="1333373"/>
            <a:ext cx="10992865" cy="7338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294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"/>
          <p:cNvSpPr txBox="1"/>
          <p:nvPr/>
        </p:nvSpPr>
        <p:spPr>
          <a:xfrm>
            <a:off x="1383079" y="2996590"/>
            <a:ext cx="14236754" cy="44035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292 peer-reviewed articles on Czech local politics (116 in Czech journals; 70 </a:t>
            </a:r>
            <a:r>
              <a:rPr lang="en-GB" sz="2800" dirty="0" err="1">
                <a:latin typeface="Titillium Web"/>
                <a:ea typeface="Titillium Web"/>
                <a:cs typeface="Titillium Web"/>
                <a:sym typeface="Titillium Web"/>
              </a:rPr>
              <a:t>WoS</a:t>
            </a: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; 155 Scopus)</a:t>
            </a: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Stable output of around 15-20 articles per year over the last fifteen years</a:t>
            </a: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Clear shift to English: 184 EN vs 108 CZ articles </a:t>
            </a: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Decline of publishing in the Czech Journals, amplified by some journals ending the publication activity (</a:t>
            </a:r>
            <a:r>
              <a:rPr lang="cs-CZ" sz="2800" dirty="0" err="1">
                <a:latin typeface="Titillium Web"/>
                <a:ea typeface="Titillium Web"/>
                <a:cs typeface="Titillium Web"/>
                <a:sym typeface="Titillium Web"/>
              </a:rPr>
              <a:t>especially</a:t>
            </a:r>
            <a:r>
              <a:rPr lang="cs-CZ" sz="2800" dirty="0"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SEPS 2018; Czech Political Revue 2021)</a:t>
            </a:r>
            <a:endParaRPr lang="en-GB" sz="28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lvl="0" indent="-342900">
              <a:lnSpc>
                <a:spcPct val="145791"/>
              </a:lnSpc>
              <a:buSzPts val="2400"/>
              <a:buFont typeface="Noto Sans Symbols"/>
              <a:buChar char="❖"/>
            </a:pPr>
            <a:endParaRPr lang="en-GB" sz="2800" b="1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4" name="Google Shape;124;p4"/>
          <p:cNvSpPr/>
          <p:nvPr/>
        </p:nvSpPr>
        <p:spPr>
          <a:xfrm>
            <a:off x="-1" y="8945975"/>
            <a:ext cx="16243299" cy="1201325"/>
          </a:xfrm>
          <a:custGeom>
            <a:avLst/>
            <a:gdLst/>
            <a:ahLst/>
            <a:cxnLst/>
            <a:rect l="l" t="t" r="r" b="b"/>
            <a:pathLst>
              <a:path w="4191000" h="1575943" extrusionOk="0">
                <a:moveTo>
                  <a:pt x="0" y="1575943"/>
                </a:moveTo>
                <a:lnTo>
                  <a:pt x="4191000" y="1575943"/>
                </a:lnTo>
                <a:lnTo>
                  <a:pt x="419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6E3BC"/>
          </a:solidFill>
          <a:ln>
            <a:noFill/>
          </a:ln>
        </p:spPr>
        <p:txBody>
          <a:bodyPr/>
          <a:lstStyle/>
          <a:p>
            <a:endParaRPr lang="en-GB" noProof="0" dirty="0"/>
          </a:p>
        </p:txBody>
      </p:sp>
      <p:pic>
        <p:nvPicPr>
          <p:cNvPr id="125" name="Google Shape;12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7129" y="9095107"/>
            <a:ext cx="3729038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6" name="Google Shape;126;p4"/>
          <p:cNvCxnSpPr/>
          <p:nvPr/>
        </p:nvCxnSpPr>
        <p:spPr>
          <a:xfrm>
            <a:off x="1493469" y="2697055"/>
            <a:ext cx="2225814" cy="0"/>
          </a:xfrm>
          <a:prstGeom prst="straightConnector1">
            <a:avLst/>
          </a:prstGeom>
          <a:noFill/>
          <a:ln w="38100" cap="flat" cmpd="sng">
            <a:solidFill>
              <a:srgbClr val="C2E8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4"/>
          <p:cNvSpPr txBox="1"/>
          <p:nvPr/>
        </p:nvSpPr>
        <p:spPr>
          <a:xfrm>
            <a:off x="1493469" y="1223199"/>
            <a:ext cx="13458903" cy="133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00"/>
              </a:lnSpc>
            </a:pPr>
            <a:r>
              <a:rPr lang="en-GB" sz="62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Conclusion - What the field produced</a:t>
            </a:r>
            <a:endParaRPr lang="en-GB" sz="6200" b="1" noProof="0" dirty="0">
              <a:solidFill>
                <a:srgbClr val="76923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  <p:extLst>
      <p:ext uri="{BB962C8B-B14F-4D97-AF65-F5344CB8AC3E}">
        <p14:creationId xmlns:p14="http://schemas.microsoft.com/office/powerpoint/2010/main" val="438807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>
          <a:extLst>
            <a:ext uri="{FF2B5EF4-FFF2-40B4-BE49-F238E27FC236}">
              <a16:creationId xmlns:a16="http://schemas.microsoft.com/office/drawing/2014/main" id="{1FAF5C99-B1A2-7A86-5C59-87672E33E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">
            <a:extLst>
              <a:ext uri="{FF2B5EF4-FFF2-40B4-BE49-F238E27FC236}">
                <a16:creationId xmlns:a16="http://schemas.microsoft.com/office/drawing/2014/main" id="{7FAB9A8E-F6E5-AB69-61BF-A9C8787F5A45}"/>
              </a:ext>
            </a:extLst>
          </p:cNvPr>
          <p:cNvSpPr txBox="1"/>
          <p:nvPr/>
        </p:nvSpPr>
        <p:spPr>
          <a:xfrm>
            <a:off x="1383079" y="2996590"/>
            <a:ext cx="14236754" cy="3774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364 unique authors (49 have ≥3 papers, 19 have ≥5)</a:t>
            </a: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Co-authorship prevails – most of the articles are written by at least 2 authors</a:t>
            </a: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Only a few foreign authors</a:t>
            </a: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Women are under-represented (only 8 women have at least 3 articles)</a:t>
            </a: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cs-CZ" sz="2800" dirty="0">
                <a:latin typeface="Titillium Web"/>
                <a:ea typeface="Titillium Web"/>
                <a:cs typeface="Titillium Web"/>
                <a:sym typeface="Titillium Web"/>
              </a:rPr>
              <a:t>Most </a:t>
            </a:r>
            <a:r>
              <a:rPr lang="cs-CZ" sz="2800" dirty="0" err="1">
                <a:latin typeface="Titillium Web"/>
                <a:ea typeface="Titillium Web"/>
                <a:cs typeface="Titillium Web"/>
                <a:sym typeface="Titillium Web"/>
              </a:rPr>
              <a:t>productive</a:t>
            </a:r>
            <a:r>
              <a:rPr lang="cs-CZ" sz="2800" dirty="0"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cs-CZ" sz="2800" dirty="0" err="1">
                <a:latin typeface="Titillium Web"/>
                <a:ea typeface="Titillium Web"/>
                <a:cs typeface="Titillium Web"/>
                <a:sym typeface="Titillium Web"/>
              </a:rPr>
              <a:t>authors</a:t>
            </a: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 are geographically dispersed across Czech institutions - no single institution dominates</a:t>
            </a:r>
            <a:endParaRPr lang="en-GB" sz="2800" b="1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4" name="Google Shape;124;p4">
            <a:extLst>
              <a:ext uri="{FF2B5EF4-FFF2-40B4-BE49-F238E27FC236}">
                <a16:creationId xmlns:a16="http://schemas.microsoft.com/office/drawing/2014/main" id="{E89EA8CC-BDAD-25EE-FB40-2D61558BB6CC}"/>
              </a:ext>
            </a:extLst>
          </p:cNvPr>
          <p:cNvSpPr/>
          <p:nvPr/>
        </p:nvSpPr>
        <p:spPr>
          <a:xfrm>
            <a:off x="-1" y="8945975"/>
            <a:ext cx="16243299" cy="1201325"/>
          </a:xfrm>
          <a:custGeom>
            <a:avLst/>
            <a:gdLst/>
            <a:ahLst/>
            <a:cxnLst/>
            <a:rect l="l" t="t" r="r" b="b"/>
            <a:pathLst>
              <a:path w="4191000" h="1575943" extrusionOk="0">
                <a:moveTo>
                  <a:pt x="0" y="1575943"/>
                </a:moveTo>
                <a:lnTo>
                  <a:pt x="4191000" y="1575943"/>
                </a:lnTo>
                <a:lnTo>
                  <a:pt x="419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6E3BC"/>
          </a:solidFill>
          <a:ln>
            <a:noFill/>
          </a:ln>
        </p:spPr>
        <p:txBody>
          <a:bodyPr/>
          <a:lstStyle/>
          <a:p>
            <a:endParaRPr lang="en-GB" noProof="0" dirty="0"/>
          </a:p>
        </p:txBody>
      </p:sp>
      <p:pic>
        <p:nvPicPr>
          <p:cNvPr id="125" name="Google Shape;125;p4">
            <a:extLst>
              <a:ext uri="{FF2B5EF4-FFF2-40B4-BE49-F238E27FC236}">
                <a16:creationId xmlns:a16="http://schemas.microsoft.com/office/drawing/2014/main" id="{F471A5FE-A75C-1E9E-A21B-80D7ADBCAB8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7129" y="9095107"/>
            <a:ext cx="3729038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6" name="Google Shape;126;p4">
            <a:extLst>
              <a:ext uri="{FF2B5EF4-FFF2-40B4-BE49-F238E27FC236}">
                <a16:creationId xmlns:a16="http://schemas.microsoft.com/office/drawing/2014/main" id="{565EF649-CDB6-1395-F425-4B5E26E6E420}"/>
              </a:ext>
            </a:extLst>
          </p:cNvPr>
          <p:cNvCxnSpPr/>
          <p:nvPr/>
        </p:nvCxnSpPr>
        <p:spPr>
          <a:xfrm>
            <a:off x="1493469" y="2697055"/>
            <a:ext cx="2225814" cy="0"/>
          </a:xfrm>
          <a:prstGeom prst="straightConnector1">
            <a:avLst/>
          </a:prstGeom>
          <a:noFill/>
          <a:ln w="38100" cap="flat" cmpd="sng">
            <a:solidFill>
              <a:srgbClr val="C2E8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4">
            <a:extLst>
              <a:ext uri="{FF2B5EF4-FFF2-40B4-BE49-F238E27FC236}">
                <a16:creationId xmlns:a16="http://schemas.microsoft.com/office/drawing/2014/main" id="{B9CAF801-C2BD-B8B8-713E-42608A3DDFC1}"/>
              </a:ext>
            </a:extLst>
          </p:cNvPr>
          <p:cNvSpPr txBox="1"/>
          <p:nvPr/>
        </p:nvSpPr>
        <p:spPr>
          <a:xfrm>
            <a:off x="1493469" y="1223199"/>
            <a:ext cx="13458903" cy="133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00"/>
              </a:lnSpc>
            </a:pPr>
            <a:r>
              <a:rPr lang="en-GB" sz="62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Conclusion - Researchers</a:t>
            </a:r>
            <a:endParaRPr lang="en-GB" sz="6200" b="1" noProof="0" dirty="0">
              <a:solidFill>
                <a:srgbClr val="76923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  <p:extLst>
      <p:ext uri="{BB962C8B-B14F-4D97-AF65-F5344CB8AC3E}">
        <p14:creationId xmlns:p14="http://schemas.microsoft.com/office/powerpoint/2010/main" val="3084438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>
          <a:extLst>
            <a:ext uri="{FF2B5EF4-FFF2-40B4-BE49-F238E27FC236}">
              <a16:creationId xmlns:a16="http://schemas.microsoft.com/office/drawing/2014/main" id="{AE216B84-6F67-BEA9-5F88-0EF63F51A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">
            <a:extLst>
              <a:ext uri="{FF2B5EF4-FFF2-40B4-BE49-F238E27FC236}">
                <a16:creationId xmlns:a16="http://schemas.microsoft.com/office/drawing/2014/main" id="{15CE6855-86C0-C9FE-ACF6-187E7DB95690}"/>
              </a:ext>
            </a:extLst>
          </p:cNvPr>
          <p:cNvSpPr txBox="1"/>
          <p:nvPr/>
        </p:nvSpPr>
        <p:spPr>
          <a:xfrm>
            <a:off x="1383079" y="2955647"/>
            <a:ext cx="14236754" cy="3774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About 50% of indexed outputs are grant-funded (</a:t>
            </a:r>
            <a:r>
              <a:rPr lang="en-GB" sz="2800" dirty="0" err="1">
                <a:latin typeface="Titillium Web"/>
                <a:ea typeface="Titillium Web"/>
                <a:cs typeface="Titillium Web"/>
                <a:sym typeface="Titillium Web"/>
              </a:rPr>
              <a:t>WoS</a:t>
            </a: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 68.5% vs Scopus 42.7%)</a:t>
            </a: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endParaRPr lang="cs-CZ" sz="280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Some grant calls explicitly require </a:t>
            </a:r>
            <a:r>
              <a:rPr lang="cs-CZ" sz="2800" dirty="0">
                <a:latin typeface="Titillium Web"/>
                <a:ea typeface="Titillium Web"/>
                <a:cs typeface="Titillium Web"/>
                <a:sym typeface="Titillium Web"/>
              </a:rPr>
              <a:t>to </a:t>
            </a:r>
            <a:r>
              <a:rPr lang="cs-CZ" sz="2800" dirty="0" err="1">
                <a:latin typeface="Titillium Web"/>
                <a:ea typeface="Titillium Web"/>
                <a:cs typeface="Titillium Web"/>
                <a:sym typeface="Titillium Web"/>
              </a:rPr>
              <a:t>publish</a:t>
            </a:r>
            <a:r>
              <a:rPr lang="cs-CZ" sz="2800" dirty="0"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en-GB" sz="2800" dirty="0" err="1">
                <a:latin typeface="Titillium Web"/>
                <a:ea typeface="Titillium Web"/>
                <a:cs typeface="Titillium Web"/>
                <a:sym typeface="Titillium Web"/>
              </a:rPr>
              <a:t>WoS</a:t>
            </a: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 → rising grant dependence </a:t>
            </a:r>
          </a:p>
          <a:p>
            <a:pPr lvl="0" algn="just">
              <a:lnSpc>
                <a:spcPct val="145791"/>
              </a:lnSpc>
              <a:buSzPts val="2400"/>
            </a:pPr>
            <a:endParaRPr lang="en-GB" sz="280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Strong interdisciplinarity (political science, law, public policy/economics, sociology, geography).</a:t>
            </a:r>
            <a:endParaRPr lang="en-GB" sz="2800" b="1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4" name="Google Shape;124;p4">
            <a:extLst>
              <a:ext uri="{FF2B5EF4-FFF2-40B4-BE49-F238E27FC236}">
                <a16:creationId xmlns:a16="http://schemas.microsoft.com/office/drawing/2014/main" id="{46380ABC-A2BA-A48D-6A7E-BEF1BB3B7951}"/>
              </a:ext>
            </a:extLst>
          </p:cNvPr>
          <p:cNvSpPr/>
          <p:nvPr/>
        </p:nvSpPr>
        <p:spPr>
          <a:xfrm>
            <a:off x="-1" y="8945975"/>
            <a:ext cx="16243299" cy="1201325"/>
          </a:xfrm>
          <a:custGeom>
            <a:avLst/>
            <a:gdLst/>
            <a:ahLst/>
            <a:cxnLst/>
            <a:rect l="l" t="t" r="r" b="b"/>
            <a:pathLst>
              <a:path w="4191000" h="1575943" extrusionOk="0">
                <a:moveTo>
                  <a:pt x="0" y="1575943"/>
                </a:moveTo>
                <a:lnTo>
                  <a:pt x="4191000" y="1575943"/>
                </a:lnTo>
                <a:lnTo>
                  <a:pt x="419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6E3BC"/>
          </a:solidFill>
          <a:ln>
            <a:noFill/>
          </a:ln>
        </p:spPr>
        <p:txBody>
          <a:bodyPr/>
          <a:lstStyle/>
          <a:p>
            <a:endParaRPr lang="en-GB" noProof="0" dirty="0"/>
          </a:p>
        </p:txBody>
      </p:sp>
      <p:pic>
        <p:nvPicPr>
          <p:cNvPr id="125" name="Google Shape;125;p4">
            <a:extLst>
              <a:ext uri="{FF2B5EF4-FFF2-40B4-BE49-F238E27FC236}">
                <a16:creationId xmlns:a16="http://schemas.microsoft.com/office/drawing/2014/main" id="{2738FA96-2AC1-89E4-FD23-FA570B4B590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7129" y="9095107"/>
            <a:ext cx="3729038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6" name="Google Shape;126;p4">
            <a:extLst>
              <a:ext uri="{FF2B5EF4-FFF2-40B4-BE49-F238E27FC236}">
                <a16:creationId xmlns:a16="http://schemas.microsoft.com/office/drawing/2014/main" id="{6D09681C-C342-029E-BF42-467259BE99F9}"/>
              </a:ext>
            </a:extLst>
          </p:cNvPr>
          <p:cNvCxnSpPr/>
          <p:nvPr/>
        </p:nvCxnSpPr>
        <p:spPr>
          <a:xfrm>
            <a:off x="1493469" y="2697055"/>
            <a:ext cx="2225814" cy="0"/>
          </a:xfrm>
          <a:prstGeom prst="straightConnector1">
            <a:avLst/>
          </a:prstGeom>
          <a:noFill/>
          <a:ln w="38100" cap="flat" cmpd="sng">
            <a:solidFill>
              <a:srgbClr val="C2E8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4">
            <a:extLst>
              <a:ext uri="{FF2B5EF4-FFF2-40B4-BE49-F238E27FC236}">
                <a16:creationId xmlns:a16="http://schemas.microsoft.com/office/drawing/2014/main" id="{34593394-E97D-3FCF-BF43-BE03A538A856}"/>
              </a:ext>
            </a:extLst>
          </p:cNvPr>
          <p:cNvSpPr txBox="1"/>
          <p:nvPr/>
        </p:nvSpPr>
        <p:spPr>
          <a:xfrm>
            <a:off x="1383079" y="1115163"/>
            <a:ext cx="13458903" cy="94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00"/>
              </a:lnSpc>
            </a:pPr>
            <a:r>
              <a:rPr lang="en-GB" sz="4400" b="1" noProof="0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Conclusion – Increasing dep</a:t>
            </a:r>
            <a:r>
              <a:rPr lang="cs-CZ" sz="4400" b="1" noProof="0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a</a:t>
            </a:r>
            <a:r>
              <a:rPr lang="en-GB" sz="4400" b="1" noProof="0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ndance</a:t>
            </a:r>
            <a:r>
              <a:rPr lang="en-GB" sz="4400" b="1" noProof="0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on grants funding</a:t>
            </a:r>
          </a:p>
        </p:txBody>
      </p:sp>
    </p:spTree>
    <p:extLst>
      <p:ext uri="{BB962C8B-B14F-4D97-AF65-F5344CB8AC3E}">
        <p14:creationId xmlns:p14="http://schemas.microsoft.com/office/powerpoint/2010/main" val="2374141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>
          <a:extLst>
            <a:ext uri="{FF2B5EF4-FFF2-40B4-BE49-F238E27FC236}">
              <a16:creationId xmlns:a16="http://schemas.microsoft.com/office/drawing/2014/main" id="{B2E475E8-4C45-F22C-5258-0DE92E080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">
            <a:extLst>
              <a:ext uri="{FF2B5EF4-FFF2-40B4-BE49-F238E27FC236}">
                <a16:creationId xmlns:a16="http://schemas.microsoft.com/office/drawing/2014/main" id="{D0C49109-DAC8-307F-CDE9-417644F48355}"/>
              </a:ext>
            </a:extLst>
          </p:cNvPr>
          <p:cNvSpPr txBox="1"/>
          <p:nvPr/>
        </p:nvSpPr>
        <p:spPr>
          <a:xfrm>
            <a:off x="1462592" y="3301390"/>
            <a:ext cx="13195517" cy="65606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3200" dirty="0">
                <a:latin typeface="Titillium Web"/>
                <a:ea typeface="Titillium Web"/>
                <a:cs typeface="Titillium Web"/>
                <a:sym typeface="Titillium Web"/>
              </a:rPr>
              <a:t>The Czech Republic is a post-communist country that was formed in 1993</a:t>
            </a:r>
          </a:p>
          <a:p>
            <a:pPr marL="342900" marR="0" lvl="0" indent="-342900" algn="just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320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just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r>
              <a:rPr lang="en-GB" sz="3200" dirty="0">
                <a:latin typeface="Titillium Web"/>
                <a:ea typeface="Titillium Web"/>
                <a:cs typeface="Titillium Web"/>
                <a:sym typeface="Titillium Web"/>
              </a:rPr>
              <a:t>Extremely f</a:t>
            </a:r>
            <a:r>
              <a:rPr lang="en-GB" sz="3200" noProof="0" dirty="0" err="1">
                <a:latin typeface="Titillium Web"/>
                <a:ea typeface="Titillium Web"/>
                <a:cs typeface="Titillium Web"/>
                <a:sym typeface="Titillium Web"/>
              </a:rPr>
              <a:t>ragmented</a:t>
            </a:r>
            <a:r>
              <a:rPr lang="en-GB" sz="3200" noProof="0" dirty="0">
                <a:latin typeface="Titillium Web"/>
                <a:ea typeface="Titillium Web"/>
                <a:cs typeface="Titillium Web"/>
                <a:sym typeface="Titillium Web"/>
              </a:rPr>
              <a:t> municipal system by global standards </a:t>
            </a:r>
          </a:p>
          <a:p>
            <a:pPr marL="342900" lvl="1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endParaRPr lang="en-GB" sz="3200" noProof="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lvl="1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3200" noProof="0" dirty="0">
                <a:latin typeface="Titillium Web"/>
                <a:ea typeface="Titillium Web"/>
                <a:cs typeface="Titillium Web"/>
                <a:sym typeface="Titillium Web"/>
              </a:rPr>
              <a:t>6 254 municipalities; 80% of them have less than 1,000 inhabitants</a:t>
            </a:r>
          </a:p>
          <a:p>
            <a:pPr marL="342900" lvl="1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endParaRPr lang="en-GB" sz="280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lvl="1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endParaRPr lang="en-GB" sz="2800" noProof="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just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8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indent="-342900">
              <a:lnSpc>
                <a:spcPct val="145791"/>
              </a:lnSpc>
              <a:buSzPts val="2400"/>
              <a:buFont typeface="Noto Sans Symbols"/>
              <a:buChar char="❖"/>
            </a:pPr>
            <a:endParaRPr lang="en-GB" sz="24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r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4" name="Google Shape;124;p4">
            <a:extLst>
              <a:ext uri="{FF2B5EF4-FFF2-40B4-BE49-F238E27FC236}">
                <a16:creationId xmlns:a16="http://schemas.microsoft.com/office/drawing/2014/main" id="{CA7601C1-8E86-2339-969F-BEDA15956B31}"/>
              </a:ext>
            </a:extLst>
          </p:cNvPr>
          <p:cNvSpPr/>
          <p:nvPr/>
        </p:nvSpPr>
        <p:spPr>
          <a:xfrm>
            <a:off x="-1" y="8945975"/>
            <a:ext cx="16243299" cy="1201325"/>
          </a:xfrm>
          <a:custGeom>
            <a:avLst/>
            <a:gdLst/>
            <a:ahLst/>
            <a:cxnLst/>
            <a:rect l="l" t="t" r="r" b="b"/>
            <a:pathLst>
              <a:path w="4191000" h="1575943" extrusionOk="0">
                <a:moveTo>
                  <a:pt x="0" y="1575943"/>
                </a:moveTo>
                <a:lnTo>
                  <a:pt x="4191000" y="1575943"/>
                </a:lnTo>
                <a:lnTo>
                  <a:pt x="419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6E3BC"/>
          </a:solidFill>
          <a:ln>
            <a:noFill/>
          </a:ln>
        </p:spPr>
        <p:txBody>
          <a:bodyPr/>
          <a:lstStyle/>
          <a:p>
            <a:endParaRPr lang="en-GB" noProof="0" dirty="0"/>
          </a:p>
        </p:txBody>
      </p:sp>
      <p:pic>
        <p:nvPicPr>
          <p:cNvPr id="125" name="Google Shape;125;p4">
            <a:extLst>
              <a:ext uri="{FF2B5EF4-FFF2-40B4-BE49-F238E27FC236}">
                <a16:creationId xmlns:a16="http://schemas.microsoft.com/office/drawing/2014/main" id="{0628CB7C-770E-F791-F040-FAB052A2215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7129" y="9095107"/>
            <a:ext cx="3729038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6" name="Google Shape;126;p4">
            <a:extLst>
              <a:ext uri="{FF2B5EF4-FFF2-40B4-BE49-F238E27FC236}">
                <a16:creationId xmlns:a16="http://schemas.microsoft.com/office/drawing/2014/main" id="{60D15F87-AB81-3E80-2EF3-DF8EBFFF345F}"/>
              </a:ext>
            </a:extLst>
          </p:cNvPr>
          <p:cNvCxnSpPr/>
          <p:nvPr/>
        </p:nvCxnSpPr>
        <p:spPr>
          <a:xfrm>
            <a:off x="1493469" y="2697055"/>
            <a:ext cx="2225814" cy="0"/>
          </a:xfrm>
          <a:prstGeom prst="straightConnector1">
            <a:avLst/>
          </a:prstGeom>
          <a:noFill/>
          <a:ln w="38100" cap="flat" cmpd="sng">
            <a:solidFill>
              <a:srgbClr val="C2E8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4">
            <a:extLst>
              <a:ext uri="{FF2B5EF4-FFF2-40B4-BE49-F238E27FC236}">
                <a16:creationId xmlns:a16="http://schemas.microsoft.com/office/drawing/2014/main" id="{BA1AA1CD-A993-E8E3-0F02-4EBA8572D1A6}"/>
              </a:ext>
            </a:extLst>
          </p:cNvPr>
          <p:cNvSpPr txBox="1"/>
          <p:nvPr/>
        </p:nvSpPr>
        <p:spPr>
          <a:xfrm>
            <a:off x="1518075" y="1304635"/>
            <a:ext cx="13458903" cy="94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400" b="1" noProof="0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Introd</a:t>
            </a:r>
            <a:r>
              <a:rPr lang="en-GB" sz="44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u</a:t>
            </a:r>
            <a:r>
              <a:rPr lang="en-GB" sz="4400" b="1" noProof="0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ction</a:t>
            </a:r>
            <a:r>
              <a:rPr lang="en-GB" sz="4400" b="1" noProof="0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- Local Politics in the Czech Republic</a:t>
            </a:r>
          </a:p>
        </p:txBody>
      </p:sp>
    </p:spTree>
    <p:extLst>
      <p:ext uri="{BB962C8B-B14F-4D97-AF65-F5344CB8AC3E}">
        <p14:creationId xmlns:p14="http://schemas.microsoft.com/office/powerpoint/2010/main" val="989023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"/>
          <p:cNvSpPr txBox="1"/>
          <p:nvPr/>
        </p:nvSpPr>
        <p:spPr>
          <a:xfrm>
            <a:off x="1462592" y="3301390"/>
            <a:ext cx="13943663" cy="76389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2800" b="1" dirty="0">
                <a:latin typeface="Titillium Web"/>
                <a:ea typeface="Titillium Web"/>
                <a:cs typeface="Titillium Web"/>
                <a:sym typeface="Titillium Web"/>
              </a:rPr>
              <a:t>Aim: </a:t>
            </a: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To map and </a:t>
            </a:r>
            <a:r>
              <a:rPr lang="en-GB" sz="2800" dirty="0" err="1">
                <a:latin typeface="Titillium Web"/>
                <a:ea typeface="Titillium Web"/>
                <a:cs typeface="Titillium Web"/>
                <a:sym typeface="Titillium Web"/>
              </a:rPr>
              <a:t>analy</a:t>
            </a:r>
            <a:r>
              <a:rPr lang="cs-CZ" sz="2800" dirty="0">
                <a:latin typeface="Titillium Web"/>
                <a:ea typeface="Titillium Web"/>
                <a:cs typeface="Titillium Web"/>
                <a:sym typeface="Titillium Web"/>
              </a:rPr>
              <a:t>s</a:t>
            </a: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e research on Czech local politics since 1993 create maintainable database</a:t>
            </a:r>
          </a:p>
          <a:p>
            <a:pPr marR="0" lvl="0" algn="just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endParaRPr lang="en-GB" sz="28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just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r>
              <a:rPr lang="en-GB" sz="2800" b="1" noProof="0" dirty="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Time period: </a:t>
            </a:r>
            <a:r>
              <a:rPr lang="en-GB" sz="2800" noProof="0" dirty="0">
                <a:latin typeface="Titillium Web"/>
                <a:ea typeface="Titillium Web"/>
                <a:cs typeface="Titillium Web"/>
                <a:sym typeface="Titillium Web"/>
              </a:rPr>
              <a:t>1993-2024</a:t>
            </a: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endParaRPr lang="en-GB" sz="2800" b="1" noProof="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2800" b="1" noProof="0" dirty="0">
                <a:latin typeface="Titillium Web"/>
                <a:ea typeface="Titillium Web"/>
                <a:cs typeface="Titillium Web"/>
                <a:sym typeface="Titillium Web"/>
              </a:rPr>
              <a:t>Inclusion</a:t>
            </a:r>
            <a:r>
              <a:rPr lang="en-GB" sz="2800" noProof="0" dirty="0">
                <a:latin typeface="Titillium Web"/>
                <a:ea typeface="Titillium Web"/>
                <a:cs typeface="Titillium Web"/>
                <a:sym typeface="Titillium Web"/>
              </a:rPr>
              <a:t>: </a:t>
            </a: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Peer-reviewed journal articles only (excludes essays, conference proceedings, reviews, and monographs)</a:t>
            </a: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endParaRPr lang="en-GB" sz="2800" b="1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2800" b="1" noProof="0" dirty="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Languages: </a:t>
            </a:r>
            <a:r>
              <a:rPr lang="en-GB" sz="2800" noProof="0" dirty="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English, </a:t>
            </a: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Czech and Slovak</a:t>
            </a:r>
            <a:endParaRPr lang="en-GB" sz="2800" b="1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just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4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0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0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r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4" name="Google Shape;124;p4"/>
          <p:cNvSpPr/>
          <p:nvPr/>
        </p:nvSpPr>
        <p:spPr>
          <a:xfrm>
            <a:off x="-1" y="8945975"/>
            <a:ext cx="16243299" cy="1201325"/>
          </a:xfrm>
          <a:custGeom>
            <a:avLst/>
            <a:gdLst/>
            <a:ahLst/>
            <a:cxnLst/>
            <a:rect l="l" t="t" r="r" b="b"/>
            <a:pathLst>
              <a:path w="4191000" h="1575943" extrusionOk="0">
                <a:moveTo>
                  <a:pt x="0" y="1575943"/>
                </a:moveTo>
                <a:lnTo>
                  <a:pt x="4191000" y="1575943"/>
                </a:lnTo>
                <a:lnTo>
                  <a:pt x="419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6E3BC"/>
          </a:solidFill>
          <a:ln>
            <a:noFill/>
          </a:ln>
        </p:spPr>
        <p:txBody>
          <a:bodyPr/>
          <a:lstStyle/>
          <a:p>
            <a:endParaRPr lang="en-GB" noProof="0" dirty="0"/>
          </a:p>
        </p:txBody>
      </p:sp>
      <p:pic>
        <p:nvPicPr>
          <p:cNvPr id="125" name="Google Shape;12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7129" y="9095107"/>
            <a:ext cx="3729038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6" name="Google Shape;126;p4"/>
          <p:cNvCxnSpPr/>
          <p:nvPr/>
        </p:nvCxnSpPr>
        <p:spPr>
          <a:xfrm>
            <a:off x="1493469" y="2697055"/>
            <a:ext cx="2225814" cy="0"/>
          </a:xfrm>
          <a:prstGeom prst="straightConnector1">
            <a:avLst/>
          </a:prstGeom>
          <a:noFill/>
          <a:ln w="38100" cap="flat" cmpd="sng">
            <a:solidFill>
              <a:srgbClr val="C2E8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4"/>
          <p:cNvSpPr txBox="1"/>
          <p:nvPr/>
        </p:nvSpPr>
        <p:spPr>
          <a:xfrm>
            <a:off x="1493469" y="1223199"/>
            <a:ext cx="13458903" cy="133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>
              <a:lnSpc>
                <a:spcPct val="140000"/>
              </a:lnSpc>
            </a:pPr>
            <a:r>
              <a:rPr lang="en-GB" sz="62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Research aim </a:t>
            </a:r>
            <a:r>
              <a:rPr lang="cs-CZ" sz="62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and</a:t>
            </a:r>
            <a:r>
              <a:rPr lang="en-GB" sz="62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database</a:t>
            </a:r>
            <a:endParaRPr lang="en-GB" sz="6200" b="1" noProof="0" dirty="0">
              <a:solidFill>
                <a:srgbClr val="76923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  <p:extLst>
      <p:ext uri="{BB962C8B-B14F-4D97-AF65-F5344CB8AC3E}">
        <p14:creationId xmlns:p14="http://schemas.microsoft.com/office/powerpoint/2010/main" val="1500993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"/>
          <p:cNvSpPr txBox="1"/>
          <p:nvPr/>
        </p:nvSpPr>
        <p:spPr>
          <a:xfrm>
            <a:off x="1462592" y="3301390"/>
            <a:ext cx="13943663" cy="6470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3200" dirty="0">
                <a:latin typeface="Titillium Web"/>
                <a:ea typeface="Titillium Web"/>
                <a:cs typeface="Titillium Web"/>
                <a:sym typeface="Titillium Web"/>
              </a:rPr>
              <a:t>“Local politics” includes any research that addresses at least one dimension of politics -</a:t>
            </a:r>
            <a:r>
              <a:rPr lang="cs-CZ" sz="3200" dirty="0"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en-GB" sz="3200" dirty="0">
                <a:latin typeface="Titillium Web"/>
                <a:ea typeface="Titillium Web"/>
                <a:cs typeface="Titillium Web"/>
                <a:sym typeface="Titillium Web"/>
              </a:rPr>
              <a:t>institutional, relational, or substantive, with a focus on municipalities (</a:t>
            </a:r>
            <a:r>
              <a:rPr lang="en-GB" sz="3200" dirty="0" err="1">
                <a:latin typeface="Titillium Web"/>
                <a:ea typeface="Titillium Web"/>
                <a:cs typeface="Titillium Web"/>
                <a:sym typeface="Titillium Web"/>
              </a:rPr>
              <a:t>Balík</a:t>
            </a:r>
            <a:r>
              <a:rPr lang="en-GB" sz="3200" dirty="0">
                <a:latin typeface="Titillium Web"/>
                <a:ea typeface="Titillium Web"/>
                <a:cs typeface="Titillium Web"/>
                <a:sym typeface="Titillium Web"/>
              </a:rPr>
              <a:t> 2009)</a:t>
            </a:r>
            <a:endParaRPr lang="en-GB" sz="3200" i="1" noProof="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endParaRPr lang="en-GB" sz="320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3200" dirty="0">
                <a:latin typeface="Titillium Web"/>
                <a:ea typeface="Titillium Web"/>
                <a:cs typeface="Titillium Web"/>
                <a:sym typeface="Titillium Web"/>
              </a:rPr>
              <a:t>Any work that engages the municipal level together with other levels of government or compares the Czech system cross-nationally was classified as local-politics research </a:t>
            </a:r>
            <a:endParaRPr lang="en-GB" sz="32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0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marR="0" lvl="0" indent="-34290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❖"/>
            </a:pPr>
            <a:endParaRPr lang="en-GB" sz="20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marR="0" lvl="0" indent="0" algn="r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GB" sz="24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4" name="Google Shape;124;p4"/>
          <p:cNvSpPr/>
          <p:nvPr/>
        </p:nvSpPr>
        <p:spPr>
          <a:xfrm>
            <a:off x="-1" y="8945975"/>
            <a:ext cx="16243299" cy="1201325"/>
          </a:xfrm>
          <a:custGeom>
            <a:avLst/>
            <a:gdLst/>
            <a:ahLst/>
            <a:cxnLst/>
            <a:rect l="l" t="t" r="r" b="b"/>
            <a:pathLst>
              <a:path w="4191000" h="1575943" extrusionOk="0">
                <a:moveTo>
                  <a:pt x="0" y="1575943"/>
                </a:moveTo>
                <a:lnTo>
                  <a:pt x="4191000" y="1575943"/>
                </a:lnTo>
                <a:lnTo>
                  <a:pt x="419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6E3BC"/>
          </a:solidFill>
          <a:ln>
            <a:noFill/>
          </a:ln>
        </p:spPr>
        <p:txBody>
          <a:bodyPr/>
          <a:lstStyle/>
          <a:p>
            <a:endParaRPr lang="en-GB" noProof="0" dirty="0"/>
          </a:p>
        </p:txBody>
      </p:sp>
      <p:pic>
        <p:nvPicPr>
          <p:cNvPr id="125" name="Google Shape;12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7129" y="9095107"/>
            <a:ext cx="3729038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6" name="Google Shape;126;p4"/>
          <p:cNvCxnSpPr/>
          <p:nvPr/>
        </p:nvCxnSpPr>
        <p:spPr>
          <a:xfrm>
            <a:off x="1493469" y="2697055"/>
            <a:ext cx="2225814" cy="0"/>
          </a:xfrm>
          <a:prstGeom prst="straightConnector1">
            <a:avLst/>
          </a:prstGeom>
          <a:noFill/>
          <a:ln w="38100" cap="flat" cmpd="sng">
            <a:solidFill>
              <a:srgbClr val="C2E8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4"/>
          <p:cNvSpPr txBox="1"/>
          <p:nvPr/>
        </p:nvSpPr>
        <p:spPr>
          <a:xfrm>
            <a:off x="1493469" y="1223199"/>
            <a:ext cx="13458903" cy="133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200" b="1" noProof="0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Conceptualisation of Local Politics</a:t>
            </a:r>
          </a:p>
        </p:txBody>
      </p:sp>
    </p:spTree>
    <p:extLst>
      <p:ext uri="{BB962C8B-B14F-4D97-AF65-F5344CB8AC3E}">
        <p14:creationId xmlns:p14="http://schemas.microsoft.com/office/powerpoint/2010/main" val="2248072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>
          <a:extLst>
            <a:ext uri="{FF2B5EF4-FFF2-40B4-BE49-F238E27FC236}">
              <a16:creationId xmlns:a16="http://schemas.microsoft.com/office/drawing/2014/main" id="{D899BF15-45E0-DFE4-F677-40F54B0BE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>
            <a:extLst>
              <a:ext uri="{FF2B5EF4-FFF2-40B4-BE49-F238E27FC236}">
                <a16:creationId xmlns:a16="http://schemas.microsoft.com/office/drawing/2014/main" id="{59807898-E0B7-AE1E-863D-C100BDC21B64}"/>
              </a:ext>
            </a:extLst>
          </p:cNvPr>
          <p:cNvSpPr/>
          <p:nvPr/>
        </p:nvSpPr>
        <p:spPr>
          <a:xfrm>
            <a:off x="-1" y="8945975"/>
            <a:ext cx="16243299" cy="1201325"/>
          </a:xfrm>
          <a:custGeom>
            <a:avLst/>
            <a:gdLst/>
            <a:ahLst/>
            <a:cxnLst/>
            <a:rect l="l" t="t" r="r" b="b"/>
            <a:pathLst>
              <a:path w="4191000" h="1575943" extrusionOk="0">
                <a:moveTo>
                  <a:pt x="0" y="1575943"/>
                </a:moveTo>
                <a:lnTo>
                  <a:pt x="4191000" y="1575943"/>
                </a:lnTo>
                <a:lnTo>
                  <a:pt x="419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6E3BC"/>
          </a:solidFill>
          <a:ln>
            <a:noFill/>
          </a:ln>
        </p:spPr>
        <p:txBody>
          <a:bodyPr/>
          <a:lstStyle/>
          <a:p>
            <a:endParaRPr lang="en-GB" noProof="0" dirty="0"/>
          </a:p>
        </p:txBody>
      </p:sp>
      <p:pic>
        <p:nvPicPr>
          <p:cNvPr id="125" name="Google Shape;125;p4">
            <a:extLst>
              <a:ext uri="{FF2B5EF4-FFF2-40B4-BE49-F238E27FC236}">
                <a16:creationId xmlns:a16="http://schemas.microsoft.com/office/drawing/2014/main" id="{5B319F11-A2AA-C986-0A44-F67D0BB2C59B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7129" y="9095107"/>
            <a:ext cx="3729038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6" name="Google Shape;126;p4">
            <a:extLst>
              <a:ext uri="{FF2B5EF4-FFF2-40B4-BE49-F238E27FC236}">
                <a16:creationId xmlns:a16="http://schemas.microsoft.com/office/drawing/2014/main" id="{9F0A417A-12DE-4091-255F-28D009CB0DA5}"/>
              </a:ext>
            </a:extLst>
          </p:cNvPr>
          <p:cNvCxnSpPr/>
          <p:nvPr/>
        </p:nvCxnSpPr>
        <p:spPr>
          <a:xfrm>
            <a:off x="1493469" y="2697055"/>
            <a:ext cx="2225814" cy="0"/>
          </a:xfrm>
          <a:prstGeom prst="straightConnector1">
            <a:avLst/>
          </a:prstGeom>
          <a:noFill/>
          <a:ln w="38100" cap="flat" cmpd="sng">
            <a:solidFill>
              <a:srgbClr val="C2E8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4">
            <a:extLst>
              <a:ext uri="{FF2B5EF4-FFF2-40B4-BE49-F238E27FC236}">
                <a16:creationId xmlns:a16="http://schemas.microsoft.com/office/drawing/2014/main" id="{C9F560B0-426B-0F7A-0A8F-69AFC52A7BF4}"/>
              </a:ext>
            </a:extLst>
          </p:cNvPr>
          <p:cNvSpPr txBox="1"/>
          <p:nvPr/>
        </p:nvSpPr>
        <p:spPr>
          <a:xfrm>
            <a:off x="1493469" y="1223199"/>
            <a:ext cx="13458903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40000"/>
              </a:lnSpc>
            </a:pPr>
            <a:r>
              <a:rPr lang="cs-CZ" sz="36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Political</a:t>
            </a:r>
            <a:r>
              <a:rPr lang="cs-CZ" sz="36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science </a:t>
            </a:r>
            <a:r>
              <a:rPr lang="cs-CZ" sz="36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institutions</a:t>
            </a:r>
            <a:r>
              <a:rPr lang="cs-CZ" sz="36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and </a:t>
            </a:r>
            <a:r>
              <a:rPr lang="cs-CZ" sz="36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the</a:t>
            </a:r>
            <a:r>
              <a:rPr lang="cs-CZ" sz="36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cs-CZ" sz="36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year</a:t>
            </a:r>
            <a:r>
              <a:rPr lang="cs-CZ" sz="36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cs-CZ" sz="36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they</a:t>
            </a:r>
            <a:r>
              <a:rPr lang="cs-CZ" sz="36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cs-CZ" sz="36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were</a:t>
            </a:r>
            <a:r>
              <a:rPr lang="cs-CZ" sz="36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cs-CZ" sz="36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founded</a:t>
            </a:r>
            <a:endParaRPr lang="en-GB" sz="3600" b="1" noProof="0" dirty="0">
              <a:solidFill>
                <a:srgbClr val="76923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CCDB57B3-7D05-2C13-6081-DB8DBF41D4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3670" y="2052211"/>
            <a:ext cx="11183839" cy="667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9260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"/>
          <p:cNvSpPr txBox="1"/>
          <p:nvPr/>
        </p:nvSpPr>
        <p:spPr>
          <a:xfrm>
            <a:off x="1462592" y="3301390"/>
            <a:ext cx="13747357" cy="6290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42900" lvl="0" indent="-342900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2800" b="1" dirty="0">
                <a:latin typeface="Titillium Web"/>
                <a:ea typeface="Titillium Web"/>
                <a:cs typeface="Titillium Web"/>
                <a:sym typeface="Titillium Web"/>
              </a:rPr>
              <a:t>Sources</a:t>
            </a: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: </a:t>
            </a: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Czech journals’ archives - a total of 1,995 journal issues (approximately 9,000 articles) were studied</a:t>
            </a: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W</a:t>
            </a:r>
            <a:r>
              <a:rPr lang="cs-CZ" sz="2800" dirty="0" err="1">
                <a:latin typeface="Titillium Web"/>
                <a:ea typeface="Titillium Web"/>
                <a:cs typeface="Titillium Web"/>
                <a:sym typeface="Titillium Web"/>
              </a:rPr>
              <a:t>eb</a:t>
            </a:r>
            <a:r>
              <a:rPr lang="cs-CZ" sz="2800" dirty="0"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o</a:t>
            </a:r>
            <a:r>
              <a:rPr lang="cs-CZ" sz="2800" dirty="0">
                <a:latin typeface="Titillium Web"/>
                <a:ea typeface="Titillium Web"/>
                <a:cs typeface="Titillium Web"/>
                <a:sym typeface="Titillium Web"/>
              </a:rPr>
              <a:t>f </a:t>
            </a: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S</a:t>
            </a:r>
            <a:r>
              <a:rPr lang="cs-CZ" sz="2800" dirty="0" err="1">
                <a:latin typeface="Titillium Web"/>
                <a:ea typeface="Titillium Web"/>
                <a:cs typeface="Titillium Web"/>
                <a:sym typeface="Titillium Web"/>
              </a:rPr>
              <a:t>cience</a:t>
            </a: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 and Scopus – screening through keywords (</a:t>
            </a:r>
            <a:r>
              <a:rPr lang="en-GB" sz="2800" i="1" noProof="0" dirty="0" err="1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czech</a:t>
            </a:r>
            <a:r>
              <a:rPr lang="en-GB" sz="2800" i="1" noProof="0" dirty="0">
                <a:solidFill>
                  <a:srgbClr val="000000"/>
                </a:solidFill>
                <a:latin typeface="Titillium Web"/>
                <a:ea typeface="Titillium Web"/>
                <a:cs typeface="Titillium Web"/>
                <a:sym typeface="Titillium Web"/>
              </a:rPr>
              <a:t>* AND communal; municipal; local; rural; regional; urban; mayor)</a:t>
            </a:r>
            <a:endParaRPr lang="en-GB" sz="2800" noProof="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2800" b="1" dirty="0">
                <a:latin typeface="Titillium Web"/>
                <a:ea typeface="Titillium Web"/>
                <a:cs typeface="Titillium Web"/>
                <a:sym typeface="Titillium Web"/>
              </a:rPr>
              <a:t>Double verification</a:t>
            </a: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: two researchers reviewed all articles that were filtered </a:t>
            </a:r>
            <a:r>
              <a:rPr lang="en-GB" sz="2800" dirty="0" err="1">
                <a:latin typeface="Titillium Web"/>
                <a:ea typeface="Titillium Web"/>
                <a:cs typeface="Titillium Web"/>
                <a:sym typeface="Titillium Web"/>
              </a:rPr>
              <a:t>throught</a:t>
            </a: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 screening  (Article title – Keywords - Abstract – Full-text check)</a:t>
            </a:r>
          </a:p>
          <a:p>
            <a:pPr marL="342900" lvl="0" indent="-342900" algn="just">
              <a:lnSpc>
                <a:spcPct val="145791"/>
              </a:lnSpc>
              <a:buSzPts val="2400"/>
              <a:buFont typeface="Noto Sans Symbols"/>
              <a:buChar char="❖"/>
            </a:pPr>
            <a:r>
              <a:rPr lang="en-GB" sz="2800" b="1" dirty="0">
                <a:latin typeface="Titillium Web"/>
                <a:ea typeface="Titillium Web"/>
                <a:cs typeface="Titillium Web"/>
                <a:sym typeface="Titillium Web"/>
              </a:rPr>
              <a:t>Limit</a:t>
            </a:r>
            <a:r>
              <a:rPr lang="en-GB" sz="2800" dirty="0">
                <a:latin typeface="Titillium Web"/>
                <a:ea typeface="Titillium Web"/>
                <a:cs typeface="Titillium Web"/>
                <a:sym typeface="Titillium Web"/>
              </a:rPr>
              <a:t>: the database does not include articles outside the most prestigious databases and the Czech environment; also subjectivity</a:t>
            </a:r>
            <a:endParaRPr lang="en-GB" sz="2800" noProof="0" dirty="0">
              <a:latin typeface="Titillium Web"/>
              <a:ea typeface="Titillium Web"/>
              <a:cs typeface="Titillium Web"/>
              <a:sym typeface="Titillium Web"/>
            </a:endParaRPr>
          </a:p>
          <a:p>
            <a:pPr marR="0" lvl="0" algn="l" rtl="0">
              <a:lnSpc>
                <a:spcPct val="14579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</a:pPr>
            <a:endParaRPr lang="en-GB" sz="2800" noProof="0" dirty="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4" name="Google Shape;124;p4"/>
          <p:cNvSpPr/>
          <p:nvPr/>
        </p:nvSpPr>
        <p:spPr>
          <a:xfrm>
            <a:off x="-1" y="8945975"/>
            <a:ext cx="16243299" cy="1201325"/>
          </a:xfrm>
          <a:custGeom>
            <a:avLst/>
            <a:gdLst/>
            <a:ahLst/>
            <a:cxnLst/>
            <a:rect l="l" t="t" r="r" b="b"/>
            <a:pathLst>
              <a:path w="4191000" h="1575943" extrusionOk="0">
                <a:moveTo>
                  <a:pt x="0" y="1575943"/>
                </a:moveTo>
                <a:lnTo>
                  <a:pt x="4191000" y="1575943"/>
                </a:lnTo>
                <a:lnTo>
                  <a:pt x="419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6E3BC"/>
          </a:solidFill>
          <a:ln>
            <a:noFill/>
          </a:ln>
        </p:spPr>
        <p:txBody>
          <a:bodyPr/>
          <a:lstStyle/>
          <a:p>
            <a:endParaRPr lang="en-GB" noProof="0" dirty="0"/>
          </a:p>
        </p:txBody>
      </p:sp>
      <p:pic>
        <p:nvPicPr>
          <p:cNvPr id="125" name="Google Shape;12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7129" y="9095107"/>
            <a:ext cx="3729038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6" name="Google Shape;126;p4"/>
          <p:cNvCxnSpPr/>
          <p:nvPr/>
        </p:nvCxnSpPr>
        <p:spPr>
          <a:xfrm>
            <a:off x="1493469" y="2697055"/>
            <a:ext cx="2225814" cy="0"/>
          </a:xfrm>
          <a:prstGeom prst="straightConnector1">
            <a:avLst/>
          </a:prstGeom>
          <a:noFill/>
          <a:ln w="38100" cap="flat" cmpd="sng">
            <a:solidFill>
              <a:srgbClr val="C2E8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4"/>
          <p:cNvSpPr txBox="1"/>
          <p:nvPr/>
        </p:nvSpPr>
        <p:spPr>
          <a:xfrm>
            <a:off x="1493469" y="1223199"/>
            <a:ext cx="13458903" cy="133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200" b="1" noProof="0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Methodology</a:t>
            </a:r>
          </a:p>
        </p:txBody>
      </p:sp>
    </p:spTree>
    <p:extLst>
      <p:ext uri="{BB962C8B-B14F-4D97-AF65-F5344CB8AC3E}">
        <p14:creationId xmlns:p14="http://schemas.microsoft.com/office/powerpoint/2010/main" val="861676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/>
          <p:nvPr/>
        </p:nvSpPr>
        <p:spPr>
          <a:xfrm>
            <a:off x="-1" y="8945975"/>
            <a:ext cx="16243299" cy="1201325"/>
          </a:xfrm>
          <a:custGeom>
            <a:avLst/>
            <a:gdLst/>
            <a:ahLst/>
            <a:cxnLst/>
            <a:rect l="l" t="t" r="r" b="b"/>
            <a:pathLst>
              <a:path w="4191000" h="1575943" extrusionOk="0">
                <a:moveTo>
                  <a:pt x="0" y="1575943"/>
                </a:moveTo>
                <a:lnTo>
                  <a:pt x="4191000" y="1575943"/>
                </a:lnTo>
                <a:lnTo>
                  <a:pt x="419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6E3BC"/>
          </a:solidFill>
          <a:ln>
            <a:noFill/>
          </a:ln>
        </p:spPr>
        <p:txBody>
          <a:bodyPr/>
          <a:lstStyle/>
          <a:p>
            <a:endParaRPr lang="en-GB" noProof="0" dirty="0"/>
          </a:p>
        </p:txBody>
      </p:sp>
      <p:pic>
        <p:nvPicPr>
          <p:cNvPr id="125" name="Google Shape;12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7129" y="9095107"/>
            <a:ext cx="3729038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6" name="Google Shape;126;p4"/>
          <p:cNvCxnSpPr/>
          <p:nvPr/>
        </p:nvCxnSpPr>
        <p:spPr>
          <a:xfrm>
            <a:off x="1493469" y="2697055"/>
            <a:ext cx="2225814" cy="0"/>
          </a:xfrm>
          <a:prstGeom prst="straightConnector1">
            <a:avLst/>
          </a:prstGeom>
          <a:noFill/>
          <a:ln w="38100" cap="flat" cmpd="sng">
            <a:solidFill>
              <a:srgbClr val="C2E8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4"/>
          <p:cNvSpPr txBox="1"/>
          <p:nvPr/>
        </p:nvSpPr>
        <p:spPr>
          <a:xfrm>
            <a:off x="1493469" y="1223199"/>
            <a:ext cx="13458903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40000"/>
              </a:lnSpc>
            </a:pPr>
            <a:r>
              <a:rPr lang="en-GB" sz="36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Number of Articles by Source in the Database (2000–2024)</a:t>
            </a:r>
            <a:endParaRPr lang="en-GB" sz="3600" b="1" noProof="0" dirty="0">
              <a:solidFill>
                <a:srgbClr val="76923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" name="Picture 13" descr="A graph with lines and dots&#10;&#10;AI-generated content may be incorrect.">
            <a:extLst>
              <a:ext uri="{FF2B5EF4-FFF2-40B4-BE49-F238E27FC236}">
                <a16:creationId xmlns:a16="http://schemas.microsoft.com/office/drawing/2014/main" id="{84784C9B-F34E-5BB9-0312-E4001AADF4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351" y="1998796"/>
            <a:ext cx="13489780" cy="674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0065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>
          <a:extLst>
            <a:ext uri="{FF2B5EF4-FFF2-40B4-BE49-F238E27FC236}">
              <a16:creationId xmlns:a16="http://schemas.microsoft.com/office/drawing/2014/main" id="{96833042-14F4-68A0-4903-D9F4A5CDC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>
            <a:extLst>
              <a:ext uri="{FF2B5EF4-FFF2-40B4-BE49-F238E27FC236}">
                <a16:creationId xmlns:a16="http://schemas.microsoft.com/office/drawing/2014/main" id="{A26EAC5D-94DF-A8A5-0F63-5DA14D9181A7}"/>
              </a:ext>
            </a:extLst>
          </p:cNvPr>
          <p:cNvSpPr/>
          <p:nvPr/>
        </p:nvSpPr>
        <p:spPr>
          <a:xfrm>
            <a:off x="-1" y="8945975"/>
            <a:ext cx="16243299" cy="1201325"/>
          </a:xfrm>
          <a:custGeom>
            <a:avLst/>
            <a:gdLst/>
            <a:ahLst/>
            <a:cxnLst/>
            <a:rect l="l" t="t" r="r" b="b"/>
            <a:pathLst>
              <a:path w="4191000" h="1575943" extrusionOk="0">
                <a:moveTo>
                  <a:pt x="0" y="1575943"/>
                </a:moveTo>
                <a:lnTo>
                  <a:pt x="4191000" y="1575943"/>
                </a:lnTo>
                <a:lnTo>
                  <a:pt x="419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6E3BC"/>
          </a:solidFill>
          <a:ln>
            <a:noFill/>
          </a:ln>
        </p:spPr>
        <p:txBody>
          <a:bodyPr/>
          <a:lstStyle/>
          <a:p>
            <a:endParaRPr lang="en-GB" noProof="0" dirty="0"/>
          </a:p>
        </p:txBody>
      </p:sp>
      <p:pic>
        <p:nvPicPr>
          <p:cNvPr id="125" name="Google Shape;125;p4">
            <a:extLst>
              <a:ext uri="{FF2B5EF4-FFF2-40B4-BE49-F238E27FC236}">
                <a16:creationId xmlns:a16="http://schemas.microsoft.com/office/drawing/2014/main" id="{1C27E75A-4A8B-2021-C324-8B0E09D615D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7129" y="9095107"/>
            <a:ext cx="3729038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6" name="Google Shape;126;p4">
            <a:extLst>
              <a:ext uri="{FF2B5EF4-FFF2-40B4-BE49-F238E27FC236}">
                <a16:creationId xmlns:a16="http://schemas.microsoft.com/office/drawing/2014/main" id="{2CB82272-DFC3-7076-81BD-84BF97007FFB}"/>
              </a:ext>
            </a:extLst>
          </p:cNvPr>
          <p:cNvCxnSpPr/>
          <p:nvPr/>
        </p:nvCxnSpPr>
        <p:spPr>
          <a:xfrm>
            <a:off x="1493469" y="2697055"/>
            <a:ext cx="2225814" cy="0"/>
          </a:xfrm>
          <a:prstGeom prst="straightConnector1">
            <a:avLst/>
          </a:prstGeom>
          <a:noFill/>
          <a:ln w="38100" cap="flat" cmpd="sng">
            <a:solidFill>
              <a:srgbClr val="C2E8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4">
            <a:extLst>
              <a:ext uri="{FF2B5EF4-FFF2-40B4-BE49-F238E27FC236}">
                <a16:creationId xmlns:a16="http://schemas.microsoft.com/office/drawing/2014/main" id="{9B6026B2-EF53-99BC-2BCB-32476469BBA9}"/>
              </a:ext>
            </a:extLst>
          </p:cNvPr>
          <p:cNvSpPr txBox="1"/>
          <p:nvPr/>
        </p:nvSpPr>
        <p:spPr>
          <a:xfrm>
            <a:off x="1493469" y="1223199"/>
            <a:ext cx="13458903" cy="7755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40000"/>
              </a:lnSpc>
            </a:pPr>
            <a:r>
              <a:rPr lang="en-GB" sz="36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Number of Articles by </a:t>
            </a:r>
            <a:r>
              <a:rPr lang="cs-CZ" sz="3600" b="1" dirty="0" err="1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Journal</a:t>
            </a:r>
            <a:r>
              <a:rPr lang="cs-CZ" sz="36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en-GB" sz="36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(2000–2024)</a:t>
            </a:r>
            <a:endParaRPr lang="en-GB" sz="3600" b="1" noProof="0" dirty="0">
              <a:solidFill>
                <a:srgbClr val="76923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7" name="Obrázek 6" descr="Obsah obrázku text, diagram, snímek obrazovky, Vykreslený graf&#10;&#10;Obsah generovaný pomocí AI může být nesprávný.">
            <a:extLst>
              <a:ext uri="{FF2B5EF4-FFF2-40B4-BE49-F238E27FC236}">
                <a16:creationId xmlns:a16="http://schemas.microsoft.com/office/drawing/2014/main" id="{DDC38825-649C-C248-4670-D582B3D527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0928" y="1998796"/>
            <a:ext cx="12058599" cy="6699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81010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/>
          <p:nvPr/>
        </p:nvSpPr>
        <p:spPr>
          <a:xfrm>
            <a:off x="-1" y="8945975"/>
            <a:ext cx="16243299" cy="1201325"/>
          </a:xfrm>
          <a:custGeom>
            <a:avLst/>
            <a:gdLst/>
            <a:ahLst/>
            <a:cxnLst/>
            <a:rect l="l" t="t" r="r" b="b"/>
            <a:pathLst>
              <a:path w="4191000" h="1575943" extrusionOk="0">
                <a:moveTo>
                  <a:pt x="0" y="1575943"/>
                </a:moveTo>
                <a:lnTo>
                  <a:pt x="4191000" y="1575943"/>
                </a:lnTo>
                <a:lnTo>
                  <a:pt x="4191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D6E3BC"/>
          </a:solidFill>
          <a:ln>
            <a:noFill/>
          </a:ln>
        </p:spPr>
        <p:txBody>
          <a:bodyPr/>
          <a:lstStyle/>
          <a:p>
            <a:endParaRPr lang="en-GB" noProof="0" dirty="0"/>
          </a:p>
        </p:txBody>
      </p:sp>
      <p:pic>
        <p:nvPicPr>
          <p:cNvPr id="125" name="Google Shape;125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7129" y="9095107"/>
            <a:ext cx="3729038" cy="914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6" name="Google Shape;126;p4"/>
          <p:cNvCxnSpPr/>
          <p:nvPr/>
        </p:nvCxnSpPr>
        <p:spPr>
          <a:xfrm>
            <a:off x="1493469" y="2697055"/>
            <a:ext cx="2225814" cy="0"/>
          </a:xfrm>
          <a:prstGeom prst="straightConnector1">
            <a:avLst/>
          </a:prstGeom>
          <a:noFill/>
          <a:ln w="38100" cap="flat" cmpd="sng">
            <a:solidFill>
              <a:srgbClr val="C2E80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7" name="Google Shape;127;p4"/>
          <p:cNvSpPr txBox="1"/>
          <p:nvPr/>
        </p:nvSpPr>
        <p:spPr>
          <a:xfrm>
            <a:off x="1462592" y="973506"/>
            <a:ext cx="13458903" cy="1723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40000"/>
              </a:lnSpc>
            </a:pPr>
            <a:r>
              <a:rPr lang="en-GB" sz="4000" b="1" dirty="0">
                <a:solidFill>
                  <a:srgbClr val="76923C"/>
                </a:solidFill>
                <a:latin typeface="Titillium Web"/>
                <a:ea typeface="Titillium Web"/>
                <a:cs typeface="Titillium Web"/>
                <a:sym typeface="Titillium Web"/>
              </a:rPr>
              <a:t>Number of articles about local Czech politics by language (1993-2024; n=292)</a:t>
            </a:r>
            <a:endParaRPr lang="en-GB" sz="4000" b="1" noProof="0" dirty="0">
              <a:solidFill>
                <a:srgbClr val="76923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" name="Picture 10" descr="A graph with lines and numbers&#10;&#10;AI-generated content may be incorrect.">
            <a:extLst>
              <a:ext uri="{FF2B5EF4-FFF2-40B4-BE49-F238E27FC236}">
                <a16:creationId xmlns:a16="http://schemas.microsoft.com/office/drawing/2014/main" id="{228D994F-7C35-91AD-FE5C-E34E45D609E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592" y="2697055"/>
            <a:ext cx="12348942" cy="631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8088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3344</TotalTime>
  <Words>613</Words>
  <Application>Microsoft Office PowerPoint</Application>
  <PresentationFormat>Vlastní</PresentationFormat>
  <Paragraphs>93</Paragraphs>
  <Slides>16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1" baseType="lpstr">
      <vt:lpstr>Arial</vt:lpstr>
      <vt:lpstr>Titillium Web</vt:lpstr>
      <vt:lpstr>Calibri</vt:lpstr>
      <vt:lpstr>Noto Sans Symbols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Jágr</dc:creator>
  <cp:lastModifiedBy>Jakub Čapek</cp:lastModifiedBy>
  <cp:revision>172</cp:revision>
  <dcterms:created xsi:type="dcterms:W3CDTF">2006-08-16T00:00:00Z</dcterms:created>
  <dcterms:modified xsi:type="dcterms:W3CDTF">2025-10-23T08:41:18Z</dcterms:modified>
</cp:coreProperties>
</file>