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3FD930C-B303-46F2-8AF7-7F15C7772219}">
  <a:tblStyle styleId="{C3FD930C-B303-46F2-8AF7-7F15C777221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0087" autoAdjust="0"/>
  </p:normalViewPr>
  <p:slideViewPr>
    <p:cSldViewPr snapToGrid="0">
      <p:cViewPr varScale="1">
        <p:scale>
          <a:sx n="146" d="100"/>
          <a:sy n="146" d="100"/>
        </p:scale>
        <p:origin x="-568"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03424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t.com/content/92fbc4b6-3431-11e9-bd3a-8b2a211d90d5" TargetMode="External"/><Relationship Id="rId4" Type="http://schemas.openxmlformats.org/officeDocument/2006/relationships/hyperlink" Target="https://www.nytimes.com/2018/04/08/world/europe/hungary-election-viktor-orban.html" TargetMode="External"/><Relationship Id="rId5" Type="http://schemas.openxmlformats.org/officeDocument/2006/relationships/hyperlink" Target="https://www.nytimes.com/2018/12/12/world/europe/hungary-courts.html"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pectator.sme.sk/c/22086898/victory-of-zuzana-caputova-in-context-of-v4-politics.html?ref=tab" TargetMode="External"/><Relationship Id="rId4" Type="http://schemas.openxmlformats.org/officeDocument/2006/relationships/hyperlink" Target="https://www.nytimes.com/2018/06/16/world/europe/poland-kaczynski-smolensk.html" TargetMode="External"/><Relationship Id="rId5" Type="http://schemas.openxmlformats.org/officeDocument/2006/relationships/hyperlink" Target="https://www.youtube.com/watch?v=P8MQTgdjcLE"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nBWVuzG8h3Y" TargetMode="External"/><Relationship Id="rId4" Type="http://schemas.openxmlformats.org/officeDocument/2006/relationships/hyperlink" Target="https://www.youtube.com/watch?v=j3dSjfd4y6I"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spectator.sme.sk/c/22086898/victory-of-zuzana-caputova-in-context-of-v4-politics.html?ref=tab"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observer.com/2018/01/how-czech-president-milos-zeman-became-vladimir-putins-ma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7b6f2701d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7b6f2701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Economist Intelligence Unit Democracy Index</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7b6f2701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7b6f2701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11318e75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11318e75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11318e75e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11318e75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11318e75e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11318e75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11318e75e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11318e75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8bc8d8b1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8bc8d8b1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7b6f2701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57b6f2701d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11318e75e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11318e75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8bc8d8b10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8bc8d8b1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7b6f2701d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7b6f2701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8bc8d8b10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8bc8d8b1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8ceb4b06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8ceb4b06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7b6f2701d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7b6f2701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smtClean="0">
                <a:solidFill>
                  <a:schemeClr val="hlink"/>
                </a:solidFill>
                <a:hlinkClick r:id="rId3"/>
              </a:rPr>
              <a:t>https://www.ft.com/content/92fbc4b6-3431-11e9-bd3a-8b2a211d90d5</a:t>
            </a:r>
            <a:endParaRPr dirty="0" smtClean="0"/>
          </a:p>
          <a:p>
            <a:pPr marL="0" lvl="0" indent="0" algn="l" rtl="0">
              <a:spcBef>
                <a:spcPts val="0"/>
              </a:spcBef>
              <a:spcAft>
                <a:spcPts val="0"/>
              </a:spcAft>
              <a:buNone/>
            </a:pPr>
            <a:r>
              <a:rPr lang="en" u="sng" dirty="0" smtClean="0">
                <a:solidFill>
                  <a:schemeClr val="hlink"/>
                </a:solidFill>
                <a:hlinkClick r:id="rId4"/>
              </a:rPr>
              <a:t>https://www.nytimes.com/2018/04/08/world/europe/hungary-election-viktor-orban.html</a:t>
            </a:r>
            <a:r>
              <a:rPr lang="en" dirty="0" smtClean="0"/>
              <a:t> </a:t>
            </a:r>
            <a:endParaRPr dirty="0" smtClean="0"/>
          </a:p>
          <a:p>
            <a:pPr marL="0" lvl="0" indent="0" algn="l" rtl="0">
              <a:spcBef>
                <a:spcPts val="0"/>
              </a:spcBef>
              <a:spcAft>
                <a:spcPts val="0"/>
              </a:spcAft>
              <a:buNone/>
            </a:pPr>
            <a:r>
              <a:rPr lang="en" u="sng" dirty="0" smtClean="0">
                <a:solidFill>
                  <a:schemeClr val="hlink"/>
                </a:solidFill>
                <a:hlinkClick r:id="rId5"/>
              </a:rPr>
              <a:t>https://www.nytimes.com/2018/12/12/world/europe/hungary-courts.html</a:t>
            </a:r>
            <a:r>
              <a:rPr lang="en" dirty="0" smtClean="0"/>
              <a:t> </a:t>
            </a:r>
            <a:endParaRP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7b6f2701d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7b6f2701d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https://spectator.sme.sk/c/22086898/victory-of-zuzana-caputova-in-context-of-v4-politics.html?ref=tab</a:t>
            </a:r>
            <a:r>
              <a:rPr lang="en" dirty="0"/>
              <a:t> </a:t>
            </a:r>
            <a:endParaRPr dirty="0"/>
          </a:p>
          <a:p>
            <a:pPr marL="0" lvl="0" indent="0" algn="l" rtl="0">
              <a:spcBef>
                <a:spcPts val="0"/>
              </a:spcBef>
              <a:spcAft>
                <a:spcPts val="0"/>
              </a:spcAft>
              <a:buNone/>
            </a:pPr>
            <a:r>
              <a:rPr lang="en" u="sng" dirty="0">
                <a:solidFill>
                  <a:schemeClr val="hlink"/>
                </a:solidFill>
                <a:hlinkClick r:id="rId4"/>
              </a:rPr>
              <a:t>https://www.nytimes.com/2018/06/16/world/europe/poland-kaczynski-smolensk.html</a:t>
            </a:r>
            <a:r>
              <a:rPr lang="en" dirty="0"/>
              <a:t> </a:t>
            </a:r>
            <a:endParaRPr dirty="0"/>
          </a:p>
          <a:p>
            <a:pPr marL="0" lvl="0" indent="0" algn="l" rtl="0">
              <a:spcBef>
                <a:spcPts val="0"/>
              </a:spcBef>
              <a:spcAft>
                <a:spcPts val="0"/>
              </a:spcAft>
              <a:buClr>
                <a:schemeClr val="dk1"/>
              </a:buClr>
              <a:buSzPts val="1100"/>
              <a:buFont typeface="Arial"/>
              <a:buNone/>
            </a:pPr>
            <a:r>
              <a:rPr lang="en" sz="1800" u="sng" dirty="0">
                <a:solidFill>
                  <a:schemeClr val="accent5"/>
                </a:solidFill>
                <a:hlinkClick r:id="rId5"/>
              </a:rPr>
              <a:t>https://</a:t>
            </a:r>
            <a:r>
              <a:rPr lang="en" sz="1800" u="sng" dirty="0" smtClean="0">
                <a:solidFill>
                  <a:schemeClr val="accent5"/>
                </a:solidFill>
                <a:hlinkClick r:id="rId5"/>
              </a:rPr>
              <a:t>www.youtube.com/watch?v=P8MQTgdjcLE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8bc8d8b1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8bc8d8b1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Watch</a:t>
            </a:r>
            <a:endParaRPr dirty="0"/>
          </a:p>
          <a:p>
            <a:pPr marL="0" lvl="0" indent="0" algn="l" rtl="0">
              <a:spcBef>
                <a:spcPts val="0"/>
              </a:spcBef>
              <a:spcAft>
                <a:spcPts val="0"/>
              </a:spcAft>
              <a:buNone/>
            </a:pPr>
            <a:r>
              <a:rPr lang="en" sz="1800" u="sng" dirty="0">
                <a:solidFill>
                  <a:schemeClr val="hlink"/>
                </a:solidFill>
                <a:hlinkClick r:id="rId3"/>
              </a:rPr>
              <a:t>https://www.youtube.com/watch?v=nBWVuzG8h3Y</a:t>
            </a:r>
            <a:r>
              <a:rPr lang="en" sz="1800" dirty="0">
                <a:solidFill>
                  <a:schemeClr val="dk1"/>
                </a:solidFill>
              </a:rPr>
              <a:t> </a:t>
            </a:r>
            <a:endParaRPr sz="1800" dirty="0">
              <a:solidFill>
                <a:schemeClr val="dk1"/>
              </a:solidFill>
            </a:endParaRPr>
          </a:p>
          <a:p>
            <a:pPr marL="0" lvl="0" indent="0" algn="l" rtl="0">
              <a:spcBef>
                <a:spcPts val="0"/>
              </a:spcBef>
              <a:spcAft>
                <a:spcPts val="0"/>
              </a:spcAft>
              <a:buNone/>
            </a:pPr>
            <a:r>
              <a:rPr lang="en" sz="1800" u="sng" dirty="0">
                <a:solidFill>
                  <a:schemeClr val="hlink"/>
                </a:solidFill>
                <a:hlinkClick r:id="rId4"/>
              </a:rPr>
              <a:t>https://www.youtube.com/watch?v=j3dSjfd4y6I</a:t>
            </a:r>
            <a:r>
              <a:rPr lang="en" sz="1800" dirty="0">
                <a:solidFill>
                  <a:schemeClr val="dk1"/>
                </a:solidFill>
              </a:rPr>
              <a:t> </a:t>
            </a:r>
            <a:endParaRPr sz="1800"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8c462955a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58c462955a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7b6f2701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7b6f27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https://spectator.sme.sk/c/22086898/victory-of-zuzana-caputova-in-context-of-v4-politics.html?ref=tab</a:t>
            </a:r>
            <a:r>
              <a:rPr lang="en" dirty="0"/>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7b6f2701d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7b6f2701d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u="sng" dirty="0" smtClean="0">
                <a:solidFill>
                  <a:schemeClr val="hlink"/>
                </a:solidFill>
                <a:hlinkClick r:id="rId3"/>
              </a:rPr>
              <a:t>https://observer.com/2018/01/how-czech-president-milos-zeman-became-vladimir-putins-man/</a:t>
            </a:r>
            <a:r>
              <a:rPr lang="en" sz="1800" dirty="0" smtClean="0">
                <a:solidFill>
                  <a:schemeClr val="dk1"/>
                </a:solidFill>
              </a:rPr>
              <a:t>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dirty="0"/>
              <a:t>Democratic backsliding </a:t>
            </a:r>
            <a:endParaRPr dirty="0"/>
          </a:p>
          <a:p>
            <a:pPr marL="0" lvl="0" indent="0" algn="ctr" rtl="0">
              <a:lnSpc>
                <a:spcPct val="100000"/>
              </a:lnSpc>
              <a:spcBef>
                <a:spcPts val="0"/>
              </a:spcBef>
              <a:spcAft>
                <a:spcPts val="0"/>
              </a:spcAft>
              <a:buSzPts val="5200"/>
              <a:buNone/>
            </a:pPr>
            <a:r>
              <a:rPr lang="en" dirty="0"/>
              <a:t>and nationalism</a:t>
            </a:r>
            <a:endParaRPr dirty="0"/>
          </a:p>
        </p:txBody>
      </p:sp>
      <p:sp>
        <p:nvSpPr>
          <p:cNvPr id="55" name="Google Shape;55;p1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cs-CZ" dirty="0" smtClean="0"/>
              <a:t>25</a:t>
            </a:r>
            <a:r>
              <a:rPr lang="en" dirty="0" smtClean="0"/>
              <a:t>th </a:t>
            </a:r>
            <a:r>
              <a:rPr lang="en" dirty="0"/>
              <a:t>April 2019</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2"/>
          <p:cNvPicPr preferRelativeResize="0"/>
          <p:nvPr/>
        </p:nvPicPr>
        <p:blipFill rotWithShape="1">
          <a:blip r:embed="rId3">
            <a:alphaModFix/>
          </a:blip>
          <a:srcRect l="22844" r="15247"/>
          <a:stretch/>
        </p:blipFill>
        <p:spPr>
          <a:xfrm>
            <a:off x="5073425" y="590150"/>
            <a:ext cx="3840071" cy="4317173"/>
          </a:xfrm>
          <a:prstGeom prst="rect">
            <a:avLst/>
          </a:prstGeom>
          <a:noFill/>
          <a:ln>
            <a:noFill/>
          </a:ln>
        </p:spPr>
      </p:pic>
      <p:pic>
        <p:nvPicPr>
          <p:cNvPr id="122" name="Google Shape;122;p22"/>
          <p:cNvPicPr preferRelativeResize="0"/>
          <p:nvPr/>
        </p:nvPicPr>
        <p:blipFill rotWithShape="1">
          <a:blip r:embed="rId4">
            <a:alphaModFix/>
          </a:blip>
          <a:srcRect r="36652" b="91366"/>
          <a:stretch/>
        </p:blipFill>
        <p:spPr>
          <a:xfrm>
            <a:off x="5320075" y="202050"/>
            <a:ext cx="4050625" cy="313650"/>
          </a:xfrm>
          <a:prstGeom prst="rect">
            <a:avLst/>
          </a:prstGeom>
          <a:noFill/>
          <a:ln>
            <a:noFill/>
          </a:ln>
        </p:spPr>
      </p:pic>
      <p:sp>
        <p:nvSpPr>
          <p:cNvPr id="123" name="Google Shape;123;p22"/>
          <p:cNvSpPr txBox="1">
            <a:spLocks noGrp="1"/>
          </p:cNvSpPr>
          <p:nvPr>
            <p:ph type="title" idx="4294967295"/>
          </p:nvPr>
        </p:nvSpPr>
        <p:spPr>
          <a:xfrm>
            <a:off x="311700" y="445025"/>
            <a:ext cx="5453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The Economist Democracy Index</a:t>
            </a:r>
            <a:endParaRPr/>
          </a:p>
          <a:p>
            <a:pPr marL="0" lvl="0" indent="0" algn="l" rtl="0">
              <a:lnSpc>
                <a:spcPct val="100000"/>
              </a:lnSpc>
              <a:spcBef>
                <a:spcPts val="0"/>
              </a:spcBef>
              <a:spcAft>
                <a:spcPts val="0"/>
              </a:spcAft>
              <a:buSzPts val="2800"/>
              <a:buNone/>
            </a:pPr>
            <a:endParaRPr/>
          </a:p>
        </p:txBody>
      </p:sp>
      <p:sp>
        <p:nvSpPr>
          <p:cNvPr id="124" name="Google Shape;124;p22"/>
          <p:cNvSpPr txBox="1"/>
          <p:nvPr/>
        </p:nvSpPr>
        <p:spPr>
          <a:xfrm>
            <a:off x="355575" y="1017725"/>
            <a:ext cx="4471200" cy="4030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rgbClr val="222222"/>
                </a:solidFill>
                <a:highlight>
                  <a:srgbClr val="FFFFFF"/>
                </a:highlight>
              </a:rPr>
              <a:t>experts' assessments + public-opinion</a:t>
            </a:r>
            <a:endParaRPr sz="1800">
              <a:solidFill>
                <a:srgbClr val="222222"/>
              </a:solidFill>
              <a:highlight>
                <a:srgbClr val="FFFFFF"/>
              </a:highlight>
            </a:endParaRPr>
          </a:p>
          <a:p>
            <a:pPr marL="457200" lvl="0" indent="0" algn="l" rtl="0">
              <a:spcBef>
                <a:spcPts val="0"/>
              </a:spcBef>
              <a:spcAft>
                <a:spcPts val="0"/>
              </a:spcAft>
              <a:buNone/>
            </a:pPr>
            <a:endParaRPr sz="1800">
              <a:solidFill>
                <a:srgbClr val="222222"/>
              </a:solidFill>
              <a:highlight>
                <a:srgbClr val="FFFFFF"/>
              </a:highlight>
            </a:endParaRPr>
          </a:p>
          <a:p>
            <a:pPr marL="457200" lvl="0" indent="-342900" algn="l" rtl="0">
              <a:spcBef>
                <a:spcPts val="0"/>
              </a:spcBef>
              <a:spcAft>
                <a:spcPts val="0"/>
              </a:spcAft>
              <a:buClr>
                <a:schemeClr val="dk1"/>
              </a:buClr>
              <a:buSzPts val="1800"/>
              <a:buChar char="-"/>
            </a:pPr>
            <a:r>
              <a:rPr lang="en" sz="1800">
                <a:solidFill>
                  <a:srgbClr val="222222"/>
                </a:solidFill>
                <a:highlight>
                  <a:srgbClr val="FFFFFF"/>
                </a:highlight>
              </a:rPr>
              <a:t>60 questions, five categories:</a:t>
            </a:r>
            <a:endParaRPr sz="1800">
              <a:solidFill>
                <a:srgbClr val="222222"/>
              </a:solidFill>
              <a:highlight>
                <a:srgbClr val="FFFFFF"/>
              </a:highlight>
            </a:endParaRPr>
          </a:p>
          <a:p>
            <a:pPr marL="914400" lvl="1" indent="-342900" algn="l" rtl="0">
              <a:spcBef>
                <a:spcPts val="0"/>
              </a:spcBef>
              <a:spcAft>
                <a:spcPts val="0"/>
              </a:spcAft>
              <a:buClr>
                <a:schemeClr val="dk1"/>
              </a:buClr>
              <a:buSzPts val="1800"/>
              <a:buChar char="-"/>
            </a:pPr>
            <a:r>
              <a:rPr lang="en" sz="1800">
                <a:solidFill>
                  <a:srgbClr val="222222"/>
                </a:solidFill>
                <a:highlight>
                  <a:srgbClr val="FFFFFF"/>
                </a:highlight>
              </a:rPr>
              <a:t>electoral process and pluralism</a:t>
            </a:r>
            <a:endParaRPr sz="1800">
              <a:solidFill>
                <a:srgbClr val="222222"/>
              </a:solidFill>
              <a:highlight>
                <a:srgbClr val="FFFFFF"/>
              </a:highlight>
            </a:endParaRPr>
          </a:p>
          <a:p>
            <a:pPr marL="914400" lvl="1" indent="-342900" algn="l" rtl="0">
              <a:spcBef>
                <a:spcPts val="0"/>
              </a:spcBef>
              <a:spcAft>
                <a:spcPts val="0"/>
              </a:spcAft>
              <a:buClr>
                <a:schemeClr val="dk1"/>
              </a:buClr>
              <a:buSzPts val="1800"/>
              <a:buChar char="-"/>
            </a:pPr>
            <a:r>
              <a:rPr lang="en" sz="1800">
                <a:solidFill>
                  <a:srgbClr val="222222"/>
                </a:solidFill>
                <a:highlight>
                  <a:srgbClr val="FFFFFF"/>
                </a:highlight>
              </a:rPr>
              <a:t>civil liberties</a:t>
            </a:r>
            <a:endParaRPr sz="1800">
              <a:solidFill>
                <a:srgbClr val="222222"/>
              </a:solidFill>
              <a:highlight>
                <a:srgbClr val="FFFFFF"/>
              </a:highlight>
            </a:endParaRPr>
          </a:p>
          <a:p>
            <a:pPr marL="914400" lvl="1" indent="-342900" algn="l" rtl="0">
              <a:spcBef>
                <a:spcPts val="0"/>
              </a:spcBef>
              <a:spcAft>
                <a:spcPts val="0"/>
              </a:spcAft>
              <a:buClr>
                <a:schemeClr val="dk1"/>
              </a:buClr>
              <a:buSzPts val="1800"/>
              <a:buChar char="-"/>
            </a:pPr>
            <a:r>
              <a:rPr lang="en" sz="1800">
                <a:solidFill>
                  <a:srgbClr val="222222"/>
                </a:solidFill>
                <a:highlight>
                  <a:srgbClr val="FFFFFF"/>
                </a:highlight>
              </a:rPr>
              <a:t>functioning of government</a:t>
            </a:r>
            <a:endParaRPr sz="1800">
              <a:solidFill>
                <a:srgbClr val="222222"/>
              </a:solidFill>
              <a:highlight>
                <a:srgbClr val="FFFFFF"/>
              </a:highlight>
            </a:endParaRPr>
          </a:p>
          <a:p>
            <a:pPr marL="914400" lvl="1" indent="-342900" algn="l" rtl="0">
              <a:spcBef>
                <a:spcPts val="0"/>
              </a:spcBef>
              <a:spcAft>
                <a:spcPts val="0"/>
              </a:spcAft>
              <a:buClr>
                <a:schemeClr val="dk1"/>
              </a:buClr>
              <a:buSzPts val="1800"/>
              <a:buChar char="-"/>
            </a:pPr>
            <a:r>
              <a:rPr lang="en" sz="1800">
                <a:solidFill>
                  <a:srgbClr val="222222"/>
                </a:solidFill>
                <a:highlight>
                  <a:srgbClr val="FFFFFF"/>
                </a:highlight>
              </a:rPr>
              <a:t>political participation</a:t>
            </a:r>
            <a:endParaRPr sz="1800">
              <a:solidFill>
                <a:srgbClr val="222222"/>
              </a:solidFill>
              <a:highlight>
                <a:srgbClr val="FFFFFF"/>
              </a:highlight>
            </a:endParaRPr>
          </a:p>
          <a:p>
            <a:pPr marL="914400" lvl="1" indent="-342900" algn="l" rtl="0">
              <a:spcBef>
                <a:spcPts val="0"/>
              </a:spcBef>
              <a:spcAft>
                <a:spcPts val="0"/>
              </a:spcAft>
              <a:buClr>
                <a:schemeClr val="dk1"/>
              </a:buClr>
              <a:buSzPts val="1800"/>
              <a:buChar char="-"/>
            </a:pPr>
            <a:r>
              <a:rPr lang="en" sz="1800">
                <a:solidFill>
                  <a:srgbClr val="222222"/>
                </a:solidFill>
                <a:highlight>
                  <a:srgbClr val="FFFFFF"/>
                </a:highlight>
              </a:rPr>
              <a:t>political culture</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3"/>
          <p:cNvPicPr preferRelativeResize="0"/>
          <p:nvPr/>
        </p:nvPicPr>
        <p:blipFill rotWithShape="1">
          <a:blip r:embed="rId3">
            <a:alphaModFix/>
          </a:blip>
          <a:srcRect l="6138"/>
          <a:stretch/>
        </p:blipFill>
        <p:spPr>
          <a:xfrm>
            <a:off x="4996175" y="344650"/>
            <a:ext cx="4153875" cy="4606600"/>
          </a:xfrm>
          <a:prstGeom prst="rect">
            <a:avLst/>
          </a:prstGeom>
          <a:noFill/>
          <a:ln>
            <a:noFill/>
          </a:ln>
        </p:spPr>
      </p:pic>
      <p:sp>
        <p:nvSpPr>
          <p:cNvPr id="130" name="Google Shape;130;p23"/>
          <p:cNvSpPr txBox="1">
            <a:spLocks noGrp="1"/>
          </p:cNvSpPr>
          <p:nvPr>
            <p:ph type="title" idx="4294967295"/>
          </p:nvPr>
        </p:nvSpPr>
        <p:spPr>
          <a:xfrm>
            <a:off x="311700" y="445025"/>
            <a:ext cx="4260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Freedom House 2019</a:t>
            </a:r>
            <a:endParaRPr/>
          </a:p>
        </p:txBody>
      </p:sp>
      <p:sp>
        <p:nvSpPr>
          <p:cNvPr id="131" name="Google Shape;131;p23"/>
          <p:cNvSpPr txBox="1"/>
          <p:nvPr/>
        </p:nvSpPr>
        <p:spPr>
          <a:xfrm>
            <a:off x="355575" y="1017725"/>
            <a:ext cx="4802700" cy="4030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methodology is derived from the Universal Declaration of Human Rights</a:t>
            </a:r>
            <a:endParaRPr sz="1800">
              <a:solidFill>
                <a:schemeClr val="dk1"/>
              </a:solidFill>
            </a:endParaRPr>
          </a:p>
          <a:p>
            <a:pPr marL="0" lvl="0" indent="0" algn="l" rtl="0">
              <a:spcBef>
                <a:spcPts val="0"/>
              </a:spcBef>
              <a:spcAft>
                <a:spcPts val="0"/>
              </a:spcAft>
              <a:buNone/>
            </a:pPr>
            <a:endParaRPr sz="1800" b="1">
              <a:solidFill>
                <a:schemeClr val="dk1"/>
              </a:solidFill>
            </a:endParaRPr>
          </a:p>
          <a:p>
            <a:pPr marL="457200" lvl="0" indent="-342900" algn="l" rtl="0">
              <a:spcBef>
                <a:spcPts val="0"/>
              </a:spcBef>
              <a:spcAft>
                <a:spcPts val="0"/>
              </a:spcAft>
              <a:buClr>
                <a:schemeClr val="dk1"/>
              </a:buClr>
              <a:buSzPts val="1800"/>
              <a:buChar char="-"/>
            </a:pPr>
            <a:r>
              <a:rPr lang="en" sz="1800" b="1"/>
              <a:t>Political rights</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Electoral Process</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Political Pluralism and Participation</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Functioning of Government</a:t>
            </a:r>
            <a:endParaRPr sz="1800">
              <a:solidFill>
                <a:schemeClr val="dk1"/>
              </a:solidFill>
            </a:endParaRPr>
          </a:p>
          <a:p>
            <a:pPr marL="914400" lvl="0" indent="0" algn="l" rtl="0">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 sz="1800" b="1">
                <a:solidFill>
                  <a:schemeClr val="dk1"/>
                </a:solidFill>
              </a:rPr>
              <a:t>Civil liberties</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Freedom of Expression and Belief</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Associational and Org.Rights</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Rule of Law</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Personal Autonomy and Ind. Rights</a:t>
            </a:r>
            <a:endParaRPr sz="1800">
              <a:solidFill>
                <a:schemeClr val="dk1"/>
              </a:solidFill>
            </a:endParaRPr>
          </a:p>
          <a:p>
            <a:pPr marL="457200" lvl="0" indent="0" algn="l" rtl="0">
              <a:spcBef>
                <a:spcPts val="0"/>
              </a:spcBef>
              <a:spcAft>
                <a:spcPts val="0"/>
              </a:spcAft>
              <a:buNone/>
            </a:pPr>
            <a:endParaRPr sz="1800">
              <a:solidFill>
                <a:schemeClr val="dk1"/>
              </a:solidFill>
            </a:endParaRPr>
          </a:p>
          <a:p>
            <a:pPr marL="457200" lvl="0" indent="0" algn="l" rtl="0">
              <a:spcBef>
                <a:spcPts val="0"/>
              </a:spcBef>
              <a:spcAft>
                <a:spcPts val="0"/>
              </a:spcAft>
              <a:buNone/>
            </a:pP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4"/>
          <p:cNvPicPr preferRelativeResize="0"/>
          <p:nvPr/>
        </p:nvPicPr>
        <p:blipFill>
          <a:blip r:embed="rId3">
            <a:alphaModFix/>
          </a:blip>
          <a:stretch>
            <a:fillRect/>
          </a:stretch>
        </p:blipFill>
        <p:spPr>
          <a:xfrm>
            <a:off x="4762100" y="224850"/>
            <a:ext cx="3355875" cy="2419350"/>
          </a:xfrm>
          <a:prstGeom prst="rect">
            <a:avLst/>
          </a:prstGeom>
          <a:noFill/>
          <a:ln>
            <a:noFill/>
          </a:ln>
        </p:spPr>
      </p:pic>
      <p:pic>
        <p:nvPicPr>
          <p:cNvPr id="137" name="Google Shape;137;p24"/>
          <p:cNvPicPr preferRelativeResize="0"/>
          <p:nvPr/>
        </p:nvPicPr>
        <p:blipFill>
          <a:blip r:embed="rId4">
            <a:alphaModFix/>
          </a:blip>
          <a:stretch>
            <a:fillRect/>
          </a:stretch>
        </p:blipFill>
        <p:spPr>
          <a:xfrm>
            <a:off x="1216137" y="223975"/>
            <a:ext cx="3355874" cy="2421082"/>
          </a:xfrm>
          <a:prstGeom prst="rect">
            <a:avLst/>
          </a:prstGeom>
          <a:noFill/>
          <a:ln>
            <a:noFill/>
          </a:ln>
        </p:spPr>
      </p:pic>
      <p:pic>
        <p:nvPicPr>
          <p:cNvPr id="138" name="Google Shape;138;p24"/>
          <p:cNvPicPr preferRelativeResize="0"/>
          <p:nvPr/>
        </p:nvPicPr>
        <p:blipFill>
          <a:blip r:embed="rId5">
            <a:alphaModFix/>
          </a:blip>
          <a:stretch>
            <a:fillRect/>
          </a:stretch>
        </p:blipFill>
        <p:spPr>
          <a:xfrm>
            <a:off x="1223188" y="2724150"/>
            <a:ext cx="3341755" cy="2419351"/>
          </a:xfrm>
          <a:prstGeom prst="rect">
            <a:avLst/>
          </a:prstGeom>
          <a:noFill/>
          <a:ln>
            <a:noFill/>
          </a:ln>
        </p:spPr>
      </p:pic>
      <p:pic>
        <p:nvPicPr>
          <p:cNvPr id="139" name="Google Shape;139;p24"/>
          <p:cNvPicPr preferRelativeResize="0"/>
          <p:nvPr/>
        </p:nvPicPr>
        <p:blipFill>
          <a:blip r:embed="rId6">
            <a:alphaModFix/>
          </a:blip>
          <a:stretch>
            <a:fillRect/>
          </a:stretch>
        </p:blipFill>
        <p:spPr>
          <a:xfrm>
            <a:off x="4751000" y="2724150"/>
            <a:ext cx="3321738" cy="2419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5"/>
          <p:cNvPicPr preferRelativeResize="0"/>
          <p:nvPr/>
        </p:nvPicPr>
        <p:blipFill>
          <a:blip r:embed="rId3">
            <a:alphaModFix/>
          </a:blip>
          <a:stretch>
            <a:fillRect/>
          </a:stretch>
        </p:blipFill>
        <p:spPr>
          <a:xfrm>
            <a:off x="802650" y="152400"/>
            <a:ext cx="7538707" cy="4838699"/>
          </a:xfrm>
          <a:prstGeom prst="rect">
            <a:avLst/>
          </a:prstGeom>
          <a:noFill/>
          <a:ln>
            <a:noFill/>
          </a:ln>
        </p:spPr>
      </p:pic>
      <p:sp>
        <p:nvSpPr>
          <p:cNvPr id="145" name="Google Shape;145;p25"/>
          <p:cNvSpPr txBox="1">
            <a:spLocks noGrp="1"/>
          </p:cNvSpPr>
          <p:nvPr>
            <p:ph type="title" idx="4294967295"/>
          </p:nvPr>
        </p:nvSpPr>
        <p:spPr>
          <a:xfrm>
            <a:off x="311700" y="445025"/>
            <a:ext cx="2658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Bertelsmann Stiftung’s Transformation Index (BTI)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6"/>
          <p:cNvPicPr preferRelativeResize="0"/>
          <p:nvPr/>
        </p:nvPicPr>
        <p:blipFill>
          <a:blip r:embed="rId3">
            <a:alphaModFix/>
          </a:blip>
          <a:stretch>
            <a:fillRect/>
          </a:stretch>
        </p:blipFill>
        <p:spPr>
          <a:xfrm>
            <a:off x="1310538" y="152400"/>
            <a:ext cx="6522926"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7"/>
          <p:cNvPicPr preferRelativeResize="0"/>
          <p:nvPr/>
        </p:nvPicPr>
        <p:blipFill>
          <a:blip r:embed="rId3">
            <a:alphaModFix/>
          </a:blip>
          <a:stretch>
            <a:fillRect/>
          </a:stretch>
        </p:blipFill>
        <p:spPr>
          <a:xfrm>
            <a:off x="700000" y="496638"/>
            <a:ext cx="7394250" cy="4723075"/>
          </a:xfrm>
          <a:prstGeom prst="rect">
            <a:avLst/>
          </a:prstGeom>
          <a:noFill/>
          <a:ln>
            <a:noFill/>
          </a:ln>
        </p:spPr>
      </p:pic>
      <p:pic>
        <p:nvPicPr>
          <p:cNvPr id="156" name="Google Shape;156;p27"/>
          <p:cNvPicPr preferRelativeResize="0"/>
          <p:nvPr/>
        </p:nvPicPr>
        <p:blipFill rotWithShape="1">
          <a:blip r:embed="rId4">
            <a:alphaModFix/>
          </a:blip>
          <a:srcRect l="30578" t="17742" r="47849"/>
          <a:stretch/>
        </p:blipFill>
        <p:spPr>
          <a:xfrm>
            <a:off x="6536300" y="53750"/>
            <a:ext cx="1679674" cy="4095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Blank Democratic Spots (Rupnik and Zielonka 2013)</a:t>
            </a:r>
            <a:endParaRPr/>
          </a:p>
        </p:txBody>
      </p:sp>
      <p:sp>
        <p:nvSpPr>
          <p:cNvPr id="162" name="Google Shape;16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t</a:t>
            </a:r>
            <a:r>
              <a:rPr lang="en" b="1">
                <a:solidFill>
                  <a:srgbClr val="000000"/>
                </a:solidFill>
              </a:rPr>
              <a:t>he role of clientele-corruption networks (oligarchs)</a:t>
            </a:r>
            <a:endParaRPr b="1">
              <a:solidFill>
                <a:srgbClr val="000000"/>
              </a:solidFill>
            </a:endParaRPr>
          </a:p>
          <a:p>
            <a:pPr marL="914400" lvl="1" indent="-342900" algn="l" rtl="0">
              <a:lnSpc>
                <a:spcPct val="100000"/>
              </a:lnSpc>
              <a:spcBef>
                <a:spcPts val="0"/>
              </a:spcBef>
              <a:spcAft>
                <a:spcPts val="0"/>
              </a:spcAft>
              <a:buClr>
                <a:srgbClr val="000000"/>
              </a:buClr>
              <a:buSzPts val="1800"/>
              <a:buChar char="○"/>
            </a:pPr>
            <a:r>
              <a:rPr lang="en" sz="1800">
                <a:solidFill>
                  <a:schemeClr val="dk1"/>
                </a:solidFill>
              </a:rPr>
              <a:t>weak state, underdeveloped political institutions, law is full of loopholes </a:t>
            </a:r>
            <a:endParaRPr sz="1800">
              <a:solidFill>
                <a:schemeClr val="dk1"/>
              </a:solidFill>
            </a:endParaRPr>
          </a:p>
          <a:p>
            <a:pPr marL="914400" lvl="1" indent="-342900" algn="l" rtl="0">
              <a:lnSpc>
                <a:spcPct val="100000"/>
              </a:lnSpc>
              <a:spcBef>
                <a:spcPts val="0"/>
              </a:spcBef>
              <a:spcAft>
                <a:spcPts val="0"/>
              </a:spcAft>
              <a:buClr>
                <a:schemeClr val="dk1"/>
              </a:buClr>
              <a:buSzPts val="1800"/>
              <a:buChar char="○"/>
            </a:pPr>
            <a:r>
              <a:rPr lang="en" sz="1800">
                <a:solidFill>
                  <a:schemeClr val="dk1"/>
                </a:solidFill>
              </a:rPr>
              <a:t>rule of law is replaced by the rule of informal ad hoc arrangements orchestrated by people who have no accountability</a:t>
            </a:r>
            <a:endParaRPr sz="1800">
              <a:solidFill>
                <a:schemeClr val="dk1"/>
              </a:solidFill>
            </a:endParaRPr>
          </a:p>
          <a:p>
            <a:pPr marL="0" marR="0" lvl="0" indent="0" algn="l" rtl="0">
              <a:lnSpc>
                <a:spcPct val="115000"/>
              </a:lnSpc>
              <a:spcBef>
                <a:spcPts val="0"/>
              </a:spcBef>
              <a:spcAft>
                <a:spcPts val="0"/>
              </a:spcAft>
              <a:buNone/>
            </a:pPr>
            <a:endParaRPr sz="1800">
              <a:solidFill>
                <a:srgbClr val="000000"/>
              </a:solidFill>
            </a:endParaRPr>
          </a:p>
          <a:p>
            <a:pPr marL="457200" lvl="0" indent="-342900" algn="l" rtl="0">
              <a:spcBef>
                <a:spcPts val="0"/>
              </a:spcBef>
              <a:spcAft>
                <a:spcPts val="0"/>
              </a:spcAft>
              <a:buClr>
                <a:srgbClr val="000000"/>
              </a:buClr>
              <a:buSzPts val="1800"/>
              <a:buChar char="★"/>
            </a:pPr>
            <a:r>
              <a:rPr lang="en" b="1">
                <a:solidFill>
                  <a:srgbClr val="000000"/>
                </a:solidFill>
              </a:rPr>
              <a:t>the prominence of the mass media</a:t>
            </a:r>
            <a:r>
              <a:rPr lang="en">
                <a:solidFill>
                  <a:srgbClr val="000000"/>
                </a:solidFill>
              </a:rPr>
              <a:t> </a:t>
            </a:r>
            <a:endParaRPr>
              <a:solidFill>
                <a:srgbClr val="000000"/>
              </a:solidFill>
            </a:endParaRPr>
          </a:p>
          <a:p>
            <a:pPr marL="914400" lvl="1" indent="-342900" algn="l" rtl="0">
              <a:lnSpc>
                <a:spcPct val="100000"/>
              </a:lnSpc>
              <a:spcBef>
                <a:spcPts val="0"/>
              </a:spcBef>
              <a:spcAft>
                <a:spcPts val="0"/>
              </a:spcAft>
              <a:buClr>
                <a:srgbClr val="000000"/>
              </a:buClr>
              <a:buSzPts val="1800"/>
              <a:buChar char="○"/>
            </a:pPr>
            <a:r>
              <a:rPr lang="en" sz="1800">
                <a:solidFill>
                  <a:schemeClr val="dk1"/>
                </a:solidFill>
              </a:rPr>
              <a:t>political parties in Central and Eastern Europe lack a sound social and ideological base (few members and weak local structures), they are dependent on the media, hence their attempts to colonize the media</a:t>
            </a:r>
            <a:endParaRPr sz="1800">
              <a:solidFill>
                <a:schemeClr val="dk1"/>
              </a:solidFill>
            </a:endParaRPr>
          </a:p>
          <a:p>
            <a:pPr marL="914400" lvl="0" indent="0" algn="l" rtl="0">
              <a:lnSpc>
                <a:spcPct val="100000"/>
              </a:lnSpc>
              <a:spcBef>
                <a:spcPts val="0"/>
              </a:spcBef>
              <a:spcAft>
                <a:spcPts val="0"/>
              </a:spcAft>
              <a:buNone/>
            </a:pPr>
            <a:endParaRPr sz="1800">
              <a:solidFill>
                <a:schemeClr val="dk1"/>
              </a:solidFill>
            </a:endParaRPr>
          </a:p>
          <a:p>
            <a:pPr marL="457200" lvl="0" indent="-342900" algn="l" rtl="0">
              <a:spcBef>
                <a:spcPts val="0"/>
              </a:spcBef>
              <a:spcAft>
                <a:spcPts val="0"/>
              </a:spcAft>
              <a:buClr>
                <a:srgbClr val="000000"/>
              </a:buClr>
              <a:buSzPts val="1800"/>
              <a:buChar char="★"/>
            </a:pPr>
            <a:r>
              <a:rPr lang="en" b="1">
                <a:solidFill>
                  <a:srgbClr val="000000"/>
                </a:solidFill>
              </a:rPr>
              <a:t>the sustained importance of the politics of memory and historical justice (</a:t>
            </a:r>
            <a:r>
              <a:rPr lang="en">
                <a:solidFill>
                  <a:schemeClr val="dk1"/>
                </a:solidFill>
              </a:rPr>
              <a:t>twenty years after the fall of communism, “lustration” is still in place)</a:t>
            </a:r>
            <a:endParaRPr>
              <a:solidFill>
                <a:schemeClr val="dk1"/>
              </a:solidFill>
            </a:endParaRPr>
          </a:p>
          <a:p>
            <a:pPr marL="457200" lvl="0" indent="0" algn="l" rtl="0">
              <a:spcBef>
                <a:spcPts val="0"/>
              </a:spcBef>
              <a:spcAft>
                <a:spcPts val="0"/>
              </a:spcAft>
              <a:buNone/>
            </a:pPr>
            <a:endParaRPr b="1">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p:nvPr/>
        </p:nvSpPr>
        <p:spPr>
          <a:xfrm>
            <a:off x="311700" y="706225"/>
            <a:ext cx="5317800" cy="39054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1" u="none" strike="noStrike" cap="none">
                <a:solidFill>
                  <a:schemeClr val="dk1"/>
                </a:solidFill>
                <a:latin typeface="Arial"/>
                <a:ea typeface="Arial"/>
                <a:cs typeface="Arial"/>
                <a:sym typeface="Arial"/>
              </a:rPr>
              <a:t>“</a:t>
            </a:r>
            <a:r>
              <a:rPr lang="en" sz="1800" i="1">
                <a:solidFill>
                  <a:schemeClr val="dk1"/>
                </a:solidFill>
              </a:rPr>
              <a:t>Over the years, students of Central and Eastern Europe have acquired a comprehensive set of data on formal laws and institutions, but their knowledge of informal rules, arrangements, and networks is rudimentary at best.</a:t>
            </a:r>
            <a:r>
              <a:rPr lang="en" sz="1800" b="0" i="1" u="none" strike="noStrike" cap="none">
                <a:solidFill>
                  <a:schemeClr val="dk1"/>
                </a:solidFill>
                <a:latin typeface="Arial"/>
                <a:ea typeface="Arial"/>
                <a:cs typeface="Arial"/>
                <a:sym typeface="Arial"/>
              </a:rPr>
              <a:t>”</a:t>
            </a:r>
            <a:endParaRPr sz="1800" b="0" i="1" u="none" strike="noStrike" cap="none">
              <a:solidFill>
                <a:schemeClr val="dk1"/>
              </a:solidFill>
              <a:latin typeface="Arial"/>
              <a:ea typeface="Arial"/>
              <a:cs typeface="Arial"/>
              <a:sym typeface="Arial"/>
            </a:endParaRPr>
          </a:p>
          <a:p>
            <a:pPr marL="0" lvl="0" indent="0" algn="r" rtl="0">
              <a:spcBef>
                <a:spcPts val="0"/>
              </a:spcBef>
              <a:spcAft>
                <a:spcPts val="0"/>
              </a:spcAft>
              <a:buClr>
                <a:srgbClr val="000000"/>
              </a:buClr>
              <a:buSzPts val="2800"/>
              <a:buFont typeface="Arial"/>
              <a:buNone/>
            </a:pPr>
            <a:endParaRPr sz="1800">
              <a:solidFill>
                <a:schemeClr val="dk1"/>
              </a:solidFill>
            </a:endParaRPr>
          </a:p>
          <a:p>
            <a:pPr marL="0" lvl="0" indent="0" algn="r" rtl="0">
              <a:spcBef>
                <a:spcPts val="0"/>
              </a:spcBef>
              <a:spcAft>
                <a:spcPts val="0"/>
              </a:spcAft>
              <a:buClr>
                <a:srgbClr val="000000"/>
              </a:buClr>
              <a:buSzPts val="2800"/>
              <a:buFont typeface="Arial"/>
              <a:buNone/>
            </a:pPr>
            <a:r>
              <a:rPr lang="en" sz="1800">
                <a:solidFill>
                  <a:schemeClr val="dk1"/>
                </a:solidFill>
              </a:rPr>
              <a:t>Jacques Rupnik</a:t>
            </a:r>
            <a:endParaRPr sz="1800">
              <a:solidFill>
                <a:schemeClr val="dk1"/>
              </a:solidFill>
            </a:endParaRPr>
          </a:p>
        </p:txBody>
      </p:sp>
      <p:pic>
        <p:nvPicPr>
          <p:cNvPr id="168" name="Google Shape;168;p29"/>
          <p:cNvPicPr preferRelativeResize="0"/>
          <p:nvPr/>
        </p:nvPicPr>
        <p:blipFill>
          <a:blip r:embed="rId3">
            <a:alphaModFix/>
          </a:blip>
          <a:stretch>
            <a:fillRect/>
          </a:stretch>
        </p:blipFill>
        <p:spPr>
          <a:xfrm>
            <a:off x="5727100" y="1804625"/>
            <a:ext cx="2862500" cy="3004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Emptying of democracy (Atilla Ágh 2016)</a:t>
            </a:r>
            <a:endParaRPr/>
          </a:p>
        </p:txBody>
      </p:sp>
      <p:sp>
        <p:nvSpPr>
          <p:cNvPr id="174" name="Google Shape;174;p30"/>
          <p:cNvSpPr txBox="1">
            <a:spLocks noGrp="1"/>
          </p:cNvSpPr>
          <p:nvPr>
            <p:ph type="body" idx="1"/>
          </p:nvPr>
        </p:nvSpPr>
        <p:spPr>
          <a:xfrm>
            <a:off x="311700" y="1152475"/>
            <a:ext cx="4728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b="1">
                <a:solidFill>
                  <a:schemeClr val="dk1"/>
                </a:solidFill>
              </a:rPr>
              <a:t>a defective, Potemkin democracy</a:t>
            </a:r>
            <a:endParaRPr b="1">
              <a:solidFill>
                <a:schemeClr val="dk1"/>
              </a:solidFill>
            </a:endParaRPr>
          </a:p>
          <a:p>
            <a:pPr marL="45720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the institutions essential to democracy are not destroyed or fundamentally questioned, but are rather, over time, re-interpreted and subject to changes</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systematic destruction of checks and balances (the media and the judiciary)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turning the rule of law into “rule by law”</a:t>
            </a:r>
            <a:endParaRPr>
              <a:solidFill>
                <a:schemeClr val="dk1"/>
              </a:solidFill>
            </a:endParaRPr>
          </a:p>
        </p:txBody>
      </p:sp>
      <p:pic>
        <p:nvPicPr>
          <p:cNvPr id="175" name="Google Shape;175;p30"/>
          <p:cNvPicPr preferRelativeResize="0"/>
          <p:nvPr/>
        </p:nvPicPr>
        <p:blipFill>
          <a:blip r:embed="rId3">
            <a:alphaModFix/>
          </a:blip>
          <a:stretch>
            <a:fillRect/>
          </a:stretch>
        </p:blipFill>
        <p:spPr>
          <a:xfrm>
            <a:off x="4887925" y="1398725"/>
            <a:ext cx="4103675" cy="26778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Illiberal swerves or turns? (Bustikova, Guasti 2017)</a:t>
            </a:r>
            <a:endParaRPr/>
          </a:p>
        </p:txBody>
      </p:sp>
      <p:sp>
        <p:nvSpPr>
          <p:cNvPr id="181" name="Google Shape;181;p31"/>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solidFill>
                  <a:schemeClr val="dk1"/>
                </a:solidFill>
              </a:rPr>
              <a:t>volatility and uncertainty (“swerves”) an integral part of democracy</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endParaRPr b="1">
              <a:solidFill>
                <a:schemeClr val="dk1"/>
              </a:solidFill>
            </a:endParaRPr>
          </a:p>
        </p:txBody>
      </p:sp>
      <p:graphicFrame>
        <p:nvGraphicFramePr>
          <p:cNvPr id="182" name="Google Shape;182;p31"/>
          <p:cNvGraphicFramePr/>
          <p:nvPr/>
        </p:nvGraphicFramePr>
        <p:xfrm>
          <a:off x="952500" y="1859925"/>
          <a:ext cx="7239000" cy="2842050"/>
        </p:xfrm>
        <a:graphic>
          <a:graphicData uri="http://schemas.openxmlformats.org/drawingml/2006/table">
            <a:tbl>
              <a:tblPr>
                <a:noFill/>
                <a:tableStyleId>{C3FD930C-B303-46F2-8AF7-7F15C7772219}</a:tableStyleId>
              </a:tblPr>
              <a:tblGrid>
                <a:gridCol w="1311525"/>
                <a:gridCol w="5927475"/>
              </a:tblGrid>
              <a:tr h="1933175">
                <a:tc>
                  <a:txBody>
                    <a:bodyPr/>
                    <a:lstStyle/>
                    <a:p>
                      <a:pPr marL="0" lvl="0" indent="0" algn="l" rtl="0">
                        <a:spcBef>
                          <a:spcPts val="0"/>
                        </a:spcBef>
                        <a:spcAft>
                          <a:spcPts val="0"/>
                        </a:spcAft>
                        <a:buNone/>
                      </a:pPr>
                      <a:r>
                        <a:rPr lang="en" sz="1800" b="1"/>
                        <a:t>Illiberal Swerve</a:t>
                      </a:r>
                      <a:endParaRPr sz="1800" b="1"/>
                    </a:p>
                  </a:txBody>
                  <a:tcPr marL="91425" marR="91425" marT="91425" marB="91425" anchor="ctr"/>
                </a:tc>
                <a:tc>
                  <a:txBody>
                    <a:bodyPr/>
                    <a:lstStyle/>
                    <a:p>
                      <a:pPr marL="457200" lvl="0" indent="-342900" algn="l" rtl="0">
                        <a:spcBef>
                          <a:spcPts val="0"/>
                        </a:spcBef>
                        <a:spcAft>
                          <a:spcPts val="0"/>
                        </a:spcAft>
                        <a:buClr>
                          <a:schemeClr val="dk1"/>
                        </a:buClr>
                        <a:buSzPts val="1800"/>
                        <a:buAutoNum type="arabicPeriod"/>
                      </a:pPr>
                      <a:r>
                        <a:rPr lang="en" sz="1800">
                          <a:solidFill>
                            <a:schemeClr val="dk1"/>
                          </a:solidFill>
                        </a:rPr>
                        <a:t>Concentration of political power undermining the constitutional order and checks and balances. </a:t>
                      </a:r>
                      <a:endParaRPr sz="1800">
                        <a:solidFill>
                          <a:schemeClr val="dk1"/>
                        </a:solidFill>
                      </a:endParaRPr>
                    </a:p>
                    <a:p>
                      <a:pPr marL="457200" lvl="0" indent="-342900" algn="l" rtl="0">
                        <a:spcBef>
                          <a:spcPts val="0"/>
                        </a:spcBef>
                        <a:spcAft>
                          <a:spcPts val="0"/>
                        </a:spcAft>
                        <a:buClr>
                          <a:schemeClr val="dk1"/>
                        </a:buClr>
                        <a:buSzPts val="1800"/>
                        <a:buAutoNum type="arabicPeriod"/>
                      </a:pPr>
                      <a:r>
                        <a:rPr lang="en" sz="1800">
                          <a:solidFill>
                            <a:schemeClr val="dk1"/>
                          </a:solidFill>
                        </a:rPr>
                        <a:t>Contested sovereignty that increases polarization (populist appeals, exclusionary identity politics, exclusion of minorities)</a:t>
                      </a:r>
                      <a:endParaRPr sz="1800"/>
                    </a:p>
                  </a:txBody>
                  <a:tcPr marL="91425" marR="91425" marT="91425" marB="91425" anchor="ctr"/>
                </a:tc>
              </a:tr>
              <a:tr h="908875">
                <a:tc>
                  <a:txBody>
                    <a:bodyPr/>
                    <a:lstStyle/>
                    <a:p>
                      <a:pPr marL="0" lvl="0" indent="0" algn="l" rtl="0">
                        <a:spcBef>
                          <a:spcPts val="0"/>
                        </a:spcBef>
                        <a:spcAft>
                          <a:spcPts val="0"/>
                        </a:spcAft>
                        <a:buNone/>
                      </a:pPr>
                      <a:r>
                        <a:rPr lang="en" sz="1800" b="1"/>
                        <a:t>Illiberal Turn</a:t>
                      </a:r>
                      <a:endParaRPr sz="1800" b="1"/>
                    </a:p>
                  </a:txBody>
                  <a:tcPr marL="91425" marR="91425" marT="91425" marB="91425" anchor="ctr"/>
                </a:tc>
                <a:tc>
                  <a:txBody>
                    <a:bodyPr/>
                    <a:lstStyle/>
                    <a:p>
                      <a:pPr marL="0" lvl="0" indent="0" algn="l" rtl="0">
                        <a:spcBef>
                          <a:spcPts val="0"/>
                        </a:spcBef>
                        <a:spcAft>
                          <a:spcPts val="0"/>
                        </a:spcAft>
                        <a:buNone/>
                      </a:pPr>
                      <a:r>
                        <a:rPr lang="en" sz="1800">
                          <a:solidFill>
                            <a:schemeClr val="dk1"/>
                          </a:solidFill>
                        </a:rPr>
                        <a:t>3.    Dominant party winning two consecutive elections.</a:t>
                      </a:r>
                      <a:endParaRPr sz="1800"/>
                    </a:p>
                  </a:txBody>
                  <a:tcPr marL="91425" marR="91425" marT="91425" marB="91425" anchor="ctr"/>
                </a:tc>
              </a:tr>
            </a:tbl>
          </a:graphicData>
        </a:graphic>
      </p:graphicFrame>
      <p:sp>
        <p:nvSpPr>
          <p:cNvPr id="183" name="Google Shape;183;p31"/>
          <p:cNvSpPr/>
          <p:nvPr/>
        </p:nvSpPr>
        <p:spPr>
          <a:xfrm>
            <a:off x="1284725" y="3250800"/>
            <a:ext cx="262500" cy="3552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9800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Democratic backsliding / fatigue in the CEE</a:t>
            </a:r>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transition studies criticized for being teleological and evolutionary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democratic backsliding / fatigue in the CEE being discussed since 2010</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“convergence dream” has failed, deconsolidation process</a:t>
            </a:r>
            <a:endParaRPr>
              <a:solidFill>
                <a:srgbClr val="000000"/>
              </a:solidFill>
            </a:endParaRPr>
          </a:p>
          <a:p>
            <a:pPr marL="457200" lvl="0" indent="0" algn="l" rtl="0">
              <a:spcBef>
                <a:spcPts val="0"/>
              </a:spcBef>
              <a:spcAft>
                <a:spcPts val="0"/>
              </a:spcAft>
              <a:buNone/>
            </a:pPr>
            <a:endParaRPr>
              <a:solidFill>
                <a:srgbClr val="000000"/>
              </a:solidFill>
            </a:endParaRPr>
          </a:p>
        </p:txBody>
      </p:sp>
      <p:pic>
        <p:nvPicPr>
          <p:cNvPr id="62" name="Google Shape;62;p14"/>
          <p:cNvPicPr preferRelativeResize="0"/>
          <p:nvPr/>
        </p:nvPicPr>
        <p:blipFill>
          <a:blip r:embed="rId3">
            <a:alphaModFix/>
          </a:blip>
          <a:stretch>
            <a:fillRect/>
          </a:stretch>
        </p:blipFill>
        <p:spPr>
          <a:xfrm>
            <a:off x="1063750" y="2563475"/>
            <a:ext cx="3615924" cy="1889326"/>
          </a:xfrm>
          <a:prstGeom prst="rect">
            <a:avLst/>
          </a:prstGeom>
          <a:noFill/>
          <a:ln>
            <a:noFill/>
          </a:ln>
        </p:spPr>
      </p:pic>
      <p:sp>
        <p:nvSpPr>
          <p:cNvPr id="63" name="Google Shape;63;p14"/>
          <p:cNvSpPr/>
          <p:nvPr/>
        </p:nvSpPr>
        <p:spPr>
          <a:xfrm>
            <a:off x="6147025" y="3194900"/>
            <a:ext cx="2355300" cy="496500"/>
          </a:xfrm>
          <a:prstGeom prst="wedgeRectCallout">
            <a:avLst>
              <a:gd name="adj1" fmla="val -94022"/>
              <a:gd name="adj2" fmla="val 25549"/>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txBox="1"/>
          <p:nvPr/>
        </p:nvSpPr>
        <p:spPr>
          <a:xfrm>
            <a:off x="6228925" y="3203150"/>
            <a:ext cx="21915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What comes next?</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Uncivil society - ally of the swerving leaders</a:t>
            </a:r>
            <a:endParaRPr/>
          </a:p>
          <a:p>
            <a:pPr marL="0" lvl="0" indent="0" algn="l" rtl="0">
              <a:spcBef>
                <a:spcPts val="0"/>
              </a:spcBef>
              <a:spcAft>
                <a:spcPts val="0"/>
              </a:spcAft>
              <a:buNone/>
            </a:pPr>
            <a:endParaRPr/>
          </a:p>
        </p:txBody>
      </p:sp>
      <p:sp>
        <p:nvSpPr>
          <p:cNvPr id="189" name="Google Shape;189;p32"/>
          <p:cNvSpPr txBox="1">
            <a:spLocks noGrp="1"/>
          </p:cNvSpPr>
          <p:nvPr>
            <p:ph type="body" idx="1"/>
          </p:nvPr>
        </p:nvSpPr>
        <p:spPr>
          <a:xfrm>
            <a:off x="311700" y="1152475"/>
            <a:ext cx="4737000" cy="3416400"/>
          </a:xfrm>
          <a:prstGeom prst="rect">
            <a:avLst/>
          </a:prstGeom>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
                <a:solidFill>
                  <a:schemeClr val="dk1"/>
                </a:solidFill>
              </a:rPr>
              <a:t>racists, nationalists, and ethno-populists articulate exclusionist narratives, raise militias to protect the borders, promote extreme religious conservatism (anti-abortion, anti-LGBT rights), </a:t>
            </a:r>
            <a:br>
              <a:rPr lang="en">
                <a:solidFill>
                  <a:schemeClr val="dk1"/>
                </a:solidFill>
              </a:rPr>
            </a:br>
            <a:r>
              <a:rPr lang="en">
                <a:solidFill>
                  <a:schemeClr val="dk1"/>
                </a:solidFill>
              </a:rPr>
              <a:t>and attack the EU</a:t>
            </a:r>
            <a:endParaRPr>
              <a:solidFill>
                <a:schemeClr val="dk1"/>
              </a:solidFill>
            </a:endParaRPr>
          </a:p>
          <a:p>
            <a:pPr marL="0" lvl="0" indent="0" algn="l" rtl="0">
              <a:lnSpc>
                <a:spcPct val="100000"/>
              </a:lnSpc>
              <a:spcBef>
                <a:spcPts val="0"/>
              </a:spcBef>
              <a:spcAft>
                <a:spcPts val="0"/>
              </a:spcAft>
              <a:buNone/>
            </a:pP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Example: the Catholic-nationalist network around the Radio Maryja (Tadeusz Rydzyk), which has forged a synergistic political-economic relationship with PiS</a:t>
            </a:r>
            <a:endParaRPr>
              <a:solidFill>
                <a:schemeClr val="dk1"/>
              </a:solidFill>
            </a:endParaRPr>
          </a:p>
          <a:p>
            <a:pPr marL="457200" lvl="0" indent="0" algn="l" rtl="0">
              <a:lnSpc>
                <a:spcPct val="100000"/>
              </a:lnSpc>
              <a:spcBef>
                <a:spcPts val="0"/>
              </a:spcBef>
              <a:spcAft>
                <a:spcPts val="0"/>
              </a:spcAft>
              <a:buNone/>
            </a:pPr>
            <a:endParaRPr/>
          </a:p>
        </p:txBody>
      </p:sp>
      <p:pic>
        <p:nvPicPr>
          <p:cNvPr id="190" name="Google Shape;190;p32"/>
          <p:cNvPicPr preferRelativeResize="0"/>
          <p:nvPr/>
        </p:nvPicPr>
        <p:blipFill>
          <a:blip r:embed="rId3">
            <a:alphaModFix/>
          </a:blip>
          <a:stretch>
            <a:fillRect/>
          </a:stretch>
        </p:blipFill>
        <p:spPr>
          <a:xfrm>
            <a:off x="4890150" y="2007025"/>
            <a:ext cx="3762448" cy="2857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so popular? (Rupnik 2016)</a:t>
            </a:r>
            <a:endParaRPr dirty="0"/>
          </a:p>
        </p:txBody>
      </p:sp>
      <p:sp>
        <p:nvSpPr>
          <p:cNvPr id="202" name="Google Shape;202;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dirty="0">
                <a:solidFill>
                  <a:srgbClr val="000000"/>
                </a:solidFill>
              </a:rPr>
              <a:t>winners and losers of post-1989 transition (elites versus “the people”)</a:t>
            </a:r>
            <a:endParaRPr dirty="0">
              <a:solidFill>
                <a:srgbClr val="000000"/>
              </a:solidFill>
            </a:endParaRPr>
          </a:p>
          <a:p>
            <a:pPr marL="457200" lvl="0" indent="-342900" algn="l" rtl="0">
              <a:spcBef>
                <a:spcPts val="0"/>
              </a:spcBef>
              <a:spcAft>
                <a:spcPts val="0"/>
              </a:spcAft>
              <a:buClr>
                <a:schemeClr val="dk1"/>
              </a:buClr>
              <a:buSzPts val="1800"/>
              <a:buChar char="-"/>
            </a:pPr>
            <a:r>
              <a:rPr lang="en" b="1" dirty="0">
                <a:solidFill>
                  <a:schemeClr val="dk1"/>
                </a:solidFill>
              </a:rPr>
              <a:t>Orbán and PiS are culturally on the right, but economically “left”. The right-versus-left divide has been replaced by a split between national conservatives and pro-European liberals. </a:t>
            </a:r>
            <a:endParaRPr b="1" dirty="0">
              <a:solidFill>
                <a:srgbClr val="000000"/>
              </a:solidFill>
            </a:endParaRPr>
          </a:p>
          <a:p>
            <a:pPr marL="914400" lvl="1" indent="-342900" algn="l" rtl="0">
              <a:spcBef>
                <a:spcPts val="0"/>
              </a:spcBef>
              <a:spcAft>
                <a:spcPts val="0"/>
              </a:spcAft>
              <a:buClr>
                <a:srgbClr val="000000"/>
              </a:buClr>
              <a:buSzPts val="1800"/>
              <a:buChar char="-"/>
            </a:pPr>
            <a:r>
              <a:rPr lang="en" sz="1800" dirty="0">
                <a:solidFill>
                  <a:srgbClr val="000000"/>
                </a:solidFill>
              </a:rPr>
              <a:t>Leftist parties have been championing societal pluralism (legalized abortion, the rights of gays and other minorities) but subordinating the social question to the task of promoting free-market reforms. </a:t>
            </a:r>
            <a:endParaRPr sz="1800" dirty="0">
              <a:solidFill>
                <a:srgbClr val="000000"/>
              </a:solidFill>
            </a:endParaRPr>
          </a:p>
          <a:p>
            <a:pPr marL="914400" lvl="1" indent="-342900" algn="l" rtl="0">
              <a:spcBef>
                <a:spcPts val="0"/>
              </a:spcBef>
              <a:spcAft>
                <a:spcPts val="0"/>
              </a:spcAft>
              <a:buClr>
                <a:srgbClr val="000000"/>
              </a:buClr>
              <a:buSzPts val="1800"/>
              <a:buChar char="-"/>
            </a:pPr>
            <a:r>
              <a:rPr lang="en" sz="1800" dirty="0">
                <a:solidFill>
                  <a:srgbClr val="000000"/>
                </a:solidFill>
              </a:rPr>
              <a:t>The nationalists of the right propose compassionate conservatism and concern for those whom the transition to the market has left behind.</a:t>
            </a:r>
            <a:endParaRPr sz="1800" dirty="0">
              <a:solidFill>
                <a:srgbClr val="000000"/>
              </a:solidFill>
            </a:endParaRPr>
          </a:p>
          <a:p>
            <a:pPr marL="457200" lvl="0" indent="-342900" algn="l" rtl="0">
              <a:spcBef>
                <a:spcPts val="0"/>
              </a:spcBef>
              <a:spcAft>
                <a:spcPts val="0"/>
              </a:spcAft>
              <a:buClr>
                <a:srgbClr val="000000"/>
              </a:buClr>
              <a:buSzPts val="1800"/>
              <a:buChar char="-"/>
            </a:pPr>
            <a:r>
              <a:rPr lang="en" dirty="0">
                <a:solidFill>
                  <a:srgbClr val="000000"/>
                </a:solidFill>
              </a:rPr>
              <a:t>It is a culture war — rather than the economy —  that has weakened liberalism and facilitated the slide toward “illiberal democracy”.</a:t>
            </a:r>
            <a:endParaRPr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What are the current threats to democracy in the CEE region?</a:t>
            </a:r>
            <a:endParaRPr/>
          </a:p>
        </p:txBody>
      </p:sp>
      <p:cxnSp>
        <p:nvCxnSpPr>
          <p:cNvPr id="70" name="Google Shape;70;p15"/>
          <p:cNvCxnSpPr/>
          <p:nvPr/>
        </p:nvCxnSpPr>
        <p:spPr>
          <a:xfrm>
            <a:off x="-415950" y="4665825"/>
            <a:ext cx="1427100" cy="14271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Hungary: “illiberal democracy”</a:t>
            </a:r>
            <a:endParaRPr/>
          </a:p>
        </p:txBody>
      </p:sp>
      <p:sp>
        <p:nvSpPr>
          <p:cNvPr id="76" name="Google Shape;76;p16"/>
          <p:cNvSpPr txBox="1">
            <a:spLocks noGrp="1"/>
          </p:cNvSpPr>
          <p:nvPr>
            <p:ph type="body" idx="1"/>
          </p:nvPr>
        </p:nvSpPr>
        <p:spPr>
          <a:xfrm>
            <a:off x="311700" y="1152475"/>
            <a:ext cx="47370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b="1">
                <a:solidFill>
                  <a:schemeClr val="dk1"/>
                </a:solidFill>
              </a:rPr>
              <a:t>right-wing nationalist Fidesz party (Viktor Orbán), ⅔ majority </a:t>
            </a:r>
            <a:endParaRPr b="1">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changes to constitution and the electoral system (parliamentary districts, dual cit.)</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undermining the independence of courts and prosecution service</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control of public service and commercial media (shutdown of Népszabadság)</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closure of Central European University (CEU), reorganization of Hungarian Academy of Sciences (HAS)</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witch-hunt against civil society organizations and George Soros</a:t>
            </a:r>
            <a:endParaRPr>
              <a:solidFill>
                <a:schemeClr val="dk1"/>
              </a:solidFill>
            </a:endParaRPr>
          </a:p>
        </p:txBody>
      </p:sp>
      <p:pic>
        <p:nvPicPr>
          <p:cNvPr id="77" name="Google Shape;77;p16"/>
          <p:cNvPicPr preferRelativeResize="0"/>
          <p:nvPr/>
        </p:nvPicPr>
        <p:blipFill rotWithShape="1">
          <a:blip r:embed="rId3">
            <a:alphaModFix/>
          </a:blip>
          <a:srcRect l="12077" t="-5455" r="5705" b="14537"/>
          <a:stretch/>
        </p:blipFill>
        <p:spPr>
          <a:xfrm>
            <a:off x="5296050" y="124675"/>
            <a:ext cx="3688650" cy="2294675"/>
          </a:xfrm>
          <a:prstGeom prst="rect">
            <a:avLst/>
          </a:prstGeom>
          <a:noFill/>
          <a:ln>
            <a:noFill/>
          </a:ln>
        </p:spPr>
      </p:pic>
      <p:pic>
        <p:nvPicPr>
          <p:cNvPr id="78" name="Google Shape;78;p16"/>
          <p:cNvPicPr preferRelativeResize="0"/>
          <p:nvPr/>
        </p:nvPicPr>
        <p:blipFill>
          <a:blip r:embed="rId4">
            <a:alphaModFix/>
          </a:blip>
          <a:stretch>
            <a:fillRect/>
          </a:stretch>
        </p:blipFill>
        <p:spPr>
          <a:xfrm>
            <a:off x="5296050" y="2495550"/>
            <a:ext cx="3688650" cy="2452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idx="4294967295"/>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Poland: “cultural counter-revolution”</a:t>
            </a:r>
            <a:endParaRPr/>
          </a:p>
        </p:txBody>
      </p:sp>
      <p:sp>
        <p:nvSpPr>
          <p:cNvPr id="84" name="Google Shape;84;p17"/>
          <p:cNvSpPr txBox="1"/>
          <p:nvPr/>
        </p:nvSpPr>
        <p:spPr>
          <a:xfrm>
            <a:off x="355575" y="1017725"/>
            <a:ext cx="4471200" cy="969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b="1">
                <a:solidFill>
                  <a:schemeClr val="dk1"/>
                </a:solidFill>
              </a:rPr>
              <a:t>the right-wing nationalist Law and Justice party (Jarosław Kaczyński)</a:t>
            </a:r>
            <a:endParaRPr sz="1800" b="1">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Kaczysnski aligned with the Polish Catholic Church (conservative values, abortion ban)</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weakening of the constitutional court and prosecution service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takeover of state broadcasting, but comparing to Hungary, the polish media market is still diverse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strong civil society and protest culture (54% of the Polish trust NGOs), but lack of financial resources for NGOs</a:t>
            </a:r>
            <a:endParaRPr sz="1800">
              <a:solidFill>
                <a:schemeClr val="dk1"/>
              </a:solidFill>
            </a:endParaRPr>
          </a:p>
          <a:p>
            <a:pPr marL="45720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p>
        </p:txBody>
      </p:sp>
      <p:pic>
        <p:nvPicPr>
          <p:cNvPr id="85" name="Google Shape;85;p17"/>
          <p:cNvPicPr preferRelativeResize="0"/>
          <p:nvPr/>
        </p:nvPicPr>
        <p:blipFill>
          <a:blip r:embed="rId3">
            <a:alphaModFix/>
          </a:blip>
          <a:stretch>
            <a:fillRect/>
          </a:stretch>
        </p:blipFill>
        <p:spPr>
          <a:xfrm>
            <a:off x="4826775" y="2753975"/>
            <a:ext cx="3970974" cy="2233672"/>
          </a:xfrm>
          <a:prstGeom prst="rect">
            <a:avLst/>
          </a:prstGeom>
          <a:noFill/>
          <a:ln>
            <a:noFill/>
          </a:ln>
        </p:spPr>
      </p:pic>
      <p:pic>
        <p:nvPicPr>
          <p:cNvPr id="86" name="Google Shape;86;p17"/>
          <p:cNvPicPr preferRelativeResize="0"/>
          <p:nvPr/>
        </p:nvPicPr>
        <p:blipFill rotWithShape="1">
          <a:blip r:embed="rId4">
            <a:alphaModFix/>
          </a:blip>
          <a:srcRect b="23153"/>
          <a:stretch/>
        </p:blipFill>
        <p:spPr>
          <a:xfrm>
            <a:off x="4826775" y="956725"/>
            <a:ext cx="3970976" cy="1716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 Article 7 against Hungary and Poland</a:t>
            </a:r>
            <a:endParaRPr/>
          </a:p>
        </p:txBody>
      </p:sp>
      <p:sp>
        <p:nvSpPr>
          <p:cNvPr id="92" name="Google Shape;92;p18"/>
          <p:cNvSpPr txBox="1">
            <a:spLocks noGrp="1"/>
          </p:cNvSpPr>
          <p:nvPr>
            <p:ph type="body" idx="1"/>
          </p:nvPr>
        </p:nvSpPr>
        <p:spPr>
          <a:xfrm>
            <a:off x="311700" y="1152475"/>
            <a:ext cx="4465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62626"/>
              </a:buClr>
              <a:buSzPts val="1800"/>
              <a:buChar char="-"/>
            </a:pPr>
            <a:r>
              <a:rPr lang="en">
                <a:solidFill>
                  <a:srgbClr val="262626"/>
                </a:solidFill>
                <a:highlight>
                  <a:srgbClr val="FFFFFF"/>
                </a:highlight>
              </a:rPr>
              <a:t>2017: triggered by the EU commission against Poland,</a:t>
            </a:r>
            <a:endParaRPr>
              <a:solidFill>
                <a:srgbClr val="262626"/>
              </a:solidFill>
              <a:highlight>
                <a:srgbClr val="FFFFFF"/>
              </a:highlight>
            </a:endParaRPr>
          </a:p>
          <a:p>
            <a:pPr marL="457200" lvl="0" indent="-342900" algn="l" rtl="0">
              <a:spcBef>
                <a:spcPts val="0"/>
              </a:spcBef>
              <a:spcAft>
                <a:spcPts val="0"/>
              </a:spcAft>
              <a:buClr>
                <a:srgbClr val="262626"/>
              </a:buClr>
              <a:buSzPts val="1800"/>
              <a:buChar char="-"/>
            </a:pPr>
            <a:r>
              <a:rPr lang="en">
                <a:solidFill>
                  <a:srgbClr val="262626"/>
                </a:solidFill>
                <a:highlight>
                  <a:srgbClr val="FFFFFF"/>
                </a:highlight>
              </a:rPr>
              <a:t>2018: launched by the European Parliament against Hungary </a:t>
            </a:r>
            <a:endParaRPr>
              <a:solidFill>
                <a:srgbClr val="262626"/>
              </a:solidFill>
              <a:highlight>
                <a:srgbClr val="FFFFFF"/>
              </a:highlight>
            </a:endParaRPr>
          </a:p>
          <a:p>
            <a:pPr marL="457200" lvl="0" indent="-342900" algn="l" rtl="0">
              <a:spcBef>
                <a:spcPts val="0"/>
              </a:spcBef>
              <a:spcAft>
                <a:spcPts val="0"/>
              </a:spcAft>
              <a:buClr>
                <a:srgbClr val="262626"/>
              </a:buClr>
              <a:buSzPts val="1800"/>
              <a:buChar char="-"/>
            </a:pPr>
            <a:r>
              <a:rPr lang="en">
                <a:solidFill>
                  <a:srgbClr val="262626"/>
                </a:solidFill>
                <a:highlight>
                  <a:srgbClr val="FFFFFF"/>
                </a:highlight>
              </a:rPr>
              <a:t>warns there is a clear risk of a serious breach of EU values (⅘), could decide unanimously to launch sanctions (suspending voting rights)</a:t>
            </a:r>
            <a:endParaRPr>
              <a:solidFill>
                <a:srgbClr val="262626"/>
              </a:solidFill>
              <a:highlight>
                <a:srgbClr val="FFFFFF"/>
              </a:highlight>
            </a:endParaRPr>
          </a:p>
          <a:p>
            <a:pPr marL="457200" lvl="0" indent="-342900" algn="l" rtl="0">
              <a:spcBef>
                <a:spcPts val="0"/>
              </a:spcBef>
              <a:spcAft>
                <a:spcPts val="0"/>
              </a:spcAft>
              <a:buClr>
                <a:srgbClr val="262626"/>
              </a:buClr>
              <a:buSzPts val="1800"/>
              <a:buChar char="-"/>
            </a:pPr>
            <a:r>
              <a:rPr lang="en">
                <a:solidFill>
                  <a:srgbClr val="262626"/>
                </a:solidFill>
                <a:highlight>
                  <a:srgbClr val="FFFFFF"/>
                </a:highlight>
              </a:rPr>
              <a:t>unlikely to happen as both Poland and Hungary have pledged to veto punishment on the other</a:t>
            </a:r>
            <a:r>
              <a:rPr lang="en" sz="1200">
                <a:solidFill>
                  <a:srgbClr val="32353A"/>
                </a:solidFill>
              </a:rPr>
              <a:t>.</a:t>
            </a:r>
            <a:endParaRPr>
              <a:solidFill>
                <a:srgbClr val="262626"/>
              </a:solidFill>
              <a:highlight>
                <a:srgbClr val="FFFFFF"/>
              </a:highlight>
            </a:endParaRPr>
          </a:p>
        </p:txBody>
      </p:sp>
      <p:pic>
        <p:nvPicPr>
          <p:cNvPr id="93" name="Google Shape;93;p18"/>
          <p:cNvPicPr preferRelativeResize="0"/>
          <p:nvPr/>
        </p:nvPicPr>
        <p:blipFill rotWithShape="1">
          <a:blip r:embed="rId3">
            <a:alphaModFix/>
          </a:blip>
          <a:srcRect l="15201" r="18038"/>
          <a:stretch/>
        </p:blipFill>
        <p:spPr>
          <a:xfrm>
            <a:off x="4777485" y="1228700"/>
            <a:ext cx="4054816" cy="341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p:nvPr/>
        </p:nvSpPr>
        <p:spPr>
          <a:xfrm>
            <a:off x="76200" y="263325"/>
            <a:ext cx="5787900" cy="43482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1">
              <a:solidFill>
                <a:schemeClr val="dk1"/>
              </a:solidFill>
            </a:endParaRPr>
          </a:p>
          <a:p>
            <a:pPr marL="0" marR="0" lvl="0" indent="0" algn="ctr" rtl="0">
              <a:lnSpc>
                <a:spcPct val="100000"/>
              </a:lnSpc>
              <a:spcBef>
                <a:spcPts val="0"/>
              </a:spcBef>
              <a:spcAft>
                <a:spcPts val="0"/>
              </a:spcAft>
              <a:buClr>
                <a:srgbClr val="000000"/>
              </a:buClr>
              <a:buSzPts val="1800"/>
              <a:buFont typeface="Arial"/>
              <a:buNone/>
            </a:pPr>
            <a:r>
              <a:rPr lang="en" sz="1800" i="1">
                <a:solidFill>
                  <a:schemeClr val="dk1"/>
                </a:solidFill>
              </a:rPr>
              <a:t>“Illiberal democracy,” to use Orbán’s preferred term, seeks a strong executive power and sees checks and balances, constitutional courts, and other presumably politically neutral institutions as imposing undue constraints on the sovereignty of the people. “Legal impossibilism,” to use Kaczyñski’s phrase, is the enemy.</a:t>
            </a:r>
            <a:r>
              <a:rPr lang="en" sz="1800" b="0" i="1" u="none" strike="noStrike" cap="none">
                <a:solidFill>
                  <a:schemeClr val="dk1"/>
                </a:solidFill>
                <a:latin typeface="Arial"/>
                <a:ea typeface="Arial"/>
                <a:cs typeface="Arial"/>
                <a:sym typeface="Arial"/>
              </a:rPr>
              <a:t>”</a:t>
            </a:r>
            <a:endParaRPr sz="1800" b="0" i="1" u="none" strike="noStrike" cap="none">
              <a:solidFill>
                <a:schemeClr val="dk1"/>
              </a:solidFill>
              <a:latin typeface="Arial"/>
              <a:ea typeface="Arial"/>
              <a:cs typeface="Arial"/>
              <a:sym typeface="Arial"/>
            </a:endParaRPr>
          </a:p>
          <a:p>
            <a:pPr marL="0" lvl="0" indent="0" algn="r" rtl="0">
              <a:spcBef>
                <a:spcPts val="0"/>
              </a:spcBef>
              <a:spcAft>
                <a:spcPts val="0"/>
              </a:spcAft>
              <a:buClr>
                <a:srgbClr val="000000"/>
              </a:buClr>
              <a:buSzPts val="2800"/>
              <a:buFont typeface="Arial"/>
              <a:buNone/>
            </a:pPr>
            <a:endParaRPr sz="1800">
              <a:solidFill>
                <a:schemeClr val="dk1"/>
              </a:solidFill>
            </a:endParaRPr>
          </a:p>
          <a:p>
            <a:pPr marL="0" lvl="0" indent="0" algn="r" rtl="0">
              <a:spcBef>
                <a:spcPts val="0"/>
              </a:spcBef>
              <a:spcAft>
                <a:spcPts val="0"/>
              </a:spcAft>
              <a:buClr>
                <a:srgbClr val="000000"/>
              </a:buClr>
              <a:buSzPts val="2800"/>
              <a:buFont typeface="Arial"/>
              <a:buNone/>
            </a:pPr>
            <a:r>
              <a:rPr lang="en" sz="1800">
                <a:solidFill>
                  <a:schemeClr val="dk1"/>
                </a:solidFill>
              </a:rPr>
              <a:t>Jacques Rupnik</a:t>
            </a:r>
            <a:endParaRPr sz="1800">
              <a:solidFill>
                <a:schemeClr val="dk1"/>
              </a:solidFill>
            </a:endParaRPr>
          </a:p>
        </p:txBody>
      </p:sp>
      <p:pic>
        <p:nvPicPr>
          <p:cNvPr id="99" name="Google Shape;99;p19"/>
          <p:cNvPicPr preferRelativeResize="0"/>
          <p:nvPr/>
        </p:nvPicPr>
        <p:blipFill>
          <a:blip r:embed="rId3">
            <a:alphaModFix/>
          </a:blip>
          <a:stretch>
            <a:fillRect/>
          </a:stretch>
        </p:blipFill>
        <p:spPr>
          <a:xfrm>
            <a:off x="6011950" y="1524000"/>
            <a:ext cx="2922875" cy="3067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idx="4294967295"/>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Slovakia</a:t>
            </a:r>
            <a:endParaRPr/>
          </a:p>
        </p:txBody>
      </p:sp>
      <p:sp>
        <p:nvSpPr>
          <p:cNvPr id="105" name="Google Shape;105;p20"/>
          <p:cNvSpPr txBox="1"/>
          <p:nvPr/>
        </p:nvSpPr>
        <p:spPr>
          <a:xfrm>
            <a:off x="355575" y="1017725"/>
            <a:ext cx="4471200" cy="969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solidFill>
                  <a:schemeClr val="dk1"/>
                </a:solidFill>
              </a:rPr>
              <a:t>investigative reporter Ján Kuciak was shot to death after uncovering corrupt links between government officials and organized crime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social-democratic prime minister Robert Fico resigned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selective and delayed justice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the population perceives the judiciary as one of the most corrupt sectors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new president Zuzana Čaputová: fairness, decency and honesty need to return to Slovakia</a:t>
            </a:r>
            <a:endParaRPr sz="1800">
              <a:solidFill>
                <a:schemeClr val="dk1"/>
              </a:solidFill>
            </a:endParaRPr>
          </a:p>
          <a:p>
            <a:pPr marL="457200" lvl="0" indent="0" algn="l" rtl="0">
              <a:spcBef>
                <a:spcPts val="0"/>
              </a:spcBef>
              <a:spcAft>
                <a:spcPts val="0"/>
              </a:spcAft>
              <a:buNone/>
            </a:pPr>
            <a:endParaRPr sz="1800">
              <a:solidFill>
                <a:schemeClr val="dk1"/>
              </a:solidFill>
            </a:endParaRPr>
          </a:p>
          <a:p>
            <a:pPr marL="45720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p>
        </p:txBody>
      </p:sp>
      <p:pic>
        <p:nvPicPr>
          <p:cNvPr id="106" name="Google Shape;106;p20"/>
          <p:cNvPicPr preferRelativeResize="0"/>
          <p:nvPr/>
        </p:nvPicPr>
        <p:blipFill>
          <a:blip r:embed="rId3">
            <a:alphaModFix/>
          </a:blip>
          <a:stretch>
            <a:fillRect/>
          </a:stretch>
        </p:blipFill>
        <p:spPr>
          <a:xfrm>
            <a:off x="4975600" y="2724150"/>
            <a:ext cx="3863600" cy="2284562"/>
          </a:xfrm>
          <a:prstGeom prst="rect">
            <a:avLst/>
          </a:prstGeom>
          <a:noFill/>
          <a:ln>
            <a:noFill/>
          </a:ln>
        </p:spPr>
      </p:pic>
      <p:pic>
        <p:nvPicPr>
          <p:cNvPr id="107" name="Google Shape;107;p20"/>
          <p:cNvPicPr preferRelativeResize="0"/>
          <p:nvPr/>
        </p:nvPicPr>
        <p:blipFill>
          <a:blip r:embed="rId4">
            <a:alphaModFix/>
          </a:blip>
          <a:stretch>
            <a:fillRect/>
          </a:stretch>
        </p:blipFill>
        <p:spPr>
          <a:xfrm>
            <a:off x="4975593" y="453425"/>
            <a:ext cx="3863606" cy="21732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Czech Republic</a:t>
            </a:r>
            <a:endParaRPr/>
          </a:p>
        </p:txBody>
      </p:sp>
      <p:sp>
        <p:nvSpPr>
          <p:cNvPr id="113" name="Google Shape;113;p21"/>
          <p:cNvSpPr txBox="1">
            <a:spLocks noGrp="1"/>
          </p:cNvSpPr>
          <p:nvPr>
            <p:ph type="body" idx="1"/>
          </p:nvPr>
        </p:nvSpPr>
        <p:spPr>
          <a:xfrm>
            <a:off x="311700" y="1152475"/>
            <a:ext cx="4513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populist Hnutí ANO (“state as a firm”), prime minister Andrej Babiš, minority government supported by president Miloš Zeman (</a:t>
            </a:r>
            <a:r>
              <a:rPr lang="en">
                <a:solidFill>
                  <a:schemeClr val="dk1"/>
                </a:solidFill>
              </a:rPr>
              <a:t>Russia and China ally)</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Babiš prosecuted for EU subsidies fraud (“Stork's Net), registered as communist-era secret informant, owner of major Czech media outlets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Latest issue: Minister of Justice replaced with Zeman's counselor Marie Benešová, independence of prosecution service in threat</a:t>
            </a:r>
            <a:endParaRPr>
              <a:solidFill>
                <a:srgbClr val="000000"/>
              </a:solidFill>
            </a:endParaRPr>
          </a:p>
        </p:txBody>
      </p:sp>
      <p:pic>
        <p:nvPicPr>
          <p:cNvPr id="114" name="Google Shape;114;p21"/>
          <p:cNvPicPr preferRelativeResize="0"/>
          <p:nvPr/>
        </p:nvPicPr>
        <p:blipFill rotWithShape="1">
          <a:blip r:embed="rId3">
            <a:alphaModFix/>
          </a:blip>
          <a:srcRect l="14252" r="13178" b="11543"/>
          <a:stretch/>
        </p:blipFill>
        <p:spPr>
          <a:xfrm>
            <a:off x="5023968" y="750700"/>
            <a:ext cx="2038131" cy="1763825"/>
          </a:xfrm>
          <a:prstGeom prst="rect">
            <a:avLst/>
          </a:prstGeom>
          <a:noFill/>
          <a:ln>
            <a:noFill/>
          </a:ln>
        </p:spPr>
      </p:pic>
      <p:pic>
        <p:nvPicPr>
          <p:cNvPr id="115" name="Google Shape;115;p21"/>
          <p:cNvPicPr preferRelativeResize="0"/>
          <p:nvPr/>
        </p:nvPicPr>
        <p:blipFill rotWithShape="1">
          <a:blip r:embed="rId4">
            <a:alphaModFix/>
          </a:blip>
          <a:srcRect l="19934" r="30623"/>
          <a:stretch/>
        </p:blipFill>
        <p:spPr>
          <a:xfrm>
            <a:off x="7019375" y="750700"/>
            <a:ext cx="1857850" cy="1763825"/>
          </a:xfrm>
          <a:prstGeom prst="rect">
            <a:avLst/>
          </a:prstGeom>
          <a:noFill/>
          <a:ln>
            <a:noFill/>
          </a:ln>
        </p:spPr>
      </p:pic>
      <p:pic>
        <p:nvPicPr>
          <p:cNvPr id="116" name="Google Shape;116;p21"/>
          <p:cNvPicPr preferRelativeResize="0"/>
          <p:nvPr/>
        </p:nvPicPr>
        <p:blipFill>
          <a:blip r:embed="rId5">
            <a:alphaModFix/>
          </a:blip>
          <a:stretch>
            <a:fillRect/>
          </a:stretch>
        </p:blipFill>
        <p:spPr>
          <a:xfrm>
            <a:off x="4995800" y="2611850"/>
            <a:ext cx="3872150" cy="21813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1030</Words>
  <Application>Microsoft Macintosh PowerPoint</Application>
  <PresentationFormat>On-screen Show (16:9)</PresentationFormat>
  <Paragraphs>113</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Simple Light</vt:lpstr>
      <vt:lpstr>Democratic backsliding  and nationalism</vt:lpstr>
      <vt:lpstr>Democratic backsliding / fatigue in the CEE</vt:lpstr>
      <vt:lpstr>What are the current threats to democracy in the CEE region?</vt:lpstr>
      <vt:lpstr>Hungary: “illiberal democracy”</vt:lpstr>
      <vt:lpstr>Poland: “cultural counter-revolution”</vt:lpstr>
      <vt:lpstr>EU: Article 7 against Hungary and Poland</vt:lpstr>
      <vt:lpstr>PowerPoint Presentation</vt:lpstr>
      <vt:lpstr>Slovakia</vt:lpstr>
      <vt:lpstr>Czech Republic</vt:lpstr>
      <vt:lpstr>The Economist Democracy Index </vt:lpstr>
      <vt:lpstr>Freedom House 2019</vt:lpstr>
      <vt:lpstr>PowerPoint Presentation</vt:lpstr>
      <vt:lpstr>Bertelsmann Stiftung’s Transformation Index (BTI)</vt:lpstr>
      <vt:lpstr>PowerPoint Presentation</vt:lpstr>
      <vt:lpstr>PowerPoint Presentation</vt:lpstr>
      <vt:lpstr>Blank Democratic Spots (Rupnik and Zielonka 2013)</vt:lpstr>
      <vt:lpstr>PowerPoint Presentation</vt:lpstr>
      <vt:lpstr>Emptying of democracy (Atilla Ágh 2016)</vt:lpstr>
      <vt:lpstr>Illiberal swerves or turns? (Bustikova, Guasti 2017)</vt:lpstr>
      <vt:lpstr>Uncivil society - ally of the swerving leaders </vt:lpstr>
      <vt:lpstr>Why so popular? (Rupnik 2016)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Democratic backsliding  and nationalism</dc:title>
  <cp:lastModifiedBy>Markéta Blažejovská</cp:lastModifiedBy>
  <cp:revision>12</cp:revision>
  <dcterms:modified xsi:type="dcterms:W3CDTF">2019-04-28T07:19:46Z</dcterms:modified>
</cp:coreProperties>
</file>