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4"/>
  </p:notesMasterIdLst>
  <p:handoutMasterIdLst>
    <p:handoutMasterId r:id="rId55"/>
  </p:handoutMasterIdLst>
  <p:sldIdLst>
    <p:sldId id="256" r:id="rId5"/>
    <p:sldId id="345" r:id="rId6"/>
    <p:sldId id="344" r:id="rId7"/>
    <p:sldId id="264" r:id="rId8"/>
    <p:sldId id="295" r:id="rId9"/>
    <p:sldId id="294" r:id="rId10"/>
    <p:sldId id="296" r:id="rId11"/>
    <p:sldId id="297" r:id="rId12"/>
    <p:sldId id="299" r:id="rId13"/>
    <p:sldId id="300" r:id="rId14"/>
    <p:sldId id="301" r:id="rId15"/>
    <p:sldId id="303" r:id="rId16"/>
    <p:sldId id="304" r:id="rId17"/>
    <p:sldId id="305" r:id="rId18"/>
    <p:sldId id="308" r:id="rId19"/>
    <p:sldId id="309" r:id="rId20"/>
    <p:sldId id="310" r:id="rId21"/>
    <p:sldId id="306" r:id="rId22"/>
    <p:sldId id="312" r:id="rId23"/>
    <p:sldId id="313" r:id="rId24"/>
    <p:sldId id="311" r:id="rId25"/>
    <p:sldId id="315" r:id="rId26"/>
    <p:sldId id="316" r:id="rId27"/>
    <p:sldId id="325" r:id="rId28"/>
    <p:sldId id="336" r:id="rId29"/>
    <p:sldId id="337" r:id="rId30"/>
    <p:sldId id="317" r:id="rId31"/>
    <p:sldId id="318" r:id="rId32"/>
    <p:sldId id="320" r:id="rId33"/>
    <p:sldId id="321" r:id="rId34"/>
    <p:sldId id="322" r:id="rId35"/>
    <p:sldId id="323" r:id="rId36"/>
    <p:sldId id="327" r:id="rId37"/>
    <p:sldId id="340" r:id="rId38"/>
    <p:sldId id="334" r:id="rId39"/>
    <p:sldId id="335" r:id="rId40"/>
    <p:sldId id="326" r:id="rId41"/>
    <p:sldId id="338" r:id="rId42"/>
    <p:sldId id="339" r:id="rId43"/>
    <p:sldId id="328" r:id="rId44"/>
    <p:sldId id="333" r:id="rId45"/>
    <p:sldId id="331" r:id="rId46"/>
    <p:sldId id="329" r:id="rId47"/>
    <p:sldId id="332" r:id="rId48"/>
    <p:sldId id="330" r:id="rId49"/>
    <p:sldId id="341" r:id="rId50"/>
    <p:sldId id="342" r:id="rId51"/>
    <p:sldId id="343" r:id="rId52"/>
    <p:sldId id="27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FED0F-F5D3-9880-86D8-A76EC7ACA102}" v="16" dt="2024-02-18T17:48:08.185"/>
    <p1510:client id="{44B7C9ED-EFD3-A3F7-B01C-D5D69AD024F6}" v="22" dt="2024-02-18T17:52:39.821"/>
    <p1510:client id="{65E7062A-57F1-9534-59D0-1FC6D6B0A9F2}" v="196" dt="2024-02-18T16:37:09.552"/>
    <p1510:client id="{9C66359F-CEAA-ED3A-E419-4A7DDE025E3E}" v="118" dt="2024-02-18T17:47:12.617"/>
    <p1510:client id="{9DBF1612-8B6F-EF60-7FD9-0F748095C92D}" v="707" dt="2024-02-17T20:56:28.447"/>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064"/>
  </p:normalViewPr>
  <p:slideViewPr>
    <p:cSldViewPr snapToGrid="0">
      <p:cViewPr varScale="1">
        <p:scale>
          <a:sx n="83" d="100"/>
          <a:sy n="83" d="100"/>
        </p:scale>
        <p:origin x="1600" y="200"/>
      </p:cViewPr>
      <p:guideLst>
        <p:guide orient="horz" pos="792"/>
        <p:guide pos="3144"/>
        <p:guide orient="horz" pos="96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4/17/24</a:t>
            </a:fld>
            <a:endParaRPr lang="en-US"/>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a:p>
        </p:txBody>
      </p:sp>
    </p:spTree>
    <p:extLst>
      <p:ext uri="{BB962C8B-B14F-4D97-AF65-F5344CB8AC3E}">
        <p14:creationId xmlns:p14="http://schemas.microsoft.com/office/powerpoint/2010/main" val="188633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a:p>
        </p:txBody>
      </p:sp>
    </p:spTree>
    <p:extLst>
      <p:ext uri="{BB962C8B-B14F-4D97-AF65-F5344CB8AC3E}">
        <p14:creationId xmlns:p14="http://schemas.microsoft.com/office/powerpoint/2010/main" val="29136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a:p>
        </p:txBody>
      </p:sp>
    </p:spTree>
    <p:extLst>
      <p:ext uri="{BB962C8B-B14F-4D97-AF65-F5344CB8AC3E}">
        <p14:creationId xmlns:p14="http://schemas.microsoft.com/office/powerpoint/2010/main" val="29547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a:p>
        </p:txBody>
      </p:sp>
    </p:spTree>
    <p:extLst>
      <p:ext uri="{BB962C8B-B14F-4D97-AF65-F5344CB8AC3E}">
        <p14:creationId xmlns:p14="http://schemas.microsoft.com/office/powerpoint/2010/main" val="1022170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a:p>
        </p:txBody>
      </p:sp>
    </p:spTree>
    <p:extLst>
      <p:ext uri="{BB962C8B-B14F-4D97-AF65-F5344CB8AC3E}">
        <p14:creationId xmlns:p14="http://schemas.microsoft.com/office/powerpoint/2010/main" val="241285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a:p>
        </p:txBody>
      </p:sp>
    </p:spTree>
    <p:extLst>
      <p:ext uri="{BB962C8B-B14F-4D97-AF65-F5344CB8AC3E}">
        <p14:creationId xmlns:p14="http://schemas.microsoft.com/office/powerpoint/2010/main" val="265007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18</a:t>
            </a:fld>
            <a:endParaRPr lang="en-US"/>
          </a:p>
        </p:txBody>
      </p:sp>
    </p:spTree>
    <p:extLst>
      <p:ext uri="{BB962C8B-B14F-4D97-AF65-F5344CB8AC3E}">
        <p14:creationId xmlns:p14="http://schemas.microsoft.com/office/powerpoint/2010/main" val="4140870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19</a:t>
            </a:fld>
            <a:endParaRPr lang="en-US"/>
          </a:p>
        </p:txBody>
      </p:sp>
    </p:spTree>
    <p:extLst>
      <p:ext uri="{BB962C8B-B14F-4D97-AF65-F5344CB8AC3E}">
        <p14:creationId xmlns:p14="http://schemas.microsoft.com/office/powerpoint/2010/main" val="226536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20</a:t>
            </a:fld>
            <a:endParaRPr lang="en-US"/>
          </a:p>
        </p:txBody>
      </p:sp>
    </p:spTree>
    <p:extLst>
      <p:ext uri="{BB962C8B-B14F-4D97-AF65-F5344CB8AC3E}">
        <p14:creationId xmlns:p14="http://schemas.microsoft.com/office/powerpoint/2010/main" val="108996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21</a:t>
            </a:fld>
            <a:endParaRPr lang="en-US"/>
          </a:p>
        </p:txBody>
      </p:sp>
    </p:spTree>
    <p:extLst>
      <p:ext uri="{BB962C8B-B14F-4D97-AF65-F5344CB8AC3E}">
        <p14:creationId xmlns:p14="http://schemas.microsoft.com/office/powerpoint/2010/main" val="31545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a:p>
        </p:txBody>
      </p:sp>
    </p:spTree>
    <p:extLst>
      <p:ext uri="{BB962C8B-B14F-4D97-AF65-F5344CB8AC3E}">
        <p14:creationId xmlns:p14="http://schemas.microsoft.com/office/powerpoint/2010/main" val="2769560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22</a:t>
            </a:fld>
            <a:endParaRPr lang="en-US"/>
          </a:p>
        </p:txBody>
      </p:sp>
    </p:spTree>
    <p:extLst>
      <p:ext uri="{BB962C8B-B14F-4D97-AF65-F5344CB8AC3E}">
        <p14:creationId xmlns:p14="http://schemas.microsoft.com/office/powerpoint/2010/main" val="93567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23</a:t>
            </a:fld>
            <a:endParaRPr lang="en-US"/>
          </a:p>
        </p:txBody>
      </p:sp>
    </p:spTree>
    <p:extLst>
      <p:ext uri="{BB962C8B-B14F-4D97-AF65-F5344CB8AC3E}">
        <p14:creationId xmlns:p14="http://schemas.microsoft.com/office/powerpoint/2010/main" val="349882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a:p>
        </p:txBody>
      </p:sp>
    </p:spTree>
    <p:extLst>
      <p:ext uri="{BB962C8B-B14F-4D97-AF65-F5344CB8AC3E}">
        <p14:creationId xmlns:p14="http://schemas.microsoft.com/office/powerpoint/2010/main" val="259232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25</a:t>
            </a:fld>
            <a:endParaRPr lang="en-US"/>
          </a:p>
        </p:txBody>
      </p:sp>
    </p:spTree>
    <p:extLst>
      <p:ext uri="{BB962C8B-B14F-4D97-AF65-F5344CB8AC3E}">
        <p14:creationId xmlns:p14="http://schemas.microsoft.com/office/powerpoint/2010/main" val="66066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26</a:t>
            </a:fld>
            <a:endParaRPr lang="en-US"/>
          </a:p>
        </p:txBody>
      </p:sp>
    </p:spTree>
    <p:extLst>
      <p:ext uri="{BB962C8B-B14F-4D97-AF65-F5344CB8AC3E}">
        <p14:creationId xmlns:p14="http://schemas.microsoft.com/office/powerpoint/2010/main" val="348546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27</a:t>
            </a:fld>
            <a:endParaRPr lang="en-US"/>
          </a:p>
        </p:txBody>
      </p:sp>
    </p:spTree>
    <p:extLst>
      <p:ext uri="{BB962C8B-B14F-4D97-AF65-F5344CB8AC3E}">
        <p14:creationId xmlns:p14="http://schemas.microsoft.com/office/powerpoint/2010/main" val="4270993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28</a:t>
            </a:fld>
            <a:endParaRPr lang="en-US"/>
          </a:p>
        </p:txBody>
      </p:sp>
    </p:spTree>
    <p:extLst>
      <p:ext uri="{BB962C8B-B14F-4D97-AF65-F5344CB8AC3E}">
        <p14:creationId xmlns:p14="http://schemas.microsoft.com/office/powerpoint/2010/main" val="72472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29</a:t>
            </a:fld>
            <a:endParaRPr lang="en-US"/>
          </a:p>
        </p:txBody>
      </p:sp>
    </p:spTree>
    <p:extLst>
      <p:ext uri="{BB962C8B-B14F-4D97-AF65-F5344CB8AC3E}">
        <p14:creationId xmlns:p14="http://schemas.microsoft.com/office/powerpoint/2010/main" val="253708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30</a:t>
            </a:fld>
            <a:endParaRPr lang="en-US"/>
          </a:p>
        </p:txBody>
      </p:sp>
    </p:spTree>
    <p:extLst>
      <p:ext uri="{BB962C8B-B14F-4D97-AF65-F5344CB8AC3E}">
        <p14:creationId xmlns:p14="http://schemas.microsoft.com/office/powerpoint/2010/main" val="843590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31</a:t>
            </a:fld>
            <a:endParaRPr lang="en-US"/>
          </a:p>
        </p:txBody>
      </p:sp>
    </p:spTree>
    <p:extLst>
      <p:ext uri="{BB962C8B-B14F-4D97-AF65-F5344CB8AC3E}">
        <p14:creationId xmlns:p14="http://schemas.microsoft.com/office/powerpoint/2010/main" val="65907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a:p>
        </p:txBody>
      </p:sp>
    </p:spTree>
    <p:extLst>
      <p:ext uri="{BB962C8B-B14F-4D97-AF65-F5344CB8AC3E}">
        <p14:creationId xmlns:p14="http://schemas.microsoft.com/office/powerpoint/2010/main" val="4071961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ECECEC"/>
                </a:solidFill>
                <a:effectLst/>
                <a:latin typeface="Georgia" panose="02040502050405020303" pitchFamily="18" charset="0"/>
              </a:rPr>
              <a:t>When we speak about reliability in qualitative content analysis, we're focusing on the consistency and dependability with which data are interpreted, coded, and </a:t>
            </a:r>
            <a:r>
              <a:rPr lang="en-GB" sz="1200" b="0" i="0" dirty="0" err="1">
                <a:solidFill>
                  <a:srgbClr val="ECECEC"/>
                </a:solidFill>
                <a:effectLst/>
                <a:latin typeface="Georgia" panose="02040502050405020303" pitchFamily="18" charset="0"/>
              </a:rPr>
              <a:t>analyzed</a:t>
            </a:r>
            <a:r>
              <a:rPr lang="en-GB" sz="1200" b="0" i="0" dirty="0">
                <a:solidFill>
                  <a:srgbClr val="ECECEC"/>
                </a:solidFill>
                <a:effectLst/>
                <a:latin typeface="Georgia" panose="02040502050405020303" pitchFamily="18" charset="0"/>
              </a:rPr>
              <a:t>. This concept is crucial because it ensures that our findings are credible and accurately reflect the data we're studying. Let's break it down into simpler, more comprehensible terms:</a:t>
            </a:r>
          </a:p>
          <a:p>
            <a:pPr algn="l">
              <a:buFont typeface="+mj-lt"/>
              <a:buAutoNum type="arabicPeriod"/>
            </a:pPr>
            <a:r>
              <a:rPr lang="en-GB" sz="1200" b="1" i="0" dirty="0">
                <a:solidFill>
                  <a:srgbClr val="ECECEC"/>
                </a:solidFill>
                <a:effectLst/>
                <a:latin typeface="Georgia" panose="02040502050405020303" pitchFamily="18" charset="0"/>
              </a:rPr>
              <a:t>Clear Coding Guidelines</a:t>
            </a:r>
            <a:r>
              <a:rPr lang="en-GB" sz="1200" b="0" i="0" dirty="0">
                <a:solidFill>
                  <a:srgbClr val="ECECEC"/>
                </a:solidFill>
                <a:effectLst/>
                <a:latin typeface="Georgia" panose="02040502050405020303" pitchFamily="18" charset="0"/>
              </a:rPr>
              <a:t>: It's like creating a detailed map before starting a journey. We define each code category or theme clearly, including examples and criteria for what belongs or doesn't belong. This way, everyone involved in the analysis understands how to navigate the data consistently.</a:t>
            </a:r>
          </a:p>
          <a:p>
            <a:pPr algn="l">
              <a:buFont typeface="+mj-lt"/>
              <a:buAutoNum type="arabicPeriod"/>
            </a:pPr>
            <a:r>
              <a:rPr lang="en-GB" sz="1200" b="1" i="0" dirty="0">
                <a:solidFill>
                  <a:srgbClr val="ECECEC"/>
                </a:solidFill>
                <a:effectLst/>
                <a:latin typeface="Georgia" panose="02040502050405020303" pitchFamily="18" charset="0"/>
              </a:rPr>
              <a:t>Pilot Testing</a:t>
            </a:r>
            <a:r>
              <a:rPr lang="en-GB" sz="1200" b="0" i="0" dirty="0">
                <a:solidFill>
                  <a:srgbClr val="ECECEC"/>
                </a:solidFill>
                <a:effectLst/>
                <a:latin typeface="Georgia" panose="02040502050405020303" pitchFamily="18" charset="0"/>
              </a:rPr>
              <a:t>: Think of this as a dress rehearsal before the main performance. We test our coding approach on a small portion of the data to catch any issues early on, ensuring our methods work as intended before applying them more broadly.</a:t>
            </a:r>
          </a:p>
          <a:p>
            <a:pPr algn="l">
              <a:buFont typeface="+mj-lt"/>
              <a:buAutoNum type="arabicPeriod"/>
            </a:pPr>
            <a:r>
              <a:rPr lang="en-GB" sz="1200" b="1" i="0" dirty="0">
                <a:solidFill>
                  <a:srgbClr val="ECECEC"/>
                </a:solidFill>
                <a:effectLst/>
                <a:latin typeface="Georgia" panose="02040502050405020303" pitchFamily="18" charset="0"/>
              </a:rPr>
              <a:t>Multiple Coders</a:t>
            </a:r>
            <a:r>
              <a:rPr lang="en-GB" sz="1200" b="0" i="0" dirty="0">
                <a:solidFill>
                  <a:srgbClr val="ECECEC"/>
                </a:solidFill>
                <a:effectLst/>
                <a:latin typeface="Georgia" panose="02040502050405020303" pitchFamily="18" charset="0"/>
              </a:rPr>
              <a:t>: Just as we might ask several friends to read a draft of a paper to get different perspectives, using multiple coders allows us to compare interpretations of the data. This process, known as inter-coder reliability, helps ensure our analysis is not biased by any single coder's viewpoint.</a:t>
            </a:r>
          </a:p>
          <a:p>
            <a:pPr algn="l">
              <a:buFont typeface="+mj-lt"/>
              <a:buAutoNum type="arabicPeriod"/>
            </a:pPr>
            <a:r>
              <a:rPr lang="en-GB" sz="1200" b="1" i="0" dirty="0">
                <a:solidFill>
                  <a:srgbClr val="ECECEC"/>
                </a:solidFill>
                <a:effectLst/>
                <a:latin typeface="Georgia" panose="02040502050405020303" pitchFamily="18" charset="0"/>
              </a:rPr>
              <a:t>Documenting Changes and Decisions</a:t>
            </a:r>
            <a:r>
              <a:rPr lang="en-GB" sz="1200" b="0" i="0" dirty="0">
                <a:solidFill>
                  <a:srgbClr val="ECECEC"/>
                </a:solidFill>
                <a:effectLst/>
                <a:latin typeface="Georgia" panose="02040502050405020303" pitchFamily="18" charset="0"/>
              </a:rPr>
              <a:t>: Throughout our analysis, we keep a detailed diary of any adjustments we make and the reasons behind them. This transparency is key for anyone who wishes to understand or replicate our study, ensuring the integrity of our research process.</a:t>
            </a:r>
          </a:p>
          <a:p>
            <a:br>
              <a:rPr lang="en-GB" sz="1200" dirty="0">
                <a:latin typeface="Georgia" panose="02040502050405020303" pitchFamily="18" charset="0"/>
              </a:rPr>
            </a:br>
            <a:endParaRPr lang="en-US" sz="1200"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32</a:t>
            </a:fld>
            <a:endParaRPr lang="en-US"/>
          </a:p>
        </p:txBody>
      </p:sp>
    </p:spTree>
    <p:extLst>
      <p:ext uri="{BB962C8B-B14F-4D97-AF65-F5344CB8AC3E}">
        <p14:creationId xmlns:p14="http://schemas.microsoft.com/office/powerpoint/2010/main" val="1246307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b="0" i="0" dirty="0">
                <a:solidFill>
                  <a:srgbClr val="ECECEC"/>
                </a:solidFill>
                <a:effectLst/>
                <a:latin typeface="Georgia" panose="02040502050405020303" pitchFamily="18" charset="0"/>
              </a:rPr>
              <a:t>When we speak about reliability in qualitative content analysis, we're focusing on the consistency and dependability with which data are interpreted, coded, and </a:t>
            </a:r>
            <a:r>
              <a:rPr lang="en-GB" sz="1000" b="0" i="0" dirty="0" err="1">
                <a:solidFill>
                  <a:srgbClr val="ECECEC"/>
                </a:solidFill>
                <a:effectLst/>
                <a:latin typeface="Georgia" panose="02040502050405020303" pitchFamily="18" charset="0"/>
              </a:rPr>
              <a:t>analyzed</a:t>
            </a:r>
            <a:r>
              <a:rPr lang="en-GB" sz="1000" b="0" i="0" dirty="0">
                <a:solidFill>
                  <a:srgbClr val="ECECEC"/>
                </a:solidFill>
                <a:effectLst/>
                <a:latin typeface="Georgia" panose="02040502050405020303" pitchFamily="18" charset="0"/>
              </a:rPr>
              <a:t>. This concept is crucial because it ensures that our findings are credible and accurately reflect the data we're studying. Let's break it down into simpler, more comprehensible terms:</a:t>
            </a:r>
          </a:p>
          <a:p>
            <a:pPr algn="l">
              <a:buFont typeface="+mj-lt"/>
              <a:buAutoNum type="arabicPeriod"/>
            </a:pPr>
            <a:r>
              <a:rPr lang="en-GB" sz="1000" b="1" i="0" dirty="0">
                <a:solidFill>
                  <a:srgbClr val="ECECEC"/>
                </a:solidFill>
                <a:effectLst/>
                <a:latin typeface="Georgia" panose="02040502050405020303" pitchFamily="18" charset="0"/>
              </a:rPr>
              <a:t>Clear Coding Guidelines</a:t>
            </a:r>
            <a:r>
              <a:rPr lang="en-GB" sz="1000" b="0" i="0" dirty="0">
                <a:solidFill>
                  <a:srgbClr val="ECECEC"/>
                </a:solidFill>
                <a:effectLst/>
                <a:latin typeface="Georgia" panose="02040502050405020303" pitchFamily="18" charset="0"/>
              </a:rPr>
              <a:t>: It's like creating a detailed map before starting a journey. We define each code category or theme clearly, including examples and criteria for what belongs or doesn't belong. This way, everyone involved in the analysis understands how to navigate the data consistently.</a:t>
            </a:r>
          </a:p>
          <a:p>
            <a:pPr algn="l">
              <a:buFont typeface="+mj-lt"/>
              <a:buAutoNum type="arabicPeriod"/>
            </a:pPr>
            <a:r>
              <a:rPr lang="en-GB" sz="1000" b="1" i="0" dirty="0">
                <a:solidFill>
                  <a:srgbClr val="ECECEC"/>
                </a:solidFill>
                <a:effectLst/>
                <a:latin typeface="Georgia" panose="02040502050405020303" pitchFamily="18" charset="0"/>
              </a:rPr>
              <a:t>Pilot Testing</a:t>
            </a:r>
            <a:r>
              <a:rPr lang="en-GB" sz="1000" b="0" i="0" dirty="0">
                <a:solidFill>
                  <a:srgbClr val="ECECEC"/>
                </a:solidFill>
                <a:effectLst/>
                <a:latin typeface="Georgia" panose="02040502050405020303" pitchFamily="18" charset="0"/>
              </a:rPr>
              <a:t>: Think of this as a dress rehearsal before the main performance. We test our coding approach on a small portion of the data to catch any issues early on, ensuring our methods work as intended before applying them more broadly.</a:t>
            </a:r>
          </a:p>
          <a:p>
            <a:pPr algn="l">
              <a:buFont typeface="+mj-lt"/>
              <a:buAutoNum type="arabicPeriod"/>
            </a:pPr>
            <a:r>
              <a:rPr lang="en-GB" sz="1000" b="1" i="0" dirty="0">
                <a:solidFill>
                  <a:srgbClr val="ECECEC"/>
                </a:solidFill>
                <a:effectLst/>
                <a:latin typeface="Georgia" panose="02040502050405020303" pitchFamily="18" charset="0"/>
              </a:rPr>
              <a:t>Multiple Coders</a:t>
            </a:r>
            <a:r>
              <a:rPr lang="en-GB" sz="1000" b="0" i="0" dirty="0">
                <a:solidFill>
                  <a:srgbClr val="ECECEC"/>
                </a:solidFill>
                <a:effectLst/>
                <a:latin typeface="Georgia" panose="02040502050405020303" pitchFamily="18" charset="0"/>
              </a:rPr>
              <a:t>: Just as we might ask several friends to read a draft of a paper to get different perspectives, using multiple coders allows us to compare interpretations of the data. This process, known as inter-coder reliability, helps ensure our analysis is not biased by any single coder's viewpoint.</a:t>
            </a:r>
          </a:p>
          <a:p>
            <a:pPr algn="l">
              <a:buFont typeface="+mj-lt"/>
              <a:buAutoNum type="arabicPeriod"/>
            </a:pPr>
            <a:r>
              <a:rPr lang="en-GB" sz="1000" b="1" i="0" dirty="0">
                <a:solidFill>
                  <a:srgbClr val="ECECEC"/>
                </a:solidFill>
                <a:effectLst/>
                <a:latin typeface="Georgia" panose="02040502050405020303" pitchFamily="18" charset="0"/>
              </a:rPr>
              <a:t>Documenting Changes and Decisions</a:t>
            </a:r>
            <a:r>
              <a:rPr lang="en-GB" sz="1000" b="0" i="0" dirty="0">
                <a:solidFill>
                  <a:srgbClr val="ECECEC"/>
                </a:solidFill>
                <a:effectLst/>
                <a:latin typeface="Georgia" panose="02040502050405020303" pitchFamily="18" charset="0"/>
              </a:rPr>
              <a:t>: Throughout our analysis, we keep a detailed diary of any adjustments we make and the reasons behind them. This transparency is key for anyone who wishes to understand or replicate our study, ensuring the integrity of our research process.</a:t>
            </a:r>
          </a:p>
          <a:p>
            <a:br>
              <a:rPr lang="en-GB" sz="1000" dirty="0">
                <a:latin typeface="Georgia" panose="02040502050405020303" pitchFamily="18" charset="0"/>
              </a:rPr>
            </a:br>
            <a:endParaRPr lang="en-US" sz="1000" dirty="0">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10895658-EA1F-4910-80AB-4DA76E167475}" type="slidenum">
              <a:rPr lang="en-US" smtClean="0"/>
              <a:t>33</a:t>
            </a:fld>
            <a:endParaRPr lang="en-US"/>
          </a:p>
        </p:txBody>
      </p:sp>
    </p:spTree>
    <p:extLst>
      <p:ext uri="{BB962C8B-B14F-4D97-AF65-F5344CB8AC3E}">
        <p14:creationId xmlns:p14="http://schemas.microsoft.com/office/powerpoint/2010/main" val="38541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sz="1200" b="1" i="0" dirty="0">
                <a:solidFill>
                  <a:srgbClr val="ECECEC"/>
                </a:solidFill>
                <a:effectLst/>
                <a:latin typeface="Georgia" panose="02040502050405020303" pitchFamily="18" charset="0"/>
              </a:rPr>
              <a:t>Documenting Changes and Decisions</a:t>
            </a:r>
            <a:r>
              <a:rPr lang="en-GB" sz="1200" b="0" i="0" dirty="0">
                <a:solidFill>
                  <a:srgbClr val="ECECEC"/>
                </a:solidFill>
                <a:effectLst/>
                <a:latin typeface="Georgia" panose="02040502050405020303" pitchFamily="18" charset="0"/>
              </a:rPr>
              <a:t>: Throughout our analysis, we keep a detailed diary of any adjustments we make and the reasons behind them. This transparency is key for anyone who wishes to understand or replicate our study, ensuring the integrity of our research process.</a:t>
            </a:r>
          </a:p>
          <a:p>
            <a:br>
              <a:rPr lang="en-GB" sz="1200" dirty="0">
                <a:latin typeface="Georgia" panose="02040502050405020303" pitchFamily="18" charset="0"/>
              </a:rPr>
            </a:br>
            <a:endParaRPr lang="en-US" sz="1200"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a:p>
        </p:txBody>
      </p:sp>
    </p:spTree>
    <p:extLst>
      <p:ext uri="{BB962C8B-B14F-4D97-AF65-F5344CB8AC3E}">
        <p14:creationId xmlns:p14="http://schemas.microsoft.com/office/powerpoint/2010/main" val="603083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a:p>
        </p:txBody>
      </p:sp>
    </p:spTree>
    <p:extLst>
      <p:ext uri="{BB962C8B-B14F-4D97-AF65-F5344CB8AC3E}">
        <p14:creationId xmlns:p14="http://schemas.microsoft.com/office/powerpoint/2010/main" val="582191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36</a:t>
            </a:fld>
            <a:endParaRPr lang="en-US"/>
          </a:p>
        </p:txBody>
      </p:sp>
    </p:spTree>
    <p:extLst>
      <p:ext uri="{BB962C8B-B14F-4D97-AF65-F5344CB8AC3E}">
        <p14:creationId xmlns:p14="http://schemas.microsoft.com/office/powerpoint/2010/main" val="2786037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37</a:t>
            </a:fld>
            <a:endParaRPr lang="en-US"/>
          </a:p>
        </p:txBody>
      </p:sp>
    </p:spTree>
    <p:extLst>
      <p:ext uri="{BB962C8B-B14F-4D97-AF65-F5344CB8AC3E}">
        <p14:creationId xmlns:p14="http://schemas.microsoft.com/office/powerpoint/2010/main" val="101809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38</a:t>
            </a:fld>
            <a:endParaRPr lang="en-US"/>
          </a:p>
        </p:txBody>
      </p:sp>
    </p:spTree>
    <p:extLst>
      <p:ext uri="{BB962C8B-B14F-4D97-AF65-F5344CB8AC3E}">
        <p14:creationId xmlns:p14="http://schemas.microsoft.com/office/powerpoint/2010/main" val="116201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39</a:t>
            </a:fld>
            <a:endParaRPr lang="en-US"/>
          </a:p>
        </p:txBody>
      </p:sp>
    </p:spTree>
    <p:extLst>
      <p:ext uri="{BB962C8B-B14F-4D97-AF65-F5344CB8AC3E}">
        <p14:creationId xmlns:p14="http://schemas.microsoft.com/office/powerpoint/2010/main" val="732966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40</a:t>
            </a:fld>
            <a:endParaRPr lang="en-US"/>
          </a:p>
        </p:txBody>
      </p:sp>
    </p:spTree>
    <p:extLst>
      <p:ext uri="{BB962C8B-B14F-4D97-AF65-F5344CB8AC3E}">
        <p14:creationId xmlns:p14="http://schemas.microsoft.com/office/powerpoint/2010/main" val="736889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ECECEC"/>
                </a:solidFill>
                <a:effectLst/>
                <a:latin typeface="Söhne"/>
              </a:rPr>
              <a:t>Discussing </a:t>
            </a:r>
            <a:r>
              <a:rPr lang="en-GB" b="1" i="0" dirty="0">
                <a:solidFill>
                  <a:srgbClr val="ECECEC"/>
                </a:solidFill>
                <a:effectLst/>
                <a:latin typeface="Söhne"/>
              </a:rPr>
              <a:t>construct validity</a:t>
            </a:r>
            <a:r>
              <a:rPr lang="en-GB" b="0" i="0" dirty="0">
                <a:solidFill>
                  <a:srgbClr val="ECECEC"/>
                </a:solidFill>
                <a:effectLst/>
                <a:latin typeface="Söhne"/>
              </a:rPr>
              <a:t>, this is about making sure the ideas we're studying are accurately captured by how we define and measure them. It’s like double-checking that our study really digs into the heart of what we're trying to understand.</a:t>
            </a:r>
          </a:p>
          <a:p>
            <a:br>
              <a:rPr lang="en-GB" dirty="0"/>
            </a:b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41</a:t>
            </a:fld>
            <a:endParaRPr lang="en-US"/>
          </a:p>
        </p:txBody>
      </p:sp>
    </p:spTree>
    <p:extLst>
      <p:ext uri="{BB962C8B-B14F-4D97-AF65-F5344CB8AC3E}">
        <p14:creationId xmlns:p14="http://schemas.microsoft.com/office/powerpoint/2010/main" val="176036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a:p>
        </p:txBody>
      </p:sp>
    </p:spTree>
    <p:extLst>
      <p:ext uri="{BB962C8B-B14F-4D97-AF65-F5344CB8AC3E}">
        <p14:creationId xmlns:p14="http://schemas.microsoft.com/office/powerpoint/2010/main" val="3807761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latin typeface="Söhne"/>
              </a:rPr>
              <a:t>Lastly, when we talk about </a:t>
            </a:r>
            <a:r>
              <a:rPr lang="en-GB" b="1" i="0" dirty="0">
                <a:effectLst/>
                <a:latin typeface="Söhne"/>
              </a:rPr>
              <a:t>content validity</a:t>
            </a:r>
            <a:r>
              <a:rPr lang="en-GB" b="0" i="0" dirty="0">
                <a:effectLst/>
                <a:latin typeface="Söhne"/>
              </a:rPr>
              <a:t>, it means we're looking at whether the stuff we choose to </a:t>
            </a:r>
            <a:r>
              <a:rPr lang="en-GB" b="0" i="0" dirty="0" err="1">
                <a:effectLst/>
                <a:latin typeface="Söhne"/>
              </a:rPr>
              <a:t>analyze</a:t>
            </a:r>
            <a:r>
              <a:rPr lang="en-GB" b="0" i="0" dirty="0">
                <a:effectLst/>
                <a:latin typeface="Söhne"/>
              </a:rPr>
              <a:t> really shows the full picture of what we're studying. It's making sure we're not missing out on important parts of the topic.</a:t>
            </a:r>
          </a:p>
          <a:p>
            <a:pPr algn="l"/>
            <a:br>
              <a:rPr lang="en-GB" b="0" i="0" dirty="0">
                <a:effectLst/>
                <a:latin typeface="Söhne"/>
              </a:rPr>
            </a:br>
            <a:endParaRPr lang="en-GB" b="0" i="0" dirty="0">
              <a:effectLst/>
              <a:latin typeface="Söhne"/>
            </a:endParaRP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42</a:t>
            </a:fld>
            <a:endParaRPr lang="en-US"/>
          </a:p>
        </p:txBody>
      </p:sp>
    </p:spTree>
    <p:extLst>
      <p:ext uri="{BB962C8B-B14F-4D97-AF65-F5344CB8AC3E}">
        <p14:creationId xmlns:p14="http://schemas.microsoft.com/office/powerpoint/2010/main" val="393125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ECECEC"/>
                </a:solidFill>
                <a:effectLst/>
                <a:latin typeface="Söhne"/>
              </a:rPr>
              <a:t>When we discuss </a:t>
            </a:r>
            <a:r>
              <a:rPr lang="en-GB" b="1" i="0" dirty="0">
                <a:solidFill>
                  <a:srgbClr val="ECECEC"/>
                </a:solidFill>
                <a:effectLst/>
                <a:latin typeface="Söhne"/>
              </a:rPr>
              <a:t>semantic validity</a:t>
            </a:r>
            <a:r>
              <a:rPr lang="en-GB" b="0" i="0" dirty="0">
                <a:solidFill>
                  <a:srgbClr val="ECECEC"/>
                </a:solidFill>
                <a:effectLst/>
                <a:latin typeface="Söhne"/>
              </a:rPr>
              <a:t>, we're making sure the labels and groups we use match what the text really means to people. Think of it as making sure our analysis connects with what the text means in the real world.</a:t>
            </a:r>
          </a:p>
          <a:p>
            <a:br>
              <a:rPr lang="en-GB" dirty="0"/>
            </a:b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43</a:t>
            </a:fld>
            <a:endParaRPr lang="en-US"/>
          </a:p>
        </p:txBody>
      </p:sp>
    </p:spTree>
    <p:extLst>
      <p:ext uri="{BB962C8B-B14F-4D97-AF65-F5344CB8AC3E}">
        <p14:creationId xmlns:p14="http://schemas.microsoft.com/office/powerpoint/2010/main" val="37364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ECECEC"/>
                </a:solidFill>
                <a:effectLst/>
                <a:latin typeface="Söhne"/>
              </a:rPr>
              <a:t>Talking about </a:t>
            </a:r>
            <a:r>
              <a:rPr lang="en-GB" b="1" i="0" dirty="0">
                <a:solidFill>
                  <a:srgbClr val="ECECEC"/>
                </a:solidFill>
                <a:effectLst/>
                <a:latin typeface="Söhne"/>
              </a:rPr>
              <a:t>structural validity</a:t>
            </a:r>
            <a:r>
              <a:rPr lang="en-GB" b="0" i="0" dirty="0">
                <a:solidFill>
                  <a:srgbClr val="ECECEC"/>
                </a:solidFill>
                <a:effectLst/>
                <a:latin typeface="Söhne"/>
              </a:rPr>
              <a:t>, it's like checking that our tools for analysis truly capture how texts are normally used and understood. It’s ensuring our methods are tuned to catch the subtle ways language is used.</a:t>
            </a:r>
          </a:p>
          <a:p>
            <a:br>
              <a:rPr lang="en-GB" dirty="0"/>
            </a:b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44</a:t>
            </a:fld>
            <a:endParaRPr lang="en-US"/>
          </a:p>
        </p:txBody>
      </p:sp>
    </p:spTree>
    <p:extLst>
      <p:ext uri="{BB962C8B-B14F-4D97-AF65-F5344CB8AC3E}">
        <p14:creationId xmlns:p14="http://schemas.microsoft.com/office/powerpoint/2010/main" val="3637852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ECECEC"/>
                </a:solidFill>
                <a:effectLst/>
                <a:latin typeface="Söhne"/>
              </a:rPr>
              <a:t>When we mention </a:t>
            </a:r>
            <a:r>
              <a:rPr lang="en-GB" b="1" i="0" dirty="0">
                <a:solidFill>
                  <a:srgbClr val="ECECEC"/>
                </a:solidFill>
                <a:effectLst/>
                <a:latin typeface="Söhne"/>
              </a:rPr>
              <a:t>functional validity</a:t>
            </a:r>
            <a:r>
              <a:rPr lang="en-GB" b="0" i="0" dirty="0">
                <a:solidFill>
                  <a:srgbClr val="ECECEC"/>
                </a:solidFill>
                <a:effectLst/>
                <a:latin typeface="Söhne"/>
              </a:rPr>
              <a:t>, it's about how useful our analysis methods are over time and in different situations. It's proven when our methods keep working well, without failing.</a:t>
            </a:r>
          </a:p>
          <a:p>
            <a:br>
              <a:rPr lang="en-GB" dirty="0"/>
            </a:br>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45</a:t>
            </a:fld>
            <a:endParaRPr lang="en-US"/>
          </a:p>
        </p:txBody>
      </p:sp>
    </p:spTree>
    <p:extLst>
      <p:ext uri="{BB962C8B-B14F-4D97-AF65-F5344CB8AC3E}">
        <p14:creationId xmlns:p14="http://schemas.microsoft.com/office/powerpoint/2010/main" val="2583029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57B0-C136-321A-3C9C-1332270BA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A41ED-E03C-2D52-124B-BA905FD46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F8BFE-6F57-E2E7-2A8C-DD37BC3A2D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4836DB-1CAF-1E4F-DB1E-A2547BD38DC4}"/>
              </a:ext>
            </a:extLst>
          </p:cNvPr>
          <p:cNvSpPr>
            <a:spLocks noGrp="1"/>
          </p:cNvSpPr>
          <p:nvPr>
            <p:ph type="sldNum" sz="quarter" idx="5"/>
          </p:nvPr>
        </p:nvSpPr>
        <p:spPr/>
        <p:txBody>
          <a:bodyPr/>
          <a:lstStyle/>
          <a:p>
            <a:fld id="{10895658-EA1F-4910-80AB-4DA76E167475}" type="slidenum">
              <a:rPr lang="en-US" smtClean="0"/>
              <a:t>46</a:t>
            </a:fld>
            <a:endParaRPr lang="en-US"/>
          </a:p>
        </p:txBody>
      </p:sp>
    </p:spTree>
    <p:extLst>
      <p:ext uri="{BB962C8B-B14F-4D97-AF65-F5344CB8AC3E}">
        <p14:creationId xmlns:p14="http://schemas.microsoft.com/office/powerpoint/2010/main" val="2092233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6B07-C21F-1538-2E22-889D6F7FD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30821-651A-AE01-4455-5E30D95C5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86B26-29AC-ED20-DF46-5860297F5A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FD1F5C-4A2B-96A5-4252-7BA67BE005A3}"/>
              </a:ext>
            </a:extLst>
          </p:cNvPr>
          <p:cNvSpPr>
            <a:spLocks noGrp="1"/>
          </p:cNvSpPr>
          <p:nvPr>
            <p:ph type="sldNum" sz="quarter" idx="5"/>
          </p:nvPr>
        </p:nvSpPr>
        <p:spPr/>
        <p:txBody>
          <a:bodyPr/>
          <a:lstStyle/>
          <a:p>
            <a:fld id="{10895658-EA1F-4910-80AB-4DA76E167475}" type="slidenum">
              <a:rPr lang="en-US" smtClean="0"/>
              <a:t>47</a:t>
            </a:fld>
            <a:endParaRPr lang="en-US"/>
          </a:p>
        </p:txBody>
      </p:sp>
    </p:spTree>
    <p:extLst>
      <p:ext uri="{BB962C8B-B14F-4D97-AF65-F5344CB8AC3E}">
        <p14:creationId xmlns:p14="http://schemas.microsoft.com/office/powerpoint/2010/main" val="1983457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28B8F-1A48-E1E9-7F70-0F3BA0684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555A5-6CE0-94C9-1461-647FD0A33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7CADA-2F6D-5AAE-C55C-BB8CC0AB5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0504D0-78B1-6023-9102-2ED6D02B7901}"/>
              </a:ext>
            </a:extLst>
          </p:cNvPr>
          <p:cNvSpPr>
            <a:spLocks noGrp="1"/>
          </p:cNvSpPr>
          <p:nvPr>
            <p:ph type="sldNum" sz="quarter" idx="5"/>
          </p:nvPr>
        </p:nvSpPr>
        <p:spPr/>
        <p:txBody>
          <a:bodyPr/>
          <a:lstStyle/>
          <a:p>
            <a:fld id="{10895658-EA1F-4910-80AB-4DA76E167475}" type="slidenum">
              <a:rPr lang="en-US" smtClean="0"/>
              <a:t>48</a:t>
            </a:fld>
            <a:endParaRPr lang="en-US"/>
          </a:p>
        </p:txBody>
      </p:sp>
    </p:spTree>
    <p:extLst>
      <p:ext uri="{BB962C8B-B14F-4D97-AF65-F5344CB8AC3E}">
        <p14:creationId xmlns:p14="http://schemas.microsoft.com/office/powerpoint/2010/main" val="2237298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49</a:t>
            </a:fld>
            <a:endParaRPr lang="en-US"/>
          </a:p>
        </p:txBody>
      </p:sp>
    </p:spTree>
    <p:extLst>
      <p:ext uri="{BB962C8B-B14F-4D97-AF65-F5344CB8AC3E}">
        <p14:creationId xmlns:p14="http://schemas.microsoft.com/office/powerpoint/2010/main" val="360712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a:p>
        </p:txBody>
      </p:sp>
    </p:spTree>
    <p:extLst>
      <p:ext uri="{BB962C8B-B14F-4D97-AF65-F5344CB8AC3E}">
        <p14:creationId xmlns:p14="http://schemas.microsoft.com/office/powerpoint/2010/main" val="38811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a:p>
        </p:txBody>
      </p:sp>
    </p:spTree>
    <p:extLst>
      <p:ext uri="{BB962C8B-B14F-4D97-AF65-F5344CB8AC3E}">
        <p14:creationId xmlns:p14="http://schemas.microsoft.com/office/powerpoint/2010/main" val="390483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a:p>
        </p:txBody>
      </p:sp>
    </p:spTree>
    <p:extLst>
      <p:ext uri="{BB962C8B-B14F-4D97-AF65-F5344CB8AC3E}">
        <p14:creationId xmlns:p14="http://schemas.microsoft.com/office/powerpoint/2010/main" val="1595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a:p>
        </p:txBody>
      </p:sp>
    </p:spTree>
    <p:extLst>
      <p:ext uri="{BB962C8B-B14F-4D97-AF65-F5344CB8AC3E}">
        <p14:creationId xmlns:p14="http://schemas.microsoft.com/office/powerpoint/2010/main" val="172956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a:p>
        </p:txBody>
      </p:sp>
    </p:spTree>
    <p:extLst>
      <p:ext uri="{BB962C8B-B14F-4D97-AF65-F5344CB8AC3E}">
        <p14:creationId xmlns:p14="http://schemas.microsoft.com/office/powerpoint/2010/main" val="44161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a:t>Click to add text </a:t>
            </a:r>
          </a:p>
          <a:p>
            <a:pPr lvl="1"/>
            <a:r>
              <a:rPr lang="en-US"/>
              <a:t>Second level</a:t>
            </a:r>
          </a:p>
          <a:p>
            <a:pPr lvl="2"/>
            <a:r>
              <a:rPr lang="en-US"/>
              <a:t>Third level</a:t>
            </a:r>
          </a:p>
          <a:p>
            <a:pPr lvl="3"/>
            <a:r>
              <a:rPr lang="en-US"/>
              <a:t>Fourth level</a:t>
            </a:r>
          </a:p>
          <a:p>
            <a:pPr lvl="4"/>
            <a:r>
              <a:rPr lang="en-US"/>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a:t>Click to add content</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139485"/>
            <a:ext cx="6856292" cy="4129029"/>
          </a:xfrm>
        </p:spPr>
        <p:txBody>
          <a:bodyPr>
            <a:noAutofit/>
          </a:bodyPr>
          <a:lstStyle/>
          <a:p>
            <a:r>
              <a:rPr lang="en-US" sz="4800" dirty="0"/>
              <a:t>Qualitative Content Analysis and Thematic Analysis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988706"/>
          </a:xfrm>
        </p:spPr>
        <p:txBody>
          <a:bodyPr>
            <a:normAutofit/>
          </a:bodyPr>
          <a:lstStyle/>
          <a:p>
            <a:r>
              <a:rPr lang="en-US"/>
              <a:t>Practical Implications of Using QCA</a:t>
            </a:r>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2252654"/>
            <a:ext cx="7278967" cy="3907694"/>
          </a:xfrm>
        </p:spPr>
        <p:txBody>
          <a:bodyPr vert="horz" lIns="91440" tIns="45720" rIns="91440" bIns="45720" rtlCol="0" anchor="t">
            <a:noAutofit/>
          </a:bodyPr>
          <a:lstStyle/>
          <a:p>
            <a:pPr lvl="1">
              <a:buFont typeface="Arial"/>
              <a:buChar char="•"/>
            </a:pPr>
            <a:r>
              <a:rPr lang="en-US" sz="1400">
                <a:solidFill>
                  <a:schemeClr val="tx2"/>
                </a:solidFill>
                <a:cs typeface="Arial"/>
              </a:rPr>
              <a:t>Reflexivity in Analysis:</a:t>
            </a:r>
          </a:p>
          <a:p>
            <a:pPr lvl="2">
              <a:buFont typeface="Wingdings"/>
              <a:buChar char="§"/>
            </a:pPr>
            <a:r>
              <a:rPr lang="en-US" sz="1400">
                <a:solidFill>
                  <a:schemeClr val="tx2"/>
                </a:solidFill>
                <a:cs typeface="Arial"/>
              </a:rPr>
              <a:t>Acknowledges the </a:t>
            </a:r>
            <a:r>
              <a:rPr lang="en-US" sz="1400" b="1">
                <a:solidFill>
                  <a:schemeClr val="tx2"/>
                </a:solidFill>
                <a:cs typeface="Arial"/>
              </a:rPr>
              <a:t>researcher's role </a:t>
            </a:r>
            <a:r>
              <a:rPr lang="en-US" sz="1400">
                <a:solidFill>
                  <a:schemeClr val="tx2"/>
                </a:solidFill>
                <a:cs typeface="Arial"/>
              </a:rPr>
              <a:t>in co-producing data, emphasizing the importance of </a:t>
            </a:r>
            <a:r>
              <a:rPr lang="en-US" sz="1400" b="1">
                <a:solidFill>
                  <a:schemeClr val="tx2"/>
                </a:solidFill>
                <a:cs typeface="Arial"/>
              </a:rPr>
              <a:t>considering multiple perspectives </a:t>
            </a:r>
            <a:r>
              <a:rPr lang="en-US" sz="1400">
                <a:solidFill>
                  <a:schemeClr val="tx2"/>
                </a:solidFill>
                <a:cs typeface="Arial"/>
              </a:rPr>
              <a:t>during the coding process.</a:t>
            </a:r>
          </a:p>
          <a:p>
            <a:pPr lvl="2">
              <a:buFont typeface="Wingdings"/>
              <a:buChar char="§"/>
            </a:pPr>
            <a:r>
              <a:rPr lang="en-US" sz="1400">
                <a:solidFill>
                  <a:schemeClr val="tx2"/>
                </a:solidFill>
                <a:cs typeface="Arial"/>
              </a:rPr>
              <a:t>Aims for a socially shared understanding of the material, transcending individual assumptions.</a:t>
            </a:r>
          </a:p>
          <a:p>
            <a:pPr lvl="2">
              <a:buFont typeface="Wingdings"/>
              <a:buChar char="§"/>
            </a:pPr>
            <a:endParaRPr lang="en-US" sz="1400">
              <a:solidFill>
                <a:schemeClr val="tx2"/>
              </a:solidFill>
              <a:latin typeface="Arial"/>
              <a:cs typeface="Arial"/>
            </a:endParaRPr>
          </a:p>
          <a:p>
            <a:pPr lvl="2">
              <a:buFont typeface="Wingdings"/>
              <a:buChar char="§"/>
            </a:pPr>
            <a:endParaRPr lang="en-US" sz="1400">
              <a:solidFill>
                <a:schemeClr val="tx2"/>
              </a:solidFill>
              <a:latin typeface="Arial"/>
              <a:cs typeface="Arial"/>
            </a:endParaRPr>
          </a:p>
          <a:p>
            <a:pPr lvl="2">
              <a:buFont typeface="Wingdings"/>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10</a:t>
            </a:fld>
            <a:endParaRPr lang="en-US"/>
          </a:p>
        </p:txBody>
      </p:sp>
    </p:spTree>
    <p:extLst>
      <p:ext uri="{BB962C8B-B14F-4D97-AF65-F5344CB8AC3E}">
        <p14:creationId xmlns:p14="http://schemas.microsoft.com/office/powerpoint/2010/main" val="17221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a:bodyPr>
          <a:lstStyle/>
          <a:p>
            <a:r>
              <a:rPr lang="en-US" dirty="0"/>
              <a:t>QCA in Qualitative Research</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lvl="1">
              <a:buFont typeface="Arial"/>
              <a:buChar char="•"/>
            </a:pPr>
            <a:r>
              <a:rPr lang="en-US" sz="1400">
                <a:solidFill>
                  <a:schemeClr val="tx2"/>
                </a:solidFill>
                <a:cs typeface="Arial"/>
              </a:rPr>
              <a:t>Inductive and Data-Driven:</a:t>
            </a:r>
          </a:p>
          <a:p>
            <a:pPr lvl="2">
              <a:buFont typeface="Wingdings"/>
              <a:buChar char="§"/>
            </a:pPr>
            <a:r>
              <a:rPr lang="en-US" sz="1400">
                <a:solidFill>
                  <a:schemeClr val="tx2"/>
                </a:solidFill>
                <a:cs typeface="Arial"/>
              </a:rPr>
              <a:t>Allows categories to </a:t>
            </a:r>
            <a:r>
              <a:rPr lang="en-US" sz="1400" b="1">
                <a:solidFill>
                  <a:schemeClr val="tx2"/>
                </a:solidFill>
                <a:cs typeface="Arial"/>
              </a:rPr>
              <a:t>emerge from the data</a:t>
            </a:r>
            <a:r>
              <a:rPr lang="en-US" sz="1400">
                <a:solidFill>
                  <a:schemeClr val="tx2"/>
                </a:solidFill>
                <a:cs typeface="Arial"/>
              </a:rPr>
              <a:t>, ensuring that the coding frame captures the nuances of the material.</a:t>
            </a:r>
          </a:p>
          <a:p>
            <a:pPr lvl="2">
              <a:buFont typeface="Wingdings"/>
              <a:buChar char="§"/>
            </a:pPr>
            <a:r>
              <a:rPr lang="en-US" sz="1400">
                <a:solidFill>
                  <a:schemeClr val="tx2"/>
                </a:solidFill>
                <a:cs typeface="Arial"/>
              </a:rPr>
              <a:t>Balances between </a:t>
            </a:r>
            <a:r>
              <a:rPr lang="en-US" sz="1400" b="1">
                <a:solidFill>
                  <a:schemeClr val="tx2"/>
                </a:solidFill>
                <a:cs typeface="Arial"/>
              </a:rPr>
              <a:t>data-driven and concept-driven </a:t>
            </a:r>
            <a:r>
              <a:rPr lang="en-US" sz="1400">
                <a:solidFill>
                  <a:schemeClr val="tx2"/>
                </a:solidFill>
                <a:cs typeface="Arial"/>
              </a:rPr>
              <a:t>approaches, integrating theoretical insights with empirical findings.</a:t>
            </a:r>
          </a:p>
          <a:p>
            <a:pPr lvl="2">
              <a:buFont typeface="Wingdings"/>
              <a:buChar char="§"/>
            </a:pPr>
            <a:endParaRPr lang="en-US" sz="1400">
              <a:solidFill>
                <a:schemeClr val="tx2"/>
              </a:solidFill>
              <a:latin typeface="Arial"/>
              <a:cs typeface="Arial"/>
            </a:endParaRPr>
          </a:p>
          <a:p>
            <a:pPr lvl="2">
              <a:buFont typeface="Wingdings"/>
              <a:buChar char="§"/>
            </a:pPr>
            <a:endParaRPr lang="en-US" sz="1400">
              <a:solidFill>
                <a:schemeClr val="tx2"/>
              </a:solidFill>
              <a:latin typeface="Arial"/>
              <a:cs typeface="Arial"/>
            </a:endParaRPr>
          </a:p>
          <a:p>
            <a:pPr lvl="2">
              <a:buFont typeface="Wingdings"/>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351870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a:bodyPr>
          <a:lstStyle/>
          <a:p>
            <a:r>
              <a:rPr lang="en-US"/>
              <a:t>QCA in Qualitative Research</a:t>
            </a:r>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400050" lvl="2" indent="-285750"/>
            <a:r>
              <a:rPr lang="en-US" sz="1400">
                <a:solidFill>
                  <a:schemeClr val="tx2"/>
                </a:solidFill>
                <a:cs typeface="Arial"/>
              </a:rPr>
              <a:t>Reliability and Validity:</a:t>
            </a:r>
          </a:p>
          <a:p>
            <a:pPr lvl="2" indent="-285750">
              <a:buFont typeface="Arial"/>
              <a:buChar char="•"/>
            </a:pPr>
            <a:r>
              <a:rPr lang="en-US" sz="1400">
                <a:solidFill>
                  <a:schemeClr val="tx2"/>
                </a:solidFill>
                <a:cs typeface="Arial"/>
              </a:rPr>
              <a:t>Incorporates </a:t>
            </a:r>
            <a:r>
              <a:rPr lang="en-US" sz="1400" b="1">
                <a:solidFill>
                  <a:schemeClr val="tx2"/>
                </a:solidFill>
                <a:cs typeface="Arial"/>
              </a:rPr>
              <a:t>reliability checks</a:t>
            </a:r>
            <a:r>
              <a:rPr lang="en-US" sz="1400">
                <a:solidFill>
                  <a:schemeClr val="tx2"/>
                </a:solidFill>
                <a:cs typeface="Arial"/>
              </a:rPr>
              <a:t>, such as double-coding, to ensure consistency and objectivity in the coding process.</a:t>
            </a:r>
          </a:p>
          <a:p>
            <a:pPr lvl="2" indent="-285750">
              <a:buFont typeface="Arial"/>
              <a:buChar char="•"/>
            </a:pPr>
            <a:r>
              <a:rPr lang="en-US" sz="1400">
                <a:solidFill>
                  <a:schemeClr val="tx2"/>
                </a:solidFill>
                <a:cs typeface="Arial"/>
              </a:rPr>
              <a:t>Places equal importance on </a:t>
            </a:r>
            <a:r>
              <a:rPr lang="en-US" sz="1400" b="1">
                <a:solidFill>
                  <a:schemeClr val="tx2"/>
                </a:solidFill>
                <a:cs typeface="Arial"/>
              </a:rPr>
              <a:t>validity</a:t>
            </a:r>
            <a:r>
              <a:rPr lang="en-US" sz="1400">
                <a:solidFill>
                  <a:schemeClr val="tx2"/>
                </a:solidFill>
                <a:cs typeface="Arial"/>
              </a:rPr>
              <a:t>, ensuring that the coding frame accurately represents the data and supports sound conclusions.</a:t>
            </a: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246860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a:bodyPr>
          <a:lstStyle/>
          <a:p>
            <a:r>
              <a:rPr lang="en-US"/>
              <a:t>QCA in Qualitative Research</a:t>
            </a:r>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400050" lvl="2" indent="-285750"/>
            <a:r>
              <a:rPr lang="en-US" sz="1400">
                <a:solidFill>
                  <a:schemeClr val="tx2"/>
                </a:solidFill>
                <a:cs typeface="Arial"/>
              </a:rPr>
              <a:t>Adaptability and Integration:</a:t>
            </a:r>
          </a:p>
          <a:p>
            <a:pPr lvl="2" indent="-285750">
              <a:buFont typeface="Arial"/>
              <a:buChar char="•"/>
            </a:pPr>
            <a:r>
              <a:rPr lang="en-US" sz="1400">
                <a:solidFill>
                  <a:schemeClr val="tx2"/>
                </a:solidFill>
                <a:cs typeface="Arial"/>
              </a:rPr>
              <a:t>QCA's adaptability makes it </a:t>
            </a:r>
            <a:r>
              <a:rPr lang="en-US" sz="1400" b="1">
                <a:solidFill>
                  <a:schemeClr val="tx2"/>
                </a:solidFill>
                <a:cs typeface="Arial"/>
              </a:rPr>
              <a:t>compatible with a range of qualitative designs</a:t>
            </a:r>
            <a:r>
              <a:rPr lang="en-US" sz="1400">
                <a:solidFill>
                  <a:schemeClr val="tx2"/>
                </a:solidFill>
                <a:cs typeface="Arial"/>
              </a:rPr>
              <a:t>, from linear to cyclic, enhancing its utility across different research contexts.</a:t>
            </a:r>
          </a:p>
          <a:p>
            <a:pPr lvl="2" indent="-285750">
              <a:buFont typeface="Arial"/>
              <a:buChar char="•"/>
            </a:pPr>
            <a:r>
              <a:rPr lang="en-US" sz="1400">
                <a:solidFill>
                  <a:schemeClr val="tx2"/>
                </a:solidFill>
                <a:cs typeface="Arial"/>
              </a:rPr>
              <a:t>QCA bridges qualitative depth with analytical clarity.</a:t>
            </a:r>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20133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a:bodyPr>
          <a:lstStyle/>
          <a:p>
            <a:r>
              <a:rPr lang="en-US" dirty="0"/>
              <a:t>QCA Application in Research</a:t>
            </a:r>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171450" lvl="2" indent="-171450"/>
            <a:r>
              <a:rPr lang="en-US" sz="1200" b="1">
                <a:solidFill>
                  <a:schemeClr val="tx2"/>
                </a:solidFill>
                <a:ea typeface="+mn-lt"/>
                <a:cs typeface="+mn-lt"/>
              </a:rPr>
              <a:t>Understanding Social Phenomena:</a:t>
            </a:r>
            <a:r>
              <a:rPr lang="en-US" sz="1200">
                <a:solidFill>
                  <a:srgbClr val="ECECEC"/>
                </a:solidFill>
                <a:ea typeface="+mn-lt"/>
                <a:cs typeface="+mn-lt"/>
              </a:rPr>
              <a:t> Analyzes interviews, focus groups, and social media to identify patterns and themes in societal behaviors and attitudes.</a:t>
            </a:r>
            <a:endParaRPr lang="en-US" sz="1400">
              <a:solidFill>
                <a:schemeClr val="tx2"/>
              </a:solidFill>
              <a:latin typeface="Arial"/>
              <a:cs typeface="Arial"/>
            </a:endParaRPr>
          </a:p>
          <a:p>
            <a:pPr marL="171450" indent="-171450">
              <a:buChar char="•"/>
            </a:pPr>
            <a:r>
              <a:rPr lang="en-US" sz="1200" b="1">
                <a:solidFill>
                  <a:schemeClr val="tx2"/>
                </a:solidFill>
                <a:ea typeface="+mn-lt"/>
                <a:cs typeface="+mn-lt"/>
              </a:rPr>
              <a:t>Cultural and Media Studies:</a:t>
            </a:r>
            <a:r>
              <a:rPr lang="en-US" sz="1200">
                <a:solidFill>
                  <a:srgbClr val="ECECEC"/>
                </a:solidFill>
                <a:ea typeface="+mn-lt"/>
                <a:cs typeface="+mn-lt"/>
              </a:rPr>
              <a:t> Examines media representations of </a:t>
            </a:r>
            <a:r>
              <a:rPr lang="en-US" sz="1400">
                <a:solidFill>
                  <a:schemeClr val="tx2"/>
                </a:solidFill>
                <a:latin typeface="Arial"/>
                <a:cs typeface="Arial"/>
              </a:rPr>
              <a:t>gender</a:t>
            </a:r>
            <a:r>
              <a:rPr lang="en-US" sz="1200">
                <a:solidFill>
                  <a:srgbClr val="ECECEC"/>
                </a:solidFill>
                <a:ea typeface="+mn-lt"/>
                <a:cs typeface="+mn-lt"/>
              </a:rPr>
              <a:t>, race, class, etc., to understand cultural norms and values dissemination.</a:t>
            </a:r>
            <a:endParaRPr lang="en-US"/>
          </a:p>
          <a:p>
            <a:pPr marL="171450" indent="-171450">
              <a:buChar char="•"/>
            </a:pPr>
            <a:r>
              <a:rPr lang="en-US" sz="1200" b="1">
                <a:solidFill>
                  <a:schemeClr val="tx2"/>
                </a:solidFill>
                <a:ea typeface="+mn-lt"/>
                <a:cs typeface="+mn-lt"/>
              </a:rPr>
              <a:t>Policy Analysis:</a:t>
            </a:r>
            <a:r>
              <a:rPr lang="en-US" sz="1200">
                <a:solidFill>
                  <a:srgbClr val="ECECEC"/>
                </a:solidFill>
                <a:ea typeface="+mn-lt"/>
                <a:cs typeface="+mn-lt"/>
              </a:rPr>
              <a:t> Utilizes QCA to dissect policy documents and speeches, revealing the framing of social issues and policy priorities.</a:t>
            </a:r>
            <a:endParaRPr lang="en-US"/>
          </a:p>
          <a:p>
            <a:pPr marL="171450" indent="-171450">
              <a:buChar char="•"/>
            </a:pPr>
            <a:r>
              <a:rPr lang="en-US" sz="1200" b="1">
                <a:solidFill>
                  <a:schemeClr val="tx2"/>
                </a:solidFill>
                <a:ea typeface="+mn-lt"/>
                <a:cs typeface="+mn-lt"/>
              </a:rPr>
              <a:t>Social Movements and Public Opinion:</a:t>
            </a:r>
            <a:r>
              <a:rPr lang="en-US" sz="1200">
                <a:solidFill>
                  <a:srgbClr val="ECECEC"/>
                </a:solidFill>
                <a:ea typeface="+mn-lt"/>
                <a:cs typeface="+mn-lt"/>
              </a:rPr>
              <a:t> Studies texts from social movements and public responses, exploring movement ideologies and public sentiments.</a:t>
            </a:r>
            <a:endParaRPr lang="en-US"/>
          </a:p>
          <a:p>
            <a:pPr marL="171450" indent="-171450">
              <a:buChar char="•"/>
            </a:pPr>
            <a:r>
              <a:rPr lang="en-US" sz="1200" b="1">
                <a:solidFill>
                  <a:schemeClr val="tx2"/>
                </a:solidFill>
                <a:ea typeface="+mn-lt"/>
                <a:cs typeface="+mn-lt"/>
              </a:rPr>
              <a:t>Organizational and Institutional Analysis:</a:t>
            </a:r>
            <a:r>
              <a:rPr lang="en-US" sz="1200">
                <a:solidFill>
                  <a:srgbClr val="ECECEC"/>
                </a:solidFill>
                <a:ea typeface="+mn-lt"/>
                <a:cs typeface="+mn-lt"/>
              </a:rPr>
              <a:t> Analyzes internal documents and communications of organizations to understand culture, decision-making, and power relations.</a:t>
            </a:r>
            <a:endParaRPr lang="en-US"/>
          </a:p>
          <a:p>
            <a:pPr marL="171450" indent="-171450">
              <a:buChar char="•"/>
            </a:pPr>
            <a:r>
              <a:rPr lang="en-US" sz="1200" b="1">
                <a:solidFill>
                  <a:schemeClr val="tx2"/>
                </a:solidFill>
                <a:ea typeface="+mn-lt"/>
                <a:cs typeface="+mn-lt"/>
              </a:rPr>
              <a:t>Comparative Studies:</a:t>
            </a:r>
            <a:r>
              <a:rPr lang="en-US" sz="1200">
                <a:solidFill>
                  <a:srgbClr val="ECECEC"/>
                </a:solidFill>
                <a:ea typeface="+mn-lt"/>
                <a:cs typeface="+mn-lt"/>
              </a:rPr>
              <a:t> Facilitates the comparison of textual data across different contexts, such as media coverage or political discourse in various countries.</a:t>
            </a:r>
            <a:endParaRPr lang="en-US"/>
          </a:p>
          <a:p>
            <a:pPr marL="171450" indent="-171450">
              <a:buFont typeface="Arial"/>
              <a:buChar char="•"/>
            </a:pPr>
            <a:r>
              <a:rPr lang="en-US" sz="1200" b="1">
                <a:solidFill>
                  <a:schemeClr val="tx2"/>
                </a:solidFill>
                <a:ea typeface="+mn-lt"/>
                <a:cs typeface="+mn-lt"/>
              </a:rPr>
              <a:t>Integration with Other Methods:</a:t>
            </a:r>
            <a:r>
              <a:rPr lang="en-US" sz="1200">
                <a:solidFill>
                  <a:srgbClr val="ECECEC"/>
                </a:solidFill>
                <a:ea typeface="+mn-lt"/>
                <a:cs typeface="+mn-lt"/>
              </a:rPr>
              <a:t> Often combined with other qualitative and quantitative methods for a comprehensive research approach.</a:t>
            </a:r>
            <a:endParaRPr lang="en-US"/>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14</a:t>
            </a:fld>
            <a:endParaRPr lang="en-US"/>
          </a:p>
        </p:txBody>
      </p:sp>
    </p:spTree>
    <p:extLst>
      <p:ext uri="{BB962C8B-B14F-4D97-AF65-F5344CB8AC3E}">
        <p14:creationId xmlns:p14="http://schemas.microsoft.com/office/powerpoint/2010/main" val="364322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a:bodyPr>
          <a:lstStyle/>
          <a:p>
            <a:r>
              <a:rPr lang="en-US"/>
              <a:t>QCA Application in Research</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171450" lvl="2" indent="-171450"/>
            <a:r>
              <a:rPr lang="en-US" sz="1200" b="1">
                <a:solidFill>
                  <a:schemeClr val="tx2"/>
                </a:solidFill>
                <a:ea typeface="+mn-lt"/>
                <a:cs typeface="+mn-lt"/>
              </a:rPr>
              <a:t>Advantages in Social Sciences:</a:t>
            </a:r>
          </a:p>
          <a:p>
            <a:r>
              <a:rPr lang="en-US" sz="1200" b="1">
                <a:solidFill>
                  <a:schemeClr val="tx2"/>
                </a:solidFill>
                <a:ea typeface="+mn-lt"/>
                <a:cs typeface="+mn-lt"/>
              </a:rPr>
              <a:t>Cross-disciplinary Application:</a:t>
            </a:r>
            <a:r>
              <a:rPr lang="en-US" sz="1200">
                <a:solidFill>
                  <a:schemeClr val="tx2"/>
                </a:solidFill>
                <a:ea typeface="+mn-lt"/>
                <a:cs typeface="+mn-lt"/>
              </a:rPr>
              <a:t> Can be applied across different fields within social sciences, facilitating interdisciplinary research and insights.</a:t>
            </a:r>
            <a:endParaRPr lang="en-US"/>
          </a:p>
          <a:p>
            <a:r>
              <a:rPr lang="en-US" sz="1200" b="1">
                <a:solidFill>
                  <a:schemeClr val="tx2"/>
                </a:solidFill>
                <a:ea typeface="+mn-lt"/>
                <a:cs typeface="+mn-lt"/>
              </a:rPr>
              <a:t>Rich Data Utilization:</a:t>
            </a:r>
            <a:r>
              <a:rPr lang="en-US" sz="1200">
                <a:solidFill>
                  <a:schemeClr val="tx2"/>
                </a:solidFill>
                <a:ea typeface="+mn-lt"/>
                <a:cs typeface="+mn-lt"/>
              </a:rPr>
              <a:t> Capable of handling and making sense of large volumes of qualitative data, turning them into comprehensible and actionable insights.</a:t>
            </a:r>
            <a:endParaRPr lang="en-US"/>
          </a:p>
          <a:p>
            <a:r>
              <a:rPr lang="en-US" sz="1200" b="1">
                <a:solidFill>
                  <a:schemeClr val="tx2"/>
                </a:solidFill>
                <a:ea typeface="+mn-lt"/>
                <a:cs typeface="+mn-lt"/>
              </a:rPr>
              <a:t>Comparative Analysis:</a:t>
            </a:r>
            <a:r>
              <a:rPr lang="en-US" sz="1200">
                <a:solidFill>
                  <a:schemeClr val="tx2"/>
                </a:solidFill>
                <a:ea typeface="+mn-lt"/>
                <a:cs typeface="+mn-lt"/>
              </a:rPr>
              <a:t> Facilitates the comparison of findings across different groups, time periods, or cultural contexts, enhancing the depth of comparative studies.</a:t>
            </a:r>
            <a:endParaRPr lang="en-US"/>
          </a:p>
          <a:p>
            <a:r>
              <a:rPr lang="en-US" sz="1200" b="1">
                <a:solidFill>
                  <a:schemeClr val="tx2"/>
                </a:solidFill>
                <a:ea typeface="+mn-lt"/>
                <a:cs typeface="+mn-lt"/>
              </a:rPr>
              <a:t>Integration with Other Methods:</a:t>
            </a:r>
            <a:r>
              <a:rPr lang="en-US" sz="1200">
                <a:solidFill>
                  <a:schemeClr val="tx2"/>
                </a:solidFill>
                <a:ea typeface="+mn-lt"/>
                <a:cs typeface="+mn-lt"/>
              </a:rPr>
              <a:t> Can be effectively combined with other qualitative and quantitative research methods, enriching the research design and findings.</a:t>
            </a:r>
            <a:endParaRPr lang="en-US"/>
          </a:p>
          <a:p>
            <a:r>
              <a:rPr lang="en-US" sz="1200" b="1">
                <a:solidFill>
                  <a:schemeClr val="tx2"/>
                </a:solidFill>
                <a:ea typeface="+mn-lt"/>
                <a:cs typeface="+mn-lt"/>
              </a:rPr>
              <a:t>Sensitivity to Change:</a:t>
            </a:r>
            <a:r>
              <a:rPr lang="en-US" sz="1200">
                <a:solidFill>
                  <a:schemeClr val="tx2"/>
                </a:solidFill>
                <a:ea typeface="+mn-lt"/>
                <a:cs typeface="+mn-lt"/>
              </a:rPr>
              <a:t> Capable of detecting subtle shifts in discourse, sentiment, or behavior over time, making it valuable for longitudinal studies.</a:t>
            </a:r>
            <a:endParaRPr lang="en-US"/>
          </a:p>
          <a:p>
            <a:r>
              <a:rPr lang="en-US" sz="1200" b="1">
                <a:solidFill>
                  <a:schemeClr val="tx2"/>
                </a:solidFill>
                <a:ea typeface="+mn-lt"/>
                <a:cs typeface="+mn-lt"/>
              </a:rPr>
              <a:t>Empowerment of Participant Voices:</a:t>
            </a:r>
            <a:r>
              <a:rPr lang="en-US" sz="1200">
                <a:solidFill>
                  <a:schemeClr val="tx2"/>
                </a:solidFill>
                <a:ea typeface="+mn-lt"/>
                <a:cs typeface="+mn-lt"/>
              </a:rPr>
              <a:t> Prioritizes the perspectives and voices of participants, ensuring their views are accurately represented and analyzed.</a:t>
            </a:r>
            <a:endParaRPr lang="en-US"/>
          </a:p>
          <a:p>
            <a:br>
              <a:rPr lang="en-US"/>
            </a:br>
            <a:endParaRPr lang="en-US"/>
          </a:p>
          <a:p>
            <a:pPr marL="171450" lvl="2" indent="-171450">
              <a:buFont typeface="Arial" panose="020B0604020202020204" pitchFamily="34" charset="0"/>
              <a:buChar char="•"/>
            </a:pPr>
            <a:endParaRPr lang="en-US" sz="1200" b="1">
              <a:solidFill>
                <a:schemeClr val="tx2"/>
              </a:solidFill>
              <a:latin typeface="Avenir Next LT Pro"/>
              <a:cs typeface="Arial"/>
            </a:endParaRPr>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77399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fontScale="90000"/>
          </a:bodyPr>
          <a:lstStyle/>
          <a:p>
            <a:r>
              <a:rPr lang="en-US" dirty="0"/>
              <a:t>Enhancing Qualitative Content Analysis with Mixed Methodologies</a:t>
            </a:r>
            <a:br>
              <a:rPr lang="en-US" dirty="0"/>
            </a:br>
            <a:endParaRPr lang="en-US" dirty="0"/>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671922" y="1961708"/>
            <a:ext cx="7278967" cy="3907694"/>
          </a:xfrm>
        </p:spPr>
        <p:txBody>
          <a:bodyPr vert="horz" lIns="91440" tIns="45720" rIns="91440" bIns="45720" rtlCol="0" anchor="t">
            <a:noAutofit/>
          </a:bodyPr>
          <a:lstStyle/>
          <a:p>
            <a:pPr marL="0" lvl="2" indent="0"/>
            <a:r>
              <a:rPr lang="sk-SK" sz="1200" b="1">
                <a:solidFill>
                  <a:schemeClr val="tx2"/>
                </a:solidFill>
                <a:ea typeface="+mn-lt"/>
                <a:cs typeface="+mn-lt"/>
              </a:rPr>
              <a:t> </a:t>
            </a:r>
            <a:r>
              <a:rPr lang="en-US" sz="1200" b="1">
                <a:solidFill>
                  <a:schemeClr val="tx2"/>
                </a:solidFill>
                <a:ea typeface="+mn-lt"/>
                <a:cs typeface="+mn-lt"/>
              </a:rPr>
              <a:t>Cross-disciplinary Application:</a:t>
            </a:r>
            <a:r>
              <a:rPr lang="en-US" sz="1200">
                <a:solidFill>
                  <a:schemeClr val="tx2"/>
                </a:solidFill>
                <a:ea typeface="+mn-lt"/>
                <a:cs typeface="+mn-lt"/>
              </a:rPr>
              <a:t> Can be applied across different fields within social sciences, </a:t>
            </a:r>
            <a:endParaRPr lang="en-US" sz="1200">
              <a:solidFill>
                <a:schemeClr val="tx2"/>
              </a:solidFill>
            </a:endParaRPr>
          </a:p>
          <a:p>
            <a:pPr marL="285750" indent="-285750">
              <a:buFont typeface="Arial"/>
              <a:buChar char="•"/>
            </a:pPr>
            <a:r>
              <a:rPr lang="en-US" sz="1200" b="1">
                <a:solidFill>
                  <a:schemeClr val="tx2"/>
                </a:solidFill>
                <a:ea typeface="+mn-lt"/>
                <a:cs typeface="+mn-lt"/>
              </a:rPr>
              <a:t>Quantitative Content Analysis:</a:t>
            </a:r>
            <a:r>
              <a:rPr lang="en-US" sz="1200">
                <a:solidFill>
                  <a:schemeClr val="tx2"/>
                </a:solidFill>
                <a:ea typeface="+mn-lt"/>
                <a:cs typeface="+mn-lt"/>
              </a:rPr>
              <a:t> Pairing QCA with quantitative content analysis allows for a mixed-methods approach, combining the depth of qualitative analysis with the breadth and statistical power of quantitative data, enabling a more comprehensive content analysis.</a:t>
            </a:r>
          </a:p>
          <a:p>
            <a:pPr marL="285750" indent="-285750">
              <a:buFont typeface="Arial"/>
              <a:buChar char="•"/>
            </a:pPr>
            <a:r>
              <a:rPr lang="en-US" sz="1200" b="1">
                <a:solidFill>
                  <a:schemeClr val="tx2"/>
                </a:solidFill>
                <a:ea typeface="+mn-lt"/>
                <a:cs typeface="+mn-lt"/>
              </a:rPr>
              <a:t>Process-Tracing:</a:t>
            </a:r>
            <a:r>
              <a:rPr lang="en-US" sz="1200">
                <a:solidFill>
                  <a:schemeClr val="tx2"/>
                </a:solidFill>
                <a:ea typeface="+mn-lt"/>
                <a:cs typeface="+mn-lt"/>
              </a:rPr>
              <a:t> Integrating process-tracing methods with QCA can uncover the decision-making processes and causal mechanisms behind the phenomena under study, providing a detailed chronological analysis that complements the thematic insights from QCA.</a:t>
            </a:r>
          </a:p>
          <a:p>
            <a:pPr marL="285750" indent="-285750">
              <a:buFont typeface="Arial"/>
              <a:buChar char="•"/>
            </a:pPr>
            <a:r>
              <a:rPr lang="en-US" sz="1200" b="1">
                <a:solidFill>
                  <a:schemeClr val="tx2"/>
                </a:solidFill>
                <a:ea typeface="+mn-lt"/>
                <a:cs typeface="+mn-lt"/>
              </a:rPr>
              <a:t>Case Study Research: </a:t>
            </a:r>
            <a:r>
              <a:rPr lang="en-US" sz="1200">
                <a:solidFill>
                  <a:schemeClr val="tx2"/>
                </a:solidFill>
                <a:ea typeface="+mn-lt"/>
                <a:cs typeface="+mn-lt"/>
              </a:rPr>
              <a:t>Combining case study research with QCA enhances the understanding of complex issues by allowing for an in-depth exploration of particular instances, which can illuminate broader patterns and themes identified through content analysis.</a:t>
            </a: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ea typeface="+mn-lt"/>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latin typeface="Avenir Next LT Pro"/>
              <a:cs typeface="Aria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166305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fontScale="90000"/>
          </a:bodyPr>
          <a:lstStyle/>
          <a:p>
            <a:r>
              <a:rPr lang="en-US"/>
              <a:t>Enhancing Qualitative Content Analysis with Mixed Methodologies</a:t>
            </a:r>
            <a:br>
              <a:rPr lang="en-US"/>
            </a:br>
            <a:endParaRPr lang="en-US"/>
          </a:p>
          <a:p>
            <a:endParaRPr lang="en-US"/>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671922" y="1961708"/>
            <a:ext cx="7278967" cy="3907694"/>
          </a:xfrm>
        </p:spPr>
        <p:txBody>
          <a:bodyPr vert="horz" lIns="91440" tIns="45720" rIns="91440" bIns="45720" rtlCol="0" anchor="t">
            <a:noAutofit/>
          </a:bodyPr>
          <a:lstStyle/>
          <a:p>
            <a:pPr marL="0" lvl="2" indent="0"/>
            <a:r>
              <a:rPr lang="en-US" sz="1200" b="1">
                <a:solidFill>
                  <a:schemeClr val="tx2"/>
                </a:solidFill>
                <a:ea typeface="+mn-lt"/>
                <a:cs typeface="+mn-lt"/>
              </a:rPr>
              <a:t>Cross-disciplinary Application:</a:t>
            </a:r>
            <a:r>
              <a:rPr lang="en-US" sz="1200">
                <a:solidFill>
                  <a:schemeClr val="tx2"/>
                </a:solidFill>
                <a:ea typeface="+mn-lt"/>
                <a:cs typeface="+mn-lt"/>
              </a:rPr>
              <a:t> Can be applied across different fields within social sciences, </a:t>
            </a:r>
            <a:endParaRPr lang="en-US" sz="1200">
              <a:solidFill>
                <a:schemeClr val="tx2"/>
              </a:solidFill>
            </a:endParaRPr>
          </a:p>
          <a:p>
            <a:pPr marL="285750" indent="-285750">
              <a:buFont typeface="Arial"/>
              <a:buChar char="•"/>
            </a:pPr>
            <a:r>
              <a:rPr lang="en-US" sz="1200" b="1">
                <a:solidFill>
                  <a:schemeClr val="tx2"/>
                </a:solidFill>
                <a:ea typeface="+mn-lt"/>
                <a:cs typeface="+mn-lt"/>
              </a:rPr>
              <a:t>Ethnography: </a:t>
            </a:r>
            <a:r>
              <a:rPr lang="en-US" sz="1200">
                <a:solidFill>
                  <a:schemeClr val="tx2"/>
                </a:solidFill>
                <a:ea typeface="+mn-lt"/>
                <a:cs typeface="+mn-lt"/>
              </a:rPr>
              <a:t>Merging ethnographic approaches with QCA offers deeper insights into the cultural and social contexts of the content, providing a richer, more nuanced understanding of the data.</a:t>
            </a:r>
          </a:p>
          <a:p>
            <a:pPr marL="285750" indent="-285750">
              <a:buFont typeface="Arial"/>
              <a:buChar char="•"/>
            </a:pPr>
            <a:r>
              <a:rPr lang="en-US" sz="1200" b="1">
                <a:solidFill>
                  <a:schemeClr val="tx2"/>
                </a:solidFill>
                <a:ea typeface="+mn-lt"/>
                <a:cs typeface="+mn-lt"/>
              </a:rPr>
              <a:t>Discourse Analysis:</a:t>
            </a:r>
            <a:r>
              <a:rPr lang="en-US" sz="1200">
                <a:solidFill>
                  <a:schemeClr val="tx2"/>
                </a:solidFill>
                <a:ea typeface="+mn-lt"/>
                <a:cs typeface="+mn-lt"/>
              </a:rPr>
              <a:t> Incorporating discourse analysis with QCA facilitates a more intricate examination of language, power dynamics, and social practices, enriching the qualitative analysis.</a:t>
            </a:r>
          </a:p>
          <a:p>
            <a:pPr marL="285750" indent="-285750">
              <a:buFont typeface="Arial"/>
              <a:buChar char="•"/>
            </a:pPr>
            <a:r>
              <a:rPr lang="en-US" sz="1200" b="1">
                <a:solidFill>
                  <a:schemeClr val="tx2"/>
                </a:solidFill>
                <a:ea typeface="+mn-lt"/>
                <a:cs typeface="+mn-lt"/>
              </a:rPr>
              <a:t>Grounded Theory: </a:t>
            </a:r>
            <a:r>
              <a:rPr lang="en-US" sz="1200">
                <a:solidFill>
                  <a:schemeClr val="tx2"/>
                </a:solidFill>
                <a:ea typeface="+mn-lt"/>
                <a:cs typeface="+mn-lt"/>
              </a:rPr>
              <a:t>Employing grounded theory alongside QCA supports the development of theories directly from the data, promoting a grounded, inductive approach to theory construction.</a:t>
            </a:r>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17</a:t>
            </a:fld>
            <a:endParaRPr lang="en-US"/>
          </a:p>
        </p:txBody>
      </p:sp>
    </p:spTree>
    <p:extLst>
      <p:ext uri="{BB962C8B-B14F-4D97-AF65-F5344CB8AC3E}">
        <p14:creationId xmlns:p14="http://schemas.microsoft.com/office/powerpoint/2010/main" val="323767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fontScale="90000"/>
          </a:bodyPr>
          <a:lstStyle/>
          <a:p>
            <a:r>
              <a:rPr lang="en-US" dirty="0"/>
              <a:t>Example of QCA Application in Research</a:t>
            </a:r>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0" lvl="2" indent="0"/>
            <a:r>
              <a:rPr lang="en-US" b="1">
                <a:solidFill>
                  <a:srgbClr val="ECECEC"/>
                </a:solidFill>
              </a:rPr>
              <a:t> </a:t>
            </a:r>
            <a:r>
              <a:rPr lang="en-US" sz="1200" b="1">
                <a:solidFill>
                  <a:schemeClr val="tx2"/>
                </a:solidFill>
                <a:ea typeface="+mn-lt"/>
                <a:cs typeface="+mn-lt"/>
              </a:rPr>
              <a:t>Understanding Political Affiliation through Interviews with Activists</a:t>
            </a:r>
          </a:p>
          <a:p>
            <a:pPr marL="228600" lvl="2" indent="0"/>
            <a:r>
              <a:rPr lang="en-US" sz="1200" b="1">
                <a:solidFill>
                  <a:schemeClr val="tx2"/>
                </a:solidFill>
                <a:ea typeface="+mn-lt"/>
                <a:cs typeface="+mn-lt"/>
              </a:rPr>
              <a:t>Objective: </a:t>
            </a:r>
            <a:r>
              <a:rPr lang="en-US" sz="1200">
                <a:solidFill>
                  <a:schemeClr val="tx2"/>
                </a:solidFill>
                <a:ea typeface="+mn-lt"/>
                <a:cs typeface="+mn-lt"/>
              </a:rPr>
              <a:t>To explore the political affiliations and motivations of political activists.</a:t>
            </a:r>
            <a:endParaRPr lang="en-US" sz="1200" b="1">
              <a:solidFill>
                <a:schemeClr val="tx2"/>
              </a:solidFill>
              <a:ea typeface="+mn-lt"/>
              <a:cs typeface="+mn-lt"/>
            </a:endParaRPr>
          </a:p>
          <a:p>
            <a:pPr marL="228600">
              <a:buFont typeface="Arial"/>
              <a:buChar char="•"/>
            </a:pPr>
            <a:r>
              <a:rPr lang="en-US" sz="1200" b="1">
                <a:solidFill>
                  <a:schemeClr val="tx2"/>
                </a:solidFill>
                <a:ea typeface="+mn-lt"/>
                <a:cs typeface="+mn-lt"/>
              </a:rPr>
              <a:t>Methodology: </a:t>
            </a:r>
            <a:r>
              <a:rPr lang="en-US" sz="1200">
                <a:solidFill>
                  <a:schemeClr val="tx2"/>
                </a:solidFill>
                <a:ea typeface="+mn-lt"/>
                <a:cs typeface="+mn-lt"/>
              </a:rPr>
              <a:t>Conduct in-depth interviews with a diverse group of political activists to gather comprehensive insights into their political beliefs, affiliations, and motivations.</a:t>
            </a:r>
          </a:p>
          <a:p>
            <a:pPr marL="228600">
              <a:buFont typeface="Arial"/>
              <a:buChar char="•"/>
            </a:pPr>
            <a:r>
              <a:rPr lang="en-US" sz="1200" b="1">
                <a:solidFill>
                  <a:schemeClr val="tx2"/>
                </a:solidFill>
                <a:ea typeface="+mn-lt"/>
                <a:cs typeface="+mn-lt"/>
              </a:rPr>
              <a:t>Analysis: </a:t>
            </a:r>
            <a:r>
              <a:rPr lang="en-US" sz="1200">
                <a:solidFill>
                  <a:schemeClr val="tx2"/>
                </a:solidFill>
                <a:ea typeface="+mn-lt"/>
                <a:cs typeface="+mn-lt"/>
              </a:rPr>
              <a:t>Utilize Qualitative Content Analysis (QCA) to systematically categorize and analyze the responses from the interviews, focusing on recurring themes, keywords, and narratives that emerge.</a:t>
            </a:r>
          </a:p>
          <a:p>
            <a:pPr marL="228600">
              <a:buFont typeface="Arial"/>
              <a:buChar char="•"/>
            </a:pPr>
            <a:r>
              <a:rPr lang="en-US" sz="1200" b="1">
                <a:solidFill>
                  <a:schemeClr val="tx2"/>
                </a:solidFill>
                <a:ea typeface="+mn-lt"/>
                <a:cs typeface="+mn-lt"/>
              </a:rPr>
              <a:t>Findings:</a:t>
            </a:r>
          </a:p>
          <a:p>
            <a:pPr marL="228600" lvl="1">
              <a:buFont typeface="Arial"/>
              <a:buChar char="•"/>
            </a:pPr>
            <a:r>
              <a:rPr lang="en-US" sz="1200" b="1">
                <a:solidFill>
                  <a:schemeClr val="tx2"/>
                </a:solidFill>
                <a:ea typeface="+mn-lt"/>
                <a:cs typeface="+mn-lt"/>
              </a:rPr>
              <a:t>Core Beliefs and Values: </a:t>
            </a:r>
            <a:r>
              <a:rPr lang="en-US" sz="1200">
                <a:solidFill>
                  <a:schemeClr val="tx2"/>
                </a:solidFill>
                <a:ea typeface="+mn-lt"/>
                <a:cs typeface="+mn-lt"/>
              </a:rPr>
              <a:t>Identifying common themes around core beliefs and values that drive political affiliation among activists.</a:t>
            </a:r>
          </a:p>
          <a:p>
            <a:pPr marL="228600" lvl="1">
              <a:buFont typeface="Arial"/>
              <a:buChar char="•"/>
            </a:pPr>
            <a:r>
              <a:rPr lang="en-US" sz="1200" b="1">
                <a:solidFill>
                  <a:schemeClr val="tx2"/>
                </a:solidFill>
                <a:ea typeface="+mn-lt"/>
                <a:cs typeface="+mn-lt"/>
              </a:rPr>
              <a:t>Influential Factors: </a:t>
            </a:r>
            <a:r>
              <a:rPr lang="en-US" sz="1200">
                <a:solidFill>
                  <a:schemeClr val="tx2"/>
                </a:solidFill>
                <a:ea typeface="+mn-lt"/>
                <a:cs typeface="+mn-lt"/>
              </a:rPr>
              <a:t>Analysis of external and internal factors influencing activists' political stances, such as personal experiences, societal issues, and media influence.</a:t>
            </a:r>
          </a:p>
          <a:p>
            <a:pPr marL="228600" lvl="1">
              <a:buFont typeface="Arial"/>
              <a:buChar char="•"/>
            </a:pPr>
            <a:r>
              <a:rPr lang="en-US" sz="1200" b="1">
                <a:solidFill>
                  <a:schemeClr val="tx2"/>
                </a:solidFill>
                <a:ea typeface="+mn-lt"/>
                <a:cs typeface="+mn-lt"/>
              </a:rPr>
              <a:t>Implications: </a:t>
            </a:r>
            <a:r>
              <a:rPr lang="en-US" sz="1200">
                <a:solidFill>
                  <a:schemeClr val="tx2"/>
                </a:solidFill>
                <a:ea typeface="+mn-lt"/>
                <a:cs typeface="+mn-lt"/>
              </a:rPr>
              <a:t>Insights into the complexity of political affiliation, highlighting the role of personal experiences and societal contexts in shaping political views.</a:t>
            </a:r>
          </a:p>
          <a:p>
            <a:pPr lvl="2" indent="-285750">
              <a:buFont typeface="Arial"/>
              <a:buChar char="•"/>
            </a:pPr>
            <a:endParaRPr lang="en-US" sz="1200" b="1">
              <a:solidFill>
                <a:schemeClr val="tx2"/>
              </a:solidFill>
              <a:ea typeface="+mn-lt"/>
              <a:cs typeface="+mn-lt"/>
            </a:endParaRPr>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18</a:t>
            </a:fld>
            <a:endParaRPr lang="en-US"/>
          </a:p>
        </p:txBody>
      </p:sp>
    </p:spTree>
    <p:extLst>
      <p:ext uri="{BB962C8B-B14F-4D97-AF65-F5344CB8AC3E}">
        <p14:creationId xmlns:p14="http://schemas.microsoft.com/office/powerpoint/2010/main" val="410437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fontScale="90000"/>
          </a:bodyPr>
          <a:lstStyle/>
          <a:p>
            <a:r>
              <a:rPr lang="en-US"/>
              <a:t>Example of QCA Application in Research</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0" lvl="2" indent="0"/>
            <a:r>
              <a:rPr lang="en-US" sz="1200" b="1">
                <a:solidFill>
                  <a:schemeClr val="tx2"/>
                </a:solidFill>
                <a:ea typeface="+mn-lt"/>
                <a:cs typeface="+mn-lt"/>
              </a:rPr>
              <a:t>Media Representation of Nuclear Non-Proliferation Opinion Polls</a:t>
            </a:r>
          </a:p>
          <a:p>
            <a:pPr marL="342900" indent="-171450">
              <a:buChar char="•"/>
            </a:pPr>
            <a:r>
              <a:rPr lang="en-US" sz="1200" b="1">
                <a:solidFill>
                  <a:schemeClr val="tx2"/>
                </a:solidFill>
                <a:ea typeface="+mn-lt"/>
                <a:cs typeface="+mn-lt"/>
              </a:rPr>
              <a:t>Objective:</a:t>
            </a:r>
            <a:r>
              <a:rPr lang="en-US" sz="1200">
                <a:solidFill>
                  <a:srgbClr val="ECECEC"/>
                </a:solidFill>
                <a:ea typeface="+mn-lt"/>
                <a:cs typeface="+mn-lt"/>
              </a:rPr>
              <a:t> To analyze how media outlets represent public opinion on nuclear non-proliferation.</a:t>
            </a:r>
            <a:endParaRPr lang="en-US" sz="1200">
              <a:solidFill>
                <a:schemeClr val="tx2"/>
              </a:solidFill>
              <a:latin typeface="Avenir Next LT Pro"/>
              <a:ea typeface="+mn-lt"/>
              <a:cs typeface="Arial"/>
            </a:endParaRPr>
          </a:p>
          <a:p>
            <a:pPr marL="342900" indent="-171450">
              <a:buChar char="•"/>
            </a:pPr>
            <a:r>
              <a:rPr lang="en-US" sz="1200" b="1">
                <a:solidFill>
                  <a:schemeClr val="tx2"/>
                </a:solidFill>
                <a:ea typeface="+mn-lt"/>
                <a:cs typeface="+mn-lt"/>
              </a:rPr>
              <a:t>Methodology:</a:t>
            </a:r>
            <a:r>
              <a:rPr lang="en-US" sz="1200">
                <a:solidFill>
                  <a:srgbClr val="ECECEC"/>
                </a:solidFill>
                <a:ea typeface="+mn-lt"/>
                <a:cs typeface="+mn-lt"/>
              </a:rPr>
              <a:t> Collect and examine articles, editorials, and opinion pieces from various media outlets regarding nuclear non-proliferation opinion polls.</a:t>
            </a:r>
            <a:endParaRPr lang="en-US"/>
          </a:p>
          <a:p>
            <a:pPr marL="342900" indent="-171450">
              <a:buChar char="•"/>
            </a:pPr>
            <a:r>
              <a:rPr lang="en-US" sz="1200" b="1">
                <a:solidFill>
                  <a:schemeClr val="tx2"/>
                </a:solidFill>
                <a:ea typeface="+mn-lt"/>
                <a:cs typeface="+mn-lt"/>
              </a:rPr>
              <a:t>Analysis:</a:t>
            </a:r>
            <a:r>
              <a:rPr lang="en-US" sz="1200">
                <a:solidFill>
                  <a:srgbClr val="ECECEC"/>
                </a:solidFill>
                <a:ea typeface="+mn-lt"/>
                <a:cs typeface="+mn-lt"/>
              </a:rPr>
              <a:t> Apply QCA to identify patterns in the portrayal of public opinion, focusing on language, framing, and the presence of bias in media representation.</a:t>
            </a:r>
            <a:endParaRPr lang="en-US"/>
          </a:p>
          <a:p>
            <a:pPr marL="171450" indent="0"/>
            <a:r>
              <a:rPr lang="en-US" sz="1200" b="1">
                <a:solidFill>
                  <a:schemeClr val="tx2"/>
                </a:solidFill>
                <a:ea typeface="+mn-lt"/>
                <a:cs typeface="+mn-lt"/>
              </a:rPr>
              <a:t>Findings:</a:t>
            </a:r>
            <a:endParaRPr lang="en-US"/>
          </a:p>
          <a:p>
            <a:pPr marL="171450" lvl="1" indent="171450"/>
            <a:r>
              <a:rPr lang="en-US" sz="1200" b="1">
                <a:solidFill>
                  <a:schemeClr val="tx2"/>
                </a:solidFill>
                <a:ea typeface="+mn-lt"/>
                <a:cs typeface="+mn-lt"/>
              </a:rPr>
              <a:t>Framing Techniques:</a:t>
            </a:r>
            <a:r>
              <a:rPr lang="en-US" sz="1200">
                <a:solidFill>
                  <a:srgbClr val="ECECEC"/>
                </a:solidFill>
                <a:ea typeface="+mn-lt"/>
                <a:cs typeface="+mn-lt"/>
              </a:rPr>
              <a:t> Uncover the use of specific framing techniques by media outlets to influence public perception.</a:t>
            </a:r>
            <a:endParaRPr lang="en-US"/>
          </a:p>
          <a:p>
            <a:pPr marL="171450" lvl="1" indent="171450"/>
            <a:r>
              <a:rPr lang="en-US" sz="1200" b="1">
                <a:solidFill>
                  <a:schemeClr val="tx2"/>
                </a:solidFill>
                <a:ea typeface="+mn-lt"/>
                <a:cs typeface="+mn-lt"/>
              </a:rPr>
              <a:t>Bias and Objectivity:</a:t>
            </a:r>
            <a:r>
              <a:rPr lang="en-US" sz="1200">
                <a:solidFill>
                  <a:srgbClr val="ECECEC"/>
                </a:solidFill>
                <a:ea typeface="+mn-lt"/>
                <a:cs typeface="+mn-lt"/>
              </a:rPr>
              <a:t> Evaluate the degree of bias in reporting and its impact on public understanding of nuclear non-proliferation issues.</a:t>
            </a:r>
            <a:endParaRPr lang="en-US"/>
          </a:p>
          <a:p>
            <a:pPr marL="171450" lvl="1" indent="171450"/>
            <a:r>
              <a:rPr lang="en-US" sz="1200" b="1">
                <a:solidFill>
                  <a:schemeClr val="tx2"/>
                </a:solidFill>
                <a:ea typeface="+mn-lt"/>
                <a:cs typeface="+mn-lt"/>
              </a:rPr>
              <a:t>Implications:</a:t>
            </a:r>
            <a:r>
              <a:rPr lang="en-US" sz="1200">
                <a:solidFill>
                  <a:srgbClr val="ECECEC"/>
                </a:solidFill>
                <a:ea typeface="+mn-lt"/>
                <a:cs typeface="+mn-lt"/>
              </a:rPr>
              <a:t> The study sheds light on the power of media framing in shaping public opinion and policy discourse on nuclear non-proliferation.</a:t>
            </a:r>
            <a:endParaRPr lang="en-US"/>
          </a:p>
          <a:p>
            <a:pPr marL="228600" lvl="2" indent="0">
              <a:buFont typeface="Arial" panose="020B0604020202020204" pitchFamily="34" charset="0"/>
              <a:buChar char="•"/>
            </a:pPr>
            <a:endParaRPr lang="en-US" sz="1200">
              <a:solidFill>
                <a:schemeClr val="tx2"/>
              </a:solidFill>
              <a:latin typeface="Avenir Next LT Pro"/>
              <a:ea typeface="+mn-lt"/>
              <a:cs typeface="Arial"/>
            </a:endParaRPr>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latin typeface="Avenir Next LT Pro"/>
              <a:cs typeface="Aria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19</a:t>
            </a:fld>
            <a:endParaRPr lang="en-US"/>
          </a:p>
        </p:txBody>
      </p:sp>
    </p:spTree>
    <p:extLst>
      <p:ext uri="{BB962C8B-B14F-4D97-AF65-F5344CB8AC3E}">
        <p14:creationId xmlns:p14="http://schemas.microsoft.com/office/powerpoint/2010/main" val="273874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525B192-BD6C-6FF2-9936-AED92588D0DB}"/>
              </a:ext>
            </a:extLst>
          </p:cNvPr>
          <p:cNvSpPr>
            <a:spLocks noGrp="1"/>
          </p:cNvSpPr>
          <p:nvPr>
            <p:ph sz="half" idx="14"/>
          </p:nvPr>
        </p:nvSpPr>
        <p:spPr>
          <a:xfrm>
            <a:off x="8518967" y="501651"/>
            <a:ext cx="2897150" cy="5854700"/>
          </a:xfrm>
        </p:spPr>
        <p:txBody>
          <a:bodyPr>
            <a:normAutofit/>
          </a:bodyPr>
          <a:lstStyle/>
          <a:p>
            <a:pPr marL="285750" lvl="1" indent="-285750">
              <a:tabLst>
                <a:tab pos="266700" algn="l"/>
              </a:tabLst>
            </a:pPr>
            <a:r>
              <a:rPr lang="en-US" sz="1600" dirty="0"/>
              <a:t>Disinformation and Its Impact</a:t>
            </a:r>
          </a:p>
          <a:p>
            <a:pPr marL="285750" lvl="1" indent="-285750">
              <a:tabLst>
                <a:tab pos="266700" algn="l"/>
              </a:tabLst>
            </a:pPr>
            <a:r>
              <a:rPr lang="en-US" sz="1600" dirty="0"/>
              <a:t>Propaganda: Methods and Consequences</a:t>
            </a:r>
          </a:p>
          <a:p>
            <a:pPr marL="285750" lvl="1" indent="-285750">
              <a:tabLst>
                <a:tab pos="266700" algn="l"/>
              </a:tabLst>
            </a:pPr>
            <a:r>
              <a:rPr lang="en-US" sz="1600" dirty="0"/>
              <a:t>The Role of Social Media: Telegram, Facebook, Instagram</a:t>
            </a:r>
          </a:p>
          <a:p>
            <a:pPr marL="285750" lvl="1" indent="-285750">
              <a:tabLst>
                <a:tab pos="266700" algn="l"/>
              </a:tabLst>
            </a:pPr>
            <a:r>
              <a:rPr lang="en-US" sz="1600" dirty="0"/>
              <a:t>International Migration: Trends and Challenges</a:t>
            </a:r>
          </a:p>
          <a:p>
            <a:pPr marL="285750" lvl="1" indent="-285750">
              <a:tabLst>
                <a:tab pos="266700" algn="l"/>
              </a:tabLst>
            </a:pPr>
            <a:r>
              <a:rPr lang="en-US" sz="1600" dirty="0"/>
              <a:t>Constructing National Identity: Processes and Perspectives</a:t>
            </a:r>
          </a:p>
          <a:p>
            <a:pPr marL="285750" lvl="1" indent="-285750">
              <a:tabLst>
                <a:tab pos="266700" algn="l"/>
              </a:tabLst>
            </a:pPr>
            <a:r>
              <a:rPr lang="en-US" sz="1600" dirty="0"/>
              <a:t>Differentiating Identities: Analyzing Self vs. Other</a:t>
            </a:r>
          </a:p>
          <a:p>
            <a:endParaRPr lang="cs-CZ" sz="1800" dirty="0"/>
          </a:p>
        </p:txBody>
      </p:sp>
      <p:sp>
        <p:nvSpPr>
          <p:cNvPr id="4" name="Zástupný symbol pro číslo snímku 3">
            <a:extLst>
              <a:ext uri="{FF2B5EF4-FFF2-40B4-BE49-F238E27FC236}">
                <a16:creationId xmlns:a16="http://schemas.microsoft.com/office/drawing/2014/main" id="{D2D2D42B-4009-480D-E7F9-04401599627D}"/>
              </a:ext>
            </a:extLst>
          </p:cNvPr>
          <p:cNvSpPr>
            <a:spLocks noGrp="1"/>
          </p:cNvSpPr>
          <p:nvPr>
            <p:ph type="sldNum" sz="quarter" idx="12"/>
          </p:nvPr>
        </p:nvSpPr>
        <p:spPr/>
        <p:txBody>
          <a:bodyPr/>
          <a:lstStyle/>
          <a:p>
            <a:fld id="{B5CEABB6-07DC-46E8-9B57-56EC44A396E5}" type="slidenum">
              <a:rPr lang="en-US" smtClean="0"/>
              <a:pPr/>
              <a:t>2</a:t>
            </a:fld>
            <a:endParaRPr lang="en-US"/>
          </a:p>
        </p:txBody>
      </p:sp>
      <p:pic>
        <p:nvPicPr>
          <p:cNvPr id="6" name="Obrázek 5" descr="Obsah obrázku Lidská tvář, oblečení, osoba, muž&#10;&#10;Popis byl vytvořen automaticky">
            <a:extLst>
              <a:ext uri="{FF2B5EF4-FFF2-40B4-BE49-F238E27FC236}">
                <a16:creationId xmlns:a16="http://schemas.microsoft.com/office/drawing/2014/main" id="{D3C28062-78A9-1EB6-17E5-010BA566480F}"/>
              </a:ext>
            </a:extLst>
          </p:cNvPr>
          <p:cNvPicPr>
            <a:picLocks noChangeAspect="1"/>
          </p:cNvPicPr>
          <p:nvPr/>
        </p:nvPicPr>
        <p:blipFill>
          <a:blip r:embed="rId2"/>
          <a:stretch>
            <a:fillRect/>
          </a:stretch>
        </p:blipFill>
        <p:spPr>
          <a:xfrm>
            <a:off x="6096000" y="616593"/>
            <a:ext cx="2008059" cy="2812407"/>
          </a:xfrm>
          <a:prstGeom prst="rect">
            <a:avLst/>
          </a:prstGeom>
        </p:spPr>
      </p:pic>
      <p:sp>
        <p:nvSpPr>
          <p:cNvPr id="8" name="TextovéPole 7">
            <a:extLst>
              <a:ext uri="{FF2B5EF4-FFF2-40B4-BE49-F238E27FC236}">
                <a16:creationId xmlns:a16="http://schemas.microsoft.com/office/drawing/2014/main" id="{50E400A3-2CD0-15FF-30F0-698E19124D39}"/>
              </a:ext>
            </a:extLst>
          </p:cNvPr>
          <p:cNvSpPr txBox="1"/>
          <p:nvPr/>
        </p:nvSpPr>
        <p:spPr>
          <a:xfrm>
            <a:off x="5999544" y="3426896"/>
            <a:ext cx="6099858" cy="369332"/>
          </a:xfrm>
          <a:prstGeom prst="rect">
            <a:avLst/>
          </a:prstGeom>
          <a:noFill/>
        </p:spPr>
        <p:txBody>
          <a:bodyPr wrap="square">
            <a:spAutoFit/>
          </a:bodyPr>
          <a:lstStyle/>
          <a:p>
            <a:r>
              <a:rPr lang="cs-CZ" dirty="0"/>
              <a:t>Kristián Földes</a:t>
            </a:r>
          </a:p>
        </p:txBody>
      </p:sp>
    </p:spTree>
    <p:extLst>
      <p:ext uri="{BB962C8B-B14F-4D97-AF65-F5344CB8AC3E}">
        <p14:creationId xmlns:p14="http://schemas.microsoft.com/office/powerpoint/2010/main" val="215412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7198750" cy="1365252"/>
          </a:xfrm>
        </p:spPr>
        <p:txBody>
          <a:bodyPr>
            <a:normAutofit fontScale="90000"/>
          </a:bodyPr>
          <a:lstStyle/>
          <a:p>
            <a:r>
              <a:rPr lang="en-US"/>
              <a:t>Example of QCA Application in Research</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566854"/>
            <a:ext cx="7278967" cy="3907694"/>
          </a:xfrm>
        </p:spPr>
        <p:txBody>
          <a:bodyPr vert="horz" lIns="91440" tIns="45720" rIns="91440" bIns="45720" rtlCol="0" anchor="t">
            <a:noAutofit/>
          </a:bodyPr>
          <a:lstStyle/>
          <a:p>
            <a:pPr marL="171450" lvl="2" indent="-171450"/>
            <a:r>
              <a:rPr lang="en-US" sz="1200" b="1">
                <a:solidFill>
                  <a:schemeClr val="tx2"/>
                </a:solidFill>
                <a:ea typeface="+mn-lt"/>
                <a:cs typeface="+mn-lt"/>
              </a:rPr>
              <a:t>Parliamentary Debates on Same-Sex Marriages</a:t>
            </a:r>
          </a:p>
          <a:p>
            <a:pPr indent="0"/>
            <a:r>
              <a:rPr lang="en-US" sz="1200" b="1">
                <a:solidFill>
                  <a:schemeClr val="tx2"/>
                </a:solidFill>
                <a:ea typeface="+mn-lt"/>
                <a:cs typeface="+mn-lt"/>
              </a:rPr>
              <a:t>Objective:</a:t>
            </a:r>
            <a:r>
              <a:rPr lang="en-US" sz="1200">
                <a:solidFill>
                  <a:srgbClr val="ECECEC"/>
                </a:solidFill>
                <a:ea typeface="+mn-lt"/>
                <a:cs typeface="+mn-lt"/>
              </a:rPr>
              <a:t> To examine the discourse in parliamentary debates regarding same-sex marriage legislation.</a:t>
            </a:r>
            <a:endParaRPr lang="en-US" sz="1200">
              <a:solidFill>
                <a:schemeClr val="tx2"/>
              </a:solidFill>
              <a:latin typeface="Avenir Next LT Pro"/>
              <a:ea typeface="+mn-lt"/>
              <a:cs typeface="Arial"/>
            </a:endParaRPr>
          </a:p>
          <a:p>
            <a:pPr indent="0"/>
            <a:r>
              <a:rPr lang="en-US" sz="1200" b="1">
                <a:solidFill>
                  <a:schemeClr val="tx2"/>
                </a:solidFill>
                <a:ea typeface="+mn-lt"/>
                <a:cs typeface="+mn-lt"/>
              </a:rPr>
              <a:t>Methodology:</a:t>
            </a:r>
            <a:r>
              <a:rPr lang="en-US" sz="1200">
                <a:solidFill>
                  <a:srgbClr val="ECECEC"/>
                </a:solidFill>
                <a:ea typeface="+mn-lt"/>
                <a:cs typeface="+mn-lt"/>
              </a:rPr>
              <a:t> Analyze transcripts of parliamentary debates on same-sex marriage, focusing on speeches, arguments, and voting patterns.</a:t>
            </a:r>
            <a:endParaRPr lang="en-US"/>
          </a:p>
          <a:p>
            <a:pPr indent="0"/>
            <a:r>
              <a:rPr lang="en-US" sz="1200" b="1">
                <a:solidFill>
                  <a:schemeClr val="tx2"/>
                </a:solidFill>
                <a:ea typeface="+mn-lt"/>
                <a:cs typeface="+mn-lt"/>
              </a:rPr>
              <a:t>Analysis:</a:t>
            </a:r>
            <a:r>
              <a:rPr lang="en-US" sz="1200">
                <a:solidFill>
                  <a:srgbClr val="ECECEC"/>
                </a:solidFill>
                <a:ea typeface="+mn-lt"/>
                <a:cs typeface="+mn-lt"/>
              </a:rPr>
              <a:t> Employ QCA to dissect the debates, identifying key themes, arguments, and the use of rhetorical strategies.</a:t>
            </a:r>
            <a:endParaRPr lang="en-US"/>
          </a:p>
          <a:p>
            <a:pPr indent="0"/>
            <a:r>
              <a:rPr lang="en-US" sz="1200" b="1">
                <a:solidFill>
                  <a:schemeClr val="tx2"/>
                </a:solidFill>
                <a:ea typeface="+mn-lt"/>
                <a:cs typeface="+mn-lt"/>
              </a:rPr>
              <a:t>Findings:</a:t>
            </a:r>
            <a:endParaRPr lang="en-US"/>
          </a:p>
          <a:p>
            <a:pPr lvl="1"/>
            <a:r>
              <a:rPr lang="en-US" sz="1200" b="1">
                <a:solidFill>
                  <a:schemeClr val="tx2"/>
                </a:solidFill>
                <a:ea typeface="+mn-lt"/>
                <a:cs typeface="+mn-lt"/>
              </a:rPr>
              <a:t>Argumentative Patterns:</a:t>
            </a:r>
            <a:r>
              <a:rPr lang="en-US" sz="1200">
                <a:solidFill>
                  <a:srgbClr val="ECECEC"/>
                </a:solidFill>
                <a:ea typeface="+mn-lt"/>
                <a:cs typeface="+mn-lt"/>
              </a:rPr>
              <a:t> Highlight the predominant arguments used by both proponents and opponents of same-sex marriage.</a:t>
            </a:r>
            <a:endParaRPr lang="en-US"/>
          </a:p>
          <a:p>
            <a:pPr lvl="1"/>
            <a:r>
              <a:rPr lang="en-US" sz="1200" b="1">
                <a:solidFill>
                  <a:schemeClr val="tx2"/>
                </a:solidFill>
                <a:ea typeface="+mn-lt"/>
                <a:cs typeface="+mn-lt"/>
              </a:rPr>
              <a:t>Cultural and Ethical Considerations:</a:t>
            </a:r>
            <a:r>
              <a:rPr lang="en-US" sz="1200">
                <a:solidFill>
                  <a:srgbClr val="ECECEC"/>
                </a:solidFill>
                <a:ea typeface="+mn-lt"/>
                <a:cs typeface="+mn-lt"/>
              </a:rPr>
              <a:t> Explore how cultural and ethical considerations are woven into legislative discussions.</a:t>
            </a:r>
            <a:endParaRPr lang="en-US"/>
          </a:p>
          <a:p>
            <a:pPr lvl="1"/>
            <a:r>
              <a:rPr lang="en-US" sz="1200" b="1">
                <a:solidFill>
                  <a:schemeClr val="tx2"/>
                </a:solidFill>
                <a:ea typeface="+mn-lt"/>
                <a:cs typeface="+mn-lt"/>
              </a:rPr>
              <a:t>Implications:</a:t>
            </a:r>
            <a:r>
              <a:rPr lang="en-US" sz="1200">
                <a:solidFill>
                  <a:srgbClr val="ECECEC"/>
                </a:solidFill>
                <a:ea typeface="+mn-lt"/>
                <a:cs typeface="+mn-lt"/>
              </a:rPr>
              <a:t> Insights into the legislative process and the role of cultural, ethical, and political ideologies in shaping laws on same-sex marriage.</a:t>
            </a:r>
            <a:endParaRPr lang="en-US"/>
          </a:p>
          <a:p>
            <a:pPr marL="228600" lvl="2" indent="0">
              <a:buFont typeface="Arial" panose="020B0604020202020204" pitchFamily="34" charset="0"/>
              <a:buChar char="•"/>
            </a:pPr>
            <a:endParaRPr lang="en-US" sz="1200">
              <a:solidFill>
                <a:schemeClr val="tx2"/>
              </a:solidFill>
              <a:latin typeface="Avenir Next LT Pro"/>
              <a:ea typeface="+mn-lt"/>
              <a:cs typeface="Arial"/>
            </a:endParaRPr>
          </a:p>
          <a:p>
            <a:pPr lvl="2" indent="-285750">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latin typeface="Avenir Next LT Pro"/>
              <a:cs typeface="Aria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20</a:t>
            </a:fld>
            <a:endParaRPr lang="en-US"/>
          </a:p>
        </p:txBody>
      </p:sp>
    </p:spTree>
    <p:extLst>
      <p:ext uri="{BB962C8B-B14F-4D97-AF65-F5344CB8AC3E}">
        <p14:creationId xmlns:p14="http://schemas.microsoft.com/office/powerpoint/2010/main" val="344941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Basic Concepts</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109653"/>
            <a:ext cx="7278967" cy="3907694"/>
          </a:xfrm>
        </p:spPr>
        <p:txBody>
          <a:bodyPr vert="horz" lIns="91440" tIns="45720" rIns="91440" bIns="45720" rtlCol="0" anchor="t">
            <a:noAutofit/>
          </a:bodyPr>
          <a:lstStyle/>
          <a:p>
            <a:pPr marL="0" lvl="2" indent="0">
              <a:buNone/>
            </a:pPr>
            <a:endParaRPr lang="en-US" sz="1200" b="1" dirty="0">
              <a:solidFill>
                <a:schemeClr val="tx2"/>
              </a:solidFill>
              <a:ea typeface="+mn-lt"/>
              <a:cs typeface="+mn-lt"/>
            </a:endParaRPr>
          </a:p>
          <a:p>
            <a:pPr marL="457200" indent="-171450">
              <a:buFont typeface="Arial"/>
              <a:buChar char="•"/>
            </a:pPr>
            <a:r>
              <a:rPr lang="en-US" sz="1200" b="1" dirty="0">
                <a:solidFill>
                  <a:srgbClr val="ECECEC"/>
                </a:solidFill>
                <a:ea typeface="+mn-lt"/>
                <a:cs typeface="+mn-lt"/>
              </a:rPr>
              <a:t>Unit of Analysis:</a:t>
            </a:r>
            <a:r>
              <a:rPr lang="en-US" sz="1200" dirty="0">
                <a:solidFill>
                  <a:srgbClr val="ECECEC"/>
                </a:solidFill>
                <a:ea typeface="+mn-lt"/>
                <a:cs typeface="+mn-lt"/>
              </a:rPr>
              <a:t> The unit of analysis refers to the smallest element of the material that is subject to coding and categorization. It can vary depending on the research design and might be a word, sentence, paragraph, or an entire document. The choice of the unit of analysis affects the granularity of the analysis and the identification of codes and categories.</a:t>
            </a:r>
            <a:endParaRPr lang="en-US" dirty="0">
              <a:solidFill>
                <a:srgbClr val="FFFFFF"/>
              </a:solidFill>
              <a:ea typeface="+mn-lt"/>
              <a:cs typeface="+mn-lt"/>
            </a:endParaRPr>
          </a:p>
          <a:p>
            <a:pPr marL="457200" indent="-171450">
              <a:buFont typeface="Arial"/>
              <a:buChar char="•"/>
            </a:pPr>
            <a:r>
              <a:rPr lang="en-US" sz="1200" b="1" dirty="0">
                <a:solidFill>
                  <a:srgbClr val="ECECEC"/>
                </a:solidFill>
                <a:ea typeface="+mn-lt"/>
                <a:cs typeface="+mn-lt"/>
              </a:rPr>
              <a:t>Coding:</a:t>
            </a:r>
            <a:r>
              <a:rPr lang="en-US" sz="1200" dirty="0">
                <a:solidFill>
                  <a:srgbClr val="ECECEC"/>
                </a:solidFill>
                <a:ea typeface="+mn-lt"/>
                <a:cs typeface="+mn-lt"/>
              </a:rPr>
              <a:t> Coding is the process of examining the material and applying codes to segments that reflect the content or meaning relative to the research questions. It is a fundamental step in qualitative analysis that allows researchers to organize and make sense of the material systematically. Coding can be done in a concept-driven (deductive) way, based on predefined categories and codes, or in a data-driven (inductive) way, where categories and codes emerge from the material itself.</a:t>
            </a:r>
            <a:endParaRPr lang="en-US" dirty="0"/>
          </a:p>
          <a:p>
            <a:pPr marL="457200" indent="-171450">
              <a:buFont typeface="Arial"/>
              <a:buChar char="•"/>
            </a:pPr>
            <a:r>
              <a:rPr lang="en-US" sz="1200" b="1" dirty="0">
                <a:solidFill>
                  <a:srgbClr val="ECECEC"/>
                </a:solidFill>
                <a:ea typeface="+mn-lt"/>
                <a:cs typeface="+mn-lt"/>
              </a:rPr>
              <a:t>Code:</a:t>
            </a:r>
            <a:r>
              <a:rPr lang="en-US" sz="1200" dirty="0">
                <a:solidFill>
                  <a:srgbClr val="ECECEC"/>
                </a:solidFill>
                <a:ea typeface="+mn-lt"/>
                <a:cs typeface="+mn-lt"/>
              </a:rPr>
              <a:t> A code is a label or descriptor that is assigned to segments of the material (such as text or images) that share a common theme or characteristic related to a category. Coding involves the process of going through the material and marking segments with codes that correspond to the categories of the coding frame.</a:t>
            </a:r>
          </a:p>
          <a:p>
            <a:pPr marL="285750">
              <a:buFont typeface="Arial"/>
              <a:buChar char="•"/>
            </a:pPr>
            <a:endParaRPr lang="en-US" sz="1200" dirty="0">
              <a:solidFill>
                <a:srgbClr val="ECECEC"/>
              </a:solidFill>
              <a:ea typeface="+mn-lt"/>
              <a:cs typeface="+mn-lt"/>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buFont typeface="Arial" panose="020B0604020202020204" pitchFamily="34" charset="0"/>
              <a:buChar char="•"/>
            </a:pPr>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indent="-228600">
              <a:buFont typeface="Arial"/>
              <a:buChar char="•"/>
            </a:pPr>
            <a:endParaRPr lang="en-US" sz="1400" dirty="0">
              <a:solidFill>
                <a:schemeClr val="tx2"/>
              </a:solidFill>
              <a:latin typeface="Arial"/>
              <a:cs typeface="Arial"/>
            </a:endParaRPr>
          </a:p>
          <a:p>
            <a:pPr lvl="2"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21</a:t>
            </a:fld>
            <a:endParaRPr lang="en-US"/>
          </a:p>
        </p:txBody>
      </p:sp>
    </p:spTree>
    <p:extLst>
      <p:ext uri="{BB962C8B-B14F-4D97-AF65-F5344CB8AC3E}">
        <p14:creationId xmlns:p14="http://schemas.microsoft.com/office/powerpoint/2010/main" val="80076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Basic Concepts</a:t>
            </a:r>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109653"/>
            <a:ext cx="7278967" cy="3907694"/>
          </a:xfrm>
        </p:spPr>
        <p:txBody>
          <a:bodyPr vert="horz" lIns="91440" tIns="45720" rIns="91440" bIns="45720" rtlCol="0" anchor="t">
            <a:noAutofit/>
          </a:bodyPr>
          <a:lstStyle/>
          <a:p>
            <a:pPr marL="0" lvl="2" indent="0">
              <a:buNone/>
            </a:pPr>
            <a:endParaRPr lang="en-US" sz="1200" b="1">
              <a:solidFill>
                <a:schemeClr val="tx2"/>
              </a:solidFill>
              <a:ea typeface="+mn-lt"/>
              <a:cs typeface="+mn-lt"/>
            </a:endParaRPr>
          </a:p>
          <a:p>
            <a:pPr marL="285750">
              <a:buFont typeface="Arial"/>
              <a:buChar char="•"/>
            </a:pPr>
            <a:r>
              <a:rPr lang="en-US" sz="1200" b="1">
                <a:solidFill>
                  <a:srgbClr val="ECECEC"/>
                </a:solidFill>
                <a:ea typeface="+mn-lt"/>
                <a:cs typeface="+mn-lt"/>
              </a:rPr>
              <a:t> Category:</a:t>
            </a:r>
            <a:r>
              <a:rPr lang="en-US" sz="1200">
                <a:solidFill>
                  <a:srgbClr val="ECECEC"/>
                </a:solidFill>
                <a:ea typeface="+mn-lt"/>
                <a:cs typeface="+mn-lt"/>
              </a:rPr>
              <a:t> A category is a class or division within a coding scheme that represents a single aspect of the material being analyzed. Categories are central to the organization of the analysis and are derived from the dimensions of the coding frame. They help focus the analysis on specific aspects of the material that are relevant to the research question. Categories can be main categories (dimensions) specifying the primary aspects to be analyzed or subcategories that detail the specifics within those main aspects.</a:t>
            </a:r>
          </a:p>
          <a:p>
            <a:pPr marL="285750">
              <a:buFont typeface="Arial"/>
              <a:buChar char="•"/>
            </a:pPr>
            <a:r>
              <a:rPr lang="en-US" sz="1200" b="1">
                <a:solidFill>
                  <a:srgbClr val="ECECEC"/>
                </a:solidFill>
                <a:ea typeface="+mn-lt"/>
                <a:cs typeface="+mn-lt"/>
              </a:rPr>
              <a:t> Theme:</a:t>
            </a:r>
            <a:r>
              <a:rPr lang="en-US" sz="1200">
                <a:solidFill>
                  <a:srgbClr val="ECECEC"/>
                </a:solidFill>
                <a:ea typeface="+mn-lt"/>
                <a:cs typeface="+mn-lt"/>
              </a:rPr>
              <a:t> A theme is an idea or pattern that emerges from the material through the process of coding and categorization. Themes represent broader insights or concepts that are identified across the coded segments and categories. They provide a higher level of abstraction and are used to describe and interpret the findings of the analysis.</a:t>
            </a: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22</a:t>
            </a:fld>
            <a:endParaRPr lang="en-US"/>
          </a:p>
        </p:txBody>
      </p:sp>
    </p:spTree>
    <p:extLst>
      <p:ext uri="{BB962C8B-B14F-4D97-AF65-F5344CB8AC3E}">
        <p14:creationId xmlns:p14="http://schemas.microsoft.com/office/powerpoint/2010/main" val="169804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Example Cases</a:t>
            </a:r>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109653"/>
            <a:ext cx="7278967" cy="3907694"/>
          </a:xfrm>
        </p:spPr>
        <p:txBody>
          <a:bodyPr vert="horz" lIns="91440" tIns="45720" rIns="91440" bIns="45720" rtlCol="0" anchor="t">
            <a:noAutofit/>
          </a:bodyPr>
          <a:lstStyle/>
          <a:p>
            <a:pPr marL="0" lvl="2" indent="0"/>
            <a:r>
              <a:rPr lang="en-US" sz="1200" b="1">
                <a:solidFill>
                  <a:srgbClr val="ECECEC"/>
                </a:solidFill>
                <a:ea typeface="+mn-lt"/>
                <a:cs typeface="+mn-lt"/>
              </a:rPr>
              <a:t>Unit of Analysis Example:</a:t>
            </a:r>
            <a:r>
              <a:rPr lang="en-US" sz="1200">
                <a:solidFill>
                  <a:srgbClr val="ECECEC"/>
                </a:solidFill>
                <a:ea typeface="+mn-lt"/>
                <a:cs typeface="+mn-lt"/>
              </a:rPr>
              <a:t> For a content analysis of Instagram posts related to climate change activism, the unit of analysis could be individual posts. Researchers examine each post to understand how climate change is discussed within the social media platform.</a:t>
            </a:r>
            <a:endParaRPr lang="en-US" sz="1200">
              <a:solidFill>
                <a:srgbClr val="ECECEC"/>
              </a:solidFill>
            </a:endParaRPr>
          </a:p>
          <a:p>
            <a:pPr>
              <a:buFont typeface="Arial"/>
              <a:buChar char="•"/>
            </a:pPr>
            <a:r>
              <a:rPr lang="en-US" sz="1200" b="1">
                <a:solidFill>
                  <a:srgbClr val="ECECEC"/>
                </a:solidFill>
                <a:ea typeface="+mn-lt"/>
                <a:cs typeface="+mn-lt"/>
              </a:rPr>
              <a:t>Coding Example:</a:t>
            </a:r>
            <a:r>
              <a:rPr lang="en-US" sz="1200">
                <a:solidFill>
                  <a:srgbClr val="ECECEC"/>
                </a:solidFill>
                <a:ea typeface="+mn-lt"/>
                <a:cs typeface="+mn-lt"/>
              </a:rPr>
              <a:t> In analyzing these Instagram posts, segments mentioning "renewable energy adoption," "recycling practices," and "sustainable lifestyle choices" are identified and marked, setting the stage for a detailed examination of the discourse around climate change solutions and preventive measures.</a:t>
            </a:r>
            <a:endParaRPr lang="en-US"/>
          </a:p>
          <a:p>
            <a:pPr>
              <a:buFont typeface="Arial"/>
              <a:buChar char="•"/>
            </a:pPr>
            <a:r>
              <a:rPr lang="en-US" sz="1200" b="1">
                <a:solidFill>
                  <a:srgbClr val="ECECEC"/>
                </a:solidFill>
                <a:ea typeface="+mn-lt"/>
                <a:cs typeface="+mn-lt"/>
              </a:rPr>
              <a:t>Code Example:</a:t>
            </a:r>
            <a:r>
              <a:rPr lang="en-US" sz="1200">
                <a:solidFill>
                  <a:srgbClr val="ECECEC"/>
                </a:solidFill>
                <a:ea typeface="+mn-lt"/>
                <a:cs typeface="+mn-lt"/>
              </a:rPr>
              <a:t> During the coding process, a specific code such as "impact on future generations" might be assigned to posts where individuals express concerns about the long-term effects of climate change on the planet and its future inhabitants.</a:t>
            </a:r>
            <a:endParaRPr lang="en-US"/>
          </a:p>
          <a:p>
            <a:pPr>
              <a:buFont typeface="Arial"/>
              <a:buChar char="•"/>
            </a:pPr>
            <a:r>
              <a:rPr lang="en-US" sz="1200" b="1">
                <a:solidFill>
                  <a:srgbClr val="ECECEC"/>
                </a:solidFill>
                <a:ea typeface="+mn-lt"/>
                <a:cs typeface="+mn-lt"/>
              </a:rPr>
              <a:t>Category Example:</a:t>
            </a:r>
            <a:r>
              <a:rPr lang="en-US" sz="1200">
                <a:solidFill>
                  <a:srgbClr val="ECECEC"/>
                </a:solidFill>
                <a:ea typeface="+mn-lt"/>
                <a:cs typeface="+mn-lt"/>
              </a:rPr>
              <a:t> From the accumulation of codes, a category like "Perceptions of Responsibility" emerges, encompassing codes related to "government action," "individual responsibility," and "corporate accountability," illustrating the varied perspectives on who should take action against climate change.</a:t>
            </a:r>
            <a:endParaRPr lang="en-US"/>
          </a:p>
          <a:p>
            <a:pPr>
              <a:buFont typeface="Arial"/>
              <a:buChar char="•"/>
            </a:pPr>
            <a:r>
              <a:rPr lang="en-US" sz="1200" b="1">
                <a:solidFill>
                  <a:srgbClr val="ECECEC"/>
                </a:solidFill>
                <a:ea typeface="+mn-lt"/>
                <a:cs typeface="+mn-lt"/>
              </a:rPr>
              <a:t>Theme Example:</a:t>
            </a:r>
            <a:r>
              <a:rPr lang="en-US" sz="1200">
                <a:solidFill>
                  <a:srgbClr val="ECECEC"/>
                </a:solidFill>
                <a:ea typeface="+mn-lt"/>
                <a:cs typeface="+mn-lt"/>
              </a:rPr>
              <a:t> Building on the identified categories, a theme such as "urgency for action" might surface, highlighting a central narrative within the social media discourse that emphasizes the immediate need for decisive measures to address climate change.</a:t>
            </a:r>
            <a:endParaRPr lang="en-US"/>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23</a:t>
            </a:fld>
            <a:endParaRPr lang="en-US"/>
          </a:p>
        </p:txBody>
      </p:sp>
    </p:spTree>
    <p:extLst>
      <p:ext uri="{BB962C8B-B14F-4D97-AF65-F5344CB8AC3E}">
        <p14:creationId xmlns:p14="http://schemas.microsoft.com/office/powerpoint/2010/main" val="221030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Recording/Coding</a:t>
            </a:r>
          </a:p>
          <a:p>
            <a:endParaRPr lang="en-US" dirty="0"/>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24</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147963"/>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a:r>
              <a:rPr lang="en-US" sz="1200" b="1">
                <a:solidFill>
                  <a:srgbClr val="ECECEC"/>
                </a:solidFill>
                <a:ea typeface="+mn-lt"/>
                <a:cs typeface="+mn-lt"/>
              </a:rPr>
              <a:t>Recording/Coding</a:t>
            </a:r>
            <a:r>
              <a:rPr lang="en-US" sz="1200">
                <a:solidFill>
                  <a:srgbClr val="ECECEC"/>
                </a:solidFill>
                <a:ea typeface="+mn-lt"/>
                <a:cs typeface="+mn-lt"/>
              </a:rPr>
              <a:t>: The process of </a:t>
            </a:r>
            <a:r>
              <a:rPr lang="en-US" sz="1200" b="1">
                <a:solidFill>
                  <a:srgbClr val="ECECEC"/>
                </a:solidFill>
                <a:ea typeface="+mn-lt"/>
                <a:cs typeface="+mn-lt"/>
              </a:rPr>
              <a:t>converting raw data</a:t>
            </a:r>
            <a:r>
              <a:rPr lang="en-US" sz="1200">
                <a:solidFill>
                  <a:srgbClr val="ECECEC"/>
                </a:solidFill>
                <a:ea typeface="+mn-lt"/>
                <a:cs typeface="+mn-lt"/>
              </a:rPr>
              <a:t>, whether from observations, textual materials, or other forms of content, </a:t>
            </a:r>
            <a:r>
              <a:rPr lang="en-US" sz="1200" b="1">
                <a:solidFill>
                  <a:srgbClr val="ECECEC"/>
                </a:solidFill>
                <a:ea typeface="+mn-lt"/>
                <a:cs typeface="+mn-lt"/>
              </a:rPr>
              <a:t>into a structured format suitable for analysis</a:t>
            </a:r>
            <a:r>
              <a:rPr lang="en-US" sz="1200">
                <a:solidFill>
                  <a:srgbClr val="ECECEC"/>
                </a:solidFill>
                <a:ea typeface="+mn-lt"/>
                <a:cs typeface="+mn-lt"/>
              </a:rPr>
              <a:t>. This process requires human intelligence and cultural competency to ensure that the data is accurately and meaningfully represented.</a:t>
            </a:r>
            <a:endParaRPr lang="en-US">
              <a:ea typeface="+mn-lt"/>
              <a:cs typeface="+mn-lt"/>
            </a:endParaRPr>
          </a:p>
          <a:p>
            <a:pPr marL="57150"/>
            <a:r>
              <a:rPr lang="en-US" sz="1200" b="1">
                <a:solidFill>
                  <a:srgbClr val="ECECEC"/>
                </a:solidFill>
                <a:ea typeface="+mn-lt"/>
                <a:cs typeface="+mn-lt"/>
              </a:rPr>
              <a:t>Cultural Competencies</a:t>
            </a:r>
            <a:r>
              <a:rPr lang="en-US" sz="1200">
                <a:solidFill>
                  <a:srgbClr val="ECECEC"/>
                </a:solidFill>
                <a:ea typeface="+mn-lt"/>
                <a:cs typeface="+mn-lt"/>
              </a:rPr>
              <a:t>: The skills and knowledge that observers, interpreters, judges, or coders must possess to accurately </a:t>
            </a:r>
            <a:r>
              <a:rPr lang="en-US" sz="1200" b="1">
                <a:solidFill>
                  <a:srgbClr val="ECECEC"/>
                </a:solidFill>
                <a:ea typeface="+mn-lt"/>
                <a:cs typeface="+mn-lt"/>
              </a:rPr>
              <a:t>understand and code data within its cultural context</a:t>
            </a:r>
            <a:r>
              <a:rPr lang="en-US" sz="1200">
                <a:solidFill>
                  <a:srgbClr val="ECECEC"/>
                </a:solidFill>
                <a:ea typeface="+mn-lt"/>
                <a:cs typeface="+mn-lt"/>
              </a:rPr>
              <a:t>. This competency ensures that the data is interpreted and represented in a way that is true to its original meaning and significance.</a:t>
            </a:r>
            <a:endParaRPr lang="en-US"/>
          </a:p>
          <a:p>
            <a:pPr marL="57150" indent="0"/>
            <a:r>
              <a:rPr lang="en-US" sz="1200" b="1">
                <a:solidFill>
                  <a:srgbClr val="ECECEC"/>
                </a:solidFill>
                <a:ea typeface="+mn-lt"/>
                <a:cs typeface="+mn-lt"/>
              </a:rPr>
              <a:t>Reliability Requirements of Content Analysis</a:t>
            </a:r>
            <a:r>
              <a:rPr lang="en-US" sz="1200">
                <a:solidFill>
                  <a:srgbClr val="ECECEC"/>
                </a:solidFill>
                <a:ea typeface="+mn-lt"/>
                <a:cs typeface="+mn-lt"/>
              </a:rPr>
              <a:t>: The standards and practices that must be met to ensure that the content analysis process produces consistent and dependable results. This involves </a:t>
            </a:r>
            <a:r>
              <a:rPr lang="en-US" sz="1200" b="1">
                <a:solidFill>
                  <a:srgbClr val="ECECEC"/>
                </a:solidFill>
                <a:ea typeface="+mn-lt"/>
                <a:cs typeface="+mn-lt"/>
              </a:rPr>
              <a:t>standardizing coding procedures, ensuring coder reliability, and systematically addressing any variances within the data.</a:t>
            </a:r>
            <a:endParaRPr lang="en-US" b="1"/>
          </a:p>
          <a:p>
            <a:pPr marL="0" lvl="2" indent="0"/>
            <a:endParaRPr lang="en-US" sz="1200" b="1">
              <a:solidFill>
                <a:srgbClr val="ECECEC"/>
              </a:solidFill>
            </a:endParaRPr>
          </a:p>
          <a:p>
            <a:pPr lvl="1"/>
            <a:endParaRPr lang="en-US" sz="1200">
              <a:solidFill>
                <a:srgbClr val="ECECEC"/>
              </a:solidFill>
            </a:endParaRPr>
          </a:p>
          <a:p>
            <a:pPr lvl="1">
              <a:buFont typeface="Arial" panose="020B0604020202020204" pitchFamily="34" charset="0"/>
              <a:buChar char="•"/>
            </a:pPr>
            <a:endParaRPr lang="en-US" sz="1200">
              <a:solidFill>
                <a:srgbClr val="ECECEC"/>
              </a:solidFill>
              <a:ea typeface="+mn-lt"/>
              <a:cs typeface="+mn-lt"/>
            </a:endParaRPr>
          </a:p>
          <a:p>
            <a:pPr lvl="2">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227899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Examples of Recording/Coding</a:t>
            </a:r>
          </a:p>
          <a:p>
            <a:endParaRPr lang="en-US" dirty="0"/>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25</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470612"/>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ECECEC"/>
                </a:solidFill>
                <a:ea typeface="+mn-lt"/>
                <a:cs typeface="+mn-lt"/>
              </a:rPr>
              <a:t>Analyzing Diplomatic Communications</a:t>
            </a:r>
            <a:r>
              <a:rPr lang="en-US" sz="1200">
                <a:solidFill>
                  <a:srgbClr val="ECECEC"/>
                </a:solidFill>
                <a:ea typeface="+mn-lt"/>
                <a:cs typeface="+mn-lt"/>
              </a:rPr>
              <a:t>: Researchers might collect a dataset of speeches, and communiqués between countries on topics like nuclear disarmament negotiations. The recording process involves </a:t>
            </a:r>
            <a:r>
              <a:rPr lang="en-US" sz="1200" b="1">
                <a:solidFill>
                  <a:srgbClr val="ECECEC"/>
                </a:solidFill>
                <a:ea typeface="+mn-lt"/>
                <a:cs typeface="+mn-lt"/>
              </a:rPr>
              <a:t>compiling these communications into a structured database</a:t>
            </a:r>
            <a:r>
              <a:rPr lang="en-US" sz="1200">
                <a:solidFill>
                  <a:srgbClr val="ECECEC"/>
                </a:solidFill>
                <a:ea typeface="+mn-lt"/>
                <a:cs typeface="+mn-lt"/>
              </a:rPr>
              <a:t>. Coding then </a:t>
            </a:r>
            <a:r>
              <a:rPr lang="en-US" sz="1200" b="1">
                <a:solidFill>
                  <a:srgbClr val="ECECEC"/>
                </a:solidFill>
                <a:ea typeface="+mn-lt"/>
                <a:cs typeface="+mn-lt"/>
              </a:rPr>
              <a:t>categorizes</a:t>
            </a:r>
            <a:r>
              <a:rPr lang="en-US" sz="1200">
                <a:solidFill>
                  <a:srgbClr val="ECECEC"/>
                </a:solidFill>
                <a:ea typeface="+mn-lt"/>
                <a:cs typeface="+mn-lt"/>
              </a:rPr>
              <a:t> the content based on themes such as negotiation stances (e.g., conciliatory, confrontational), key issues discussed (e.g., inspection protocols, sanctions relief), and outcomes (agreements reached, negotiations stalled). An example could include coding the diplomatic exchanges leading up to the Iran nuclear deal to understand the negotiation dynamics and the role of different stakeholders.</a:t>
            </a:r>
            <a:endParaRPr lang="en-US"/>
          </a:p>
          <a:p>
            <a:r>
              <a:rPr lang="en-US" sz="1200" b="1">
                <a:solidFill>
                  <a:srgbClr val="ECECEC"/>
                </a:solidFill>
                <a:ea typeface="+mn-lt"/>
                <a:cs typeface="+mn-lt"/>
              </a:rPr>
              <a:t>Social Media Analysis for Counter-Terrorism</a:t>
            </a:r>
            <a:r>
              <a:rPr lang="en-US" sz="1200">
                <a:solidFill>
                  <a:srgbClr val="ECECEC"/>
                </a:solidFill>
                <a:ea typeface="+mn-lt"/>
                <a:cs typeface="+mn-lt"/>
              </a:rPr>
              <a:t>: Security analysts use content analysis to monitor social media platforms for signs of radicalization or to track terrorist groups' online activities. This might involve </a:t>
            </a:r>
            <a:r>
              <a:rPr lang="en-US" sz="1200" b="1">
                <a:solidFill>
                  <a:srgbClr val="ECECEC"/>
                </a:solidFill>
                <a:ea typeface="+mn-lt"/>
                <a:cs typeface="+mn-lt"/>
              </a:rPr>
              <a:t>recording data such as posts, videos, and hashtags related to specific groups or ideologies</a:t>
            </a:r>
            <a:r>
              <a:rPr lang="en-US" sz="1200">
                <a:solidFill>
                  <a:srgbClr val="ECECEC"/>
                </a:solidFill>
                <a:ea typeface="+mn-lt"/>
                <a:cs typeface="+mn-lt"/>
              </a:rPr>
              <a:t>. Coding this data could involve identifying themes like </a:t>
            </a:r>
            <a:r>
              <a:rPr lang="en-US" sz="1200" b="1">
                <a:solidFill>
                  <a:srgbClr val="ECECEC"/>
                </a:solidFill>
                <a:ea typeface="+mn-lt"/>
                <a:cs typeface="+mn-lt"/>
              </a:rPr>
              <a:t>recruitment strategies, propaganda techniques, and calls to action</a:t>
            </a:r>
            <a:r>
              <a:rPr lang="en-US" sz="1200">
                <a:solidFill>
                  <a:srgbClr val="ECECEC"/>
                </a:solidFill>
                <a:ea typeface="+mn-lt"/>
                <a:cs typeface="+mn-lt"/>
              </a:rPr>
              <a:t>. For instance, analyzing ISIS's use of social media for recruitment purposes might involve coding content based on emotional appeal, religious messaging, and anti-Western sentiment.</a:t>
            </a:r>
            <a:endParaRPr lang="en-US"/>
          </a:p>
        </p:txBody>
      </p:sp>
    </p:spTree>
    <p:extLst>
      <p:ext uri="{BB962C8B-B14F-4D97-AF65-F5344CB8AC3E}">
        <p14:creationId xmlns:p14="http://schemas.microsoft.com/office/powerpoint/2010/main" val="10109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Examples of Recording/Coding</a:t>
            </a:r>
          </a:p>
          <a:p>
            <a:endParaRPr lang="en-US"/>
          </a:p>
          <a:p>
            <a:endParaRPr lang="en-US"/>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26</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470612"/>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ECECEC"/>
                </a:solidFill>
                <a:ea typeface="+mn-lt"/>
                <a:cs typeface="+mn-lt"/>
              </a:rPr>
              <a:t>Case Studies on Conflict Resolution</a:t>
            </a:r>
            <a:r>
              <a:rPr lang="en-US" sz="1200">
                <a:solidFill>
                  <a:srgbClr val="ECECEC"/>
                </a:solidFill>
                <a:ea typeface="+mn-lt"/>
                <a:cs typeface="+mn-lt"/>
              </a:rPr>
              <a:t>: In studying conflict resolution strategies, researchers might </a:t>
            </a:r>
            <a:r>
              <a:rPr lang="en-US" sz="1200" b="1">
                <a:solidFill>
                  <a:srgbClr val="ECECEC"/>
                </a:solidFill>
                <a:ea typeface="+mn-lt"/>
                <a:cs typeface="+mn-lt"/>
              </a:rPr>
              <a:t>collect qualitative data from peace treaty documents</a:t>
            </a:r>
            <a:r>
              <a:rPr lang="en-US" sz="1200">
                <a:solidFill>
                  <a:srgbClr val="ECECEC"/>
                </a:solidFill>
                <a:ea typeface="+mn-lt"/>
                <a:cs typeface="+mn-lt"/>
              </a:rPr>
              <a:t>, United Nations resolutions, and firsthand accounts of negotiations. </a:t>
            </a:r>
            <a:r>
              <a:rPr lang="en-US" sz="1200" b="1">
                <a:solidFill>
                  <a:srgbClr val="ECECEC"/>
                </a:solidFill>
                <a:ea typeface="+mn-lt"/>
                <a:cs typeface="+mn-lt"/>
              </a:rPr>
              <a:t>Recording involves transcribing or summarizing these materials</a:t>
            </a:r>
            <a:r>
              <a:rPr lang="en-US" sz="1200">
                <a:solidFill>
                  <a:srgbClr val="ECECEC"/>
                </a:solidFill>
                <a:ea typeface="+mn-lt"/>
                <a:cs typeface="+mn-lt"/>
              </a:rPr>
              <a:t>. Coding then </a:t>
            </a:r>
            <a:r>
              <a:rPr lang="en-US" sz="1200" b="1">
                <a:solidFill>
                  <a:srgbClr val="ECECEC"/>
                </a:solidFill>
                <a:ea typeface="+mn-lt"/>
                <a:cs typeface="+mn-lt"/>
              </a:rPr>
              <a:t>categorizes the data based on conflict resolution mechanisms employed </a:t>
            </a:r>
            <a:r>
              <a:rPr lang="en-US" sz="1200">
                <a:solidFill>
                  <a:srgbClr val="ECECEC"/>
                </a:solidFill>
                <a:ea typeface="+mn-lt"/>
                <a:cs typeface="+mn-lt"/>
              </a:rPr>
              <a:t>(e.g., power-sharing agreements, economic incentives, international mediation), outcomes (successful resolution, ongoing conflict), and barriers to peace (e.g., political instability, external interference). An example could be coding the Dayton Accords to identify key factors contributing to its success in ending the Bosnian War.</a:t>
            </a:r>
            <a:endParaRPr lang="en-US"/>
          </a:p>
          <a:p>
            <a:r>
              <a:rPr lang="en-US" sz="1200" b="1">
                <a:solidFill>
                  <a:srgbClr val="ECECEC"/>
                </a:solidFill>
                <a:ea typeface="+mn-lt"/>
                <a:cs typeface="+mn-lt"/>
              </a:rPr>
              <a:t>Policy Analysis of Security Measures</a:t>
            </a:r>
            <a:r>
              <a:rPr lang="en-US" sz="1200">
                <a:solidFill>
                  <a:srgbClr val="ECECEC"/>
                </a:solidFill>
                <a:ea typeface="+mn-lt"/>
                <a:cs typeface="+mn-lt"/>
              </a:rPr>
              <a:t>: When evaluating the effectiveness of security policies, such as counter-terrorism legislation or cybersecurity protocols, researchers gather policy documents, expert analyses, and implementation reports. The coding process </a:t>
            </a:r>
            <a:r>
              <a:rPr lang="en-US" sz="1200" b="1">
                <a:solidFill>
                  <a:srgbClr val="ECECEC"/>
                </a:solidFill>
                <a:ea typeface="+mn-lt"/>
                <a:cs typeface="+mn-lt"/>
              </a:rPr>
              <a:t>categorizes this information based on policy objectives </a:t>
            </a:r>
            <a:r>
              <a:rPr lang="en-US" sz="1200">
                <a:solidFill>
                  <a:srgbClr val="ECECEC"/>
                </a:solidFill>
                <a:ea typeface="+mn-lt"/>
                <a:cs typeface="+mn-lt"/>
              </a:rPr>
              <a:t>(e.g., deterrence, prevention, response), measures employed (e.g., surveillance, border control, cyber defense), and impacts assessed (e.g., reduction in terrorist incidents, improvements in cybersecurity posture). For example, coding the European Union's counter-terrorism strategy to assess its coherence, implementation challenges, and impact on member states' security policies.</a:t>
            </a:r>
            <a:endParaRPr lang="en-US"/>
          </a:p>
          <a:p>
            <a:pPr marL="57150"/>
            <a:br>
              <a:rPr lang="en-US"/>
            </a:br>
            <a:endParaRPr lang="en-US"/>
          </a:p>
        </p:txBody>
      </p:sp>
    </p:spTree>
    <p:extLst>
      <p:ext uri="{BB962C8B-B14F-4D97-AF65-F5344CB8AC3E}">
        <p14:creationId xmlns:p14="http://schemas.microsoft.com/office/powerpoint/2010/main" val="227092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Sampling in Content Analysis</a:t>
            </a:r>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68551"/>
            <a:ext cx="7278967" cy="3907694"/>
          </a:xfrm>
        </p:spPr>
        <p:txBody>
          <a:bodyPr vert="horz" lIns="91440" tIns="45720" rIns="91440" bIns="45720" rtlCol="0" anchor="t">
            <a:noAutofit/>
          </a:bodyPr>
          <a:lstStyle/>
          <a:p>
            <a:pPr marL="0" lvl="2" indent="0"/>
            <a:r>
              <a:rPr lang="en-US" sz="1200" b="1">
                <a:solidFill>
                  <a:srgbClr val="ECECEC"/>
                </a:solidFill>
                <a:ea typeface="+mn-lt"/>
                <a:cs typeface="+mn-lt"/>
              </a:rPr>
              <a:t>Necessity of Sampling:</a:t>
            </a:r>
            <a:r>
              <a:rPr lang="en-US" sz="1200">
                <a:solidFill>
                  <a:srgbClr val="ECECEC"/>
                </a:solidFill>
                <a:ea typeface="+mn-lt"/>
                <a:cs typeface="+mn-lt"/>
              </a:rPr>
              <a:t> The vast universe of available texts makes it impractical to analyze all content, necessitating a manageable </a:t>
            </a:r>
            <a:r>
              <a:rPr lang="en-US" sz="1200" b="1">
                <a:solidFill>
                  <a:srgbClr val="ECECEC"/>
                </a:solidFill>
                <a:ea typeface="+mn-lt"/>
                <a:cs typeface="+mn-lt"/>
              </a:rPr>
              <a:t>selection of texts</a:t>
            </a:r>
            <a:r>
              <a:rPr lang="en-US" sz="1200">
                <a:solidFill>
                  <a:srgbClr val="ECECEC"/>
                </a:solidFill>
                <a:ea typeface="+mn-lt"/>
                <a:cs typeface="+mn-lt"/>
              </a:rPr>
              <a:t>. Sampling plans are </a:t>
            </a:r>
            <a:r>
              <a:rPr lang="en-US" sz="1200" b="1">
                <a:solidFill>
                  <a:srgbClr val="ECECEC"/>
                </a:solidFill>
                <a:ea typeface="+mn-lt"/>
                <a:cs typeface="+mn-lt"/>
              </a:rPr>
              <a:t>designed to minimize bias </a:t>
            </a:r>
            <a:r>
              <a:rPr lang="en-US" sz="1200">
                <a:solidFill>
                  <a:srgbClr val="ECECEC"/>
                </a:solidFill>
                <a:ea typeface="+mn-lt"/>
                <a:cs typeface="+mn-lt"/>
              </a:rPr>
              <a:t>while addressing research questions effectively.</a:t>
            </a:r>
            <a:endParaRPr lang="en-US" sz="1200">
              <a:solidFill>
                <a:srgbClr val="ECECEC"/>
              </a:solidFill>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27</a:t>
            </a:fld>
            <a:endParaRPr lang="en-US"/>
          </a:p>
        </p:txBody>
      </p:sp>
    </p:spTree>
    <p:extLst>
      <p:ext uri="{BB962C8B-B14F-4D97-AF65-F5344CB8AC3E}">
        <p14:creationId xmlns:p14="http://schemas.microsoft.com/office/powerpoint/2010/main" val="3966234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Sampling in Content Analysis</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8"/>
            <a:ext cx="7278967" cy="3907694"/>
          </a:xfrm>
        </p:spPr>
        <p:txBody>
          <a:bodyPr vert="horz" lIns="91440" tIns="45720" rIns="91440" bIns="45720" rtlCol="0" anchor="t">
            <a:noAutofit/>
          </a:bodyPr>
          <a:lstStyle/>
          <a:p>
            <a:pPr marL="0" lvl="2" indent="0"/>
            <a:r>
              <a:rPr lang="en-US" sz="1200" b="1">
                <a:solidFill>
                  <a:srgbClr val="ECECEC"/>
                </a:solidFill>
                <a:ea typeface="+mn-lt"/>
                <a:cs typeface="+mn-lt"/>
              </a:rPr>
              <a:t> Challenges Unique to Content Analysis:</a:t>
            </a:r>
            <a:endParaRPr lang="en-US" sz="1200">
              <a:solidFill>
                <a:srgbClr val="ECECEC"/>
              </a:solidFill>
              <a:ea typeface="+mn-lt"/>
              <a:cs typeface="+mn-lt"/>
            </a:endParaRPr>
          </a:p>
          <a:p>
            <a:pPr lvl="1"/>
            <a:r>
              <a:rPr lang="en-US" sz="1200" b="1">
                <a:solidFill>
                  <a:srgbClr val="ECECEC"/>
                </a:solidFill>
                <a:ea typeface="+mn-lt"/>
                <a:cs typeface="+mn-lt"/>
              </a:rPr>
              <a:t>Diverse Conceptualization of Texts:</a:t>
            </a:r>
            <a:r>
              <a:rPr lang="en-US" sz="1200">
                <a:solidFill>
                  <a:srgbClr val="ECECEC"/>
                </a:solidFill>
                <a:ea typeface="+mn-lt"/>
                <a:cs typeface="+mn-lt"/>
              </a:rPr>
              <a:t> Unlike traditional sampling where units are clear and countable individuals, </a:t>
            </a:r>
            <a:r>
              <a:rPr lang="en-US" sz="1200" b="1">
                <a:solidFill>
                  <a:srgbClr val="ECECEC"/>
                </a:solidFill>
                <a:ea typeface="+mn-lt"/>
                <a:cs typeface="+mn-lt"/>
              </a:rPr>
              <a:t>texts can be conceptualized in various ways </a:t>
            </a:r>
            <a:r>
              <a:rPr lang="en-US" sz="1200">
                <a:solidFill>
                  <a:srgbClr val="ECECEC"/>
                </a:solidFill>
                <a:ea typeface="+mn-lt"/>
                <a:cs typeface="+mn-lt"/>
              </a:rPr>
              <a:t>(e.g., as part of a hierarchy or as interconnected narratives), complicating the counting process.</a:t>
            </a:r>
            <a:endParaRPr lang="en-US">
              <a:ea typeface="+mn-lt"/>
              <a:cs typeface="+mn-lt"/>
            </a:endParaRPr>
          </a:p>
          <a:p>
            <a:pPr lvl="1"/>
            <a:r>
              <a:rPr lang="en-US" sz="1200" b="1">
                <a:solidFill>
                  <a:srgbClr val="ECECEC"/>
                </a:solidFill>
                <a:ea typeface="+mn-lt"/>
                <a:cs typeface="+mn-lt"/>
              </a:rPr>
              <a:t>Differences in Units Sampled and Counted:</a:t>
            </a:r>
            <a:r>
              <a:rPr lang="en-US" sz="1200">
                <a:solidFill>
                  <a:srgbClr val="ECECEC"/>
                </a:solidFill>
                <a:ea typeface="+mn-lt"/>
                <a:cs typeface="+mn-lt"/>
              </a:rPr>
              <a:t> Content analysis often involves sampling certain types of texts (e.g., newspapers, web pages) but analyzing different units within those texts (e.g., sentences, images), leading to a distinction between sampling units and coding/recording units.</a:t>
            </a:r>
            <a:endParaRPr lang="en-US">
              <a:ea typeface="+mn-lt"/>
              <a:cs typeface="+mn-lt"/>
            </a:endParaRPr>
          </a:p>
          <a:p>
            <a:pPr lvl="1"/>
            <a:r>
              <a:rPr lang="en-US" sz="1200" b="1">
                <a:solidFill>
                  <a:srgbClr val="ECECEC"/>
                </a:solidFill>
                <a:ea typeface="+mn-lt"/>
                <a:cs typeface="+mn-lt"/>
              </a:rPr>
              <a:t>Varied Relevance of Textual Units:</a:t>
            </a:r>
            <a:r>
              <a:rPr lang="en-US" sz="1200">
                <a:solidFill>
                  <a:srgbClr val="ECECEC"/>
                </a:solidFill>
                <a:ea typeface="+mn-lt"/>
                <a:cs typeface="+mn-lt"/>
              </a:rPr>
              <a:t> Texts are typically generated for purposes other than analysis, resulting in </a:t>
            </a:r>
            <a:r>
              <a:rPr lang="en-US" sz="1200" b="1">
                <a:solidFill>
                  <a:srgbClr val="ECECEC"/>
                </a:solidFill>
                <a:ea typeface="+mn-lt"/>
                <a:cs typeface="+mn-lt"/>
              </a:rPr>
              <a:t>varied relevance of textual units </a:t>
            </a:r>
            <a:r>
              <a:rPr lang="en-US" sz="1200">
                <a:solidFill>
                  <a:srgbClr val="ECECEC"/>
                </a:solidFill>
                <a:ea typeface="+mn-lt"/>
                <a:cs typeface="+mn-lt"/>
              </a:rPr>
              <a:t>to the research question.</a:t>
            </a:r>
            <a:endParaRPr lang="en-US">
              <a:ea typeface="+mn-lt"/>
              <a:cs typeface="+mn-lt"/>
            </a:endParaRPr>
          </a:p>
          <a:p>
            <a:pPr lvl="1"/>
            <a:r>
              <a:rPr lang="en-US" sz="1200" b="1">
                <a:solidFill>
                  <a:srgbClr val="ECECEC"/>
                </a:solidFill>
                <a:ea typeface="+mn-lt"/>
                <a:cs typeface="+mn-lt"/>
              </a:rPr>
              <a:t>Representation vs. Relevance:</a:t>
            </a:r>
            <a:r>
              <a:rPr lang="en-US" sz="1200">
                <a:solidFill>
                  <a:srgbClr val="ECECEC"/>
                </a:solidFill>
                <a:ea typeface="+mn-lt"/>
                <a:cs typeface="+mn-lt"/>
              </a:rPr>
              <a:t> Traditional sampling theory focuses on </a:t>
            </a:r>
            <a:r>
              <a:rPr lang="en-US" sz="1200" b="1">
                <a:solidFill>
                  <a:srgbClr val="ECECEC"/>
                </a:solidFill>
                <a:ea typeface="+mn-lt"/>
                <a:cs typeface="+mn-lt"/>
              </a:rPr>
              <a:t>representativeness</a:t>
            </a:r>
            <a:r>
              <a:rPr lang="en-US" sz="1200">
                <a:solidFill>
                  <a:srgbClr val="ECECEC"/>
                </a:solidFill>
                <a:ea typeface="+mn-lt"/>
                <a:cs typeface="+mn-lt"/>
              </a:rPr>
              <a:t>, while </a:t>
            </a:r>
            <a:r>
              <a:rPr lang="en-US" sz="1200" b="1">
                <a:solidFill>
                  <a:srgbClr val="ECECEC"/>
                </a:solidFill>
                <a:ea typeface="+mn-lt"/>
                <a:cs typeface="+mn-lt"/>
              </a:rPr>
              <a:t>content analysis requires sampling texts that are relevant </a:t>
            </a:r>
            <a:r>
              <a:rPr lang="en-US" sz="1200">
                <a:solidFill>
                  <a:srgbClr val="ECECEC"/>
                </a:solidFill>
                <a:ea typeface="+mn-lt"/>
                <a:cs typeface="+mn-lt"/>
              </a:rPr>
              <a:t>to the research question, prioritizing meaning and interpretation over statistical representation.</a:t>
            </a:r>
            <a:endParaRPr lang="en-US">
              <a:ea typeface="+mn-lt"/>
              <a:cs typeface="+mn-lt"/>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ndParaRPr>
          </a:p>
          <a:p>
            <a:pPr>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28</a:t>
            </a:fld>
            <a:endParaRPr lang="en-US"/>
          </a:p>
        </p:txBody>
      </p:sp>
    </p:spTree>
    <p:extLst>
      <p:ext uri="{BB962C8B-B14F-4D97-AF65-F5344CB8AC3E}">
        <p14:creationId xmlns:p14="http://schemas.microsoft.com/office/powerpoint/2010/main" val="318305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Sampling in Content Analysis</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r>
              <a:rPr lang="en-US" sz="1200" b="1" dirty="0">
                <a:solidFill>
                  <a:srgbClr val="ECECEC"/>
                </a:solidFill>
                <a:ea typeface="+mn-lt"/>
                <a:cs typeface="+mn-lt"/>
              </a:rPr>
              <a:t> Sampling Techniques Applicable to Texts:</a:t>
            </a:r>
            <a:endParaRPr lang="en-US" sz="1200" dirty="0">
              <a:solidFill>
                <a:srgbClr val="ECECEC"/>
              </a:solidFill>
            </a:endParaRPr>
          </a:p>
          <a:p>
            <a:pPr lvl="1"/>
            <a:r>
              <a:rPr lang="en-US" sz="1200" b="1" dirty="0">
                <a:solidFill>
                  <a:srgbClr val="ECECEC"/>
                </a:solidFill>
                <a:ea typeface="+mn-lt"/>
                <a:cs typeface="+mn-lt"/>
              </a:rPr>
              <a:t>Random Sampling:</a:t>
            </a:r>
            <a:r>
              <a:rPr lang="en-US" sz="1200" dirty="0">
                <a:solidFill>
                  <a:srgbClr val="ECECEC"/>
                </a:solidFill>
                <a:ea typeface="+mn-lt"/>
                <a:cs typeface="+mn-lt"/>
              </a:rPr>
              <a:t> Involves enumerating all potential sampling units and selecting a subset through a randomization process.</a:t>
            </a:r>
            <a:endParaRPr lang="en-US" dirty="0"/>
          </a:p>
          <a:p>
            <a:pPr lvl="1"/>
            <a:r>
              <a:rPr lang="en-US" sz="1200" b="1" dirty="0">
                <a:solidFill>
                  <a:srgbClr val="ECECEC"/>
                </a:solidFill>
                <a:ea typeface="+mn-lt"/>
                <a:cs typeface="+mn-lt"/>
              </a:rPr>
              <a:t>Systematic Sampling:</a:t>
            </a:r>
            <a:r>
              <a:rPr lang="en-US" sz="1200" dirty="0">
                <a:solidFill>
                  <a:srgbClr val="ECECEC"/>
                </a:solidFill>
                <a:ea typeface="+mn-lt"/>
                <a:cs typeface="+mn-lt"/>
              </a:rPr>
              <a:t> Selects every unit from a list, useful for regularly appearing texts but can introduce bias if the sampling interval aligns with natural rhythms in the data.</a:t>
            </a:r>
            <a:endParaRPr lang="en-US" dirty="0"/>
          </a:p>
          <a:p>
            <a:pPr lvl="1"/>
            <a:r>
              <a:rPr lang="en-US" sz="1200" b="1" dirty="0">
                <a:solidFill>
                  <a:srgbClr val="ECECEC"/>
                </a:solidFill>
                <a:ea typeface="+mn-lt"/>
                <a:cs typeface="+mn-lt"/>
              </a:rPr>
              <a:t>Stratified Sampling:</a:t>
            </a:r>
            <a:r>
              <a:rPr lang="en-US" sz="1200" dirty="0">
                <a:solidFill>
                  <a:srgbClr val="ECECEC"/>
                </a:solidFill>
                <a:ea typeface="+mn-lt"/>
                <a:cs typeface="+mn-lt"/>
              </a:rPr>
              <a:t> Identifies distinct subpopulations (strata) within the larger population and samples from each stratum separately to ensure all are represented.</a:t>
            </a:r>
            <a:endParaRPr lang="en-US" dirty="0"/>
          </a:p>
          <a:p>
            <a:pPr lvl="1"/>
            <a:r>
              <a:rPr lang="en-US" sz="1200" b="1" dirty="0">
                <a:solidFill>
                  <a:srgbClr val="ECECEC"/>
                </a:solidFill>
                <a:ea typeface="+mn-lt"/>
                <a:cs typeface="+mn-lt"/>
              </a:rPr>
              <a:t>Varying Probability Sampling:</a:t>
            </a:r>
            <a:r>
              <a:rPr lang="en-US" sz="1200" dirty="0">
                <a:solidFill>
                  <a:srgbClr val="ECECEC"/>
                </a:solidFill>
                <a:ea typeface="+mn-lt"/>
                <a:cs typeface="+mn-lt"/>
              </a:rPr>
              <a:t> Assigns different probabilities of selection to units based on their presumed informative value or impact, often using external criteria like circulation figures or expert rankings.</a:t>
            </a:r>
            <a:endParaRPr lang="en-US" dirty="0"/>
          </a:p>
          <a:p>
            <a:pPr>
              <a:buFont typeface="Arial"/>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buFont typeface="Arial" panose="020B0604020202020204" pitchFamily="34" charset="0"/>
              <a:buChar char="•"/>
            </a:pPr>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indent="-228600">
              <a:buFont typeface="Arial"/>
              <a:buChar char="•"/>
            </a:pPr>
            <a:endParaRPr lang="en-US" sz="1400" dirty="0">
              <a:solidFill>
                <a:schemeClr val="tx2"/>
              </a:solidFill>
              <a:latin typeface="Arial"/>
              <a:cs typeface="Arial"/>
            </a:endParaRPr>
          </a:p>
          <a:p>
            <a:pPr lvl="2"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29</a:t>
            </a:fld>
            <a:endParaRPr lang="en-US"/>
          </a:p>
        </p:txBody>
      </p:sp>
    </p:spTree>
    <p:extLst>
      <p:ext uri="{BB962C8B-B14F-4D97-AF65-F5344CB8AC3E}">
        <p14:creationId xmlns:p14="http://schemas.microsoft.com/office/powerpoint/2010/main" val="2816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2882D8-7677-E383-5913-A3CCE7DB337A}"/>
              </a:ext>
            </a:extLst>
          </p:cNvPr>
          <p:cNvSpPr>
            <a:spLocks noGrp="1"/>
          </p:cNvSpPr>
          <p:nvPr>
            <p:ph type="title"/>
          </p:nvPr>
        </p:nvSpPr>
        <p:spPr/>
        <p:txBody>
          <a:bodyPr/>
          <a:lstStyle/>
          <a:p>
            <a:r>
              <a:rPr lang="sk-SK" dirty="0" err="1"/>
              <a:t>What</a:t>
            </a:r>
            <a:r>
              <a:rPr lang="sk-SK" dirty="0"/>
              <a:t> </a:t>
            </a:r>
            <a:r>
              <a:rPr lang="sk-SK" dirty="0" err="1"/>
              <a:t>is</a:t>
            </a:r>
            <a:r>
              <a:rPr lang="sk-SK" dirty="0"/>
              <a:t> </a:t>
            </a:r>
            <a:r>
              <a:rPr lang="sk-SK" dirty="0" err="1"/>
              <a:t>meaning</a:t>
            </a:r>
            <a:r>
              <a:rPr lang="sk-SK" dirty="0"/>
              <a:t>?</a:t>
            </a:r>
            <a:endParaRPr lang="cs-CZ" dirty="0"/>
          </a:p>
        </p:txBody>
      </p:sp>
      <p:sp>
        <p:nvSpPr>
          <p:cNvPr id="3" name="Zástupný symbol pro číslo snímku 2">
            <a:extLst>
              <a:ext uri="{FF2B5EF4-FFF2-40B4-BE49-F238E27FC236}">
                <a16:creationId xmlns:a16="http://schemas.microsoft.com/office/drawing/2014/main" id="{1D8673E4-AE7B-2134-FE6D-6AF0B9F030C7}"/>
              </a:ext>
            </a:extLst>
          </p:cNvPr>
          <p:cNvSpPr>
            <a:spLocks noGrp="1"/>
          </p:cNvSpPr>
          <p:nvPr>
            <p:ph type="sldNum" sz="quarter" idx="12"/>
          </p:nvPr>
        </p:nvSpPr>
        <p:spPr/>
        <p:txBody>
          <a:bodyPr/>
          <a:lstStyle/>
          <a:p>
            <a:fld id="{B5CEABB6-07DC-46E8-9B57-56EC44A396E5}" type="slidenum">
              <a:rPr lang="en-US" smtClean="0"/>
              <a:pPr/>
              <a:t>3</a:t>
            </a:fld>
            <a:endParaRPr lang="en-US"/>
          </a:p>
        </p:txBody>
      </p:sp>
      <p:sp>
        <p:nvSpPr>
          <p:cNvPr id="4" name="Zástupný obsah 3">
            <a:extLst>
              <a:ext uri="{FF2B5EF4-FFF2-40B4-BE49-F238E27FC236}">
                <a16:creationId xmlns:a16="http://schemas.microsoft.com/office/drawing/2014/main" id="{6FBA0273-51B1-F32A-C40A-8CD6D70B45A2}"/>
              </a:ext>
            </a:extLst>
          </p:cNvPr>
          <p:cNvSpPr>
            <a:spLocks noGrp="1"/>
          </p:cNvSpPr>
          <p:nvPr>
            <p:ph sz="half" idx="14"/>
          </p:nvPr>
        </p:nvSpPr>
        <p:spPr>
          <a:xfrm>
            <a:off x="762001" y="1890465"/>
            <a:ext cx="6597372" cy="3296194"/>
          </a:xfrm>
        </p:spPr>
        <p:txBody>
          <a:bodyPr/>
          <a:lstStyle/>
          <a:p>
            <a:pPr marL="285750" lvl="1" indent="-285750">
              <a:tabLst>
                <a:tab pos="266700" algn="l"/>
              </a:tabLst>
            </a:pPr>
            <a:r>
              <a:rPr lang="en-US" sz="1400" dirty="0">
                <a:solidFill>
                  <a:schemeClr val="tx2"/>
                </a:solidFill>
              </a:rPr>
              <a:t>Meaning refers to the interpretation or significance conveyed through language, symbols, or other forms of communication, encompassing underlying ideas, values, beliefs, and ideologies embedded within textual or visual representations.</a:t>
            </a:r>
            <a:endParaRPr lang="cs-CZ" sz="1400" dirty="0">
              <a:solidFill>
                <a:schemeClr val="tx2"/>
              </a:solidFill>
            </a:endParaRPr>
          </a:p>
        </p:txBody>
      </p:sp>
    </p:spTree>
    <p:extLst>
      <p:ext uri="{BB962C8B-B14F-4D97-AF65-F5344CB8AC3E}">
        <p14:creationId xmlns:p14="http://schemas.microsoft.com/office/powerpoint/2010/main" val="149503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Sampling in Content Analysis</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r>
              <a:rPr lang="en-US" sz="1200" b="1">
                <a:solidFill>
                  <a:srgbClr val="ECECEC"/>
                </a:solidFill>
                <a:ea typeface="+mn-lt"/>
                <a:cs typeface="+mn-lt"/>
              </a:rPr>
              <a:t> Sampling Techniques Applicable to Texts:</a:t>
            </a:r>
            <a:endParaRPr lang="en-US" sz="1200">
              <a:solidFill>
                <a:srgbClr val="ECECEC"/>
              </a:solidFill>
            </a:endParaRPr>
          </a:p>
          <a:p>
            <a:pPr lvl="1"/>
            <a:r>
              <a:rPr lang="en-US" sz="1200" b="1">
                <a:solidFill>
                  <a:srgbClr val="ECECEC"/>
                </a:solidFill>
                <a:ea typeface="+mn-lt"/>
                <a:cs typeface="+mn-lt"/>
              </a:rPr>
              <a:t>Cluster Sampling:</a:t>
            </a:r>
            <a:r>
              <a:rPr lang="en-US" sz="1200">
                <a:solidFill>
                  <a:srgbClr val="ECECEC"/>
                </a:solidFill>
                <a:ea typeface="+mn-lt"/>
                <a:cs typeface="+mn-lt"/>
              </a:rPr>
              <a:t> Suitable when it's impractical to enumerate all units of analysis, allowing analysts to sample larger groups or clusters of texts, which are then analyzed in their entirety.</a:t>
            </a:r>
            <a:endParaRPr lang="en-US"/>
          </a:p>
          <a:p>
            <a:pPr lvl="1"/>
            <a:r>
              <a:rPr lang="en-US" sz="1200" b="1">
                <a:solidFill>
                  <a:srgbClr val="ECECEC"/>
                </a:solidFill>
                <a:ea typeface="+mn-lt"/>
                <a:cs typeface="+mn-lt"/>
              </a:rPr>
              <a:t>Snowball Sampling:</a:t>
            </a:r>
            <a:r>
              <a:rPr lang="en-US" sz="1200">
                <a:solidFill>
                  <a:srgbClr val="ECECEC"/>
                </a:solidFill>
                <a:ea typeface="+mn-lt"/>
                <a:cs typeface="+mn-lt"/>
              </a:rPr>
              <a:t> Begins with an initial set of units and expands by following a set of criteria until a termination criterion is met, leveraging the interconnectedness of texts.</a:t>
            </a:r>
            <a:endParaRPr lang="en-US"/>
          </a:p>
          <a:p>
            <a:pPr lvl="1"/>
            <a:r>
              <a:rPr lang="en-US" sz="1200" b="1">
                <a:solidFill>
                  <a:srgbClr val="ECECEC"/>
                </a:solidFill>
                <a:ea typeface="+mn-lt"/>
                <a:cs typeface="+mn-lt"/>
              </a:rPr>
              <a:t>Relevance Sampling (Purposive Sampling):</a:t>
            </a:r>
            <a:r>
              <a:rPr lang="en-US" sz="1200">
                <a:solidFill>
                  <a:srgbClr val="ECECEC"/>
                </a:solidFill>
                <a:ea typeface="+mn-lt"/>
                <a:cs typeface="+mn-lt"/>
              </a:rPr>
              <a:t> Selects texts based on their relevance to the research question, often requiring a multistage process of narrowing down the universe of texts through criteria that progressively focus on relevance.</a:t>
            </a:r>
            <a:endParaRPr lang="en-US"/>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30</a:t>
            </a:fld>
            <a:endParaRPr lang="en-US"/>
          </a:p>
        </p:txBody>
      </p:sp>
    </p:spTree>
    <p:extLst>
      <p:ext uri="{BB962C8B-B14F-4D97-AF65-F5344CB8AC3E}">
        <p14:creationId xmlns:p14="http://schemas.microsoft.com/office/powerpoint/2010/main" val="222450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Sampling in Content Analysis</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r>
              <a:rPr lang="en-US" sz="1200" b="1">
                <a:solidFill>
                  <a:srgbClr val="ECECEC"/>
                </a:solidFill>
                <a:ea typeface="+mn-lt"/>
                <a:cs typeface="+mn-lt"/>
              </a:rPr>
              <a:t> Key Considerations:</a:t>
            </a:r>
            <a:endParaRPr lang="en-US" sz="1200">
              <a:solidFill>
                <a:srgbClr val="ECECEC"/>
              </a:solidFill>
              <a:ea typeface="+mn-lt"/>
              <a:cs typeface="+mn-lt"/>
            </a:endParaRPr>
          </a:p>
          <a:p>
            <a:pPr lvl="1"/>
            <a:r>
              <a:rPr lang="en-US" sz="1200">
                <a:solidFill>
                  <a:srgbClr val="ECECEC"/>
                </a:solidFill>
                <a:ea typeface="+mn-lt"/>
                <a:cs typeface="+mn-lt"/>
              </a:rPr>
              <a:t>The choice of sampling technique is guided by the research question and the nature of the text population.</a:t>
            </a:r>
            <a:endParaRPr lang="en-US">
              <a:ea typeface="+mn-lt"/>
              <a:cs typeface="+mn-lt"/>
            </a:endParaRPr>
          </a:p>
          <a:p>
            <a:pPr lvl="1"/>
            <a:r>
              <a:rPr lang="en-US" sz="1200">
                <a:solidFill>
                  <a:srgbClr val="ECECEC"/>
                </a:solidFill>
                <a:ea typeface="+mn-lt"/>
                <a:cs typeface="+mn-lt"/>
              </a:rPr>
              <a:t>Content analysts must balance the need for representative samples with the practical limitations of text availability and the specific objectives of their research.</a:t>
            </a:r>
            <a:endParaRPr lang="en-US">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31</a:t>
            </a:fld>
            <a:endParaRPr lang="en-US"/>
          </a:p>
        </p:txBody>
      </p:sp>
    </p:spTree>
    <p:extLst>
      <p:ext uri="{BB962C8B-B14F-4D97-AF65-F5344CB8AC3E}">
        <p14:creationId xmlns:p14="http://schemas.microsoft.com/office/powerpoint/2010/main" val="41786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Reliability and Coding</a:t>
            </a:r>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32</a:t>
            </a:fld>
            <a:endParaRPr lang="en-US"/>
          </a:p>
        </p:txBody>
      </p:sp>
      <p:sp>
        <p:nvSpPr>
          <p:cNvPr id="4" name="Content Placeholder 2">
            <a:extLst>
              <a:ext uri="{FF2B5EF4-FFF2-40B4-BE49-F238E27FC236}">
                <a16:creationId xmlns:a16="http://schemas.microsoft.com/office/drawing/2014/main" id="{E42F924F-57ED-EC6D-90B9-C6CD1935629B}"/>
              </a:ext>
            </a:extLst>
          </p:cNvPr>
          <p:cNvSpPr txBox="1">
            <a:spLocks/>
          </p:cNvSpPr>
          <p:nvPr/>
        </p:nvSpPr>
        <p:spPr>
          <a:xfrm>
            <a:off x="713485" y="1475153"/>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200" b="0" i="0" dirty="0">
                <a:solidFill>
                  <a:srgbClr val="FFFFFF"/>
                </a:solidFill>
                <a:effectLst/>
              </a:rPr>
              <a:t>In qualitative content analysis, </a:t>
            </a:r>
            <a:r>
              <a:rPr lang="en-GB" sz="1200" b="1" i="0" dirty="0">
                <a:solidFill>
                  <a:srgbClr val="FFFFFF"/>
                </a:solidFill>
                <a:effectLst/>
              </a:rPr>
              <a:t>reliability refers to the consistency and dependability </a:t>
            </a:r>
            <a:r>
              <a:rPr lang="en-GB" sz="1200" b="0" i="0" dirty="0">
                <a:solidFill>
                  <a:srgbClr val="FFFFFF"/>
                </a:solidFill>
                <a:effectLst/>
              </a:rPr>
              <a:t>with which data are interpreted, coded, and analysed across different instances of the research process. It measures the extent to which the analytical procedures employed yield </a:t>
            </a:r>
            <a:r>
              <a:rPr lang="en-GB" sz="1200" b="1" i="0" dirty="0">
                <a:solidFill>
                  <a:srgbClr val="FFFFFF"/>
                </a:solidFill>
                <a:effectLst/>
              </a:rPr>
              <a:t>stable and repeatable results </a:t>
            </a:r>
            <a:r>
              <a:rPr lang="en-GB" sz="1200" b="0" i="0" dirty="0">
                <a:solidFill>
                  <a:srgbClr val="FFFFFF"/>
                </a:solidFill>
                <a:effectLst/>
              </a:rPr>
              <a:t>under the same conditions, thus ensuring that the </a:t>
            </a:r>
            <a:r>
              <a:rPr lang="en-GB" sz="1200" b="1" i="0" dirty="0">
                <a:solidFill>
                  <a:srgbClr val="FFFFFF"/>
                </a:solidFill>
                <a:effectLst/>
              </a:rPr>
              <a:t>findings are credible and accurately </a:t>
            </a:r>
            <a:r>
              <a:rPr lang="en-GB" sz="1200" b="0" i="0" dirty="0">
                <a:solidFill>
                  <a:srgbClr val="FFFFFF"/>
                </a:solidFill>
                <a:effectLst/>
              </a:rPr>
              <a:t>reflect the data being studied.</a:t>
            </a:r>
          </a:p>
          <a:p>
            <a:pPr algn="l"/>
            <a:r>
              <a:rPr lang="en-GB" sz="1200" b="1" i="0" dirty="0">
                <a:solidFill>
                  <a:srgbClr val="ECECEC"/>
                </a:solidFill>
                <a:effectLst/>
              </a:rPr>
              <a:t>Develop Clear Coding Guidelines</a:t>
            </a:r>
            <a:r>
              <a:rPr lang="en-GB" sz="1200" b="0" i="0" dirty="0">
                <a:solidFill>
                  <a:srgbClr val="ECECEC"/>
                </a:solidFill>
                <a:effectLst/>
              </a:rPr>
              <a:t>: Before starting the analysis, develop comprehensive </a:t>
            </a:r>
            <a:r>
              <a:rPr lang="en-GB" sz="1200" b="1" i="0" dirty="0">
                <a:solidFill>
                  <a:srgbClr val="ECECEC"/>
                </a:solidFill>
                <a:effectLst/>
              </a:rPr>
              <a:t>coding guidelines that clearly define each code, category, or theme</a:t>
            </a:r>
            <a:r>
              <a:rPr lang="en-GB" sz="1200" b="0" i="0" dirty="0">
                <a:solidFill>
                  <a:srgbClr val="ECECEC"/>
                </a:solidFill>
                <a:effectLst/>
              </a:rPr>
              <a:t>. These guidelines should include definitions, examples, and criteria for inclusion or exclusion. This ensures that all researchers have a shared understanding of how to apply the codes.</a:t>
            </a:r>
            <a:endParaRPr lang="sk-SK" sz="1200" dirty="0">
              <a:solidFill>
                <a:srgbClr val="FFFFFF"/>
              </a:solidFill>
            </a:endParaRPr>
          </a:p>
          <a:p>
            <a:pPr algn="l"/>
            <a:br>
              <a:rPr lang="en-GB" sz="1200" b="0" i="0" dirty="0">
                <a:solidFill>
                  <a:srgbClr val="FFFFFF"/>
                </a:solidFill>
                <a:effectLst/>
              </a:rPr>
            </a:br>
            <a:r>
              <a:rPr lang="en-GB" sz="1200" b="1" i="0" dirty="0">
                <a:solidFill>
                  <a:srgbClr val="ECECEC"/>
                </a:solidFill>
                <a:effectLst/>
              </a:rPr>
              <a:t>Perform Pilot Testing</a:t>
            </a:r>
            <a:r>
              <a:rPr lang="en-GB" sz="1200" b="0" i="0" dirty="0">
                <a:solidFill>
                  <a:srgbClr val="ECECEC"/>
                </a:solidFill>
                <a:effectLst/>
              </a:rPr>
              <a:t>: After training, conduct a pilot test on a small portion of the data. This allows researchers to apply the coding guidelines in practice, identify any issues or inconsistencies, and refine the guidelines as needed.</a:t>
            </a:r>
            <a:endParaRPr lang="en-GB" sz="1200" dirty="0">
              <a:solidFill>
                <a:srgbClr val="ECECEC"/>
              </a:solidFill>
            </a:endParaRPr>
          </a:p>
          <a:p>
            <a:pPr algn="l"/>
            <a:r>
              <a:rPr lang="en-GB" sz="1200" b="1" i="0" dirty="0">
                <a:solidFill>
                  <a:srgbClr val="ECECEC"/>
                </a:solidFill>
                <a:effectLst/>
              </a:rPr>
              <a:t>Use Multiple Coders</a:t>
            </a:r>
            <a:r>
              <a:rPr lang="en-GB" sz="1200" b="0" i="0" dirty="0">
                <a:solidFill>
                  <a:srgbClr val="ECECEC"/>
                </a:solidFill>
                <a:effectLst/>
              </a:rPr>
              <a:t>: Employ multiple coders to independently code the same data. This approach, known as inter-coder reliability, allows for the comparison of coding outcomes to assess consistency across coders.</a:t>
            </a:r>
            <a:endParaRPr lang="en-GB" sz="1200" b="0" i="0" dirty="0">
              <a:solidFill>
                <a:srgbClr val="FFFFFF"/>
              </a:solidFill>
              <a:effectLst/>
            </a:endParaRPr>
          </a:p>
        </p:txBody>
      </p:sp>
    </p:spTree>
    <p:extLst>
      <p:ext uri="{BB962C8B-B14F-4D97-AF65-F5344CB8AC3E}">
        <p14:creationId xmlns:p14="http://schemas.microsoft.com/office/powerpoint/2010/main" val="403554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fontScale="90000"/>
          </a:bodyPr>
          <a:lstStyle/>
          <a:p>
            <a:r>
              <a:rPr lang="en-US" dirty="0"/>
              <a:t>Reliability and Coding</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33</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071984"/>
            <a:ext cx="7278967" cy="5093146"/>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200">
                <a:solidFill>
                  <a:srgbClr val="ECECEC"/>
                </a:solidFill>
                <a:ea typeface="+mn-lt"/>
                <a:cs typeface="+mn-lt"/>
              </a:rPr>
              <a:t> In qualitative content analysis, reliability </a:t>
            </a:r>
            <a:r>
              <a:rPr lang="en-US" sz="1200" b="1">
                <a:solidFill>
                  <a:srgbClr val="ECECEC"/>
                </a:solidFill>
                <a:ea typeface="+mn-lt"/>
                <a:cs typeface="+mn-lt"/>
              </a:rPr>
              <a:t>emphasizes the consistency and dependability of analytical methods</a:t>
            </a:r>
            <a:r>
              <a:rPr lang="en-US" sz="1200">
                <a:solidFill>
                  <a:srgbClr val="ECECEC"/>
                </a:solidFill>
                <a:ea typeface="+mn-lt"/>
                <a:cs typeface="+mn-lt"/>
              </a:rPr>
              <a:t> when applied to textual or multimedia data within social sciences research. This concept underlines the </a:t>
            </a:r>
            <a:r>
              <a:rPr lang="en-US" sz="1200" b="1">
                <a:solidFill>
                  <a:srgbClr val="ECECEC"/>
                </a:solidFill>
                <a:ea typeface="+mn-lt"/>
                <a:cs typeface="+mn-lt"/>
              </a:rPr>
              <a:t>importance of methodological rigor</a:t>
            </a:r>
            <a:r>
              <a:rPr lang="en-US" sz="1200">
                <a:solidFill>
                  <a:srgbClr val="ECECEC"/>
                </a:solidFill>
                <a:ea typeface="+mn-lt"/>
                <a:cs typeface="+mn-lt"/>
              </a:rPr>
              <a:t>, ensuring that repeated analyses of the same data yield consistent interpretations. </a:t>
            </a:r>
            <a:endParaRPr lang="en-US">
              <a:solidFill>
                <a:srgbClr val="FFFFFF"/>
              </a:solidFill>
              <a:ea typeface="+mn-lt"/>
              <a:cs typeface="+mn-lt"/>
            </a:endParaRPr>
          </a:p>
          <a:p>
            <a:pPr>
              <a:buChar char="•"/>
            </a:pPr>
            <a:r>
              <a:rPr lang="en-US" sz="1200" b="1">
                <a:solidFill>
                  <a:srgbClr val="ECECEC"/>
                </a:solidFill>
                <a:ea typeface="+mn-lt"/>
                <a:cs typeface="+mn-lt"/>
              </a:rPr>
              <a:t> Standards Adoption</a:t>
            </a:r>
            <a:r>
              <a:rPr lang="en-US" sz="1200">
                <a:solidFill>
                  <a:srgbClr val="ECECEC"/>
                </a:solidFill>
                <a:ea typeface="+mn-lt"/>
                <a:cs typeface="+mn-lt"/>
              </a:rPr>
              <a:t>: Reliability in qualitative content analysis is enhanced by adhering to widely recognized standards. These guidelines provide a framework for conducting analysis in a consistent manner, ensuring that the methodological approach is rigorous and capable of withstanding scrutiny across different research contexts and methodologies.</a:t>
            </a:r>
          </a:p>
          <a:p>
            <a:pPr>
              <a:buFont typeface="Arial" panose="020B0604020202020204" pitchFamily="34" charset="0"/>
              <a:buChar char="•"/>
            </a:pPr>
            <a:r>
              <a:rPr lang="en-US" sz="1200" b="1">
                <a:solidFill>
                  <a:srgbClr val="ECECEC"/>
                </a:solidFill>
                <a:ea typeface="+mn-lt"/>
                <a:cs typeface="+mn-lt"/>
              </a:rPr>
              <a:t> Influence of Sample Size and Data Diversity</a:t>
            </a:r>
            <a:r>
              <a:rPr lang="en-US" sz="1200">
                <a:solidFill>
                  <a:srgbClr val="ECECEC"/>
                </a:solidFill>
                <a:ea typeface="+mn-lt"/>
                <a:cs typeface="+mn-lt"/>
              </a:rPr>
              <a:t>: The size of the data set and the diversity within it significantly impact the reliability of qualitative content analysis. </a:t>
            </a:r>
            <a:r>
              <a:rPr lang="en-US" sz="1200" b="1">
                <a:solidFill>
                  <a:srgbClr val="ECECEC"/>
                </a:solidFill>
                <a:ea typeface="+mn-lt"/>
                <a:cs typeface="+mn-lt"/>
              </a:rPr>
              <a:t>Larger and more diverse data sets challenge the consistency of interpretations </a:t>
            </a:r>
            <a:r>
              <a:rPr lang="en-US" sz="1200">
                <a:solidFill>
                  <a:srgbClr val="ECECEC"/>
                </a:solidFill>
                <a:ea typeface="+mn-lt"/>
                <a:cs typeface="+mn-lt"/>
              </a:rPr>
              <a:t>but also enrich the analysis by revealing a broader range of themes and nuances. The reliability of the analysis is thus related to the </a:t>
            </a:r>
            <a:r>
              <a:rPr lang="en-US" sz="1200" b="1">
                <a:solidFill>
                  <a:srgbClr val="ECECEC"/>
                </a:solidFill>
                <a:ea typeface="+mn-lt"/>
                <a:cs typeface="+mn-lt"/>
              </a:rPr>
              <a:t>ability to maintain consistent interpretations across varied and complex datasets</a:t>
            </a:r>
            <a:r>
              <a:rPr lang="en-US" sz="1200">
                <a:solidFill>
                  <a:srgbClr val="ECECEC"/>
                </a:solidFill>
                <a:ea typeface="+mn-lt"/>
                <a:cs typeface="+mn-lt"/>
              </a:rPr>
              <a:t>.</a:t>
            </a:r>
          </a:p>
          <a:p>
            <a:pPr>
              <a:buFont typeface="Arial" panose="020B0604020202020204" pitchFamily="34" charset="0"/>
              <a:buChar char="•"/>
            </a:pPr>
            <a:r>
              <a:rPr lang="en-US" sz="1200" b="1">
                <a:solidFill>
                  <a:srgbClr val="ECECEC"/>
                </a:solidFill>
                <a:ea typeface="+mn-lt"/>
                <a:cs typeface="+mn-lt"/>
              </a:rPr>
              <a:t> Variance and Its Impact</a:t>
            </a:r>
            <a:r>
              <a:rPr lang="en-US" sz="1200">
                <a:solidFill>
                  <a:srgbClr val="ECECEC"/>
                </a:solidFill>
                <a:ea typeface="+mn-lt"/>
                <a:cs typeface="+mn-lt"/>
              </a:rPr>
              <a:t>: The variance within the data—</a:t>
            </a:r>
            <a:r>
              <a:rPr lang="en-US" sz="1200" b="1">
                <a:solidFill>
                  <a:srgbClr val="ECECEC"/>
                </a:solidFill>
                <a:ea typeface="+mn-lt"/>
                <a:cs typeface="+mn-lt"/>
              </a:rPr>
              <a:t>reflecting the range of different meanings, themes, and interpretations presen</a:t>
            </a:r>
            <a:r>
              <a:rPr lang="en-US" sz="1200">
                <a:solidFill>
                  <a:srgbClr val="ECECEC"/>
                </a:solidFill>
                <a:ea typeface="+mn-lt"/>
                <a:cs typeface="+mn-lt"/>
              </a:rPr>
              <a:t>t—directly influences the reliability of qualitative content analysis. </a:t>
            </a:r>
            <a:r>
              <a:rPr lang="en-US" sz="1200" b="1">
                <a:solidFill>
                  <a:srgbClr val="ECECEC"/>
                </a:solidFill>
                <a:ea typeface="+mn-lt"/>
                <a:cs typeface="+mn-lt"/>
              </a:rPr>
              <a:t>High variance may introduce challenges in achieving consistent interpretations </a:t>
            </a:r>
            <a:r>
              <a:rPr lang="en-US" sz="1200">
                <a:solidFill>
                  <a:srgbClr val="ECECEC"/>
                </a:solidFill>
                <a:ea typeface="+mn-lt"/>
                <a:cs typeface="+mn-lt"/>
              </a:rPr>
              <a:t>among different coders or across time. Acknowledging and managing this variance is crucial for maintaining the reliability of the analysis.</a:t>
            </a:r>
            <a:endParaRPr lang="en-US" sz="1200">
              <a:solidFill>
                <a:srgbClr val="ECECEC"/>
              </a:solidFill>
            </a:endParaRPr>
          </a:p>
          <a:p>
            <a:pPr marL="285750" indent="-285750">
              <a:buFont typeface="Arial"/>
              <a:buChar char="•"/>
            </a:pPr>
            <a:endParaRPr lang="en-US" sz="1200">
              <a:solidFill>
                <a:srgbClr val="ECECEC"/>
              </a:solidFill>
              <a:ea typeface="+mn-lt"/>
              <a:cs typeface="+mn-lt"/>
            </a:endParaRPr>
          </a:p>
          <a:p>
            <a:pPr marL="57150" indent="0"/>
            <a:endParaRPr lang="en-US" sz="1200" b="1">
              <a:solidFill>
                <a:srgbClr val="ECECEC"/>
              </a:solidFill>
              <a:ea typeface="+mn-lt"/>
              <a:cs typeface="+mn-lt"/>
            </a:endParaRPr>
          </a:p>
          <a:p>
            <a:pPr marL="0" lvl="2" indent="0"/>
            <a:endParaRPr lang="en-US" sz="1200" b="1">
              <a:solidFill>
                <a:srgbClr val="ECECEC"/>
              </a:solidFill>
            </a:endParaRPr>
          </a:p>
          <a:p>
            <a:pPr lvl="1"/>
            <a:endParaRPr lang="en-US" sz="1200">
              <a:solidFill>
                <a:srgbClr val="ECECEC"/>
              </a:solidFill>
            </a:endParaRPr>
          </a:p>
          <a:p>
            <a:pPr lvl="1"/>
            <a:endParaRPr lang="en-US" sz="1200">
              <a:solidFill>
                <a:srgbClr val="ECECEC"/>
              </a:solidFill>
            </a:endParaRPr>
          </a:p>
          <a:p>
            <a:pPr lvl="2">
              <a:buFont typeface="Arial" panose="020B0604020202020204" pitchFamily="34" charset="0"/>
              <a:buChar char="•"/>
            </a:pPr>
            <a:endParaRPr lang="en-US" sz="1200">
              <a:solidFill>
                <a:srgbClr val="ECECEC"/>
              </a:solidFill>
              <a:ea typeface="+mn-lt"/>
              <a:cs typeface="+mn-lt"/>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186856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Reliability and Coding</a:t>
            </a:r>
          </a:p>
          <a:p>
            <a:endParaRPr lang="en-US"/>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34</a:t>
            </a:fld>
            <a:endParaRPr lang="en-US"/>
          </a:p>
        </p:txBody>
      </p:sp>
      <p:sp>
        <p:nvSpPr>
          <p:cNvPr id="4" name="Content Placeholder 2">
            <a:extLst>
              <a:ext uri="{FF2B5EF4-FFF2-40B4-BE49-F238E27FC236}">
                <a16:creationId xmlns:a16="http://schemas.microsoft.com/office/drawing/2014/main" id="{E42F924F-57ED-EC6D-90B9-C6CD1935629B}"/>
              </a:ext>
            </a:extLst>
          </p:cNvPr>
          <p:cNvSpPr txBox="1">
            <a:spLocks/>
          </p:cNvSpPr>
          <p:nvPr/>
        </p:nvSpPr>
        <p:spPr>
          <a:xfrm>
            <a:off x="713485" y="1475153"/>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200" b="1" i="0">
                <a:solidFill>
                  <a:srgbClr val="ECECEC"/>
                </a:solidFill>
                <a:effectLst/>
              </a:rPr>
              <a:t>Document Changes and Decisions</a:t>
            </a:r>
            <a:r>
              <a:rPr lang="en-GB" sz="1200" b="0" i="0">
                <a:solidFill>
                  <a:srgbClr val="ECECEC"/>
                </a:solidFill>
                <a:effectLst/>
              </a:rPr>
              <a:t>: Throughout the process, meticulously </a:t>
            </a:r>
            <a:r>
              <a:rPr lang="en-GB" sz="1200" b="1" i="0">
                <a:solidFill>
                  <a:srgbClr val="ECECEC"/>
                </a:solidFill>
                <a:effectLst/>
              </a:rPr>
              <a:t>document any changes made to the coding guidelines</a:t>
            </a:r>
            <a:r>
              <a:rPr lang="en-GB" sz="1200" b="0" i="0">
                <a:solidFill>
                  <a:srgbClr val="ECECEC"/>
                </a:solidFill>
                <a:effectLst/>
              </a:rPr>
              <a:t>, as well as the rationale behind coding decisions and resolutions of discrepancies. This documentation is crucial for the transparency and reproducibility of the research.</a:t>
            </a:r>
            <a:endParaRPr lang="sk-SK" sz="1200" b="0" i="0">
              <a:solidFill>
                <a:srgbClr val="ECECEC"/>
              </a:solidFill>
              <a:effectLst/>
            </a:endParaRPr>
          </a:p>
          <a:p>
            <a:pPr algn="l"/>
            <a:endParaRPr lang="en-GB" sz="1400" b="0" i="0">
              <a:solidFill>
                <a:srgbClr val="ECECEC"/>
              </a:solidFill>
              <a:effectLst/>
            </a:endParaRPr>
          </a:p>
        </p:txBody>
      </p:sp>
    </p:spTree>
    <p:extLst>
      <p:ext uri="{BB962C8B-B14F-4D97-AF65-F5344CB8AC3E}">
        <p14:creationId xmlns:p14="http://schemas.microsoft.com/office/powerpoint/2010/main" val="3521034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fontScale="90000"/>
          </a:bodyPr>
          <a:lstStyle/>
          <a:p>
            <a:r>
              <a:rPr lang="en-US" dirty="0"/>
              <a:t>Reliability and Coding</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35</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200" b="1">
                <a:solidFill>
                  <a:srgbClr val="ECECEC"/>
                </a:solidFill>
                <a:ea typeface="+mn-lt"/>
                <a:cs typeface="+mn-lt"/>
              </a:rPr>
              <a:t> Test-Retest Reliability</a:t>
            </a:r>
            <a:r>
              <a:rPr lang="en-US" sz="1200">
                <a:solidFill>
                  <a:srgbClr val="ECECEC"/>
                </a:solidFill>
                <a:ea typeface="+mn-lt"/>
                <a:cs typeface="+mn-lt"/>
              </a:rPr>
              <a:t>: In qualitative content analysis, test-retest reliability can be challenging to apply directly because qualitative data and its interpretation can vary over time due to the evolving context and insights. However, it can be </a:t>
            </a:r>
            <a:r>
              <a:rPr lang="en-US" sz="1200" b="1">
                <a:solidFill>
                  <a:srgbClr val="ECECEC"/>
                </a:solidFill>
                <a:ea typeface="+mn-lt"/>
                <a:cs typeface="+mn-lt"/>
              </a:rPr>
              <a:t>adapted to check whether codes or themes identified in a dataset remain consistent </a:t>
            </a:r>
            <a:r>
              <a:rPr lang="en-US" sz="1200">
                <a:solidFill>
                  <a:srgbClr val="ECECEC"/>
                </a:solidFill>
                <a:ea typeface="+mn-lt"/>
                <a:cs typeface="+mn-lt"/>
              </a:rPr>
              <a:t>when the same data is analyzed at different times by the same researcher. This would </a:t>
            </a:r>
            <a:r>
              <a:rPr lang="en-US" sz="1200" b="1">
                <a:solidFill>
                  <a:srgbClr val="ECECEC"/>
                </a:solidFill>
                <a:ea typeface="+mn-lt"/>
                <a:cs typeface="+mn-lt"/>
              </a:rPr>
              <a:t>involve coding the data, taking a break, and then returning to code the same data again </a:t>
            </a:r>
            <a:r>
              <a:rPr lang="en-US" sz="1200">
                <a:solidFill>
                  <a:srgbClr val="ECECEC"/>
                </a:solidFill>
                <a:ea typeface="+mn-lt"/>
                <a:cs typeface="+mn-lt"/>
              </a:rPr>
              <a:t>to see if the interpretations and themes remain consistent. </a:t>
            </a:r>
            <a:endParaRPr lang="en-US">
              <a:solidFill>
                <a:srgbClr val="FFFFFF"/>
              </a:solidFill>
              <a:ea typeface="+mn-lt"/>
              <a:cs typeface="+mn-lt"/>
            </a:endParaRPr>
          </a:p>
          <a:p>
            <a:pPr>
              <a:buFont typeface="Arial" panose="020B0604020202020204" pitchFamily="34" charset="0"/>
              <a:buChar char="•"/>
            </a:pPr>
            <a:r>
              <a:rPr lang="en-US" sz="1200" b="1">
                <a:solidFill>
                  <a:srgbClr val="ECECEC"/>
                </a:solidFill>
                <a:ea typeface="+mn-lt"/>
                <a:cs typeface="+mn-lt"/>
              </a:rPr>
              <a:t> Interrater Reliability</a:t>
            </a:r>
            <a:r>
              <a:rPr lang="en-US" sz="1200">
                <a:solidFill>
                  <a:srgbClr val="ECECEC"/>
                </a:solidFill>
                <a:ea typeface="+mn-lt"/>
                <a:cs typeface="+mn-lt"/>
              </a:rPr>
              <a:t>: This is highly relevant in qualitative content analysis and involves having </a:t>
            </a:r>
            <a:r>
              <a:rPr lang="en-US" sz="1200" b="1">
                <a:solidFill>
                  <a:srgbClr val="ECECEC"/>
                </a:solidFill>
                <a:ea typeface="+mn-lt"/>
                <a:cs typeface="+mn-lt"/>
              </a:rPr>
              <a:t>multiple coders </a:t>
            </a:r>
            <a:r>
              <a:rPr lang="en-US" sz="1200">
                <a:solidFill>
                  <a:srgbClr val="ECECEC"/>
                </a:solidFill>
                <a:ea typeface="+mn-lt"/>
                <a:cs typeface="+mn-lt"/>
              </a:rPr>
              <a:t>analyze the same qualitative data independently to see if they arrive at similar themes or codes. High interr</a:t>
            </a:r>
            <a:r>
              <a:rPr lang="en-US" sz="1200" b="1">
                <a:solidFill>
                  <a:srgbClr val="ECECEC"/>
                </a:solidFill>
                <a:ea typeface="+mn-lt"/>
                <a:cs typeface="+mn-lt"/>
              </a:rPr>
              <a:t>ater reliability is achieved when different researchers or coders independently arrive at similar or the same findings </a:t>
            </a:r>
            <a:r>
              <a:rPr lang="en-US" sz="1200">
                <a:solidFill>
                  <a:srgbClr val="ECECEC"/>
                </a:solidFill>
                <a:ea typeface="+mn-lt"/>
                <a:cs typeface="+mn-lt"/>
              </a:rPr>
              <a:t>when analyzing the same content. This often requires clear and detailed coding manuals and training for coders to ensure consistency in how data is interpreted and categorized.</a:t>
            </a:r>
          </a:p>
          <a:p>
            <a:pPr>
              <a:buFont typeface="Arial" panose="020B0604020202020204" pitchFamily="34" charset="0"/>
              <a:buChar char="•"/>
            </a:pPr>
            <a:r>
              <a:rPr lang="en-US" sz="1200" b="1">
                <a:solidFill>
                  <a:srgbClr val="ECECEC"/>
                </a:solidFill>
                <a:ea typeface="+mn-lt"/>
                <a:cs typeface="+mn-lt"/>
              </a:rPr>
              <a:t> Internal Consistency</a:t>
            </a:r>
            <a:r>
              <a:rPr lang="en-US" sz="1200">
                <a:solidFill>
                  <a:srgbClr val="ECECEC"/>
                </a:solidFill>
                <a:ea typeface="+mn-lt"/>
                <a:cs typeface="+mn-lt"/>
              </a:rPr>
              <a:t>: In qualitative research, </a:t>
            </a:r>
            <a:r>
              <a:rPr lang="en-US" sz="1200" b="1">
                <a:solidFill>
                  <a:srgbClr val="ECECEC"/>
                </a:solidFill>
                <a:ea typeface="+mn-lt"/>
                <a:cs typeface="+mn-lt"/>
              </a:rPr>
              <a:t>internal consistency could refer to the coherence and consistency of the coding scheme used within a single study</a:t>
            </a:r>
            <a:r>
              <a:rPr lang="en-US" sz="1200">
                <a:solidFill>
                  <a:srgbClr val="ECECEC"/>
                </a:solidFill>
                <a:ea typeface="+mn-lt"/>
                <a:cs typeface="+mn-lt"/>
              </a:rPr>
              <a:t>. This involves ensuring that all parts of the qualitative data are analyzed in a manner that is consistent with the overall analytical framework and that the codes or themes used are applied uniformly across the dataset. Tools like </a:t>
            </a:r>
            <a:r>
              <a:rPr lang="sk-SK" sz="1200" err="1">
                <a:solidFill>
                  <a:srgbClr val="ECECEC"/>
                </a:solidFill>
                <a:ea typeface="+mn-lt"/>
                <a:cs typeface="+mn-lt"/>
              </a:rPr>
              <a:t>MaxQDA</a:t>
            </a:r>
            <a:r>
              <a:rPr lang="sk-SK" sz="1200">
                <a:solidFill>
                  <a:srgbClr val="ECECEC"/>
                </a:solidFill>
                <a:ea typeface="+mn-lt"/>
                <a:cs typeface="+mn-lt"/>
              </a:rPr>
              <a:t>, </a:t>
            </a:r>
            <a:r>
              <a:rPr lang="en-US" sz="1200">
                <a:solidFill>
                  <a:srgbClr val="ECECEC"/>
                </a:solidFill>
                <a:ea typeface="+mn-lt"/>
                <a:cs typeface="+mn-lt"/>
              </a:rPr>
              <a:t>NVivo or </a:t>
            </a:r>
            <a:r>
              <a:rPr lang="en-US" sz="1200" err="1">
                <a:solidFill>
                  <a:srgbClr val="ECECEC"/>
                </a:solidFill>
                <a:ea typeface="+mn-lt"/>
                <a:cs typeface="+mn-lt"/>
              </a:rPr>
              <a:t>ATLAS.ti</a:t>
            </a:r>
            <a:r>
              <a:rPr lang="en-US" sz="1200">
                <a:solidFill>
                  <a:srgbClr val="ECECEC"/>
                </a:solidFill>
                <a:ea typeface="+mn-lt"/>
                <a:cs typeface="+mn-lt"/>
              </a:rPr>
              <a:t> can help in tracking coding consistency across large datasets.</a:t>
            </a:r>
          </a:p>
          <a:p>
            <a:pPr>
              <a:buFont typeface="Arial" panose="020B0604020202020204" pitchFamily="34" charset="0"/>
              <a:buChar char="•"/>
            </a:pPr>
            <a:endParaRPr lang="en-US" sz="1200">
              <a:solidFill>
                <a:srgbClr val="ECECEC"/>
              </a:solidFill>
            </a:endParaRPr>
          </a:p>
          <a:p>
            <a:pPr marL="285750" indent="-285750">
              <a:buFont typeface="Arial"/>
              <a:buChar char="•"/>
            </a:pPr>
            <a:endParaRPr lang="en-US" sz="1200">
              <a:solidFill>
                <a:srgbClr val="ECECEC"/>
              </a:solidFill>
            </a:endParaRPr>
          </a:p>
          <a:p>
            <a:pPr marL="57150" indent="0"/>
            <a:endParaRPr lang="en-US" sz="1200" b="1">
              <a:solidFill>
                <a:srgbClr val="ECECEC"/>
              </a:solidFill>
            </a:endParaRPr>
          </a:p>
          <a:p>
            <a:pPr marL="0" lvl="2" indent="0">
              <a:buFont typeface="Arial" panose="020B0604020202020204" pitchFamily="34" charset="0"/>
              <a:buChar char="•"/>
            </a:pPr>
            <a:endParaRPr lang="en-US" sz="1200" b="1">
              <a:solidFill>
                <a:srgbClr val="ECECEC"/>
              </a:solidFill>
              <a:ea typeface="+mn-lt"/>
              <a:cs typeface="+mn-lt"/>
            </a:endParaRPr>
          </a:p>
          <a:p>
            <a:pPr lvl="1">
              <a:buFont typeface="Arial" panose="020B0604020202020204" pitchFamily="34" charset="0"/>
              <a:buChar char="•"/>
            </a:pPr>
            <a:endParaRPr lang="en-US" sz="1200">
              <a:solidFill>
                <a:srgbClr val="ECECEC"/>
              </a:solidFill>
            </a:endParaRPr>
          </a:p>
          <a:p>
            <a:pPr lvl="1">
              <a:buFont typeface="Arial" panose="020B0604020202020204" pitchFamily="34" charset="0"/>
              <a:buChar char="•"/>
            </a:pPr>
            <a:endParaRPr lang="en-US" sz="1200">
              <a:solidFill>
                <a:srgbClr val="ECECEC"/>
              </a:solidFill>
            </a:endParaRPr>
          </a:p>
          <a:p>
            <a:pPr lvl="2">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928720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dirty="0"/>
              <a:t>Variables</a:t>
            </a:r>
          </a:p>
          <a:p>
            <a:endParaRPr lang="en-US" dirty="0"/>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36</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935152"/>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a:r>
              <a:rPr lang="en-US" sz="1200" b="1">
                <a:solidFill>
                  <a:srgbClr val="ECECEC"/>
                </a:solidFill>
                <a:ea typeface="+mn-lt"/>
                <a:cs typeface="+mn-lt"/>
              </a:rPr>
              <a:t>Definition of Variables:</a:t>
            </a:r>
          </a:p>
          <a:p>
            <a:pPr marL="228600" indent="-171450">
              <a:buChar char="•"/>
            </a:pPr>
            <a:r>
              <a:rPr lang="en-US" sz="1200" b="1">
                <a:solidFill>
                  <a:srgbClr val="ECECEC"/>
                </a:solidFill>
                <a:ea typeface="+mn-lt"/>
                <a:cs typeface="+mn-lt"/>
              </a:rPr>
              <a:t>Variables</a:t>
            </a:r>
            <a:r>
              <a:rPr lang="en-US" sz="1200">
                <a:solidFill>
                  <a:srgbClr val="ECECEC"/>
                </a:solidFill>
                <a:ea typeface="+mn-lt"/>
                <a:cs typeface="+mn-lt"/>
              </a:rPr>
              <a:t> are concepts that allow for </a:t>
            </a:r>
            <a:r>
              <a:rPr lang="en-US" sz="1200" b="1">
                <a:solidFill>
                  <a:srgbClr val="ECECEC"/>
                </a:solidFill>
                <a:ea typeface="+mn-lt"/>
                <a:cs typeface="+mn-lt"/>
              </a:rPr>
              <a:t>variations</a:t>
            </a:r>
            <a:r>
              <a:rPr lang="en-US" sz="1200">
                <a:solidFill>
                  <a:srgbClr val="ECECEC"/>
                </a:solidFill>
                <a:ea typeface="+mn-lt"/>
                <a:cs typeface="+mn-lt"/>
              </a:rPr>
              <a:t> of their instances, serving as placeholders for any one of several mutually exclusive values. These values enable data to be informative by allowing for distinctions, such as </a:t>
            </a:r>
            <a:r>
              <a:rPr lang="en-US" sz="1200" b="1">
                <a:solidFill>
                  <a:srgbClr val="ECECEC"/>
                </a:solidFill>
                <a:ea typeface="+mn-lt"/>
                <a:cs typeface="+mn-lt"/>
              </a:rPr>
              <a:t>differentiating between males and females </a:t>
            </a:r>
            <a:r>
              <a:rPr lang="en-US" sz="1200">
                <a:solidFill>
                  <a:srgbClr val="ECECEC"/>
                </a:solidFill>
                <a:ea typeface="+mn-lt"/>
                <a:cs typeface="+mn-lt"/>
              </a:rPr>
              <a:t>or identifying bias in journalism based on which side a journalist leans towards.</a:t>
            </a:r>
            <a:endParaRPr lang="en-US" sz="1200" b="1">
              <a:solidFill>
                <a:srgbClr val="ECECEC"/>
              </a:solidFill>
              <a:ea typeface="+mn-lt"/>
              <a:cs typeface="+mn-lt"/>
            </a:endParaRPr>
          </a:p>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238348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Variables</a:t>
            </a:r>
          </a:p>
          <a:p>
            <a:endParaRPr lang="en-US"/>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37</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011352"/>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solidFill>
                  <a:srgbClr val="ECECEC"/>
                </a:solidFill>
                <a:ea typeface="+mn-lt"/>
                <a:cs typeface="+mn-lt"/>
              </a:rPr>
              <a:t>Characteristics of Variables:</a:t>
            </a:r>
            <a:endParaRPr lang="en-US">
              <a:solidFill>
                <a:srgbClr val="FFFFFF"/>
              </a:solidFill>
              <a:ea typeface="+mn-lt"/>
              <a:cs typeface="+mn-lt"/>
            </a:endParaRPr>
          </a:p>
          <a:p>
            <a:pPr marL="285750" indent="-285750">
              <a:buFont typeface="Arial"/>
              <a:buChar char="•"/>
            </a:pPr>
            <a:r>
              <a:rPr lang="en-US" sz="1200" b="1">
                <a:solidFill>
                  <a:srgbClr val="ECECEC"/>
                </a:solidFill>
                <a:ea typeface="+mn-lt"/>
                <a:cs typeface="+mn-lt"/>
              </a:rPr>
              <a:t>Mutually Exclusive Values:</a:t>
            </a:r>
            <a:r>
              <a:rPr lang="en-US" sz="1200">
                <a:solidFill>
                  <a:srgbClr val="ECECEC"/>
                </a:solidFill>
                <a:ea typeface="+mn-lt"/>
                <a:cs typeface="+mn-lt"/>
              </a:rPr>
              <a:t> The individual values of a variable must be distinct from each other, partitioning the dataset (sample) into mutually exclusive subsets.</a:t>
            </a:r>
            <a:endParaRPr lang="en-US">
              <a:ea typeface="+mn-lt"/>
              <a:cs typeface="+mn-lt"/>
            </a:endParaRPr>
          </a:p>
          <a:p>
            <a:pPr marL="285750" indent="-285750">
              <a:buFont typeface="Arial"/>
              <a:buChar char="•"/>
            </a:pPr>
            <a:r>
              <a:rPr lang="en-US" sz="1200" b="1">
                <a:solidFill>
                  <a:srgbClr val="ECECEC"/>
                </a:solidFill>
                <a:ea typeface="+mn-lt"/>
                <a:cs typeface="+mn-lt"/>
              </a:rPr>
              <a:t>Exhaustiveness:</a:t>
            </a:r>
            <a:r>
              <a:rPr lang="en-US" sz="1200">
                <a:solidFill>
                  <a:srgbClr val="ECECEC"/>
                </a:solidFill>
                <a:ea typeface="+mn-lt"/>
                <a:cs typeface="+mn-lt"/>
              </a:rPr>
              <a:t> The values of a variable should collectively account for all possible instances within the dataset, ensuring no unit is left unaccounted for.</a:t>
            </a:r>
            <a:endParaRPr lang="en-US"/>
          </a:p>
          <a:p>
            <a:pPr marL="285750" indent="-285750">
              <a:buFont typeface="Arial"/>
              <a:buChar char="•"/>
            </a:pPr>
            <a:r>
              <a:rPr lang="en-US" sz="1200" b="1">
                <a:solidFill>
                  <a:srgbClr val="ECECEC"/>
                </a:solidFill>
                <a:ea typeface="+mn-lt"/>
                <a:cs typeface="+mn-lt"/>
              </a:rPr>
              <a:t>Open and Closed Variables:</a:t>
            </a:r>
            <a:r>
              <a:rPr lang="en-US" sz="1200">
                <a:solidFill>
                  <a:srgbClr val="ECECEC"/>
                </a:solidFill>
                <a:ea typeface="+mn-lt"/>
                <a:cs typeface="+mn-lt"/>
              </a:rPr>
              <a:t> Variables can be open (with values taken from observed phenomena without preconceptions) or closed (defined by a specific range or set of values).</a:t>
            </a:r>
            <a:endParaRPr lang="en-US">
              <a:solidFill>
                <a:srgbClr val="FFFFFF"/>
              </a:solidFill>
              <a:ea typeface="+mn-lt"/>
              <a:cs typeface="+mn-lt"/>
            </a:endParaRPr>
          </a:p>
          <a:p>
            <a:r>
              <a:rPr lang="en-US" sz="1200" b="1">
                <a:solidFill>
                  <a:srgbClr val="ECECEC"/>
                </a:solidFill>
                <a:ea typeface="+mn-lt"/>
                <a:cs typeface="+mn-lt"/>
              </a:rPr>
              <a:t>Applications in Content Analysis:</a:t>
            </a:r>
            <a:endParaRPr lang="en-US">
              <a:solidFill>
                <a:srgbClr val="FFFFFF"/>
              </a:solidFill>
              <a:ea typeface="+mn-lt"/>
              <a:cs typeface="+mn-lt"/>
            </a:endParaRPr>
          </a:p>
          <a:p>
            <a:pPr marL="285750" indent="-285750">
              <a:buFont typeface="Arial"/>
              <a:buChar char="•"/>
            </a:pPr>
            <a:r>
              <a:rPr lang="en-US" sz="1200">
                <a:solidFill>
                  <a:srgbClr val="ECECEC"/>
                </a:solidFill>
                <a:ea typeface="+mn-lt"/>
                <a:cs typeface="+mn-lt"/>
              </a:rPr>
              <a:t>Variables are fundamental in </a:t>
            </a:r>
            <a:r>
              <a:rPr lang="en-US" sz="1200" b="1">
                <a:solidFill>
                  <a:srgbClr val="ECECEC"/>
                </a:solidFill>
                <a:ea typeface="+mn-lt"/>
                <a:cs typeface="+mn-lt"/>
              </a:rPr>
              <a:t>recording and analyzing data</a:t>
            </a:r>
            <a:r>
              <a:rPr lang="en-US" sz="1200">
                <a:solidFill>
                  <a:srgbClr val="ECECEC"/>
                </a:solidFill>
                <a:ea typeface="+mn-lt"/>
                <a:cs typeface="+mn-lt"/>
              </a:rPr>
              <a:t>, helping to categorize and quantify various elements of the content being studied. They facilitate the construction of data languages that are instrumental in the systematic analysis of content.</a:t>
            </a:r>
            <a:endParaRPr lang="en-US"/>
          </a:p>
          <a:p>
            <a:pPr marL="285750" indent="-285750">
              <a:buFont typeface="Arial"/>
              <a:buChar char="•"/>
            </a:pPr>
            <a:r>
              <a:rPr lang="en-US" sz="1200">
                <a:solidFill>
                  <a:srgbClr val="ECECEC"/>
                </a:solidFill>
                <a:ea typeface="+mn-lt"/>
                <a:cs typeface="+mn-lt"/>
              </a:rPr>
              <a:t>The design of variables can influence the coding process, the construction of coding sheets, and the interfaces used for coding, affecting the reliability and the depth of information that the content analysis provides.</a:t>
            </a:r>
            <a:endParaRPr lang="en-US"/>
          </a:p>
          <a:p>
            <a:pPr marL="57150"/>
            <a:endParaRPr lang="en-US" sz="1200" b="1">
              <a:solidFill>
                <a:srgbClr val="ECECEC"/>
              </a:solidFill>
              <a:ea typeface="+mn-lt"/>
              <a:cs typeface="+mn-lt"/>
            </a:endParaRPr>
          </a:p>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412531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1365252"/>
          </a:xfrm>
        </p:spPr>
        <p:txBody>
          <a:bodyPr>
            <a:normAutofit/>
          </a:bodyPr>
          <a:lstStyle/>
          <a:p>
            <a:r>
              <a:rPr lang="en-US"/>
              <a:t>Variables</a:t>
            </a:r>
          </a:p>
          <a:p>
            <a:endParaRPr lang="en-US"/>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38</a:t>
            </a:fld>
            <a:endParaRPr lang="en-US"/>
          </a:p>
        </p:txBody>
      </p:sp>
      <p:sp>
        <p:nvSpPr>
          <p:cNvPr id="8" name="Content Placeholder 2">
            <a:extLst>
              <a:ext uri="{FF2B5EF4-FFF2-40B4-BE49-F238E27FC236}">
                <a16:creationId xmlns:a16="http://schemas.microsoft.com/office/drawing/2014/main" id="{8FE7A129-899E-C85B-2686-E4AC7C77A813}"/>
              </a:ext>
            </a:extLst>
          </p:cNvPr>
          <p:cNvSpPr txBox="1">
            <a:spLocks/>
          </p:cNvSpPr>
          <p:nvPr/>
        </p:nvSpPr>
        <p:spPr>
          <a:xfrm>
            <a:off x="713486" y="1011352"/>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rgbClr val="ECECEC"/>
                </a:solidFill>
                <a:ea typeface="+mn-lt"/>
                <a:cs typeface="+mn-lt"/>
              </a:rPr>
              <a:t>For an example involving interview data with political activists, let's consider a hypothetical study aimed at understanding the motivations, challenges, and aspirations of political activists within a specific social movement.</a:t>
            </a:r>
          </a:p>
          <a:p>
            <a:r>
              <a:rPr lang="en-US" sz="1200" b="1">
                <a:solidFill>
                  <a:srgbClr val="ECECEC"/>
                </a:solidFill>
                <a:ea typeface="+mn-lt"/>
                <a:cs typeface="+mn-lt"/>
              </a:rPr>
              <a:t>Case Study Example: Motivations and Challenges of Political Activists</a:t>
            </a:r>
            <a:endParaRPr lang="en-US"/>
          </a:p>
          <a:p>
            <a:r>
              <a:rPr lang="en-US" sz="1200">
                <a:solidFill>
                  <a:srgbClr val="ECECEC"/>
                </a:solidFill>
                <a:ea typeface="+mn-lt"/>
                <a:cs typeface="+mn-lt"/>
              </a:rPr>
              <a:t>The focus is on identifying key drivers that motivate individuals to become political activists, the challenges they face in their activism, and their aspirations for the movement's future.</a:t>
            </a:r>
            <a:endParaRPr lang="en-US"/>
          </a:p>
          <a:p>
            <a:r>
              <a:rPr lang="en-US" sz="1200" b="1">
                <a:solidFill>
                  <a:srgbClr val="ECECEC"/>
                </a:solidFill>
                <a:ea typeface="+mn-lt"/>
                <a:cs typeface="+mn-lt"/>
              </a:rPr>
              <a:t>Variables in the Interview Data:</a:t>
            </a:r>
            <a:endParaRPr lang="en-US"/>
          </a:p>
          <a:p>
            <a:r>
              <a:rPr lang="en-US" sz="1200" b="1">
                <a:solidFill>
                  <a:srgbClr val="ECECEC"/>
                </a:solidFill>
                <a:ea typeface="+mn-lt"/>
                <a:cs typeface="+mn-lt"/>
              </a:rPr>
              <a:t>Age:</a:t>
            </a:r>
            <a:r>
              <a:rPr lang="en-US" sz="1200">
                <a:solidFill>
                  <a:srgbClr val="ECECEC"/>
                </a:solidFill>
                <a:ea typeface="+mn-lt"/>
                <a:cs typeface="+mn-lt"/>
              </a:rPr>
              <a:t> Numeric (e.g., 25 years)</a:t>
            </a:r>
            <a:endParaRPr lang="en-US"/>
          </a:p>
          <a:p>
            <a:r>
              <a:rPr lang="en-US" sz="1200" b="1">
                <a:solidFill>
                  <a:srgbClr val="ECECEC"/>
                </a:solidFill>
                <a:ea typeface="+mn-lt"/>
                <a:cs typeface="+mn-lt"/>
              </a:rPr>
              <a:t>Sex:</a:t>
            </a:r>
            <a:r>
              <a:rPr lang="en-US" sz="1200">
                <a:solidFill>
                  <a:srgbClr val="ECECEC"/>
                </a:solidFill>
                <a:ea typeface="+mn-lt"/>
                <a:cs typeface="+mn-lt"/>
              </a:rPr>
              <a:t> Male, Female, Other</a:t>
            </a:r>
            <a:endParaRPr lang="en-US"/>
          </a:p>
          <a:p>
            <a:r>
              <a:rPr lang="en-US" sz="1200" b="1">
                <a:solidFill>
                  <a:srgbClr val="ECECEC"/>
                </a:solidFill>
                <a:ea typeface="+mn-lt"/>
                <a:cs typeface="+mn-lt"/>
              </a:rPr>
              <a:t>Family Background:</a:t>
            </a:r>
            <a:r>
              <a:rPr lang="en-US" sz="1200">
                <a:solidFill>
                  <a:srgbClr val="ECECEC"/>
                </a:solidFill>
                <a:ea typeface="+mn-lt"/>
                <a:cs typeface="+mn-lt"/>
              </a:rPr>
              <a:t> Political Activism Background, No Political Activism Background</a:t>
            </a:r>
            <a:endParaRPr lang="en-US"/>
          </a:p>
          <a:p>
            <a:r>
              <a:rPr lang="en-US" sz="1200" b="1">
                <a:solidFill>
                  <a:srgbClr val="ECECEC"/>
                </a:solidFill>
                <a:ea typeface="+mn-lt"/>
                <a:cs typeface="+mn-lt"/>
              </a:rPr>
              <a:t>Political Affiliation:</a:t>
            </a:r>
            <a:r>
              <a:rPr lang="en-US" sz="1200">
                <a:solidFill>
                  <a:srgbClr val="ECECEC"/>
                </a:solidFill>
                <a:ea typeface="+mn-lt"/>
                <a:cs typeface="+mn-lt"/>
              </a:rPr>
              <a:t> Specific party or movement affiliation</a:t>
            </a:r>
            <a:endParaRPr lang="en-US"/>
          </a:p>
          <a:p>
            <a:br>
              <a:rPr lang="en-US"/>
            </a:br>
            <a:endParaRPr lang="en-US"/>
          </a:p>
        </p:txBody>
      </p:sp>
    </p:spTree>
    <p:extLst>
      <p:ext uri="{BB962C8B-B14F-4D97-AF65-F5344CB8AC3E}">
        <p14:creationId xmlns:p14="http://schemas.microsoft.com/office/powerpoint/2010/main" val="147399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72508" y="286325"/>
            <a:ext cx="9866540" cy="1358140"/>
          </a:xfrm>
        </p:spPr>
        <p:txBody>
          <a:bodyPr>
            <a:normAutofit/>
          </a:bodyPr>
          <a:lstStyle/>
          <a:p>
            <a:r>
              <a:rPr lang="en-US"/>
              <a:t>Variables</a:t>
            </a:r>
          </a:p>
          <a:p>
            <a:endParaRPr lang="en-US"/>
          </a:p>
          <a:p>
            <a:endParaRPr lang="en-US"/>
          </a:p>
          <a:p>
            <a:endParaRPr lang="en-US"/>
          </a:p>
          <a:p>
            <a:endParaRPr lang="en-US"/>
          </a:p>
          <a:p>
            <a:endParaRPr lang="en-US"/>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39</a:t>
            </a:fld>
            <a:endParaRPr lang="en-US"/>
          </a:p>
        </p:txBody>
      </p:sp>
      <p:pic>
        <p:nvPicPr>
          <p:cNvPr id="3" name="Picture 2">
            <a:extLst>
              <a:ext uri="{FF2B5EF4-FFF2-40B4-BE49-F238E27FC236}">
                <a16:creationId xmlns:a16="http://schemas.microsoft.com/office/drawing/2014/main" id="{6B7C5E4C-4ABE-8A10-52ED-DBAF1C97C595}"/>
              </a:ext>
            </a:extLst>
          </p:cNvPr>
          <p:cNvPicPr>
            <a:picLocks noChangeAspect="1"/>
          </p:cNvPicPr>
          <p:nvPr/>
        </p:nvPicPr>
        <p:blipFill>
          <a:blip r:embed="rId3"/>
          <a:stretch>
            <a:fillRect/>
          </a:stretch>
        </p:blipFill>
        <p:spPr>
          <a:xfrm>
            <a:off x="872508" y="2279735"/>
            <a:ext cx="10479387" cy="2298530"/>
          </a:xfrm>
          <a:prstGeom prst="rect">
            <a:avLst/>
          </a:prstGeom>
        </p:spPr>
      </p:pic>
    </p:spTree>
    <p:extLst>
      <p:ext uri="{BB962C8B-B14F-4D97-AF65-F5344CB8AC3E}">
        <p14:creationId xmlns:p14="http://schemas.microsoft.com/office/powerpoint/2010/main" val="413749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58803"/>
            <a:ext cx="6589150" cy="1988706"/>
          </a:xfrm>
        </p:spPr>
        <p:txBody>
          <a:bodyPr>
            <a:normAutofit/>
          </a:bodyPr>
          <a:lstStyle/>
          <a:p>
            <a:r>
              <a:rPr lang="en-US" dirty="0"/>
              <a:t>What is Qualitative Content Analysis?</a:t>
            </a:r>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510" y="1800133"/>
            <a:ext cx="7278967" cy="3886913"/>
          </a:xfrm>
        </p:spPr>
        <p:txBody>
          <a:bodyPr vert="horz" lIns="91440" tIns="45720" rIns="91440" bIns="45720" rtlCol="0" anchor="t">
            <a:noAutofit/>
          </a:bodyPr>
          <a:lstStyle/>
          <a:p>
            <a:pPr algn="just"/>
            <a:r>
              <a:rPr lang="en-US" sz="1400" dirty="0">
                <a:solidFill>
                  <a:schemeClr val="tx2"/>
                </a:solidFill>
              </a:rPr>
              <a:t>Qualitative Content Analysis (QCA) is a research method employed in social sciences to systematically </a:t>
            </a:r>
            <a:r>
              <a:rPr lang="en-US" sz="1400" b="1" dirty="0">
                <a:solidFill>
                  <a:schemeClr val="tx2"/>
                </a:solidFill>
              </a:rPr>
              <a:t>analyze textual, visual, or audio data</a:t>
            </a:r>
            <a:r>
              <a:rPr lang="en-US" sz="1400" dirty="0">
                <a:solidFill>
                  <a:schemeClr val="tx2"/>
                </a:solidFill>
              </a:rPr>
              <a:t>. It aims to </a:t>
            </a:r>
            <a:r>
              <a:rPr lang="en-US" sz="1400" b="1" dirty="0">
                <a:solidFill>
                  <a:schemeClr val="tx2"/>
                </a:solidFill>
              </a:rPr>
              <a:t>interpret</a:t>
            </a:r>
            <a:r>
              <a:rPr lang="en-US" sz="1400" dirty="0">
                <a:solidFill>
                  <a:schemeClr val="tx2"/>
                </a:solidFill>
              </a:rPr>
              <a:t> the meaning from the content by focusing on both </a:t>
            </a:r>
            <a:r>
              <a:rPr lang="en-US" sz="1400" b="1" dirty="0">
                <a:solidFill>
                  <a:schemeClr val="tx2"/>
                </a:solidFill>
              </a:rPr>
              <a:t>manifest</a:t>
            </a:r>
            <a:r>
              <a:rPr lang="en-US" sz="1400" dirty="0">
                <a:solidFill>
                  <a:schemeClr val="tx2"/>
                </a:solidFill>
              </a:rPr>
              <a:t> (explicit) and </a:t>
            </a:r>
            <a:r>
              <a:rPr lang="en-US" sz="1400" b="1" dirty="0">
                <a:solidFill>
                  <a:schemeClr val="tx2"/>
                </a:solidFill>
              </a:rPr>
              <a:t>latent</a:t>
            </a:r>
            <a:r>
              <a:rPr lang="en-US" sz="1400" dirty="0">
                <a:solidFill>
                  <a:schemeClr val="tx2"/>
                </a:solidFill>
              </a:rPr>
              <a:t> (implicit) aspects. The process involves </a:t>
            </a:r>
            <a:r>
              <a:rPr lang="en-US" sz="1400" b="1" dirty="0">
                <a:solidFill>
                  <a:schemeClr val="tx2"/>
                </a:solidFill>
              </a:rPr>
              <a:t>identifying themes or patterns </a:t>
            </a:r>
            <a:r>
              <a:rPr lang="en-US" sz="1400" dirty="0">
                <a:solidFill>
                  <a:schemeClr val="tx2"/>
                </a:solidFill>
              </a:rPr>
              <a:t>within the data, </a:t>
            </a:r>
            <a:r>
              <a:rPr lang="en-US" sz="1400" b="1" dirty="0">
                <a:solidFill>
                  <a:schemeClr val="tx2"/>
                </a:solidFill>
              </a:rPr>
              <a:t>categorizing</a:t>
            </a:r>
            <a:r>
              <a:rPr lang="en-US" sz="1400" dirty="0">
                <a:solidFill>
                  <a:schemeClr val="tx2"/>
                </a:solidFill>
              </a:rPr>
              <a:t> these into manageable units, and interpreting the underlying context or messages conveyed.</a:t>
            </a:r>
            <a:r>
              <a:rPr lang="sk-SK" sz="1400" dirty="0">
                <a:solidFill>
                  <a:schemeClr val="tx2"/>
                </a:solidFill>
              </a:rPr>
              <a:t> </a:t>
            </a:r>
            <a:r>
              <a:rPr lang="sk-SK" sz="1400" dirty="0" err="1">
                <a:solidFill>
                  <a:schemeClr val="tx2"/>
                </a:solidFill>
              </a:rPr>
              <a:t>The</a:t>
            </a:r>
            <a:r>
              <a:rPr lang="sk-SK" sz="1400" dirty="0">
                <a:solidFill>
                  <a:schemeClr val="tx2"/>
                </a:solidFill>
              </a:rPr>
              <a:t> </a:t>
            </a:r>
            <a:r>
              <a:rPr lang="en-US" sz="1400" dirty="0">
                <a:solidFill>
                  <a:schemeClr val="tx2"/>
                </a:solidFill>
              </a:rPr>
              <a:t>method is particularly useful for exploring the qualitative aspects of communication, offering insights into complex social phenomena.</a:t>
            </a:r>
            <a:endParaRPr lang="sk-SK" sz="1400" dirty="0">
              <a:solidFill>
                <a:schemeClr val="tx2"/>
              </a:solidFill>
            </a:endParaRPr>
          </a:p>
          <a:p>
            <a:pPr marL="285750" indent="-285750">
              <a:buFont typeface="Arial"/>
              <a:buChar char="•"/>
            </a:pPr>
            <a:r>
              <a:rPr lang="en-US" sz="1400" dirty="0">
                <a:solidFill>
                  <a:schemeClr val="tx2"/>
                </a:solidFill>
              </a:rPr>
              <a:t>Definition and Use:</a:t>
            </a:r>
          </a:p>
          <a:p>
            <a:pPr marL="742950" lvl="1" indent="-285750">
              <a:buFont typeface="Arial"/>
              <a:buChar char="•"/>
            </a:pPr>
            <a:r>
              <a:rPr lang="en-US" sz="1400" dirty="0">
                <a:solidFill>
                  <a:schemeClr val="tx2"/>
                </a:solidFill>
              </a:rPr>
              <a:t>QCA is a systematic, flexible method for analyzing textual or visual data, focusing on both manifest (explicit) and latent (implicit) content.</a:t>
            </a:r>
          </a:p>
          <a:p>
            <a:pPr marL="742950" lvl="1" indent="-285750">
              <a:buFont typeface="Arial"/>
              <a:buChar char="•"/>
            </a:pPr>
            <a:r>
              <a:rPr lang="en-US" sz="1400" dirty="0">
                <a:solidFill>
                  <a:schemeClr val="tx2"/>
                </a:solidFill>
              </a:rPr>
              <a:t>It involves translating meanings into categorizable units and is used on a wide array of data types, including documents, interviews, and media content.</a:t>
            </a:r>
          </a:p>
          <a:p>
            <a:pPr marL="285750" indent="-285750">
              <a:buFont typeface="Arial"/>
              <a:buChar char="•"/>
            </a:pPr>
            <a:endParaRPr lang="en-US" sz="1400" dirty="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a:t>
            </a:fld>
            <a:endParaRPr lang="en-US"/>
          </a:p>
        </p:txBody>
      </p:sp>
    </p:spTree>
    <p:extLst>
      <p:ext uri="{BB962C8B-B14F-4D97-AF65-F5344CB8AC3E}">
        <p14:creationId xmlns:p14="http://schemas.microsoft.com/office/powerpoint/2010/main" val="13463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dirty="0"/>
              <a:t>Validity</a:t>
            </a:r>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40</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har char="•"/>
            </a:pPr>
            <a:r>
              <a:rPr lang="en-US" sz="1200" dirty="0">
                <a:solidFill>
                  <a:srgbClr val="ECECEC"/>
                </a:solidFill>
                <a:ea typeface="+mn-lt"/>
                <a:cs typeface="+mn-lt"/>
              </a:rPr>
              <a:t>Validity refers to the degree to which a </a:t>
            </a:r>
            <a:r>
              <a:rPr lang="en-US" sz="1200" b="1" dirty="0">
                <a:solidFill>
                  <a:srgbClr val="ECECEC"/>
                </a:solidFill>
                <a:ea typeface="+mn-lt"/>
                <a:cs typeface="+mn-lt"/>
              </a:rPr>
              <a:t>research study accurately reflects or assesses the specific concept</a:t>
            </a:r>
            <a:r>
              <a:rPr lang="en-US" sz="1200" dirty="0">
                <a:solidFill>
                  <a:srgbClr val="ECECEC"/>
                </a:solidFill>
                <a:ea typeface="+mn-lt"/>
                <a:cs typeface="+mn-lt"/>
              </a:rPr>
              <a:t> that the researcher is attempting to measure. In content analysis, validity primarily concerns how </a:t>
            </a:r>
            <a:r>
              <a:rPr lang="en-US" sz="1200" b="1" dirty="0">
                <a:solidFill>
                  <a:srgbClr val="ECECEC"/>
                </a:solidFill>
                <a:ea typeface="+mn-lt"/>
                <a:cs typeface="+mn-lt"/>
              </a:rPr>
              <a:t>well the findings and conclusions drawn from the analysis represent the phenomena being studied</a:t>
            </a:r>
            <a:r>
              <a:rPr lang="en-US" sz="1200" dirty="0">
                <a:solidFill>
                  <a:srgbClr val="ECECEC"/>
                </a:solidFill>
                <a:ea typeface="+mn-lt"/>
                <a:cs typeface="+mn-lt"/>
              </a:rPr>
              <a:t>. </a:t>
            </a:r>
            <a:r>
              <a:rPr lang="en-US" sz="1200" dirty="0" err="1">
                <a:solidFill>
                  <a:srgbClr val="ECECEC"/>
                </a:solidFill>
                <a:ea typeface="+mn-lt"/>
                <a:cs typeface="+mn-lt"/>
              </a:rPr>
              <a:t>Krippendorff</a:t>
            </a:r>
            <a:r>
              <a:rPr lang="en-US" sz="1200" dirty="0">
                <a:solidFill>
                  <a:srgbClr val="ECECEC"/>
                </a:solidFill>
                <a:ea typeface="+mn-lt"/>
                <a:cs typeface="+mn-lt"/>
              </a:rPr>
              <a:t> highlights several types of validity that are crucial in ensuring the credibility and applicability of content analysis research:</a:t>
            </a:r>
          </a:p>
          <a:p>
            <a:pPr>
              <a:buFont typeface="Arial" panose="020B0604020202020204" pitchFamily="34" charset="0"/>
              <a:buChar char="•"/>
            </a:pPr>
            <a:r>
              <a:rPr lang="en-US" sz="1200" b="1" dirty="0">
                <a:ea typeface="+mn-lt"/>
                <a:cs typeface="+mn-lt"/>
              </a:rPr>
              <a:t> Internal Validity</a:t>
            </a:r>
            <a:r>
              <a:rPr lang="en-US" sz="1200" dirty="0">
                <a:solidFill>
                  <a:srgbClr val="ECECEC"/>
                </a:solidFill>
                <a:ea typeface="+mn-lt"/>
                <a:cs typeface="+mn-lt"/>
              </a:rPr>
              <a:t>: Focuses on the extent to which a causal conclusion based on a study is warranted, which is determined by the degree to which a study </a:t>
            </a:r>
            <a:r>
              <a:rPr lang="en-US" sz="1200" b="1" dirty="0">
                <a:solidFill>
                  <a:srgbClr val="ECECEC"/>
                </a:solidFill>
                <a:ea typeface="+mn-lt"/>
                <a:cs typeface="+mn-lt"/>
              </a:rPr>
              <a:t>minimizes systematic error or bias</a:t>
            </a:r>
            <a:r>
              <a:rPr lang="en-US" sz="1200" dirty="0">
                <a:solidFill>
                  <a:srgbClr val="ECECEC"/>
                </a:solidFill>
                <a:ea typeface="+mn-lt"/>
                <a:cs typeface="+mn-lt"/>
              </a:rPr>
              <a:t>. It's about the correctness of the study design and execution within the study itself .</a:t>
            </a:r>
          </a:p>
          <a:p>
            <a:pPr>
              <a:buFont typeface="Arial" panose="020B0604020202020204" pitchFamily="34" charset="0"/>
              <a:buChar char="•"/>
            </a:pPr>
            <a:r>
              <a:rPr lang="en-US" sz="1200" b="1" dirty="0">
                <a:ea typeface="+mn-lt"/>
                <a:cs typeface="+mn-lt"/>
              </a:rPr>
              <a:t> External Validity</a:t>
            </a:r>
            <a:r>
              <a:rPr lang="en-US" sz="1200" dirty="0">
                <a:solidFill>
                  <a:srgbClr val="ECECEC"/>
                </a:solidFill>
                <a:ea typeface="+mn-lt"/>
                <a:cs typeface="+mn-lt"/>
              </a:rPr>
              <a:t>: Refers to the extent to which the results of a </a:t>
            </a:r>
            <a:r>
              <a:rPr lang="en-US" sz="1200" b="1" dirty="0">
                <a:solidFill>
                  <a:srgbClr val="ECECEC"/>
                </a:solidFill>
                <a:ea typeface="+mn-lt"/>
                <a:cs typeface="+mn-lt"/>
              </a:rPr>
              <a:t>study can be generalized </a:t>
            </a:r>
            <a:r>
              <a:rPr lang="en-US" sz="1200" dirty="0">
                <a:solidFill>
                  <a:srgbClr val="ECECEC"/>
                </a:solidFill>
                <a:ea typeface="+mn-lt"/>
                <a:cs typeface="+mn-lt"/>
              </a:rPr>
              <a:t>to other situations and to other people. High external validity means the findings are applicable in real-world settings beyond the specific conditions of the study .</a:t>
            </a:r>
            <a:endParaRPr lang="en-US" dirty="0">
              <a:ea typeface="+mn-lt"/>
              <a:cs typeface="+mn-lt"/>
            </a:endParaRPr>
          </a:p>
          <a:p>
            <a:br>
              <a:rPr lang="en-US" dirty="0"/>
            </a:br>
            <a:endParaRPr lang="en-US" dirty="0"/>
          </a:p>
          <a:p>
            <a:pPr>
              <a:buFont typeface="Arial" panose="020B0604020202020204" pitchFamily="34" charset="0"/>
              <a:buChar char="•"/>
            </a:pPr>
            <a:endParaRPr lang="en-US" sz="1100" dirty="0"/>
          </a:p>
          <a:p>
            <a:pPr>
              <a:buFont typeface="Arial" panose="020B0604020202020204" pitchFamily="34" charset="0"/>
              <a:buChar char="•"/>
            </a:pPr>
            <a:endParaRPr lang="en-US" sz="1100" dirty="0">
              <a:solidFill>
                <a:srgbClr val="FFFFFF"/>
              </a:solidFill>
              <a:ea typeface="+mn-lt"/>
              <a:cs typeface="+mn-lt"/>
            </a:endParaRPr>
          </a:p>
          <a:p>
            <a:pPr marL="171450" indent="-171450">
              <a:buFont typeface="Arial" panose="020B0604020202020204" pitchFamily="34" charset="0"/>
              <a:buChar char="•"/>
            </a:pPr>
            <a:endParaRPr lang="en-US" sz="1200" dirty="0">
              <a:solidFill>
                <a:srgbClr val="ECECEC"/>
              </a:solidFill>
              <a:ea typeface="+mn-lt"/>
              <a:cs typeface="+mn-lt"/>
            </a:endParaRPr>
          </a:p>
          <a:p>
            <a:pPr>
              <a:buFont typeface="Arial" panose="020B0604020202020204" pitchFamily="34" charset="0"/>
              <a:buChar char="•"/>
            </a:pPr>
            <a:endParaRPr lang="en-US" sz="1200" dirty="0">
              <a:solidFill>
                <a:srgbClr val="ECECEC"/>
              </a:solidFill>
            </a:endParaRPr>
          </a:p>
          <a:p>
            <a:pPr marL="285750" indent="-285750">
              <a:buFont typeface="Arial"/>
              <a:buChar char="•"/>
            </a:pPr>
            <a:endParaRPr lang="en-US" sz="1200" dirty="0">
              <a:solidFill>
                <a:srgbClr val="ECECEC"/>
              </a:solidFill>
              <a:ea typeface="+mn-lt"/>
              <a:cs typeface="+mn-lt"/>
            </a:endParaRPr>
          </a:p>
          <a:p>
            <a:pPr marL="57150" indent="0"/>
            <a:endParaRPr lang="en-US" sz="1200" b="1" dirty="0">
              <a:solidFill>
                <a:srgbClr val="ECECEC"/>
              </a:solidFill>
              <a:ea typeface="+mn-lt"/>
              <a:cs typeface="+mn-lt"/>
            </a:endParaRPr>
          </a:p>
          <a:p>
            <a:pPr marL="0" lvl="2" indent="0"/>
            <a:endParaRPr lang="en-US" sz="1200" b="1" dirty="0">
              <a:solidFill>
                <a:srgbClr val="ECECEC"/>
              </a:solidFill>
            </a:endParaRPr>
          </a:p>
          <a:p>
            <a:pPr lvl="1"/>
            <a:endParaRPr lang="en-US" sz="1200" dirty="0">
              <a:solidFill>
                <a:srgbClr val="ECECEC"/>
              </a:solidFill>
            </a:endParaRPr>
          </a:p>
          <a:p>
            <a:pPr lvl="1"/>
            <a:endParaRPr lang="en-US" sz="1200" dirty="0">
              <a:solidFill>
                <a:srgbClr val="ECECEC"/>
              </a:solidFill>
            </a:endParaRPr>
          </a:p>
          <a:p>
            <a:pPr lvl="2">
              <a:buFont typeface="Arial" panose="020B0604020202020204" pitchFamily="34" charset="0"/>
              <a:buChar char="•"/>
            </a:pPr>
            <a:endParaRPr lang="en-US" sz="1200" dirty="0">
              <a:solidFill>
                <a:srgbClr val="ECECEC"/>
              </a:solidFill>
              <a:ea typeface="+mn-lt"/>
              <a:cs typeface="+mn-lt"/>
            </a:endParaRPr>
          </a:p>
          <a:p>
            <a:pPr>
              <a:buFont typeface="Arial"/>
              <a:buChar char="•"/>
            </a:pPr>
            <a:endParaRPr lang="en-US" sz="1200" dirty="0">
              <a:solidFill>
                <a:srgbClr val="ECECEC"/>
              </a:solidFill>
            </a:endParaRPr>
          </a:p>
          <a:p>
            <a:pPr>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Tree>
    <p:extLst>
      <p:ext uri="{BB962C8B-B14F-4D97-AF65-F5344CB8AC3E}">
        <p14:creationId xmlns:p14="http://schemas.microsoft.com/office/powerpoint/2010/main" val="889881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a:t>Validity</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41</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100" b="1">
                <a:solidFill>
                  <a:srgbClr val="FFFFFF"/>
                </a:solidFill>
                <a:ea typeface="+mn-lt"/>
                <a:cs typeface="+mn-lt"/>
              </a:rPr>
              <a:t> Construct Validity:</a:t>
            </a:r>
            <a:r>
              <a:rPr lang="en-US" sz="1100">
                <a:solidFill>
                  <a:srgbClr val="FFFFFF"/>
                </a:solidFill>
                <a:ea typeface="+mn-lt"/>
                <a:cs typeface="+mn-lt"/>
              </a:rPr>
              <a:t> This involves ensuring that the </a:t>
            </a:r>
            <a:r>
              <a:rPr lang="en-US" sz="1100" b="1">
                <a:solidFill>
                  <a:srgbClr val="FFFFFF"/>
                </a:solidFill>
                <a:ea typeface="+mn-lt"/>
                <a:cs typeface="+mn-lt"/>
              </a:rPr>
              <a:t>theoretical constructs being analyzed are adequately represented by the operational definitions and measures used in the study</a:t>
            </a:r>
            <a:r>
              <a:rPr lang="en-US" sz="1100">
                <a:solidFill>
                  <a:srgbClr val="FFFFFF"/>
                </a:solidFill>
                <a:ea typeface="+mn-lt"/>
                <a:cs typeface="+mn-lt"/>
              </a:rPr>
              <a:t>. It's about the alignment between the researcher's conceptual definitions and the actual elements being analyzed.</a:t>
            </a:r>
            <a:endParaRPr lang="en-US" sz="1200">
              <a:solidFill>
                <a:srgbClr val="ECECEC"/>
              </a:solidFill>
              <a:ea typeface="+mn-lt"/>
              <a:cs typeface="+mn-lt"/>
            </a:endParaRPr>
          </a:p>
          <a:p>
            <a:pPr>
              <a:buFont typeface="Arial" panose="020B0604020202020204" pitchFamily="34" charset="0"/>
              <a:buChar char="•"/>
            </a:pPr>
            <a:r>
              <a:rPr lang="en-US" sz="1200" b="1">
                <a:solidFill>
                  <a:srgbClr val="ECECEC"/>
                </a:solidFill>
                <a:ea typeface="+mn-lt"/>
                <a:cs typeface="+mn-lt"/>
              </a:rPr>
              <a:t> Example:</a:t>
            </a:r>
            <a:r>
              <a:rPr lang="en-US" sz="1200">
                <a:solidFill>
                  <a:srgbClr val="ECECEC"/>
                </a:solidFill>
                <a:ea typeface="+mn-lt"/>
                <a:cs typeface="+mn-lt"/>
              </a:rPr>
              <a:t> A researcher is analyzing social media posts to understand public sentiment about climate change. </a:t>
            </a:r>
            <a:r>
              <a:rPr lang="en-US" sz="1200" b="1">
                <a:solidFill>
                  <a:srgbClr val="ECECEC"/>
                </a:solidFill>
                <a:ea typeface="+mn-lt"/>
                <a:cs typeface="+mn-lt"/>
              </a:rPr>
              <a:t>Construct validity</a:t>
            </a:r>
            <a:r>
              <a:rPr lang="en-US" sz="1200">
                <a:solidFill>
                  <a:srgbClr val="ECECEC"/>
                </a:solidFill>
                <a:ea typeface="+mn-lt"/>
                <a:cs typeface="+mn-lt"/>
              </a:rPr>
              <a:t> would involve ensuring that the </a:t>
            </a:r>
            <a:r>
              <a:rPr lang="en-US" sz="1200" b="1">
                <a:solidFill>
                  <a:srgbClr val="ECECEC"/>
                </a:solidFill>
                <a:ea typeface="+mn-lt"/>
                <a:cs typeface="+mn-lt"/>
              </a:rPr>
              <a:t>operational definitions of "positive sentiment," "negative sentiment," and "neutral sentiment" accurately reflect the theoretical construct of public sentiment</a:t>
            </a:r>
            <a:r>
              <a:rPr lang="en-US" sz="1200">
                <a:solidFill>
                  <a:srgbClr val="ECECEC"/>
                </a:solidFill>
                <a:ea typeface="+mn-lt"/>
                <a:cs typeface="+mn-lt"/>
              </a:rPr>
              <a:t>. For instance, "positive sentiment" might be operationally defined to include expressions of hope, support for renewable energy, or advocacy for policy change, ensuring these definitions capture the full scope of positive public sentiment toward climate change.</a:t>
            </a:r>
            <a:endParaRPr lang="en-US" sz="1100">
              <a:solidFill>
                <a:srgbClr val="FFFFFF"/>
              </a:solidFill>
              <a:ea typeface="+mn-lt"/>
              <a:cs typeface="+mn-lt"/>
            </a:endParaRPr>
          </a:p>
          <a:p>
            <a:pPr>
              <a:buFont typeface="Arial" panose="020B0604020202020204" pitchFamily="34" charset="0"/>
              <a:buChar char="•"/>
            </a:pPr>
            <a:r>
              <a:rPr lang="en-US" sz="1200" b="1">
                <a:solidFill>
                  <a:srgbClr val="ECECEC"/>
                </a:solidFill>
                <a:ea typeface="+mn-lt"/>
                <a:cs typeface="+mn-lt"/>
              </a:rPr>
              <a:t> Example:</a:t>
            </a:r>
            <a:r>
              <a:rPr lang="en-US" sz="1200">
                <a:solidFill>
                  <a:srgbClr val="ECECEC"/>
                </a:solidFill>
                <a:ea typeface="+mn-lt"/>
                <a:cs typeface="+mn-lt"/>
              </a:rPr>
              <a:t> In examining the concept of "cybersecurity threats" within international discourse, </a:t>
            </a:r>
            <a:r>
              <a:rPr lang="en-US" sz="1200" b="1">
                <a:solidFill>
                  <a:srgbClr val="ECECEC"/>
                </a:solidFill>
                <a:ea typeface="+mn-lt"/>
                <a:cs typeface="+mn-lt"/>
              </a:rPr>
              <a:t>construct validity</a:t>
            </a:r>
            <a:r>
              <a:rPr lang="en-US" sz="1200">
                <a:solidFill>
                  <a:srgbClr val="ECECEC"/>
                </a:solidFill>
                <a:ea typeface="+mn-lt"/>
                <a:cs typeface="+mn-lt"/>
              </a:rPr>
              <a:t> involves </a:t>
            </a:r>
            <a:r>
              <a:rPr lang="en-US" sz="1200" b="1">
                <a:solidFill>
                  <a:srgbClr val="ECECEC"/>
                </a:solidFill>
                <a:ea typeface="+mn-lt"/>
                <a:cs typeface="+mn-lt"/>
              </a:rPr>
              <a:t>accurately operationalizing what constitutes a threat in cyber domains </a:t>
            </a:r>
            <a:r>
              <a:rPr lang="en-US" sz="1200">
                <a:solidFill>
                  <a:srgbClr val="ECECEC"/>
                </a:solidFill>
                <a:ea typeface="+mn-lt"/>
                <a:cs typeface="+mn-lt"/>
              </a:rPr>
              <a:t>(e.g., cyber espionage, cyber warfare, information theft). A study could analyze statements from international cybersecurity conferences, ensuring that the operational definitions of threats align with theoretical understandings in cybersecurity literature.</a:t>
            </a:r>
            <a:br>
              <a:rPr lang="en-US"/>
            </a:br>
            <a:endParaRPr lang="en-US"/>
          </a:p>
          <a:p>
            <a:pPr>
              <a:buFont typeface="Arial" panose="020B0604020202020204" pitchFamily="34" charset="0"/>
              <a:buChar char="•"/>
            </a:pPr>
            <a:endParaRPr lang="en-US" sz="1100"/>
          </a:p>
          <a:p>
            <a:pPr>
              <a:buFont typeface="Arial" panose="020B0604020202020204" pitchFamily="34" charset="0"/>
              <a:buChar char="•"/>
            </a:pPr>
            <a:endParaRPr lang="en-US" sz="1100">
              <a:solidFill>
                <a:srgbClr val="FFFFFF"/>
              </a:solidFill>
              <a:ea typeface="+mn-lt"/>
              <a:cs typeface="+mn-lt"/>
            </a:endParaRPr>
          </a:p>
          <a:p>
            <a:pPr marL="171450" indent="-171450">
              <a:buFont typeface="Arial" panose="020B0604020202020204" pitchFamily="34" charset="0"/>
              <a:buChar char="•"/>
            </a:pPr>
            <a:endParaRPr lang="en-US" sz="1200">
              <a:solidFill>
                <a:srgbClr val="ECECEC"/>
              </a:solidFill>
              <a:ea typeface="+mn-lt"/>
              <a:cs typeface="+mn-lt"/>
            </a:endParaRPr>
          </a:p>
          <a:p>
            <a:pPr>
              <a:buFont typeface="Arial" panose="020B0604020202020204" pitchFamily="34" charset="0"/>
              <a:buChar char="•"/>
            </a:pPr>
            <a:endParaRPr lang="en-US" sz="1200">
              <a:solidFill>
                <a:srgbClr val="ECECEC"/>
              </a:solidFill>
            </a:endParaRPr>
          </a:p>
          <a:p>
            <a:pPr marL="285750" indent="-285750">
              <a:buFont typeface="Arial"/>
              <a:buChar char="•"/>
            </a:pPr>
            <a:endParaRPr lang="en-US" sz="1200">
              <a:solidFill>
                <a:srgbClr val="ECECEC"/>
              </a:solidFill>
              <a:ea typeface="+mn-lt"/>
              <a:cs typeface="+mn-lt"/>
            </a:endParaRPr>
          </a:p>
          <a:p>
            <a:pPr marL="57150" indent="0"/>
            <a:endParaRPr lang="en-US" sz="1200" b="1">
              <a:solidFill>
                <a:srgbClr val="ECECEC"/>
              </a:solidFill>
              <a:ea typeface="+mn-lt"/>
              <a:cs typeface="+mn-lt"/>
            </a:endParaRPr>
          </a:p>
          <a:p>
            <a:pPr marL="0" lvl="2" indent="0"/>
            <a:endParaRPr lang="en-US" sz="1200" b="1">
              <a:solidFill>
                <a:srgbClr val="ECECEC"/>
              </a:solidFill>
            </a:endParaRPr>
          </a:p>
          <a:p>
            <a:pPr lvl="1"/>
            <a:endParaRPr lang="en-US" sz="1200">
              <a:solidFill>
                <a:srgbClr val="ECECEC"/>
              </a:solidFill>
            </a:endParaRPr>
          </a:p>
          <a:p>
            <a:pPr lvl="1"/>
            <a:endParaRPr lang="en-US" sz="1200">
              <a:solidFill>
                <a:srgbClr val="ECECEC"/>
              </a:solidFill>
            </a:endParaRPr>
          </a:p>
          <a:p>
            <a:pPr lvl="2">
              <a:buFont typeface="Arial" panose="020B0604020202020204" pitchFamily="34" charset="0"/>
              <a:buChar char="•"/>
            </a:pPr>
            <a:endParaRPr lang="en-US" sz="1200">
              <a:solidFill>
                <a:srgbClr val="ECECEC"/>
              </a:solidFill>
              <a:ea typeface="+mn-lt"/>
              <a:cs typeface="+mn-lt"/>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4122898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a:t>Validity</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42</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100" b="1" dirty="0">
                <a:solidFill>
                  <a:srgbClr val="FFFFFF"/>
                </a:solidFill>
                <a:ea typeface="+mn-lt"/>
                <a:cs typeface="+mn-lt"/>
              </a:rPr>
              <a:t> Content Validity:</a:t>
            </a:r>
            <a:r>
              <a:rPr lang="en-US" sz="1100" dirty="0">
                <a:solidFill>
                  <a:srgbClr val="FFFFFF"/>
                </a:solidFill>
                <a:ea typeface="+mn-lt"/>
                <a:cs typeface="+mn-lt"/>
              </a:rPr>
              <a:t> This form of validity assesses whether the </a:t>
            </a:r>
            <a:r>
              <a:rPr lang="en-US" sz="1100" b="1" dirty="0">
                <a:solidFill>
                  <a:srgbClr val="FFFFFF"/>
                </a:solidFill>
                <a:ea typeface="+mn-lt"/>
                <a:cs typeface="+mn-lt"/>
              </a:rPr>
              <a:t>content</a:t>
            </a:r>
            <a:r>
              <a:rPr lang="en-US" sz="1100" dirty="0">
                <a:solidFill>
                  <a:srgbClr val="FFFFFF"/>
                </a:solidFill>
                <a:ea typeface="+mn-lt"/>
                <a:cs typeface="+mn-lt"/>
              </a:rPr>
              <a:t> being analyzed is </a:t>
            </a:r>
            <a:r>
              <a:rPr lang="en-US" sz="1100" b="1" dirty="0">
                <a:solidFill>
                  <a:srgbClr val="FFFFFF"/>
                </a:solidFill>
                <a:ea typeface="+mn-lt"/>
                <a:cs typeface="+mn-lt"/>
              </a:rPr>
              <a:t>representative of the broader domain or context it's supposed to reflect</a:t>
            </a:r>
            <a:r>
              <a:rPr lang="en-US" sz="1100" dirty="0">
                <a:solidFill>
                  <a:srgbClr val="FFFFFF"/>
                </a:solidFill>
                <a:ea typeface="+mn-lt"/>
                <a:cs typeface="+mn-lt"/>
              </a:rPr>
              <a:t>. It questions whether the content selected for analysis encompasses all relevant aspects of the phenomenon under study.</a:t>
            </a:r>
            <a:endParaRPr lang="en-US" sz="1100" dirty="0">
              <a:ea typeface="+mn-lt"/>
              <a:cs typeface="+mn-lt"/>
            </a:endParaRPr>
          </a:p>
          <a:p>
            <a:pPr>
              <a:buFont typeface="Arial" panose="020B0604020202020204" pitchFamily="34" charset="0"/>
              <a:buChar char="•"/>
            </a:pPr>
            <a:r>
              <a:rPr lang="en-US" sz="1200" b="1" dirty="0">
                <a:solidFill>
                  <a:srgbClr val="FFFFFF"/>
                </a:solidFill>
                <a:ea typeface="+mn-lt"/>
                <a:cs typeface="+mn-lt"/>
              </a:rPr>
              <a:t> Example:</a:t>
            </a:r>
            <a:r>
              <a:rPr lang="en-US" sz="1200" dirty="0">
                <a:solidFill>
                  <a:srgbClr val="ECECEC"/>
                </a:solidFill>
                <a:ea typeface="+mn-lt"/>
                <a:cs typeface="+mn-lt"/>
              </a:rPr>
              <a:t> A researcher analyzing the portrayal of "rogue states" in global media must ensure </a:t>
            </a:r>
            <a:r>
              <a:rPr lang="en-US" sz="1200" b="1" dirty="0">
                <a:solidFill>
                  <a:srgbClr val="FFFFFF"/>
                </a:solidFill>
                <a:ea typeface="+mn-lt"/>
                <a:cs typeface="+mn-lt"/>
              </a:rPr>
              <a:t>content validity</a:t>
            </a:r>
            <a:r>
              <a:rPr lang="en-US" sz="1200" dirty="0">
                <a:solidFill>
                  <a:srgbClr val="ECECEC"/>
                </a:solidFill>
                <a:ea typeface="+mn-lt"/>
                <a:cs typeface="+mn-lt"/>
              </a:rPr>
              <a:t> by selecting a </a:t>
            </a:r>
            <a:r>
              <a:rPr lang="en-US" sz="1200" b="1" dirty="0">
                <a:solidFill>
                  <a:srgbClr val="ECECEC"/>
                </a:solidFill>
                <a:ea typeface="+mn-lt"/>
                <a:cs typeface="+mn-lt"/>
              </a:rPr>
              <a:t>diverse range of media sources </a:t>
            </a:r>
            <a:r>
              <a:rPr lang="en-US" sz="1200" dirty="0">
                <a:solidFill>
                  <a:srgbClr val="ECECEC"/>
                </a:solidFill>
                <a:ea typeface="+mn-lt"/>
                <a:cs typeface="+mn-lt"/>
              </a:rPr>
              <a:t>across different countries and political spectrums. This would include media outlets from </a:t>
            </a:r>
            <a:r>
              <a:rPr lang="en-US" sz="1200" b="1" dirty="0">
                <a:solidFill>
                  <a:srgbClr val="ECECEC"/>
                </a:solidFill>
                <a:ea typeface="+mn-lt"/>
                <a:cs typeface="+mn-lt"/>
              </a:rPr>
              <a:t>both Western countries and those labeled as "rogue"</a:t>
            </a:r>
            <a:r>
              <a:rPr lang="en-US" sz="1200" dirty="0">
                <a:solidFill>
                  <a:srgbClr val="ECECEC"/>
                </a:solidFill>
                <a:ea typeface="+mn-lt"/>
                <a:cs typeface="+mn-lt"/>
              </a:rPr>
              <a:t> to ensure the content analyzed encompasses a broad perspective on the topic, reflecting the global discourse on "rogue states."</a:t>
            </a:r>
            <a:br>
              <a:rPr lang="en-US" dirty="0"/>
            </a:br>
            <a:endParaRPr lang="en-US" dirty="0"/>
          </a:p>
          <a:p>
            <a:pPr>
              <a:buFont typeface="Arial" panose="020B0604020202020204" pitchFamily="34" charset="0"/>
              <a:buChar char="•"/>
            </a:pPr>
            <a:endParaRPr lang="en-US" sz="1100" dirty="0">
              <a:solidFill>
                <a:srgbClr val="FFFFFF"/>
              </a:solidFill>
              <a:ea typeface="+mn-lt"/>
              <a:cs typeface="+mn-lt"/>
            </a:endParaRPr>
          </a:p>
          <a:p>
            <a:pPr>
              <a:buFont typeface="Arial" panose="020B0604020202020204" pitchFamily="34" charset="0"/>
              <a:buChar char="•"/>
            </a:pPr>
            <a:endParaRPr lang="en-US" sz="1100" dirty="0">
              <a:solidFill>
                <a:srgbClr val="FFFFFF"/>
              </a:solidFill>
              <a:ea typeface="+mn-lt"/>
              <a:cs typeface="+mn-lt"/>
            </a:endParaRPr>
          </a:p>
          <a:p>
            <a:pPr marL="171450" indent="-171450">
              <a:buFont typeface="Arial" panose="020B0604020202020204" pitchFamily="34" charset="0"/>
              <a:buChar char="•"/>
            </a:pPr>
            <a:endParaRPr lang="en-US" sz="1200" dirty="0">
              <a:solidFill>
                <a:srgbClr val="ECECEC"/>
              </a:solidFill>
            </a:endParaRPr>
          </a:p>
          <a:p>
            <a:pPr>
              <a:buFont typeface="Arial" panose="020B0604020202020204" pitchFamily="34" charset="0"/>
              <a:buChar char="•"/>
            </a:pPr>
            <a:endParaRPr lang="en-US" sz="1200" dirty="0">
              <a:solidFill>
                <a:srgbClr val="ECECEC"/>
              </a:solidFill>
              <a:ea typeface="+mn-lt"/>
              <a:cs typeface="+mn-lt"/>
            </a:endParaRPr>
          </a:p>
          <a:p>
            <a:pPr marL="285750" indent="-285750">
              <a:buFont typeface="Arial"/>
              <a:buChar char="•"/>
            </a:pPr>
            <a:endParaRPr lang="en-US" sz="1200" dirty="0">
              <a:solidFill>
                <a:srgbClr val="ECECEC"/>
              </a:solidFill>
              <a:ea typeface="+mn-lt"/>
              <a:cs typeface="+mn-lt"/>
            </a:endParaRPr>
          </a:p>
          <a:p>
            <a:pPr marL="57150" indent="0"/>
            <a:endParaRPr lang="en-US" sz="1200" b="1" dirty="0">
              <a:solidFill>
                <a:srgbClr val="ECECEC"/>
              </a:solidFill>
            </a:endParaRPr>
          </a:p>
          <a:p>
            <a:pPr marL="0" lvl="2" indent="0"/>
            <a:endParaRPr lang="en-US" sz="1200" b="1" dirty="0">
              <a:solidFill>
                <a:srgbClr val="ECECEC"/>
              </a:solidFill>
            </a:endParaRPr>
          </a:p>
          <a:p>
            <a:pPr lvl="1"/>
            <a:endParaRPr lang="en-US" sz="1200" dirty="0">
              <a:solidFill>
                <a:srgbClr val="ECECEC"/>
              </a:solidFill>
            </a:endParaRPr>
          </a:p>
          <a:p>
            <a:pPr lvl="1">
              <a:buFont typeface="Arial" panose="020B0604020202020204" pitchFamily="34" charset="0"/>
              <a:buChar char="•"/>
            </a:pPr>
            <a:endParaRPr lang="en-US" sz="1200" dirty="0">
              <a:solidFill>
                <a:srgbClr val="ECECEC"/>
              </a:solidFill>
              <a:ea typeface="+mn-lt"/>
              <a:cs typeface="+mn-lt"/>
            </a:endParaRPr>
          </a:p>
          <a:p>
            <a:pPr lvl="2">
              <a:buFont typeface="Arial" panose="020B0604020202020204" pitchFamily="34" charset="0"/>
              <a:buChar char="•"/>
            </a:pPr>
            <a:endParaRPr lang="en-US" sz="1200" dirty="0">
              <a:solidFill>
                <a:srgbClr val="ECECEC"/>
              </a:solidFill>
            </a:endParaRPr>
          </a:p>
          <a:p>
            <a:pPr>
              <a:buFont typeface="Arial"/>
              <a:buChar char="•"/>
            </a:pPr>
            <a:endParaRPr lang="en-US" sz="1200" dirty="0">
              <a:solidFill>
                <a:srgbClr val="ECECEC"/>
              </a:solidFill>
            </a:endParaRPr>
          </a:p>
          <a:p>
            <a:pPr>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Tree>
    <p:extLst>
      <p:ext uri="{BB962C8B-B14F-4D97-AF65-F5344CB8AC3E}">
        <p14:creationId xmlns:p14="http://schemas.microsoft.com/office/powerpoint/2010/main" val="1499321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a:t>Validity</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43</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100" b="1">
                <a:solidFill>
                  <a:srgbClr val="FFFFFF"/>
                </a:solidFill>
                <a:ea typeface="+mn-lt"/>
                <a:cs typeface="+mn-lt"/>
              </a:rPr>
              <a:t> Semantic Validity:</a:t>
            </a:r>
          </a:p>
          <a:p>
            <a:pPr marL="171450" indent="-171450">
              <a:buChar char="•"/>
            </a:pPr>
            <a:r>
              <a:rPr lang="en-US" sz="1200">
                <a:solidFill>
                  <a:srgbClr val="ECECEC"/>
                </a:solidFill>
                <a:ea typeface="+mn-lt"/>
                <a:cs typeface="+mn-lt"/>
              </a:rPr>
              <a:t>Semantic validity concerns the </a:t>
            </a:r>
            <a:r>
              <a:rPr lang="en-US" sz="1200" b="1">
                <a:solidFill>
                  <a:srgbClr val="ECECEC"/>
                </a:solidFill>
                <a:ea typeface="+mn-lt"/>
                <a:cs typeface="+mn-lt"/>
              </a:rPr>
              <a:t>extent to which the categories used in content analysis reflect the meanings the texts have for specific readers</a:t>
            </a:r>
            <a:r>
              <a:rPr lang="en-US" sz="1200">
                <a:solidFill>
                  <a:srgbClr val="ECECEC"/>
                </a:solidFill>
                <a:ea typeface="+mn-lt"/>
                <a:cs typeface="+mn-lt"/>
              </a:rPr>
              <a:t> or </a:t>
            </a:r>
            <a:r>
              <a:rPr lang="en-US" sz="1200" b="1">
                <a:solidFill>
                  <a:srgbClr val="ECECEC"/>
                </a:solidFill>
                <a:ea typeface="+mn-lt"/>
                <a:cs typeface="+mn-lt"/>
              </a:rPr>
              <a:t>the roles the texts play within their context</a:t>
            </a:r>
            <a:r>
              <a:rPr lang="en-US" sz="1200">
                <a:solidFill>
                  <a:srgbClr val="ECECEC"/>
                </a:solidFill>
                <a:ea typeface="+mn-lt"/>
                <a:cs typeface="+mn-lt"/>
              </a:rPr>
              <a:t>. It involves ensuring that the analytical categories correspond accurately to the denotations, connotations, and various uses of the texts being analyzed.</a:t>
            </a:r>
            <a:endParaRPr lang="en-US" sz="1200">
              <a:solidFill>
                <a:srgbClr val="ECECEC"/>
              </a:solidFill>
            </a:endParaRPr>
          </a:p>
          <a:p>
            <a:pPr>
              <a:buChar char="•"/>
            </a:pPr>
            <a:r>
              <a:rPr lang="en-US" sz="1200" b="1">
                <a:solidFill>
                  <a:srgbClr val="ECECEC"/>
                </a:solidFill>
                <a:ea typeface="+mn-lt"/>
                <a:cs typeface="+mn-lt"/>
              </a:rPr>
              <a:t> Example:</a:t>
            </a:r>
            <a:r>
              <a:rPr lang="en-US" sz="1200">
                <a:solidFill>
                  <a:srgbClr val="ECECEC"/>
                </a:solidFill>
                <a:ea typeface="+mn-lt"/>
                <a:cs typeface="+mn-lt"/>
              </a:rPr>
              <a:t> Analyzing United Nations resolutions for commitments to peacekeeping operations, </a:t>
            </a:r>
            <a:r>
              <a:rPr lang="en-US" sz="1200" b="1">
                <a:solidFill>
                  <a:srgbClr val="ECECEC"/>
                </a:solidFill>
                <a:ea typeface="+mn-lt"/>
                <a:cs typeface="+mn-lt"/>
              </a:rPr>
              <a:t>semantic validity</a:t>
            </a:r>
            <a:r>
              <a:rPr lang="en-US" sz="1200">
                <a:solidFill>
                  <a:srgbClr val="ECECEC"/>
                </a:solidFill>
                <a:ea typeface="+mn-lt"/>
                <a:cs typeface="+mn-lt"/>
              </a:rPr>
              <a:t> requires ensuring that the categories used to code for commitments accurately reflect the nuanced language of diplomacy and international agreements. This would involve a deep </a:t>
            </a:r>
            <a:r>
              <a:rPr lang="en-US" sz="1200" b="1">
                <a:solidFill>
                  <a:srgbClr val="ECECEC"/>
                </a:solidFill>
                <a:ea typeface="+mn-lt"/>
                <a:cs typeface="+mn-lt"/>
              </a:rPr>
              <a:t>understanding of diplomatic language </a:t>
            </a:r>
            <a:r>
              <a:rPr lang="en-US" sz="1200">
                <a:solidFill>
                  <a:srgbClr val="ECECEC"/>
                </a:solidFill>
                <a:ea typeface="+mn-lt"/>
                <a:cs typeface="+mn-lt"/>
              </a:rPr>
              <a:t>to ensure that commitments are correctly identified and interpreted within their legal and political context.</a:t>
            </a:r>
          </a:p>
          <a:p>
            <a:pPr>
              <a:buChar char="•"/>
            </a:pPr>
            <a:endParaRPr lang="en-US" sz="1200">
              <a:solidFill>
                <a:srgbClr val="ECECEC"/>
              </a:solidFill>
            </a:endParaRPr>
          </a:p>
          <a:p>
            <a:endParaRPr lang="en-US" sz="1200">
              <a:solidFill>
                <a:srgbClr val="ECECEC"/>
              </a:solidFill>
              <a:ea typeface="+mn-lt"/>
              <a:cs typeface="+mn-lt"/>
            </a:endParaRPr>
          </a:p>
          <a:p>
            <a:pPr marL="171450" indent="-171450">
              <a:buChar char="•"/>
            </a:pPr>
            <a:endParaRPr lang="en-US" sz="1200">
              <a:solidFill>
                <a:srgbClr val="ECECEC"/>
              </a:solidFill>
              <a:ea typeface="+mn-lt"/>
              <a:cs typeface="+mn-lt"/>
            </a:endParaRPr>
          </a:p>
          <a:p>
            <a:pPr>
              <a:buFont typeface="Arial" panose="020B0604020202020204" pitchFamily="34" charset="0"/>
              <a:buChar char="•"/>
            </a:pPr>
            <a:endParaRPr lang="en-US" sz="1200">
              <a:solidFill>
                <a:srgbClr val="ECECEC"/>
              </a:solidFill>
              <a:ea typeface="+mn-lt"/>
              <a:cs typeface="+mn-lt"/>
            </a:endParaRPr>
          </a:p>
          <a:p>
            <a:pPr marL="285750" indent="-285750">
              <a:buFont typeface="Arial"/>
              <a:buChar char="•"/>
            </a:pPr>
            <a:endParaRPr lang="en-US" sz="1200">
              <a:solidFill>
                <a:srgbClr val="ECECEC"/>
              </a:solidFill>
              <a:ea typeface="+mn-lt"/>
              <a:cs typeface="+mn-lt"/>
            </a:endParaRPr>
          </a:p>
          <a:p>
            <a:pPr marL="57150"/>
            <a:endParaRPr lang="en-US" sz="1200" b="1">
              <a:solidFill>
                <a:srgbClr val="ECECEC"/>
              </a:solidFill>
            </a:endParaRPr>
          </a:p>
          <a:p>
            <a:pPr marL="0" lvl="2" indent="0"/>
            <a:endParaRPr lang="en-US" sz="1200" b="1">
              <a:solidFill>
                <a:srgbClr val="ECECEC"/>
              </a:solidFill>
              <a:ea typeface="+mn-lt"/>
              <a:cs typeface="+mn-lt"/>
            </a:endParaRPr>
          </a:p>
          <a:p>
            <a:pPr lvl="1"/>
            <a:endParaRPr lang="en-US" sz="1200">
              <a:solidFill>
                <a:srgbClr val="ECECEC"/>
              </a:solidFill>
              <a:ea typeface="+mn-lt"/>
              <a:cs typeface="+mn-lt"/>
            </a:endParaRPr>
          </a:p>
          <a:p>
            <a:pPr lvl="1"/>
            <a:endParaRPr lang="en-US" sz="1200">
              <a:solidFill>
                <a:srgbClr val="ECECEC"/>
              </a:solidFill>
            </a:endParaRPr>
          </a:p>
          <a:p>
            <a:pPr marL="0" lvl="2" indent="0"/>
            <a:endParaRPr lang="en-US" sz="1200">
              <a:solidFill>
                <a:srgbClr val="ECECEC"/>
              </a:solidFill>
            </a:endParaRPr>
          </a:p>
          <a:p>
            <a:pPr marL="0" indent="0">
              <a:buFont typeface="Arial"/>
              <a:buChar char="•"/>
            </a:pPr>
            <a:endParaRPr lang="en-US" sz="1200">
              <a:solidFill>
                <a:srgbClr val="ECECEC"/>
              </a:solidFill>
            </a:endParaRPr>
          </a:p>
          <a:p>
            <a:pPr>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2179984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a:t>Validity</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44</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100" b="1">
                <a:solidFill>
                  <a:srgbClr val="FFFFFF"/>
                </a:solidFill>
                <a:ea typeface="+mn-lt"/>
                <a:cs typeface="+mn-lt"/>
              </a:rPr>
              <a:t>Structural Validity:</a:t>
            </a:r>
          </a:p>
          <a:p>
            <a:pPr>
              <a:buFont typeface="Arial" panose="020B0604020202020204" pitchFamily="34" charset="0"/>
              <a:buChar char="•"/>
            </a:pPr>
            <a:r>
              <a:rPr lang="en-US" sz="1200">
                <a:solidFill>
                  <a:srgbClr val="ECECEC"/>
                </a:solidFill>
                <a:ea typeface="+mn-lt"/>
                <a:cs typeface="+mn-lt"/>
              </a:rPr>
              <a:t> Structural validity pertains to whether the analytical constructs adopted in the analysis accurately represent the known uses of texts, stable meanings, language habits, signifying practices, and behaviors in the chosen context. It assesses the </a:t>
            </a:r>
            <a:r>
              <a:rPr lang="en-US" sz="1200" b="1">
                <a:solidFill>
                  <a:srgbClr val="ECECEC"/>
                </a:solidFill>
                <a:ea typeface="+mn-lt"/>
                <a:cs typeface="+mn-lt"/>
              </a:rPr>
              <a:t>appropriateness of the categories and constructs used for making inferences from the text</a:t>
            </a:r>
            <a:r>
              <a:rPr lang="en-US" sz="1200">
                <a:solidFill>
                  <a:srgbClr val="ECECEC"/>
                </a:solidFill>
                <a:ea typeface="+mn-lt"/>
                <a:cs typeface="+mn-lt"/>
              </a:rPr>
              <a:t>.</a:t>
            </a:r>
          </a:p>
          <a:p>
            <a:pPr>
              <a:buFont typeface="Arial" panose="020B0604020202020204" pitchFamily="34" charset="0"/>
              <a:buChar char="•"/>
            </a:pPr>
            <a:r>
              <a:rPr lang="en-US" sz="1200" b="1">
                <a:solidFill>
                  <a:srgbClr val="ECECEC"/>
                </a:solidFill>
                <a:ea typeface="+mn-lt"/>
                <a:cs typeface="+mn-lt"/>
              </a:rPr>
              <a:t>Example:</a:t>
            </a:r>
            <a:r>
              <a:rPr lang="en-US" sz="1200">
                <a:solidFill>
                  <a:srgbClr val="ECECEC"/>
                </a:solidFill>
                <a:ea typeface="+mn-lt"/>
                <a:cs typeface="+mn-lt"/>
              </a:rPr>
              <a:t> In the analysis of diplomatic communications for signs of escalating or de-escalating tensions between nations, structural validity involves </a:t>
            </a:r>
            <a:r>
              <a:rPr lang="en-US" sz="1200" b="1">
                <a:solidFill>
                  <a:srgbClr val="ECECEC"/>
                </a:solidFill>
                <a:ea typeface="+mn-lt"/>
                <a:cs typeface="+mn-lt"/>
              </a:rPr>
              <a:t>ensuring that the coding scheme accurately captures the nuances and subtleties of diplomatic language</a:t>
            </a:r>
            <a:r>
              <a:rPr lang="en-US" sz="1200">
                <a:solidFill>
                  <a:srgbClr val="ECECEC"/>
                </a:solidFill>
                <a:ea typeface="+mn-lt"/>
                <a:cs typeface="+mn-lt"/>
              </a:rPr>
              <a:t>. This includes identifying phrases or terms that signal shifts in policy stance, commitments to action, or openness to dialogue. The categories might include "escalatory language," "conciliatory gestures," and "neutral statements." Ensuring structural validity in this context means that these categories must closely align with how diplomatic language is used in practice, allowing researchers to make valid inferences about the state of international relations based on the analysis. This accuracy is critical for understanding the dynamics of diplomatic exchanges and for predicting potential changes in international relations.</a:t>
            </a:r>
            <a:endParaRPr lang="en-US"/>
          </a:p>
          <a:p>
            <a:pPr>
              <a:buChar char="•"/>
            </a:pPr>
            <a:endParaRPr lang="en-US" sz="1200">
              <a:solidFill>
                <a:srgbClr val="ECECEC"/>
              </a:solidFill>
              <a:ea typeface="+mn-lt"/>
              <a:cs typeface="+mn-lt"/>
            </a:endParaRPr>
          </a:p>
          <a:p>
            <a:pPr>
              <a:buChar char="•"/>
            </a:pPr>
            <a:endParaRPr lang="en-US" sz="1200">
              <a:solidFill>
                <a:srgbClr val="ECECEC"/>
              </a:solidFill>
            </a:endParaRPr>
          </a:p>
          <a:p>
            <a:endParaRPr lang="en-US" sz="1200">
              <a:solidFill>
                <a:srgbClr val="ECECEC"/>
              </a:solidFill>
              <a:ea typeface="+mn-lt"/>
              <a:cs typeface="+mn-lt"/>
            </a:endParaRPr>
          </a:p>
          <a:p>
            <a:pPr marL="171450" indent="-171450">
              <a:buChar char="•"/>
            </a:pPr>
            <a:endParaRPr lang="en-US" sz="1200">
              <a:solidFill>
                <a:srgbClr val="ECECEC"/>
              </a:solidFill>
              <a:ea typeface="+mn-lt"/>
              <a:cs typeface="+mn-lt"/>
            </a:endParaRPr>
          </a:p>
          <a:p>
            <a:pPr>
              <a:buFont typeface="Arial" panose="020B0604020202020204" pitchFamily="34" charset="0"/>
              <a:buChar char="•"/>
            </a:pPr>
            <a:endParaRPr lang="en-US" sz="1200">
              <a:solidFill>
                <a:srgbClr val="ECECEC"/>
              </a:solidFill>
              <a:ea typeface="+mn-lt"/>
              <a:cs typeface="+mn-lt"/>
            </a:endParaRPr>
          </a:p>
          <a:p>
            <a:pPr marL="285750" indent="-285750">
              <a:buFont typeface="Arial"/>
              <a:buChar char="•"/>
            </a:pPr>
            <a:endParaRPr lang="en-US" sz="1200">
              <a:solidFill>
                <a:srgbClr val="ECECEC"/>
              </a:solidFill>
              <a:ea typeface="+mn-lt"/>
              <a:cs typeface="+mn-lt"/>
            </a:endParaRPr>
          </a:p>
          <a:p>
            <a:pPr marL="57150"/>
            <a:endParaRPr lang="en-US" sz="1200" b="1">
              <a:solidFill>
                <a:srgbClr val="ECECEC"/>
              </a:solidFill>
            </a:endParaRPr>
          </a:p>
          <a:p>
            <a:pPr marL="0" lvl="2" indent="0"/>
            <a:endParaRPr lang="en-US" sz="1200" b="1">
              <a:solidFill>
                <a:srgbClr val="ECECEC"/>
              </a:solidFill>
              <a:ea typeface="+mn-lt"/>
              <a:cs typeface="+mn-lt"/>
            </a:endParaRPr>
          </a:p>
          <a:p>
            <a:pPr lvl="1"/>
            <a:endParaRPr lang="en-US" sz="1200">
              <a:solidFill>
                <a:srgbClr val="ECECEC"/>
              </a:solidFill>
              <a:ea typeface="+mn-lt"/>
              <a:cs typeface="+mn-lt"/>
            </a:endParaRPr>
          </a:p>
          <a:p>
            <a:pPr lvl="1"/>
            <a:endParaRPr lang="en-US" sz="1200">
              <a:solidFill>
                <a:srgbClr val="ECECEC"/>
              </a:solidFill>
            </a:endParaRPr>
          </a:p>
          <a:p>
            <a:pPr marL="0" lvl="2" indent="0"/>
            <a:endParaRPr lang="en-US" sz="1200">
              <a:solidFill>
                <a:srgbClr val="ECECEC"/>
              </a:solidFill>
            </a:endParaRPr>
          </a:p>
          <a:p>
            <a:pPr marL="0" indent="0">
              <a:buFont typeface="Arial"/>
              <a:buChar char="•"/>
            </a:pPr>
            <a:endParaRPr lang="en-US" sz="1200">
              <a:solidFill>
                <a:srgbClr val="ECECEC"/>
              </a:solidFill>
            </a:endParaRPr>
          </a:p>
          <a:p>
            <a:pPr>
              <a:buFont typeface="Arial"/>
              <a:buChar char="•"/>
            </a:pPr>
            <a:endParaRPr lang="en-US" sz="1200">
              <a:solidFill>
                <a:srgbClr val="ECECEC"/>
              </a:solidFill>
              <a:ea typeface="+mn-lt"/>
              <a:cs typeface="+mn-lt"/>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3695487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106403"/>
            <a:ext cx="7198750" cy="894198"/>
          </a:xfrm>
        </p:spPr>
        <p:txBody>
          <a:bodyPr>
            <a:normAutofit/>
          </a:bodyPr>
          <a:lstStyle/>
          <a:p>
            <a:r>
              <a:rPr lang="en-US"/>
              <a:t>Validity</a:t>
            </a:r>
          </a:p>
          <a:p>
            <a:endParaRPr lang="en-US"/>
          </a:p>
          <a:p>
            <a:endParaRPr lang="en-US"/>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45</a:t>
            </a:fld>
            <a:endParaRPr lang="en-US"/>
          </a:p>
        </p:txBody>
      </p:sp>
      <p:sp>
        <p:nvSpPr>
          <p:cNvPr id="5" name="Content Placeholder 2">
            <a:extLst>
              <a:ext uri="{FF2B5EF4-FFF2-40B4-BE49-F238E27FC236}">
                <a16:creationId xmlns:a16="http://schemas.microsoft.com/office/drawing/2014/main" id="{84AE8F28-8CE6-9CE6-EC39-42FB6DC2F04E}"/>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har char="•"/>
            </a:pPr>
            <a:r>
              <a:rPr lang="en-US" sz="1100" b="1">
                <a:solidFill>
                  <a:srgbClr val="FFFFFF"/>
                </a:solidFill>
                <a:ea typeface="+mn-lt"/>
                <a:cs typeface="+mn-lt"/>
              </a:rPr>
              <a:t> Functional Validity:</a:t>
            </a:r>
          </a:p>
          <a:p>
            <a:pPr marL="171450" indent="-171450">
              <a:buFont typeface="Arial" panose="020B0604020202020204" pitchFamily="34" charset="0"/>
              <a:buChar char="•"/>
            </a:pPr>
            <a:r>
              <a:rPr lang="en-US" sz="1200">
                <a:solidFill>
                  <a:srgbClr val="ECECEC"/>
                </a:solidFill>
                <a:ea typeface="+mn-lt"/>
                <a:cs typeface="+mn-lt"/>
              </a:rPr>
              <a:t> Functional validity relates to the </a:t>
            </a:r>
            <a:r>
              <a:rPr lang="en-US" sz="1200" b="1">
                <a:solidFill>
                  <a:srgbClr val="ECECEC"/>
                </a:solidFill>
                <a:ea typeface="+mn-lt"/>
                <a:cs typeface="+mn-lt"/>
              </a:rPr>
              <a:t>practical application and usefulness of the analytical constructs over time and across various empirical situations</a:t>
            </a:r>
            <a:r>
              <a:rPr lang="en-US" sz="1200">
                <a:solidFill>
                  <a:srgbClr val="ECECEC"/>
                </a:solidFill>
                <a:ea typeface="+mn-lt"/>
                <a:cs typeface="+mn-lt"/>
              </a:rPr>
              <a:t>. It's vindicated by the history of use of the content analysis method, particularly by its success and absence of significant failures in application.</a:t>
            </a:r>
            <a:endParaRPr lang="en-US">
              <a:solidFill>
                <a:srgbClr val="FFFFFF"/>
              </a:solidFill>
              <a:ea typeface="+mn-lt"/>
              <a:cs typeface="+mn-lt"/>
            </a:endParaRPr>
          </a:p>
          <a:p>
            <a:pPr>
              <a:buChar char="•"/>
            </a:pPr>
            <a:r>
              <a:rPr lang="en-US" sz="1200" b="1">
                <a:solidFill>
                  <a:srgbClr val="ECECEC"/>
                </a:solidFill>
                <a:ea typeface="+mn-lt"/>
                <a:cs typeface="+mn-lt"/>
              </a:rPr>
              <a:t>Example:</a:t>
            </a:r>
            <a:r>
              <a:rPr lang="en-US" sz="1200">
                <a:solidFill>
                  <a:srgbClr val="ECECEC"/>
                </a:solidFill>
                <a:ea typeface="+mn-lt"/>
                <a:cs typeface="+mn-lt"/>
              </a:rPr>
              <a:t> In the context of security studies, functional validity can be illustrated through the analysis of terrorist propaganda to predict recruitment trends. If a content analysis framework has been developed to </a:t>
            </a:r>
            <a:r>
              <a:rPr lang="en-US" sz="1200" b="1">
                <a:solidFill>
                  <a:srgbClr val="ECECEC"/>
                </a:solidFill>
                <a:ea typeface="+mn-lt"/>
                <a:cs typeface="+mn-lt"/>
              </a:rPr>
              <a:t>categorize elements of propaganda </a:t>
            </a:r>
            <a:r>
              <a:rPr lang="en-US" sz="1200">
                <a:solidFill>
                  <a:srgbClr val="ECECEC"/>
                </a:solidFill>
                <a:ea typeface="+mn-lt"/>
                <a:cs typeface="+mn-lt"/>
              </a:rPr>
              <a:t>(e.g., narrative themes, emotional appeals, calls to action) and this framework has been successfully used to anticipate recruitment spikes or shifts in demographic targeting, it demonstrates functional validity. The method proves its utility not just in understanding the propaganda's content but also in applying these insights to predict and counteract recruitment efforts effectively. For instance, if the analysis identifies an increasing focus on appealing to youth through specific themes and this insight leads to targeted counter-radicalization efforts that successfully mitigate recruitment, the functional validity of the content analysis method is supported. This example shows the method's practical application in addressing security challenges, demonstrating its value in real-world situations.</a:t>
            </a:r>
            <a:br>
              <a:rPr lang="en-US"/>
            </a:br>
            <a:endParaRPr lang="en-US"/>
          </a:p>
          <a:p>
            <a:pPr marL="171450" indent="-171450">
              <a:buChar char="•"/>
            </a:pPr>
            <a:endParaRPr lang="en-US" sz="1200">
              <a:solidFill>
                <a:srgbClr val="ECECEC"/>
              </a:solidFill>
            </a:endParaRPr>
          </a:p>
          <a:p>
            <a:pPr>
              <a:buChar char="•"/>
            </a:pPr>
            <a:endParaRPr lang="en-US" sz="1200">
              <a:solidFill>
                <a:srgbClr val="ECECEC"/>
              </a:solidFill>
              <a:ea typeface="+mn-lt"/>
              <a:cs typeface="+mn-lt"/>
            </a:endParaRPr>
          </a:p>
          <a:p>
            <a:pPr>
              <a:buChar char="•"/>
            </a:pPr>
            <a:endParaRPr lang="en-US" sz="1200">
              <a:solidFill>
                <a:srgbClr val="ECECEC"/>
              </a:solidFill>
              <a:ea typeface="+mn-lt"/>
              <a:cs typeface="+mn-lt"/>
            </a:endParaRPr>
          </a:p>
          <a:p>
            <a:endParaRPr lang="en-US" sz="1200">
              <a:solidFill>
                <a:srgbClr val="ECECEC"/>
              </a:solidFill>
              <a:ea typeface="+mn-lt"/>
              <a:cs typeface="+mn-lt"/>
            </a:endParaRPr>
          </a:p>
          <a:p>
            <a:pPr marL="171450" indent="-171450">
              <a:buFont typeface="Arial" panose="020B0604020202020204" pitchFamily="34" charset="0"/>
              <a:buChar char="•"/>
            </a:pPr>
            <a:endParaRPr lang="en-US" sz="1200">
              <a:solidFill>
                <a:srgbClr val="ECECEC"/>
              </a:solidFill>
              <a:ea typeface="+mn-lt"/>
              <a:cs typeface="+mn-lt"/>
            </a:endParaRPr>
          </a:p>
          <a:p>
            <a:pPr>
              <a:buFont typeface="Arial" panose="020B0604020202020204" pitchFamily="34" charset="0"/>
              <a:buChar char="•"/>
            </a:pPr>
            <a:endParaRPr lang="en-US" sz="1200">
              <a:solidFill>
                <a:srgbClr val="ECECEC"/>
              </a:solidFill>
            </a:endParaRPr>
          </a:p>
          <a:p>
            <a:pPr marL="285750" indent="-285750">
              <a:buFont typeface="Arial"/>
              <a:buChar char="•"/>
            </a:pPr>
            <a:endParaRPr lang="en-US" sz="1200">
              <a:solidFill>
                <a:srgbClr val="ECECEC"/>
              </a:solidFill>
              <a:ea typeface="+mn-lt"/>
              <a:cs typeface="+mn-lt"/>
            </a:endParaRPr>
          </a:p>
          <a:p>
            <a:pPr marL="57150" indent="0"/>
            <a:endParaRPr lang="en-US" sz="1200" b="1">
              <a:solidFill>
                <a:srgbClr val="ECECEC"/>
              </a:solidFill>
              <a:ea typeface="+mn-lt"/>
              <a:cs typeface="+mn-lt"/>
            </a:endParaRPr>
          </a:p>
          <a:p>
            <a:pPr marL="0" lvl="2" indent="0"/>
            <a:endParaRPr lang="en-US" sz="1200" b="1">
              <a:solidFill>
                <a:srgbClr val="ECECEC"/>
              </a:solidFill>
            </a:endParaRPr>
          </a:p>
          <a:p>
            <a:pPr lvl="1"/>
            <a:endParaRPr lang="en-US" sz="1200">
              <a:solidFill>
                <a:srgbClr val="ECECEC"/>
              </a:solidFill>
            </a:endParaRPr>
          </a:p>
          <a:p>
            <a:pPr lvl="1">
              <a:buFont typeface="Arial" panose="020B0604020202020204" pitchFamily="34" charset="0"/>
              <a:buChar char="•"/>
            </a:pPr>
            <a:endParaRPr lang="en-US" sz="1200">
              <a:solidFill>
                <a:srgbClr val="ECECEC"/>
              </a:solidFill>
            </a:endParaRPr>
          </a:p>
          <a:p>
            <a:pPr lvl="2">
              <a:buFont typeface="Arial" panose="020B0604020202020204" pitchFamily="34" charset="0"/>
              <a:buChar char="•"/>
            </a:pPr>
            <a:endParaRPr lang="en-US" sz="1200">
              <a:solidFill>
                <a:srgbClr val="ECECEC"/>
              </a:solidFill>
              <a:ea typeface="+mn-lt"/>
              <a:cs typeface="+mn-lt"/>
            </a:endParaRPr>
          </a:p>
          <a:p>
            <a:pPr>
              <a:buFont typeface="Arial"/>
              <a:buChar char="•"/>
            </a:pPr>
            <a:endParaRPr lang="en-US" sz="1200">
              <a:solidFill>
                <a:srgbClr val="ECECEC"/>
              </a:solidFill>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2">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Tree>
    <p:extLst>
      <p:ext uri="{BB962C8B-B14F-4D97-AF65-F5344CB8AC3E}">
        <p14:creationId xmlns:p14="http://schemas.microsoft.com/office/powerpoint/2010/main" val="4001497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07FD5-E5EB-3F43-9711-12E8C8C57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8D16-3605-F90F-4AFC-0A1A157BE929}"/>
              </a:ext>
            </a:extLst>
          </p:cNvPr>
          <p:cNvSpPr>
            <a:spLocks noGrp="1"/>
          </p:cNvSpPr>
          <p:nvPr>
            <p:ph type="title"/>
          </p:nvPr>
        </p:nvSpPr>
        <p:spPr>
          <a:xfrm>
            <a:off x="713510" y="106403"/>
            <a:ext cx="7198750" cy="894198"/>
          </a:xfrm>
        </p:spPr>
        <p:txBody>
          <a:bodyPr>
            <a:normAutofit fontScale="90000"/>
          </a:bodyPr>
          <a:lstStyle/>
          <a:p>
            <a:r>
              <a:rPr lang="cs-CZ" dirty="0" err="1"/>
              <a:t>Designing</a:t>
            </a:r>
            <a:r>
              <a:rPr lang="cs-CZ" dirty="0"/>
              <a:t> </a:t>
            </a:r>
            <a:r>
              <a:rPr lang="cs-CZ" dirty="0" err="1"/>
              <a:t>the</a:t>
            </a:r>
            <a:r>
              <a:rPr lang="cs-CZ" dirty="0"/>
              <a:t> </a:t>
            </a:r>
            <a:r>
              <a:rPr lang="cs-CZ" dirty="0" err="1"/>
              <a:t>Analysis</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CD78FE7E-65D2-9651-779A-F42358A29C07}"/>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5F114E5-8AA4-E3F6-B323-0A3DFFAB3C3A}"/>
              </a:ext>
            </a:extLst>
          </p:cNvPr>
          <p:cNvSpPr>
            <a:spLocks noGrp="1"/>
          </p:cNvSpPr>
          <p:nvPr>
            <p:ph type="sldNum" sz="quarter" idx="12"/>
          </p:nvPr>
        </p:nvSpPr>
        <p:spPr/>
        <p:txBody>
          <a:bodyPr/>
          <a:lstStyle/>
          <a:p>
            <a:fld id="{B5CEABB6-07DC-46E8-9B57-56EC44A396E5}" type="slidenum">
              <a:rPr lang="en-US" smtClean="0"/>
              <a:pPr/>
              <a:t>46</a:t>
            </a:fld>
            <a:endParaRPr lang="en-US"/>
          </a:p>
        </p:txBody>
      </p:sp>
      <p:sp>
        <p:nvSpPr>
          <p:cNvPr id="5" name="Content Placeholder 2">
            <a:extLst>
              <a:ext uri="{FF2B5EF4-FFF2-40B4-BE49-F238E27FC236}">
                <a16:creationId xmlns:a16="http://schemas.microsoft.com/office/drawing/2014/main" id="{96080A84-9C38-87AE-9DCF-08C22B930D31}"/>
              </a:ext>
            </a:extLst>
          </p:cNvPr>
          <p:cNvSpPr txBox="1">
            <a:spLocks/>
          </p:cNvSpPr>
          <p:nvPr/>
        </p:nvSpPr>
        <p:spPr>
          <a:xfrm>
            <a:off x="713486" y="115682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SzPts val="1000"/>
              <a:buFont typeface="Symbol" panose="05050102010706020507" pitchFamily="18" charset="2"/>
              <a:buChar char=""/>
              <a:tabLst>
                <a:tab pos="457200" algn="l"/>
              </a:tabLst>
            </a:pPr>
            <a:r>
              <a:rPr lang="cs-CZ" sz="1200" b="1" kern="0" dirty="0">
                <a:solidFill>
                  <a:srgbClr val="ECECEC"/>
                </a:solidFill>
                <a:effectLst/>
                <a:ea typeface="Times New Roman" panose="02020603050405020304" pitchFamily="18" charset="0"/>
                <a:cs typeface="Times New Roman" panose="02020603050405020304" pitchFamily="18" charset="0"/>
              </a:rPr>
              <a:t>Text-</a:t>
            </a:r>
            <a:r>
              <a:rPr lang="cs-CZ" sz="1200" b="1" kern="0" dirty="0" err="1">
                <a:solidFill>
                  <a:srgbClr val="ECECEC"/>
                </a:solidFill>
                <a:effectLst/>
                <a:ea typeface="Times New Roman" panose="02020603050405020304" pitchFamily="18" charset="0"/>
                <a:cs typeface="Times New Roman" panose="02020603050405020304" pitchFamily="18" charset="0"/>
              </a:rPr>
              <a:t>Driven</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Analyses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b="1" kern="0" dirty="0">
                <a:solidFill>
                  <a:srgbClr val="ECECEC"/>
                </a:solidFill>
                <a:effectLst/>
                <a:ea typeface="Times New Roman" panose="02020603050405020304" pitchFamily="18" charset="0"/>
                <a:cs typeface="Times New Roman" panose="02020603050405020304" pitchFamily="18" charset="0"/>
              </a:rPr>
              <a:t>Focus on </a:t>
            </a:r>
            <a:r>
              <a:rPr lang="cs-CZ" sz="1200" b="1" kern="0" dirty="0" err="1">
                <a:solidFill>
                  <a:srgbClr val="ECECEC"/>
                </a:solidFill>
                <a:effectLst/>
                <a:ea typeface="Times New Roman" panose="02020603050405020304" pitchFamily="18" charset="0"/>
                <a:cs typeface="Times New Roman" panose="02020603050405020304" pitchFamily="18" charset="0"/>
              </a:rPr>
              <a:t>the</a:t>
            </a:r>
            <a:r>
              <a:rPr lang="cs-CZ" sz="1200" b="1" kern="0" dirty="0">
                <a:solidFill>
                  <a:srgbClr val="ECECEC"/>
                </a:solidFill>
                <a:effectLst/>
                <a:ea typeface="Times New Roman" panose="02020603050405020304" pitchFamily="18" charset="0"/>
                <a:cs typeface="Times New Roman" panose="02020603050405020304" pitchFamily="18" charset="0"/>
              </a:rPr>
              <a:t> text </a:t>
            </a:r>
            <a:r>
              <a:rPr lang="cs-CZ" sz="1200" b="1" kern="0" dirty="0" err="1">
                <a:solidFill>
                  <a:srgbClr val="ECECEC"/>
                </a:solidFill>
                <a:effectLst/>
                <a:ea typeface="Times New Roman" panose="02020603050405020304" pitchFamily="18" charset="0"/>
                <a:cs typeface="Times New Roman" panose="02020603050405020304" pitchFamily="18" charset="0"/>
              </a:rPr>
              <a:t>itself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identifying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themes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patterns</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structures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inherent</a:t>
            </a:r>
            <a:r>
              <a:rPr lang="cs-CZ" sz="1200" kern="0" dirty="0">
                <a:solidFill>
                  <a:srgbClr val="ECECEC"/>
                </a:solidFill>
                <a:effectLst/>
                <a:ea typeface="Times New Roman" panose="02020603050405020304" pitchFamily="18" charset="0"/>
                <a:cs typeface="Times New Roman" panose="02020603050405020304" pitchFamily="18" charset="0"/>
              </a:rPr>
              <a:t> in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data.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analyzing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speeches</a:t>
            </a:r>
            <a:r>
              <a:rPr lang="cs-CZ" sz="1200" kern="0" dirty="0">
                <a:solidFill>
                  <a:srgbClr val="ECECEC"/>
                </a:solidFill>
                <a:effectLst/>
                <a:ea typeface="Times New Roman" panose="02020603050405020304" pitchFamily="18" charset="0"/>
                <a:cs typeface="Times New Roman" panose="02020603050405020304" pitchFamily="18" charset="0"/>
              </a:rPr>
              <a:t> by </a:t>
            </a:r>
            <a:r>
              <a:rPr lang="cs-CZ" sz="1200" kern="0" dirty="0" err="1">
                <a:solidFill>
                  <a:srgbClr val="ECECEC"/>
                </a:solidFill>
                <a:effectLst/>
                <a:ea typeface="Times New Roman" panose="02020603050405020304" pitchFamily="18" charset="0"/>
                <a:cs typeface="Times New Roman" panose="02020603050405020304" pitchFamily="18" charset="0"/>
              </a:rPr>
              <a:t>political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leaders</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identify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common</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themes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leadership and </a:t>
            </a:r>
            <a:r>
              <a:rPr lang="cs-CZ" sz="1200" kern="0" dirty="0" err="1">
                <a:solidFill>
                  <a:srgbClr val="ECECEC"/>
                </a:solidFill>
                <a:effectLst/>
                <a:ea typeface="Times New Roman" panose="02020603050405020304" pitchFamily="18" charset="0"/>
                <a:cs typeface="Times New Roman" panose="02020603050405020304" pitchFamily="18" charset="0"/>
              </a:rPr>
              <a:t>governance</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Problem-Driven</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Analyses</a:t>
            </a:r>
            <a:r>
              <a:rPr lang="cs-CZ" sz="1200" kern="0" dirty="0">
                <a:solidFill>
                  <a:srgbClr val="ECECEC"/>
                </a:solidFill>
                <a:effectLst/>
                <a:ea typeface="Times New Roman" panose="02020603050405020304" pitchFamily="18" charset="0"/>
                <a:cs typeface="Times New Roman" panose="02020603050405020304" pitchFamily="18" charset="0"/>
              </a:rPr>
              <a:t>: Start </a:t>
            </a:r>
            <a:r>
              <a:rPr lang="cs-CZ" sz="1200" kern="0" dirty="0" err="1">
                <a:solidFill>
                  <a:srgbClr val="ECECEC"/>
                </a:solidFill>
                <a:effectLst/>
                <a:ea typeface="Times New Roman" panose="02020603050405020304" pitchFamily="18" charset="0"/>
                <a:cs typeface="Times New Roman" panose="02020603050405020304" pitchFamily="18" charset="0"/>
              </a:rPr>
              <a:t>with</a:t>
            </a:r>
            <a:r>
              <a:rPr lang="cs-CZ" sz="1200" kern="0" dirty="0">
                <a:solidFill>
                  <a:srgbClr val="ECECEC"/>
                </a:solidFill>
                <a:effectLst/>
                <a:ea typeface="Times New Roman" panose="02020603050405020304" pitchFamily="18" charset="0"/>
                <a:cs typeface="Times New Roman" panose="02020603050405020304" pitchFamily="18" charset="0"/>
              </a:rPr>
              <a:t> a </a:t>
            </a:r>
            <a:r>
              <a:rPr lang="cs-CZ" sz="1200" b="1" kern="0" dirty="0" err="1">
                <a:solidFill>
                  <a:srgbClr val="ECECEC"/>
                </a:solidFill>
                <a:effectLst/>
                <a:ea typeface="Times New Roman" panose="02020603050405020304" pitchFamily="18" charset="0"/>
                <a:cs typeface="Times New Roman" panose="02020603050405020304" pitchFamily="18" charset="0"/>
              </a:rPr>
              <a:t>specific</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research</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question</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or</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problem</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instance, </a:t>
            </a:r>
            <a:r>
              <a:rPr lang="cs-CZ" sz="1200" kern="0" dirty="0" err="1">
                <a:solidFill>
                  <a:srgbClr val="ECECEC"/>
                </a:solidFill>
                <a:effectLst/>
                <a:ea typeface="Times New Roman" panose="02020603050405020304" pitchFamily="18" charset="0"/>
                <a:cs typeface="Times New Roman" panose="02020603050405020304" pitchFamily="18" charset="0"/>
              </a:rPr>
              <a:t>investigating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portrayal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mental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health</a:t>
            </a:r>
            <a:r>
              <a:rPr lang="cs-CZ" sz="1200" kern="0" dirty="0">
                <a:solidFill>
                  <a:srgbClr val="ECECEC"/>
                </a:solidFill>
                <a:effectLst/>
                <a:ea typeface="Times New Roman" panose="02020603050405020304" pitchFamily="18" charset="0"/>
                <a:cs typeface="Times New Roman" panose="02020603050405020304" pitchFamily="18" charset="0"/>
              </a:rPr>
              <a:t> in </a:t>
            </a:r>
            <a:r>
              <a:rPr lang="cs-CZ" sz="1200" kern="0" dirty="0" err="1">
                <a:solidFill>
                  <a:srgbClr val="ECECEC"/>
                </a:solidFill>
                <a:effectLst/>
                <a:ea typeface="Times New Roman" panose="02020603050405020304" pitchFamily="18" charset="0"/>
                <a:cs typeface="Times New Roman" panose="02020603050405020304" pitchFamily="18" charset="0"/>
              </a:rPr>
              <a:t>news</a:t>
            </a:r>
            <a:r>
              <a:rPr lang="cs-CZ" sz="1200" kern="0" dirty="0">
                <a:solidFill>
                  <a:srgbClr val="ECECEC"/>
                </a:solidFill>
                <a:effectLst/>
                <a:ea typeface="Times New Roman" panose="02020603050405020304" pitchFamily="18" charset="0"/>
                <a:cs typeface="Times New Roman" panose="02020603050405020304" pitchFamily="18" charset="0"/>
              </a:rPr>
              <a:t> media to </a:t>
            </a:r>
            <a:r>
              <a:rPr lang="cs-CZ" sz="1200" kern="0" dirty="0" err="1">
                <a:solidFill>
                  <a:srgbClr val="ECECEC"/>
                </a:solidFill>
                <a:effectLst/>
                <a:ea typeface="Times New Roman" panose="02020603050405020304" pitchFamily="18" charset="0"/>
                <a:cs typeface="Times New Roman" panose="02020603050405020304" pitchFamily="18" charset="0"/>
              </a:rPr>
              <a:t>understand</a:t>
            </a:r>
            <a:r>
              <a:rPr lang="cs-CZ" sz="1200" kern="0" dirty="0">
                <a:solidFill>
                  <a:srgbClr val="ECECEC"/>
                </a:solidFill>
                <a:effectLst/>
                <a:ea typeface="Times New Roman" panose="02020603050405020304" pitchFamily="18" charset="0"/>
                <a:cs typeface="Times New Roman" panose="02020603050405020304" pitchFamily="18" charset="0"/>
              </a:rPr>
              <a:t> public </a:t>
            </a:r>
            <a:r>
              <a:rPr lang="cs-CZ" sz="1200" kern="0" dirty="0" err="1">
                <a:solidFill>
                  <a:srgbClr val="ECECEC"/>
                </a:solidFill>
                <a:effectLst/>
                <a:ea typeface="Times New Roman" panose="02020603050405020304" pitchFamily="18" charset="0"/>
                <a:cs typeface="Times New Roman" panose="02020603050405020304" pitchFamily="18" charset="0"/>
              </a:rPr>
              <a:t>discourse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around</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topic</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Method-Driven</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Analyses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Utilize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specific</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methodological</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frameworks</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or</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tools</a:t>
            </a:r>
            <a:r>
              <a:rPr lang="cs-CZ" sz="1200" b="1" kern="0" dirty="0">
                <a:solidFill>
                  <a:srgbClr val="ECECEC"/>
                </a:solidFill>
                <a:effectLst/>
                <a:ea typeface="Times New Roman" panose="02020603050405020304" pitchFamily="18" charset="0"/>
                <a:cs typeface="Times New Roman" panose="02020603050405020304" pitchFamily="18" charset="0"/>
              </a:rPr>
              <a:t> to </a:t>
            </a:r>
            <a:r>
              <a:rPr lang="cs-CZ" sz="1200" b="1" kern="0" dirty="0" err="1">
                <a:solidFill>
                  <a:srgbClr val="ECECEC"/>
                </a:solidFill>
                <a:effectLst/>
                <a:ea typeface="Times New Roman" panose="02020603050405020304" pitchFamily="18" charset="0"/>
                <a:cs typeface="Times New Roman" panose="02020603050405020304" pitchFamily="18" charset="0"/>
              </a:rPr>
              <a:t>guide</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the</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such as </a:t>
            </a:r>
            <a:r>
              <a:rPr lang="cs-CZ" sz="1200" kern="0" dirty="0" err="1">
                <a:solidFill>
                  <a:srgbClr val="ECECEC"/>
                </a:solidFill>
                <a:effectLst/>
                <a:ea typeface="Times New Roman" panose="02020603050405020304" pitchFamily="18" charset="0"/>
                <a:cs typeface="Times New Roman" panose="02020603050405020304" pitchFamily="18" charset="0"/>
              </a:rPr>
              <a:t>qualitative</a:t>
            </a:r>
            <a:r>
              <a:rPr lang="cs-CZ" sz="1200" kern="0" dirty="0">
                <a:solidFill>
                  <a:srgbClr val="ECECEC"/>
                </a:solidFill>
                <a:effectLst/>
                <a:ea typeface="Times New Roman" panose="02020603050405020304" pitchFamily="18" charset="0"/>
                <a:cs typeface="Times New Roman" panose="02020603050405020304" pitchFamily="18" charset="0"/>
              </a:rPr>
              <a:t> software </a:t>
            </a:r>
            <a:r>
              <a:rPr lang="cs-CZ" sz="1200" kern="0" dirty="0" err="1">
                <a:solidFill>
                  <a:srgbClr val="ECECEC"/>
                </a:solidFill>
                <a:effectLst/>
                <a:ea typeface="Times New Roman" panose="02020603050405020304" pitchFamily="18" charset="0"/>
                <a:cs typeface="Times New Roman" panose="02020603050405020304" pitchFamily="18" charset="0"/>
              </a:rPr>
              <a:t>tools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textual</a:t>
            </a:r>
            <a:r>
              <a:rPr lang="cs-CZ" sz="1200" kern="0" dirty="0">
                <a:solidFill>
                  <a:srgbClr val="ECECEC"/>
                </a:solidFill>
                <a:effectLst/>
                <a:ea typeface="Times New Roman" panose="02020603050405020304" pitchFamily="18" charset="0"/>
                <a:cs typeface="Times New Roman" panose="02020603050405020304" pitchFamily="18" charset="0"/>
              </a:rPr>
              <a:t> data.</a:t>
            </a:r>
            <a:endParaRPr lang="cs-CZ" sz="1200" kern="100" dirty="0">
              <a:solidFill>
                <a:srgbClr val="ECECEC"/>
              </a:solidFill>
              <a:effectLst/>
              <a:ea typeface="Aptos" panose="020B0004020202020204" pitchFamily="34" charset="0"/>
              <a:cs typeface="Times New Roman" panose="02020603050405020304" pitchFamily="18" charset="0"/>
            </a:endParaRPr>
          </a:p>
          <a:p>
            <a:br>
              <a:rPr lang="en-US" sz="1200" dirty="0"/>
            </a:br>
            <a:endParaRPr lang="en-US" sz="1200" dirty="0"/>
          </a:p>
          <a:p>
            <a:pPr marL="171450" indent="-171450">
              <a:buChar char="•"/>
            </a:pPr>
            <a:endParaRPr lang="en-US" sz="1200" dirty="0">
              <a:solidFill>
                <a:srgbClr val="ECECEC"/>
              </a:solidFill>
            </a:endParaRPr>
          </a:p>
          <a:p>
            <a:pPr>
              <a:buChar char="•"/>
            </a:pPr>
            <a:endParaRPr lang="en-US" sz="1200" dirty="0">
              <a:solidFill>
                <a:srgbClr val="ECECEC"/>
              </a:solidFill>
              <a:ea typeface="+mn-lt"/>
              <a:cs typeface="+mn-lt"/>
            </a:endParaRPr>
          </a:p>
          <a:p>
            <a:pPr>
              <a:buChar char="•"/>
            </a:pPr>
            <a:endParaRPr lang="en-US" sz="1200" dirty="0">
              <a:solidFill>
                <a:srgbClr val="ECECEC"/>
              </a:solidFill>
              <a:ea typeface="+mn-lt"/>
              <a:cs typeface="+mn-lt"/>
            </a:endParaRPr>
          </a:p>
          <a:p>
            <a:endParaRPr lang="en-US" sz="1200" dirty="0">
              <a:solidFill>
                <a:srgbClr val="ECECEC"/>
              </a:solidFill>
              <a:ea typeface="+mn-lt"/>
              <a:cs typeface="+mn-lt"/>
            </a:endParaRPr>
          </a:p>
          <a:p>
            <a:pPr marL="171450" indent="-171450">
              <a:buFont typeface="Arial" panose="020B0604020202020204" pitchFamily="34" charset="0"/>
              <a:buChar char="•"/>
            </a:pPr>
            <a:endParaRPr lang="en-US" sz="1200" dirty="0">
              <a:solidFill>
                <a:srgbClr val="ECECEC"/>
              </a:solidFill>
              <a:ea typeface="+mn-lt"/>
              <a:cs typeface="+mn-lt"/>
            </a:endParaRPr>
          </a:p>
          <a:p>
            <a:pPr>
              <a:buFont typeface="Arial" panose="020B0604020202020204" pitchFamily="34" charset="0"/>
              <a:buChar char="•"/>
            </a:pPr>
            <a:endParaRPr lang="en-US" sz="1200" dirty="0">
              <a:solidFill>
                <a:srgbClr val="ECECEC"/>
              </a:solidFill>
            </a:endParaRPr>
          </a:p>
          <a:p>
            <a:pPr marL="285750" indent="-285750">
              <a:buFont typeface="Arial"/>
              <a:buChar char="•"/>
            </a:pPr>
            <a:endParaRPr lang="en-US" sz="1200" dirty="0">
              <a:solidFill>
                <a:srgbClr val="ECECEC"/>
              </a:solidFill>
              <a:ea typeface="+mn-lt"/>
              <a:cs typeface="+mn-lt"/>
            </a:endParaRPr>
          </a:p>
          <a:p>
            <a:pPr marL="57150" indent="0"/>
            <a:endParaRPr lang="en-US" sz="1200" b="1" dirty="0">
              <a:solidFill>
                <a:srgbClr val="ECECEC"/>
              </a:solidFill>
              <a:ea typeface="+mn-lt"/>
              <a:cs typeface="+mn-lt"/>
            </a:endParaRPr>
          </a:p>
          <a:p>
            <a:pPr marL="0" lvl="2" indent="0"/>
            <a:endParaRPr lang="en-US" sz="1200" b="1" dirty="0">
              <a:solidFill>
                <a:srgbClr val="ECECEC"/>
              </a:solidFill>
            </a:endParaRPr>
          </a:p>
          <a:p>
            <a:pPr lvl="1"/>
            <a:endParaRPr lang="en-US" sz="1200" dirty="0">
              <a:solidFill>
                <a:srgbClr val="ECECEC"/>
              </a:solidFill>
            </a:endParaRPr>
          </a:p>
          <a:p>
            <a:pPr lvl="1">
              <a:buFont typeface="Arial" panose="020B0604020202020204" pitchFamily="34" charset="0"/>
              <a:buChar char="•"/>
            </a:pPr>
            <a:endParaRPr lang="en-US" sz="1200" dirty="0">
              <a:solidFill>
                <a:srgbClr val="ECECEC"/>
              </a:solidFill>
            </a:endParaRPr>
          </a:p>
          <a:p>
            <a:pPr lvl="2">
              <a:buFont typeface="Arial" panose="020B0604020202020204" pitchFamily="34" charset="0"/>
              <a:buChar char="•"/>
            </a:pPr>
            <a:endParaRPr lang="en-US" sz="1200" dirty="0">
              <a:solidFill>
                <a:srgbClr val="ECECEC"/>
              </a:solidFill>
              <a:ea typeface="+mn-lt"/>
              <a:cs typeface="+mn-lt"/>
            </a:endParaRPr>
          </a:p>
          <a:p>
            <a:pPr>
              <a:buFont typeface="Arial"/>
              <a:buChar char="•"/>
            </a:pPr>
            <a:endParaRPr lang="en-US" sz="1200" dirty="0">
              <a:solidFill>
                <a:srgbClr val="ECECEC"/>
              </a:solidFill>
            </a:endParaRPr>
          </a:p>
          <a:p>
            <a:pPr>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Tree>
    <p:extLst>
      <p:ext uri="{BB962C8B-B14F-4D97-AF65-F5344CB8AC3E}">
        <p14:creationId xmlns:p14="http://schemas.microsoft.com/office/powerpoint/2010/main" val="1637472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60FFA-9BCA-297C-5569-082DE79E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C07E6-D82D-0887-309A-E68963FB9804}"/>
              </a:ext>
            </a:extLst>
          </p:cNvPr>
          <p:cNvSpPr>
            <a:spLocks noGrp="1"/>
          </p:cNvSpPr>
          <p:nvPr>
            <p:ph type="title"/>
          </p:nvPr>
        </p:nvSpPr>
        <p:spPr>
          <a:xfrm>
            <a:off x="424206" y="283337"/>
            <a:ext cx="7682845" cy="894198"/>
          </a:xfrm>
        </p:spPr>
        <p:txBody>
          <a:bodyPr>
            <a:normAutofit fontScale="90000"/>
          </a:bodyPr>
          <a:lstStyle/>
          <a:p>
            <a:r>
              <a:rPr lang="cs-CZ" dirty="0" err="1"/>
              <a:t>Conducting</a:t>
            </a:r>
            <a:r>
              <a:rPr lang="cs-CZ" dirty="0"/>
              <a:t> </a:t>
            </a:r>
            <a:r>
              <a:rPr lang="cs-CZ" dirty="0" err="1"/>
              <a:t>the</a:t>
            </a:r>
            <a:r>
              <a:rPr lang="cs-CZ" dirty="0"/>
              <a:t> </a:t>
            </a:r>
            <a:r>
              <a:rPr lang="cs-CZ" dirty="0" err="1"/>
              <a:t>Analysis</a:t>
            </a: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br>
              <a:rPr lang="cs-CZ"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B7011DB2-4FC0-F725-2C33-583E6A1A0D1F}"/>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5020F263-CB31-6240-72F4-A6FADE9B1EAE}"/>
              </a:ext>
            </a:extLst>
          </p:cNvPr>
          <p:cNvSpPr>
            <a:spLocks noGrp="1"/>
          </p:cNvSpPr>
          <p:nvPr>
            <p:ph type="sldNum" sz="quarter" idx="12"/>
          </p:nvPr>
        </p:nvSpPr>
        <p:spPr/>
        <p:txBody>
          <a:bodyPr/>
          <a:lstStyle/>
          <a:p>
            <a:fld id="{B5CEABB6-07DC-46E8-9B57-56EC44A396E5}" type="slidenum">
              <a:rPr lang="en-US" smtClean="0"/>
              <a:pPr/>
              <a:t>47</a:t>
            </a:fld>
            <a:endParaRPr lang="en-US"/>
          </a:p>
        </p:txBody>
      </p:sp>
      <p:sp>
        <p:nvSpPr>
          <p:cNvPr id="5" name="Content Placeholder 2">
            <a:extLst>
              <a:ext uri="{FF2B5EF4-FFF2-40B4-BE49-F238E27FC236}">
                <a16:creationId xmlns:a16="http://schemas.microsoft.com/office/drawing/2014/main" id="{D9F78B41-38E6-A0C0-AAC9-A1FF837CDD25}"/>
              </a:ext>
            </a:extLst>
          </p:cNvPr>
          <p:cNvSpPr txBox="1">
            <a:spLocks/>
          </p:cNvSpPr>
          <p:nvPr/>
        </p:nvSpPr>
        <p:spPr>
          <a:xfrm>
            <a:off x="424206" y="117753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Formulating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Research</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Questions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Clearly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define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what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you</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seek</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understand</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How</a:t>
            </a:r>
            <a:r>
              <a:rPr lang="cs-CZ" sz="1200" kern="0" dirty="0">
                <a:solidFill>
                  <a:srgbClr val="ECECEC"/>
                </a:solidFill>
                <a:effectLst/>
                <a:ea typeface="Times New Roman" panose="02020603050405020304" pitchFamily="18" charset="0"/>
                <a:cs typeface="Times New Roman" panose="02020603050405020304" pitchFamily="18" charset="0"/>
              </a:rPr>
              <a:t> do media </a:t>
            </a:r>
            <a:r>
              <a:rPr lang="cs-CZ" sz="1200" kern="0" dirty="0" err="1">
                <a:solidFill>
                  <a:srgbClr val="ECECEC"/>
                </a:solidFill>
                <a:effectLst/>
                <a:ea typeface="Times New Roman" panose="02020603050405020304" pitchFamily="18" charset="0"/>
                <a:cs typeface="Times New Roman" panose="02020603050405020304" pitchFamily="18" charset="0"/>
              </a:rPr>
              <a:t>representations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climate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change</a:t>
            </a:r>
            <a:r>
              <a:rPr lang="cs-CZ" sz="1200" kern="0" dirty="0">
                <a:solidFill>
                  <a:srgbClr val="ECECEC"/>
                </a:solidFill>
                <a:effectLst/>
                <a:ea typeface="Times New Roman" panose="02020603050405020304" pitchFamily="18" charset="0"/>
                <a:cs typeface="Times New Roman" panose="02020603050405020304" pitchFamily="18" charset="0"/>
              </a:rPr>
              <a:t> vary </a:t>
            </a:r>
            <a:r>
              <a:rPr lang="cs-CZ" sz="1200" kern="0" dirty="0" err="1">
                <a:solidFill>
                  <a:srgbClr val="ECECEC"/>
                </a:solidFill>
                <a:effectLst/>
                <a:ea typeface="Times New Roman" panose="02020603050405020304" pitchFamily="18" charset="0"/>
                <a:cs typeface="Times New Roman" panose="02020603050405020304" pitchFamily="18" charset="0"/>
              </a:rPr>
              <a:t>across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different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news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outlets</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Locating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Relevant</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Texts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Identify</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collect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texts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that</a:t>
            </a:r>
            <a:r>
              <a:rPr lang="cs-CZ" sz="1200" kern="0" dirty="0">
                <a:solidFill>
                  <a:srgbClr val="ECECEC"/>
                </a:solidFill>
                <a:effectLst/>
                <a:ea typeface="Times New Roman" panose="02020603050405020304" pitchFamily="18" charset="0"/>
                <a:cs typeface="Times New Roman" panose="02020603050405020304" pitchFamily="18" charset="0"/>
              </a:rPr>
              <a:t> are </a:t>
            </a:r>
            <a:r>
              <a:rPr lang="cs-CZ" sz="1200" kern="0" dirty="0" err="1">
                <a:solidFill>
                  <a:srgbClr val="ECECEC"/>
                </a:solidFill>
                <a:effectLst/>
                <a:ea typeface="Times New Roman" panose="02020603050405020304" pitchFamily="18" charset="0"/>
                <a:cs typeface="Times New Roman" panose="02020603050405020304" pitchFamily="18" charset="0"/>
              </a:rPr>
              <a:t>relevant</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your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research</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question</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Collecting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news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articles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from</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various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outlets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over</a:t>
            </a:r>
            <a:r>
              <a:rPr lang="cs-CZ" sz="1200" kern="0" dirty="0">
                <a:solidFill>
                  <a:srgbClr val="ECECEC"/>
                </a:solidFill>
                <a:effectLst/>
                <a:ea typeface="Times New Roman" panose="02020603050405020304" pitchFamily="18" charset="0"/>
                <a:cs typeface="Times New Roman" panose="02020603050405020304" pitchFamily="18" charset="0"/>
              </a:rPr>
              <a:t> a </a:t>
            </a:r>
            <a:r>
              <a:rPr lang="cs-CZ" sz="1200" kern="0" dirty="0" err="1">
                <a:solidFill>
                  <a:srgbClr val="ECECEC"/>
                </a:solidFill>
                <a:effectLst/>
                <a:ea typeface="Times New Roman" panose="02020603050405020304" pitchFamily="18" charset="0"/>
                <a:cs typeface="Times New Roman" panose="02020603050405020304" pitchFamily="18" charset="0"/>
              </a:rPr>
              <a:t>specific</a:t>
            </a:r>
            <a:r>
              <a:rPr lang="cs-CZ" sz="1200" kern="0" dirty="0">
                <a:solidFill>
                  <a:srgbClr val="ECECEC"/>
                </a:solidFill>
                <a:effectLst/>
                <a:ea typeface="Times New Roman" panose="02020603050405020304" pitchFamily="18" charset="0"/>
                <a:cs typeface="Times New Roman" panose="02020603050405020304" pitchFamily="18" charset="0"/>
              </a:rPr>
              <a:t> period.</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Defining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Sampling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Units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Decide</a:t>
            </a:r>
            <a:r>
              <a:rPr lang="cs-CZ" sz="1200" kern="0" dirty="0">
                <a:solidFill>
                  <a:srgbClr val="ECECEC"/>
                </a:solidFill>
                <a:effectLst/>
                <a:ea typeface="Times New Roman" panose="02020603050405020304" pitchFamily="18" charset="0"/>
                <a:cs typeface="Times New Roman" panose="02020603050405020304" pitchFamily="18" charset="0"/>
              </a:rPr>
              <a:t> on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units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articles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paragraphs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sentences</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how</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will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be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selected</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Analyzing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headlines</a:t>
            </a:r>
            <a:r>
              <a:rPr lang="cs-CZ" sz="1200" kern="0" dirty="0">
                <a:solidFill>
                  <a:srgbClr val="ECECEC"/>
                </a:solidFill>
                <a:effectLst/>
                <a:ea typeface="Times New Roman" panose="02020603050405020304" pitchFamily="18" charset="0"/>
                <a:cs typeface="Times New Roman" panose="02020603050405020304" pitchFamily="18" charset="0"/>
              </a:rPr>
              <a:t> and lead </a:t>
            </a:r>
            <a:r>
              <a:rPr lang="cs-CZ" sz="1200" kern="0" dirty="0" err="1">
                <a:solidFill>
                  <a:srgbClr val="ECECEC"/>
                </a:solidFill>
                <a:effectLst/>
                <a:ea typeface="Times New Roman" panose="02020603050405020304" pitchFamily="18" charset="0"/>
                <a:cs typeface="Times New Roman" panose="02020603050405020304" pitchFamily="18" charset="0"/>
              </a:rPr>
              <a:t>paragraphs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from</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each</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article</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Developing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Coding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Categories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Based</a:t>
            </a:r>
            <a:r>
              <a:rPr lang="cs-CZ" sz="1200" kern="0" dirty="0">
                <a:solidFill>
                  <a:srgbClr val="ECECEC"/>
                </a:solidFill>
                <a:effectLst/>
                <a:ea typeface="Times New Roman" panose="02020603050405020304" pitchFamily="18" charset="0"/>
                <a:cs typeface="Times New Roman" panose="02020603050405020304" pitchFamily="18" charset="0"/>
              </a:rPr>
              <a:t> on </a:t>
            </a:r>
            <a:r>
              <a:rPr lang="cs-CZ" sz="1200" kern="0" dirty="0" err="1">
                <a:solidFill>
                  <a:srgbClr val="ECECEC"/>
                </a:solidFill>
                <a:effectLst/>
                <a:ea typeface="Times New Roman" panose="02020603050405020304" pitchFamily="18" charset="0"/>
                <a:cs typeface="Times New Roman" panose="02020603050405020304" pitchFamily="18" charset="0"/>
              </a:rPr>
              <a:t>your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research</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question</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develop</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categories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your</a:t>
            </a:r>
            <a:r>
              <a:rPr lang="cs-CZ" sz="1200" kern="0" dirty="0">
                <a:solidFill>
                  <a:srgbClr val="ECECEC"/>
                </a:solidFill>
                <a:effectLst/>
                <a:ea typeface="Times New Roman" panose="02020603050405020304" pitchFamily="18" charset="0"/>
                <a:cs typeface="Times New Roman" panose="02020603050405020304" pitchFamily="18" charset="0"/>
              </a:rPr>
              <a:t> data.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Categories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could</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include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Crisis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Framing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Scientific</a:t>
            </a:r>
            <a:r>
              <a:rPr lang="cs-CZ" sz="1200" kern="0" dirty="0">
                <a:solidFill>
                  <a:srgbClr val="ECECEC"/>
                </a:solidFill>
                <a:effectLst/>
                <a:ea typeface="Times New Roman" panose="02020603050405020304" pitchFamily="18" charset="0"/>
                <a:cs typeface="Times New Roman" panose="02020603050405020304" pitchFamily="18" charset="0"/>
              </a:rPr>
              <a:t> Evidence," "</a:t>
            </a:r>
            <a:r>
              <a:rPr lang="cs-CZ" sz="1200" kern="0" dirty="0" err="1">
                <a:solidFill>
                  <a:srgbClr val="ECECEC"/>
                </a:solidFill>
                <a:effectLst/>
                <a:ea typeface="Times New Roman" panose="02020603050405020304" pitchFamily="18" charset="0"/>
                <a:cs typeface="Times New Roman" panose="02020603050405020304" pitchFamily="18" charset="0"/>
              </a:rPr>
              <a:t>Political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Discourse</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Selecting</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Analytical</a:t>
            </a:r>
            <a:r>
              <a:rPr lang="cs-CZ" sz="1200" b="1" kern="0" dirty="0">
                <a:solidFill>
                  <a:srgbClr val="ECECEC"/>
                </a:solidFill>
                <a:effectLst/>
                <a:ea typeface="Times New Roman" panose="02020603050405020304" pitchFamily="18" charset="0"/>
                <a:cs typeface="Times New Roman" panose="02020603050405020304" pitchFamily="18" charset="0"/>
              </a:rPr>
              <a:t> </a:t>
            </a:r>
            <a:r>
              <a:rPr lang="cs-CZ" sz="1200" b="1" kern="0" dirty="0" err="1">
                <a:solidFill>
                  <a:srgbClr val="ECECEC"/>
                </a:solidFill>
                <a:effectLst/>
                <a:ea typeface="Times New Roman" panose="02020603050405020304" pitchFamily="18" charset="0"/>
                <a:cs typeface="Times New Roman" panose="02020603050405020304" pitchFamily="18" charset="0"/>
              </a:rPr>
              <a:t>Procedures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Choose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how</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you</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will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analyze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coded</a:t>
            </a:r>
            <a:r>
              <a:rPr lang="cs-CZ" sz="1200" kern="0" dirty="0">
                <a:solidFill>
                  <a:srgbClr val="ECECEC"/>
                </a:solidFill>
                <a:effectLst/>
                <a:ea typeface="Times New Roman" panose="02020603050405020304" pitchFamily="18" charset="0"/>
                <a:cs typeface="Times New Roman" panose="02020603050405020304" pitchFamily="18" charset="0"/>
              </a:rPr>
              <a:t> data, such as </a:t>
            </a:r>
            <a:r>
              <a:rPr lang="cs-CZ" sz="1200" kern="0" dirty="0" err="1">
                <a:solidFill>
                  <a:srgbClr val="ECECEC"/>
                </a:solidFill>
                <a:effectLst/>
                <a:ea typeface="Times New Roman" panose="02020603050405020304" pitchFamily="18" charset="0"/>
                <a:cs typeface="Times New Roman" panose="02020603050405020304" pitchFamily="18" charset="0"/>
              </a:rPr>
              <a:t>thematic</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frequency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Conducting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thematic</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identify</a:t>
            </a:r>
            <a:r>
              <a:rPr lang="cs-CZ" sz="1200" kern="0" dirty="0">
                <a:solidFill>
                  <a:srgbClr val="ECECEC"/>
                </a:solidFill>
                <a:effectLst/>
                <a:ea typeface="Times New Roman" panose="02020603050405020304" pitchFamily="18" charset="0"/>
                <a:cs typeface="Times New Roman" panose="02020603050405020304" pitchFamily="18" charset="0"/>
              </a:rPr>
              <a:t> dominant </a:t>
            </a:r>
            <a:r>
              <a:rPr lang="cs-CZ" sz="1200" kern="0" dirty="0" err="1">
                <a:solidFill>
                  <a:srgbClr val="ECECEC"/>
                </a:solidFill>
                <a:effectLst/>
                <a:ea typeface="Times New Roman" panose="02020603050405020304" pitchFamily="18" charset="0"/>
                <a:cs typeface="Times New Roman" panose="02020603050405020304" pitchFamily="18" charset="0"/>
              </a:rPr>
              <a:t>narratives</a:t>
            </a:r>
            <a:r>
              <a:rPr lang="cs-CZ" sz="1200" kern="0" dirty="0">
                <a:solidFill>
                  <a:srgbClr val="ECECEC"/>
                </a:solidFill>
                <a:effectLst/>
                <a:ea typeface="Times New Roman" panose="02020603050405020304" pitchFamily="18" charset="0"/>
                <a:cs typeface="Times New Roman" panose="02020603050405020304" pitchFamily="18" charset="0"/>
              </a:rPr>
              <a:t> in </a:t>
            </a:r>
            <a:r>
              <a:rPr lang="cs-CZ" sz="1200" kern="0" dirty="0" err="1">
                <a:solidFill>
                  <a:srgbClr val="ECECEC"/>
                </a:solidFill>
                <a:effectLst/>
                <a:ea typeface="Times New Roman" panose="02020603050405020304" pitchFamily="18" charset="0"/>
                <a:cs typeface="Times New Roman" panose="02020603050405020304" pitchFamily="18" charset="0"/>
              </a:rPr>
              <a:t>climate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change</a:t>
            </a:r>
            <a:r>
              <a:rPr lang="cs-CZ" sz="1200" kern="0" dirty="0">
                <a:solidFill>
                  <a:srgbClr val="ECECEC"/>
                </a:solidFill>
                <a:effectLst/>
                <a:ea typeface="Times New Roman" panose="02020603050405020304" pitchFamily="18" charset="0"/>
                <a:cs typeface="Times New Roman" panose="02020603050405020304" pitchFamily="18" charset="0"/>
              </a:rPr>
              <a:t> reporting.</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Ensuring</a:t>
            </a:r>
            <a:r>
              <a:rPr lang="cs-CZ" sz="1200" b="1" kern="0" dirty="0">
                <a:solidFill>
                  <a:srgbClr val="ECECEC"/>
                </a:solidFill>
                <a:effectLst/>
                <a:ea typeface="Times New Roman" panose="02020603050405020304" pitchFamily="18" charset="0"/>
                <a:cs typeface="Times New Roman" panose="02020603050405020304" pitchFamily="18" charset="0"/>
              </a:rPr>
              <a:t> Reliability and Validity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Implement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strategies</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check</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reliability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your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scheme</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validity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your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findings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Having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multiple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coders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independently</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code</a:t>
            </a:r>
            <a:r>
              <a:rPr lang="cs-CZ" sz="1200" kern="0" dirty="0">
                <a:solidFill>
                  <a:srgbClr val="ECECEC"/>
                </a:solidFill>
                <a:effectLst/>
                <a:ea typeface="Times New Roman" panose="02020603050405020304" pitchFamily="18" charset="0"/>
                <a:cs typeface="Times New Roman" panose="02020603050405020304" pitchFamily="18" charset="0"/>
              </a:rPr>
              <a:t> a </a:t>
            </a:r>
            <a:r>
              <a:rPr lang="cs-CZ" sz="1200" kern="0" dirty="0" err="1">
                <a:solidFill>
                  <a:srgbClr val="ECECEC"/>
                </a:solidFill>
                <a:effectLst/>
                <a:ea typeface="Times New Roman" panose="02020603050405020304" pitchFamily="18" charset="0"/>
                <a:cs typeface="Times New Roman" panose="02020603050405020304" pitchFamily="18" charset="0"/>
              </a:rPr>
              <a:t>subset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data and </a:t>
            </a:r>
            <a:r>
              <a:rPr lang="cs-CZ" sz="1200" kern="0" dirty="0" err="1">
                <a:solidFill>
                  <a:srgbClr val="ECECEC"/>
                </a:solidFill>
                <a:effectLst/>
                <a:ea typeface="Times New Roman" panose="02020603050405020304" pitchFamily="18" charset="0"/>
                <a:cs typeface="Times New Roman" panose="02020603050405020304" pitchFamily="18" charset="0"/>
              </a:rPr>
              <a:t>comparing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results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consistency</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br>
              <a:rPr lang="en-US" sz="1200" dirty="0"/>
            </a:br>
            <a:endParaRPr lang="en-US" sz="1200" dirty="0"/>
          </a:p>
          <a:p>
            <a:pPr marL="171450" indent="-171450">
              <a:buChar char="•"/>
            </a:pPr>
            <a:endParaRPr lang="en-US" sz="1200" dirty="0">
              <a:solidFill>
                <a:srgbClr val="ECECEC"/>
              </a:solidFill>
            </a:endParaRPr>
          </a:p>
          <a:p>
            <a:pPr>
              <a:buChar char="•"/>
            </a:pPr>
            <a:endParaRPr lang="en-US" sz="1200" dirty="0">
              <a:solidFill>
                <a:srgbClr val="ECECEC"/>
              </a:solidFill>
              <a:ea typeface="+mn-lt"/>
              <a:cs typeface="+mn-lt"/>
            </a:endParaRPr>
          </a:p>
          <a:p>
            <a:pPr>
              <a:buChar char="•"/>
            </a:pPr>
            <a:endParaRPr lang="en-US" sz="1200" dirty="0">
              <a:solidFill>
                <a:srgbClr val="ECECEC"/>
              </a:solidFill>
              <a:ea typeface="+mn-lt"/>
              <a:cs typeface="+mn-lt"/>
            </a:endParaRPr>
          </a:p>
          <a:p>
            <a:endParaRPr lang="en-US" sz="1200" dirty="0">
              <a:solidFill>
                <a:srgbClr val="ECECEC"/>
              </a:solidFill>
              <a:ea typeface="+mn-lt"/>
              <a:cs typeface="+mn-lt"/>
            </a:endParaRPr>
          </a:p>
          <a:p>
            <a:pPr marL="171450" indent="-171450">
              <a:buFont typeface="Arial" panose="020B0604020202020204" pitchFamily="34" charset="0"/>
              <a:buChar char="•"/>
            </a:pPr>
            <a:endParaRPr lang="en-US" sz="1200" dirty="0">
              <a:solidFill>
                <a:srgbClr val="ECECEC"/>
              </a:solidFill>
              <a:ea typeface="+mn-lt"/>
              <a:cs typeface="+mn-lt"/>
            </a:endParaRPr>
          </a:p>
          <a:p>
            <a:pPr>
              <a:buFont typeface="Arial" panose="020B0604020202020204" pitchFamily="34" charset="0"/>
              <a:buChar char="•"/>
            </a:pPr>
            <a:endParaRPr lang="en-US" sz="1200" dirty="0">
              <a:solidFill>
                <a:srgbClr val="ECECEC"/>
              </a:solidFill>
            </a:endParaRPr>
          </a:p>
          <a:p>
            <a:pPr marL="285750" indent="-285750">
              <a:buFont typeface="Arial"/>
              <a:buChar char="•"/>
            </a:pPr>
            <a:endParaRPr lang="en-US" sz="1200" dirty="0">
              <a:solidFill>
                <a:srgbClr val="ECECEC"/>
              </a:solidFill>
              <a:ea typeface="+mn-lt"/>
              <a:cs typeface="+mn-lt"/>
            </a:endParaRPr>
          </a:p>
          <a:p>
            <a:pPr marL="57150" indent="0"/>
            <a:endParaRPr lang="en-US" sz="1200" b="1" dirty="0">
              <a:solidFill>
                <a:srgbClr val="ECECEC"/>
              </a:solidFill>
              <a:ea typeface="+mn-lt"/>
              <a:cs typeface="+mn-lt"/>
            </a:endParaRPr>
          </a:p>
          <a:p>
            <a:pPr marL="0" lvl="2" indent="0"/>
            <a:endParaRPr lang="en-US" sz="1200" b="1" dirty="0">
              <a:solidFill>
                <a:srgbClr val="ECECEC"/>
              </a:solidFill>
            </a:endParaRPr>
          </a:p>
          <a:p>
            <a:pPr lvl="1"/>
            <a:endParaRPr lang="en-US" sz="1200" dirty="0">
              <a:solidFill>
                <a:srgbClr val="ECECEC"/>
              </a:solidFill>
            </a:endParaRPr>
          </a:p>
          <a:p>
            <a:pPr lvl="1">
              <a:buFont typeface="Arial" panose="020B0604020202020204" pitchFamily="34" charset="0"/>
              <a:buChar char="•"/>
            </a:pPr>
            <a:endParaRPr lang="en-US" sz="1200" dirty="0">
              <a:solidFill>
                <a:srgbClr val="ECECEC"/>
              </a:solidFill>
            </a:endParaRPr>
          </a:p>
          <a:p>
            <a:pPr lvl="2">
              <a:buFont typeface="Arial" panose="020B0604020202020204" pitchFamily="34" charset="0"/>
              <a:buChar char="•"/>
            </a:pPr>
            <a:endParaRPr lang="en-US" sz="1200" dirty="0">
              <a:solidFill>
                <a:srgbClr val="ECECEC"/>
              </a:solidFill>
              <a:ea typeface="+mn-lt"/>
              <a:cs typeface="+mn-lt"/>
            </a:endParaRPr>
          </a:p>
          <a:p>
            <a:pPr>
              <a:buFont typeface="Arial"/>
              <a:buChar char="•"/>
            </a:pPr>
            <a:endParaRPr lang="en-US" sz="1200" dirty="0">
              <a:solidFill>
                <a:srgbClr val="ECECEC"/>
              </a:solidFill>
            </a:endParaRPr>
          </a:p>
          <a:p>
            <a:pPr>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Tree>
    <p:extLst>
      <p:ext uri="{BB962C8B-B14F-4D97-AF65-F5344CB8AC3E}">
        <p14:creationId xmlns:p14="http://schemas.microsoft.com/office/powerpoint/2010/main" val="240898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D504F-6171-DA3D-85C4-D2F1B708E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520BB-3E47-4605-37E3-D7D0ED0ED2D6}"/>
              </a:ext>
            </a:extLst>
          </p:cNvPr>
          <p:cNvSpPr>
            <a:spLocks noGrp="1"/>
          </p:cNvSpPr>
          <p:nvPr>
            <p:ph type="title"/>
          </p:nvPr>
        </p:nvSpPr>
        <p:spPr>
          <a:xfrm>
            <a:off x="713486" y="283337"/>
            <a:ext cx="7682845" cy="894198"/>
          </a:xfrm>
        </p:spPr>
        <p:txBody>
          <a:bodyPr>
            <a:normAutofit/>
          </a:bodyPr>
          <a:lstStyle/>
          <a:p>
            <a:r>
              <a:rPr lang="sk-SK" dirty="0" err="1"/>
              <a:t>Memos</a:t>
            </a:r>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3AD69623-0B98-B245-C42D-C40C5EE7B8AB}"/>
              </a:ext>
            </a:extLst>
          </p:cNvPr>
          <p:cNvSpPr>
            <a:spLocks noGrp="1"/>
          </p:cNvSpPr>
          <p:nvPr>
            <p:ph sz="half" idx="14"/>
          </p:nvPr>
        </p:nvSpPr>
        <p:spPr>
          <a:xfrm>
            <a:off x="713486" y="1475479"/>
            <a:ext cx="7278967" cy="3907694"/>
          </a:xfrm>
        </p:spPr>
        <p:txBody>
          <a:bodyPr vert="horz" lIns="91440" tIns="45720" rIns="91440" bIns="45720" rtlCol="0" anchor="t">
            <a:noAutofit/>
          </a:bodyPr>
          <a:lstStyle/>
          <a:p>
            <a:pPr marL="0" lvl="2" indent="0"/>
            <a:endParaRPr lang="en-US" sz="1200" b="1">
              <a:solidFill>
                <a:srgbClr val="ECECEC"/>
              </a:solidFill>
              <a:ea typeface="+mn-lt"/>
              <a:cs typeface="+mn-lt"/>
            </a:endParaRPr>
          </a:p>
          <a:p>
            <a:pPr lvl="1"/>
            <a:endParaRPr lang="en-US" sz="1200">
              <a:solidFill>
                <a:srgbClr val="ECECEC"/>
              </a:solidFill>
            </a:endParaRPr>
          </a:p>
          <a:p>
            <a:pPr lvl="1"/>
            <a:endParaRPr lang="en-US" sz="1200">
              <a:solidFill>
                <a:srgbClr val="ECECEC"/>
              </a:solidFill>
            </a:endParaRPr>
          </a:p>
          <a:p>
            <a:pPr marL="0" lvl="2" indent="0">
              <a:buFont typeface="Arial" panose="020B0604020202020204" pitchFamily="34" charset="0"/>
              <a:buChar char="•"/>
            </a:pPr>
            <a:endParaRPr lang="en-US" sz="1200">
              <a:solidFill>
                <a:srgbClr val="ECECEC"/>
              </a:solidFill>
            </a:endParaRPr>
          </a:p>
          <a:p>
            <a:pPr>
              <a:buFont typeface="Arial"/>
              <a:buChar char="•"/>
            </a:pPr>
            <a:endParaRPr lang="en-US" sz="1200">
              <a:solidFill>
                <a:srgbClr val="ECECEC"/>
              </a:solidFill>
              <a:ea typeface="+mn-lt"/>
              <a:cs typeface="+mn-lt"/>
            </a:endParaRPr>
          </a:p>
          <a:p>
            <a:pPr>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marL="285750">
              <a:buFont typeface="Arial"/>
              <a:buChar char="•"/>
            </a:pPr>
            <a:endParaRPr lang="en-US" sz="1200">
              <a:solidFill>
                <a:srgbClr val="ECECEC"/>
              </a:solidFill>
            </a:endParaRPr>
          </a:p>
          <a:p>
            <a:pPr lvl="1">
              <a:buFont typeface="Arial"/>
              <a:buChar char="•"/>
            </a:pPr>
            <a:endParaRPr lang="en-US" sz="1200">
              <a:solidFill>
                <a:srgbClr val="F8F0E3"/>
              </a:solidFill>
            </a:endParaRPr>
          </a:p>
          <a:p>
            <a:br>
              <a:rPr lang="en-US"/>
            </a:br>
            <a:endParaRPr lang="en-US"/>
          </a:p>
          <a:p>
            <a:endParaRPr lang="en-US" sz="1200" b="1">
              <a:solidFill>
                <a:schemeClr val="tx2"/>
              </a:solidFill>
              <a:ea typeface="+mn-lt"/>
              <a:cs typeface="+mn-lt"/>
            </a:endParaRPr>
          </a:p>
          <a:p>
            <a:br>
              <a:rPr lang="en-US" sz="1200" b="1">
                <a:solidFill>
                  <a:schemeClr val="tx2"/>
                </a:solidFill>
                <a:ea typeface="+mn-lt"/>
                <a:cs typeface="+mn-lt"/>
              </a:rPr>
            </a:br>
            <a:endParaRPr lang="en-US" sz="1200" b="1">
              <a:solidFill>
                <a:schemeClr val="tx2"/>
              </a:solidFill>
              <a:ea typeface="+mn-lt"/>
              <a:cs typeface="+mn-lt"/>
            </a:endParaRPr>
          </a:p>
          <a:p>
            <a:pPr marL="171450" lvl="2" indent="-171450">
              <a:buFont typeface="Arial" panose="020B0604020202020204" pitchFamily="34" charset="0"/>
              <a:buChar char="•"/>
            </a:pPr>
            <a:endParaRPr lang="en-US" sz="1200" b="1">
              <a:solidFill>
                <a:schemeClr val="tx2"/>
              </a:solidFill>
              <a:ea typeface="+mn-lt"/>
              <a:cs typeface="+mn-lt"/>
            </a:endParaRPr>
          </a:p>
          <a:p>
            <a:pPr lvl="2" indent="-285750">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200" b="1">
              <a:solidFill>
                <a:schemeClr val="tx2"/>
              </a:solidFill>
              <a:ea typeface="+mn-lt"/>
              <a:cs typeface="+mn-lt"/>
            </a:endParaRPr>
          </a:p>
          <a:p>
            <a:pPr lvl="2">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lvl="2"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1359E3F6-33D8-B2BC-9CE1-FC03CAA50898}"/>
              </a:ext>
            </a:extLst>
          </p:cNvPr>
          <p:cNvSpPr>
            <a:spLocks noGrp="1"/>
          </p:cNvSpPr>
          <p:nvPr>
            <p:ph type="sldNum" sz="quarter" idx="12"/>
          </p:nvPr>
        </p:nvSpPr>
        <p:spPr/>
        <p:txBody>
          <a:bodyPr/>
          <a:lstStyle/>
          <a:p>
            <a:fld id="{B5CEABB6-07DC-46E8-9B57-56EC44A396E5}" type="slidenum">
              <a:rPr lang="en-US" smtClean="0"/>
              <a:pPr/>
              <a:t>48</a:t>
            </a:fld>
            <a:endParaRPr lang="en-US"/>
          </a:p>
        </p:txBody>
      </p:sp>
      <p:sp>
        <p:nvSpPr>
          <p:cNvPr id="5" name="Content Placeholder 2">
            <a:extLst>
              <a:ext uri="{FF2B5EF4-FFF2-40B4-BE49-F238E27FC236}">
                <a16:creationId xmlns:a16="http://schemas.microsoft.com/office/drawing/2014/main" id="{2F3716DD-BA31-5702-7F2F-E8A6289E27ED}"/>
              </a:ext>
            </a:extLst>
          </p:cNvPr>
          <p:cNvSpPr txBox="1">
            <a:spLocks/>
          </p:cNvSpPr>
          <p:nvPr/>
        </p:nvSpPr>
        <p:spPr>
          <a:xfrm>
            <a:off x="713485" y="1177535"/>
            <a:ext cx="7278967" cy="3907694"/>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bg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SzPts val="1000"/>
              <a:buFont typeface="Symbol" panose="05050102010706020507" pitchFamily="18" charset="2"/>
              <a:buChar char=""/>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Definition</a:t>
            </a:r>
            <a:r>
              <a:rPr lang="cs-CZ" sz="1200" b="1" kern="0" dirty="0">
                <a:solidFill>
                  <a:srgbClr val="ECECEC"/>
                </a:solidFill>
                <a:effectLst/>
                <a:ea typeface="Times New Roman" panose="02020603050405020304" pitchFamily="18" charset="0"/>
                <a:cs typeface="Times New Roman" panose="02020603050405020304" pitchFamily="18" charset="0"/>
              </a:rPr>
              <a:t> &amp; </a:t>
            </a:r>
            <a:r>
              <a:rPr lang="cs-CZ" sz="1200" b="1" kern="0" dirty="0" err="1">
                <a:solidFill>
                  <a:srgbClr val="ECECEC"/>
                </a:solidFill>
                <a:effectLst/>
                <a:ea typeface="Times New Roman" panose="02020603050405020304" pitchFamily="18" charset="0"/>
                <a:cs typeface="Times New Roman" panose="02020603050405020304" pitchFamily="18" charset="0"/>
              </a:rPr>
              <a:t>Purpose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Memos</a:t>
            </a:r>
            <a:r>
              <a:rPr lang="cs-CZ" sz="1200" kern="0" dirty="0">
                <a:solidFill>
                  <a:srgbClr val="ECECEC"/>
                </a:solidFill>
                <a:effectLst/>
                <a:ea typeface="Times New Roman" panose="02020603050405020304" pitchFamily="18" charset="0"/>
                <a:cs typeface="Times New Roman" panose="02020603050405020304" pitchFamily="18" charset="0"/>
              </a:rPr>
              <a:t> are </a:t>
            </a:r>
            <a:r>
              <a:rPr lang="cs-CZ" sz="1200" kern="0" dirty="0" err="1">
                <a:solidFill>
                  <a:srgbClr val="ECECEC"/>
                </a:solidFill>
                <a:effectLst/>
                <a:ea typeface="Times New Roman" panose="02020603050405020304" pitchFamily="18" charset="0"/>
                <a:cs typeface="Times New Roman" panose="02020603050405020304" pitchFamily="18" charset="0"/>
              </a:rPr>
              <a:t>reflective</a:t>
            </a:r>
            <a:r>
              <a:rPr lang="cs-CZ" sz="1200" kern="0" dirty="0">
                <a:solidFill>
                  <a:srgbClr val="ECECEC"/>
                </a:solidFill>
                <a:effectLst/>
                <a:ea typeface="Times New Roman" panose="02020603050405020304" pitchFamily="18" charset="0"/>
                <a:cs typeface="Times New Roman" panose="02020603050405020304" pitchFamily="18" charset="0"/>
              </a:rPr>
              <a:t> notes made by </a:t>
            </a:r>
            <a:r>
              <a:rPr lang="cs-CZ" sz="1200" kern="0" dirty="0" err="1">
                <a:solidFill>
                  <a:srgbClr val="ECECEC"/>
                </a:solidFill>
                <a:effectLst/>
                <a:ea typeface="Times New Roman" panose="02020603050405020304" pitchFamily="18" charset="0"/>
                <a:cs typeface="Times New Roman" panose="02020603050405020304" pitchFamily="18" charset="0"/>
              </a:rPr>
              <a:t>researchers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during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 They </a:t>
            </a:r>
            <a:r>
              <a:rPr lang="cs-CZ" sz="1200" kern="0" dirty="0" err="1">
                <a:solidFill>
                  <a:srgbClr val="ECECEC"/>
                </a:solidFill>
                <a:effectLst/>
                <a:ea typeface="Times New Roman" panose="02020603050405020304" pitchFamily="18" charset="0"/>
                <a:cs typeface="Times New Roman" panose="02020603050405020304" pitchFamily="18" charset="0"/>
              </a:rPr>
              <a:t>document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insights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interpretations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questions</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decisions</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regarding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process</a:t>
            </a:r>
            <a:r>
              <a:rPr lang="cs-CZ" sz="1200" kern="0" dirty="0">
                <a:solidFill>
                  <a:srgbClr val="ECECEC"/>
                </a:solidFill>
                <a:effectLst/>
                <a:ea typeface="Times New Roman" panose="02020603050405020304" pitchFamily="18" charset="0"/>
                <a:cs typeface="Times New Roman" panose="02020603050405020304" pitchFamily="18" charset="0"/>
              </a:rPr>
              <a:t> and data </a:t>
            </a:r>
            <a:r>
              <a:rPr lang="cs-CZ" sz="1200" kern="0" dirty="0" err="1">
                <a:solidFill>
                  <a:srgbClr val="ECECEC"/>
                </a:solidFill>
                <a:effectLst/>
                <a:ea typeface="Times New Roman" panose="02020603050405020304" pitchFamily="18" charset="0"/>
                <a:cs typeface="Times New Roman" panose="02020603050405020304" pitchFamily="18" charset="0"/>
              </a:rPr>
              <a:t>analysis</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Application</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Memos</a:t>
            </a:r>
            <a:r>
              <a:rPr lang="cs-CZ" sz="1200" kern="0" dirty="0">
                <a:solidFill>
                  <a:srgbClr val="ECECEC"/>
                </a:solidFill>
                <a:effectLst/>
                <a:ea typeface="Times New Roman" panose="02020603050405020304" pitchFamily="18" charset="0"/>
                <a:cs typeface="Times New Roman" panose="02020603050405020304" pitchFamily="18" charset="0"/>
              </a:rPr>
              <a:t> support </a:t>
            </a:r>
            <a:r>
              <a:rPr lang="cs-CZ" sz="1200" kern="0" dirty="0" err="1">
                <a:solidFill>
                  <a:srgbClr val="ECECEC"/>
                </a:solidFill>
                <a:effectLst/>
                <a:ea typeface="Times New Roman" panose="02020603050405020304" pitchFamily="18" charset="0"/>
                <a:cs typeface="Times New Roman" panose="02020603050405020304" pitchFamily="18" charset="0"/>
              </a:rPr>
              <a:t>analytical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depth</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providing</a:t>
            </a:r>
            <a:r>
              <a:rPr lang="cs-CZ" sz="1200" kern="0" dirty="0">
                <a:solidFill>
                  <a:srgbClr val="ECECEC"/>
                </a:solidFill>
                <a:effectLst/>
                <a:ea typeface="Times New Roman" panose="02020603050405020304" pitchFamily="18" charset="0"/>
                <a:cs typeface="Times New Roman" panose="02020603050405020304" pitchFamily="18" charset="0"/>
              </a:rPr>
              <a:t> a </a:t>
            </a:r>
            <a:r>
              <a:rPr lang="cs-CZ" sz="1200" kern="0" dirty="0" err="1">
                <a:solidFill>
                  <a:srgbClr val="ECECEC"/>
                </a:solidFill>
                <a:effectLst/>
                <a:ea typeface="Times New Roman" panose="02020603050405020304" pitchFamily="18" charset="0"/>
                <a:cs typeface="Times New Roman" panose="02020603050405020304" pitchFamily="18" charset="0"/>
              </a:rPr>
              <a:t>space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researchers</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engage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with</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their</a:t>
            </a:r>
            <a:r>
              <a:rPr lang="cs-CZ" sz="1200" kern="0" dirty="0">
                <a:solidFill>
                  <a:srgbClr val="ECECEC"/>
                </a:solidFill>
                <a:effectLst/>
                <a:ea typeface="Times New Roman" panose="02020603050405020304" pitchFamily="18" charset="0"/>
                <a:cs typeface="Times New Roman" panose="02020603050405020304" pitchFamily="18" charset="0"/>
              </a:rPr>
              <a:t> data </a:t>
            </a:r>
            <a:r>
              <a:rPr lang="cs-CZ" sz="1200" kern="0" dirty="0" err="1">
                <a:solidFill>
                  <a:srgbClr val="ECECEC"/>
                </a:solidFill>
                <a:effectLst/>
                <a:ea typeface="Times New Roman" panose="02020603050405020304" pitchFamily="18" charset="0"/>
                <a:cs typeface="Times New Roman" panose="02020603050405020304" pitchFamily="18" charset="0"/>
              </a:rPr>
              <a:t>beyond</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surface</a:t>
            </a:r>
            <a:r>
              <a:rPr lang="cs-CZ" sz="1200" kern="0" dirty="0">
                <a:solidFill>
                  <a:srgbClr val="ECECEC"/>
                </a:solidFill>
                <a:effectLst/>
                <a:ea typeface="Times New Roman" panose="02020603050405020304" pitchFamily="18" charset="0"/>
                <a:cs typeface="Times New Roman" panose="02020603050405020304" pitchFamily="18" charset="0"/>
              </a:rPr>
              <a:t>-level </a:t>
            </a:r>
            <a:r>
              <a:rPr lang="cs-CZ" sz="1200" kern="0" dirty="0" err="1">
                <a:solidFill>
                  <a:srgbClr val="ECECEC"/>
                </a:solidFill>
                <a:effectLst/>
                <a:ea typeface="Times New Roman" panose="02020603050405020304" pitchFamily="18" charset="0"/>
                <a:cs typeface="Times New Roman" panose="02020603050405020304" pitchFamily="18" charset="0"/>
              </a:rPr>
              <a:t>coding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fostering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deeper</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insights</a:t>
            </a:r>
            <a:r>
              <a:rPr lang="cs-CZ" sz="1200" kern="0" dirty="0">
                <a:solidFill>
                  <a:srgbClr val="ECECEC"/>
                </a:solidFill>
                <a:effectLst/>
                <a:ea typeface="Times New Roman" panose="02020603050405020304" pitchFamily="18" charset="0"/>
                <a:cs typeface="Times New Roman" panose="02020603050405020304" pitchFamily="18" charset="0"/>
              </a:rPr>
              <a:t> and </a:t>
            </a:r>
            <a:r>
              <a:rPr lang="cs-CZ" sz="1200" kern="0" dirty="0" err="1">
                <a:solidFill>
                  <a:srgbClr val="ECECEC"/>
                </a:solidFill>
                <a:effectLst/>
                <a:ea typeface="Times New Roman" panose="02020603050405020304" pitchFamily="18" charset="0"/>
                <a:cs typeface="Times New Roman" panose="02020603050405020304" pitchFamily="18" charset="0"/>
              </a:rPr>
              <a:t>connections</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cs-CZ" sz="1200" b="1" kern="0" dirty="0" err="1">
                <a:solidFill>
                  <a:srgbClr val="ECECEC"/>
                </a:solidFill>
                <a:effectLst/>
                <a:ea typeface="Times New Roman" panose="02020603050405020304" pitchFamily="18" charset="0"/>
                <a:cs typeface="Times New Roman" panose="02020603050405020304" pitchFamily="18" charset="0"/>
              </a:rPr>
              <a:t>Example</a:t>
            </a:r>
            <a:r>
              <a:rPr lang="cs-CZ" sz="1200" kern="0" dirty="0">
                <a:solidFill>
                  <a:srgbClr val="ECECEC"/>
                </a:solidFill>
                <a:effectLst/>
                <a:ea typeface="Times New Roman" panose="02020603050405020304" pitchFamily="18" charset="0"/>
                <a:cs typeface="Times New Roman" panose="02020603050405020304" pitchFamily="18" charset="0"/>
              </a:rPr>
              <a:t>: A </a:t>
            </a:r>
            <a:r>
              <a:rPr lang="cs-CZ" sz="1200" kern="0" dirty="0" err="1">
                <a:solidFill>
                  <a:srgbClr val="ECECEC"/>
                </a:solidFill>
                <a:effectLst/>
                <a:ea typeface="Times New Roman" panose="02020603050405020304" pitchFamily="18" charset="0"/>
                <a:cs typeface="Times New Roman" panose="02020603050405020304" pitchFamily="18" charset="0"/>
              </a:rPr>
              <a:t>memo</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might</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note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the</a:t>
            </a:r>
            <a:r>
              <a:rPr lang="cs-CZ" sz="1200" kern="0" dirty="0">
                <a:solidFill>
                  <a:srgbClr val="ECECEC"/>
                </a:solidFill>
                <a:effectLst/>
                <a:ea typeface="Times New Roman" panose="02020603050405020304" pitchFamily="18" charset="0"/>
                <a:cs typeface="Times New Roman" panose="02020603050405020304" pitchFamily="18" charset="0"/>
              </a:rPr>
              <a:t> prevalence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environmental</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concern</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among</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participants</a:t>
            </a:r>
            <a:r>
              <a:rPr lang="cs-CZ" sz="1200" kern="0" dirty="0">
                <a:solidFill>
                  <a:srgbClr val="ECECEC"/>
                </a:solidFill>
                <a:effectLst/>
                <a:ea typeface="Times New Roman" panose="02020603050405020304" pitchFamily="18" charset="0"/>
                <a:cs typeface="Times New Roman" panose="02020603050405020304" pitchFamily="18" charset="0"/>
              </a:rPr>
              <a:t> but a </a:t>
            </a:r>
            <a:r>
              <a:rPr lang="cs-CZ" sz="1200" kern="0" dirty="0" err="1">
                <a:solidFill>
                  <a:srgbClr val="ECECEC"/>
                </a:solidFill>
                <a:effectLst/>
                <a:ea typeface="Times New Roman" panose="02020603050405020304" pitchFamily="18" charset="0"/>
                <a:cs typeface="Times New Roman" panose="02020603050405020304" pitchFamily="18" charset="0"/>
              </a:rPr>
              <a:t>lack</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of</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knowledge</a:t>
            </a:r>
            <a:r>
              <a:rPr lang="cs-CZ" sz="1200" kern="0" dirty="0">
                <a:solidFill>
                  <a:srgbClr val="ECECEC"/>
                </a:solidFill>
                <a:effectLst/>
                <a:ea typeface="Times New Roman" panose="02020603050405020304" pitchFamily="18" charset="0"/>
                <a:cs typeface="Times New Roman" panose="02020603050405020304" pitchFamily="18" charset="0"/>
              </a:rPr>
              <a:t> on </a:t>
            </a:r>
            <a:r>
              <a:rPr lang="cs-CZ" sz="1200" kern="0" dirty="0" err="1">
                <a:solidFill>
                  <a:srgbClr val="ECECEC"/>
                </a:solidFill>
                <a:effectLst/>
                <a:ea typeface="Times New Roman" panose="02020603050405020304" pitchFamily="18" charset="0"/>
                <a:cs typeface="Times New Roman" panose="02020603050405020304" pitchFamily="18" charset="0"/>
              </a:rPr>
              <a:t>how</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contribute</a:t>
            </a:r>
            <a:r>
              <a:rPr lang="cs-CZ" sz="1200" kern="0" dirty="0">
                <a:solidFill>
                  <a:srgbClr val="ECECEC"/>
                </a:solidFill>
                <a:effectLst/>
                <a:ea typeface="Times New Roman" panose="02020603050405020304" pitchFamily="18" charset="0"/>
                <a:cs typeface="Times New Roman" panose="02020603050405020304" pitchFamily="18" charset="0"/>
              </a:rPr>
              <a:t> </a:t>
            </a:r>
            <a:r>
              <a:rPr lang="cs-CZ" sz="1200" kern="0" dirty="0" err="1">
                <a:solidFill>
                  <a:srgbClr val="ECECEC"/>
                </a:solidFill>
                <a:effectLst/>
                <a:ea typeface="Times New Roman" panose="02020603050405020304" pitchFamily="18" charset="0"/>
                <a:cs typeface="Times New Roman" panose="02020603050405020304" pitchFamily="18" charset="0"/>
              </a:rPr>
              <a:t>effectively</a:t>
            </a:r>
            <a:r>
              <a:rPr lang="cs-CZ" sz="1200" kern="0" dirty="0">
                <a:solidFill>
                  <a:srgbClr val="ECECEC"/>
                </a:solidFill>
                <a:effectLst/>
                <a:ea typeface="Times New Roman" panose="02020603050405020304" pitchFamily="18" charset="0"/>
                <a:cs typeface="Times New Roman" panose="02020603050405020304" pitchFamily="18" charset="0"/>
              </a:rPr>
              <a:t> to </a:t>
            </a:r>
            <a:r>
              <a:rPr lang="cs-CZ" sz="1200" kern="0" dirty="0" err="1">
                <a:solidFill>
                  <a:srgbClr val="ECECEC"/>
                </a:solidFill>
                <a:effectLst/>
                <a:ea typeface="Times New Roman" panose="02020603050405020304" pitchFamily="18" charset="0"/>
                <a:cs typeface="Times New Roman" panose="02020603050405020304" pitchFamily="18" charset="0"/>
              </a:rPr>
              <a:t>change</a:t>
            </a:r>
            <a:r>
              <a:rPr lang="cs-CZ" sz="1200" kern="0" dirty="0">
                <a:solidFill>
                  <a:srgbClr val="ECECEC"/>
                </a:solidFill>
                <a:effectLst/>
                <a:ea typeface="Times New Roman" panose="02020603050405020304" pitchFamily="18" charset="0"/>
                <a:cs typeface="Times New Roman" panose="02020603050405020304" pitchFamily="18" charset="0"/>
              </a:rPr>
              <a:t>.</a:t>
            </a:r>
            <a:endParaRPr lang="cs-CZ" sz="1200" kern="100" dirty="0">
              <a:solidFill>
                <a:srgbClr val="ECECEC"/>
              </a:solidFill>
              <a:effectLst/>
              <a:ea typeface="Aptos" panose="020B0004020202020204" pitchFamily="34" charset="0"/>
              <a:cs typeface="Times New Roman" panose="02020603050405020304" pitchFamily="18" charset="0"/>
            </a:endParaRPr>
          </a:p>
          <a:p>
            <a:br>
              <a:rPr lang="en-US" sz="1200" dirty="0"/>
            </a:br>
            <a:endParaRPr lang="en-US" sz="1200" dirty="0"/>
          </a:p>
          <a:p>
            <a:pPr marL="171450" indent="-171450">
              <a:buChar char="•"/>
            </a:pPr>
            <a:endParaRPr lang="en-US" sz="1200" dirty="0">
              <a:solidFill>
                <a:srgbClr val="ECECEC"/>
              </a:solidFill>
            </a:endParaRPr>
          </a:p>
          <a:p>
            <a:pPr>
              <a:buChar char="•"/>
            </a:pPr>
            <a:endParaRPr lang="en-US" sz="1200" dirty="0">
              <a:solidFill>
                <a:srgbClr val="ECECEC"/>
              </a:solidFill>
              <a:ea typeface="+mn-lt"/>
              <a:cs typeface="+mn-lt"/>
            </a:endParaRPr>
          </a:p>
          <a:p>
            <a:pPr>
              <a:buChar char="•"/>
            </a:pPr>
            <a:endParaRPr lang="en-US" sz="1200" dirty="0">
              <a:solidFill>
                <a:srgbClr val="ECECEC"/>
              </a:solidFill>
              <a:ea typeface="+mn-lt"/>
              <a:cs typeface="+mn-lt"/>
            </a:endParaRPr>
          </a:p>
          <a:p>
            <a:endParaRPr lang="en-US" sz="1200" dirty="0">
              <a:solidFill>
                <a:srgbClr val="ECECEC"/>
              </a:solidFill>
              <a:ea typeface="+mn-lt"/>
              <a:cs typeface="+mn-lt"/>
            </a:endParaRPr>
          </a:p>
          <a:p>
            <a:pPr marL="171450" indent="-171450">
              <a:buFont typeface="Arial" panose="020B0604020202020204" pitchFamily="34" charset="0"/>
              <a:buChar char="•"/>
            </a:pPr>
            <a:endParaRPr lang="en-US" sz="1200" dirty="0">
              <a:solidFill>
                <a:srgbClr val="ECECEC"/>
              </a:solidFill>
              <a:ea typeface="+mn-lt"/>
              <a:cs typeface="+mn-lt"/>
            </a:endParaRPr>
          </a:p>
          <a:p>
            <a:pPr>
              <a:buFont typeface="Arial" panose="020B0604020202020204" pitchFamily="34" charset="0"/>
              <a:buChar char="•"/>
            </a:pPr>
            <a:endParaRPr lang="en-US" sz="1200" dirty="0">
              <a:solidFill>
                <a:srgbClr val="ECECEC"/>
              </a:solidFill>
            </a:endParaRPr>
          </a:p>
          <a:p>
            <a:pPr marL="285750" indent="-285750">
              <a:buFont typeface="Arial"/>
              <a:buChar char="•"/>
            </a:pPr>
            <a:endParaRPr lang="en-US" sz="1200" dirty="0">
              <a:solidFill>
                <a:srgbClr val="ECECEC"/>
              </a:solidFill>
              <a:ea typeface="+mn-lt"/>
              <a:cs typeface="+mn-lt"/>
            </a:endParaRPr>
          </a:p>
          <a:p>
            <a:pPr marL="57150" indent="0"/>
            <a:endParaRPr lang="en-US" sz="1200" b="1" dirty="0">
              <a:solidFill>
                <a:srgbClr val="ECECEC"/>
              </a:solidFill>
              <a:ea typeface="+mn-lt"/>
              <a:cs typeface="+mn-lt"/>
            </a:endParaRPr>
          </a:p>
          <a:p>
            <a:pPr marL="0" lvl="2" indent="0"/>
            <a:endParaRPr lang="en-US" sz="1200" b="1" dirty="0">
              <a:solidFill>
                <a:srgbClr val="ECECEC"/>
              </a:solidFill>
            </a:endParaRPr>
          </a:p>
          <a:p>
            <a:pPr lvl="1"/>
            <a:endParaRPr lang="en-US" sz="1200" dirty="0">
              <a:solidFill>
                <a:srgbClr val="ECECEC"/>
              </a:solidFill>
            </a:endParaRPr>
          </a:p>
          <a:p>
            <a:pPr lvl="1">
              <a:buFont typeface="Arial" panose="020B0604020202020204" pitchFamily="34" charset="0"/>
              <a:buChar char="•"/>
            </a:pPr>
            <a:endParaRPr lang="en-US" sz="1200" dirty="0">
              <a:solidFill>
                <a:srgbClr val="ECECEC"/>
              </a:solidFill>
            </a:endParaRPr>
          </a:p>
          <a:p>
            <a:pPr lvl="2">
              <a:buFont typeface="Arial" panose="020B0604020202020204" pitchFamily="34" charset="0"/>
              <a:buChar char="•"/>
            </a:pPr>
            <a:endParaRPr lang="en-US" sz="1200" dirty="0">
              <a:solidFill>
                <a:srgbClr val="ECECEC"/>
              </a:solidFill>
              <a:ea typeface="+mn-lt"/>
              <a:cs typeface="+mn-lt"/>
            </a:endParaRPr>
          </a:p>
          <a:p>
            <a:pPr>
              <a:buFont typeface="Arial"/>
              <a:buChar char="•"/>
            </a:pPr>
            <a:endParaRPr lang="en-US" sz="1200" dirty="0">
              <a:solidFill>
                <a:srgbClr val="ECECEC"/>
              </a:solidFill>
            </a:endParaRPr>
          </a:p>
          <a:p>
            <a:pPr>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marL="285750">
              <a:buFont typeface="Arial"/>
              <a:buChar char="•"/>
            </a:pPr>
            <a:endParaRPr lang="en-US" sz="1200" dirty="0">
              <a:solidFill>
                <a:srgbClr val="ECECEC"/>
              </a:solidFill>
            </a:endParaRPr>
          </a:p>
          <a:p>
            <a:pPr lvl="1">
              <a:buFont typeface="Arial"/>
              <a:buChar char="•"/>
            </a:pPr>
            <a:endParaRPr lang="en-US" sz="1200" dirty="0">
              <a:solidFill>
                <a:srgbClr val="F8F0E3"/>
              </a:solidFill>
            </a:endParaRPr>
          </a:p>
          <a:p>
            <a:br>
              <a:rPr lang="en-US" dirty="0"/>
            </a:br>
            <a:endParaRPr lang="en-US" dirty="0"/>
          </a:p>
          <a:p>
            <a:endParaRPr lang="en-US" sz="1200" b="1" dirty="0">
              <a:solidFill>
                <a:schemeClr val="tx2"/>
              </a:solidFill>
              <a:ea typeface="+mn-lt"/>
              <a:cs typeface="+mn-lt"/>
            </a:endParaRPr>
          </a:p>
          <a:p>
            <a:br>
              <a:rPr lang="en-US" sz="1200" b="1" dirty="0">
                <a:solidFill>
                  <a:schemeClr val="tx2"/>
                </a:solidFill>
                <a:ea typeface="+mn-lt"/>
                <a:cs typeface="+mn-lt"/>
              </a:rPr>
            </a:br>
            <a:endParaRPr lang="en-US" sz="1200" b="1" dirty="0">
              <a:solidFill>
                <a:schemeClr val="tx2"/>
              </a:solidFill>
              <a:ea typeface="+mn-lt"/>
              <a:cs typeface="+mn-lt"/>
            </a:endParaRPr>
          </a:p>
          <a:p>
            <a:pPr marL="171450" lvl="2" indent="-171450"/>
            <a:endParaRPr lang="en-US" sz="1200" b="1" dirty="0">
              <a:solidFill>
                <a:schemeClr val="tx2"/>
              </a:solidFill>
              <a:ea typeface="+mn-lt"/>
              <a:cs typeface="+mn-lt"/>
            </a:endParaRPr>
          </a:p>
          <a:p>
            <a:pPr lvl="2" indent="-285750">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200" b="1" dirty="0">
              <a:solidFill>
                <a:schemeClr val="tx2"/>
              </a:solidFill>
              <a:ea typeface="+mn-lt"/>
              <a:cs typeface="+mn-lt"/>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2">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Tree>
    <p:extLst>
      <p:ext uri="{BB962C8B-B14F-4D97-AF65-F5344CB8AC3E}">
        <p14:creationId xmlns:p14="http://schemas.microsoft.com/office/powerpoint/2010/main" val="1226676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528217" cy="2685383"/>
          </a:xfrm>
        </p:spPr>
        <p:txBody>
          <a:bodyPr/>
          <a:lstStyle/>
          <a:p>
            <a:r>
              <a:rPr lang="en-US"/>
              <a:t>THANK YOU</a:t>
            </a:r>
          </a:p>
        </p:txBody>
      </p:sp>
    </p:spTree>
    <p:extLst>
      <p:ext uri="{BB962C8B-B14F-4D97-AF65-F5344CB8AC3E}">
        <p14:creationId xmlns:p14="http://schemas.microsoft.com/office/powerpoint/2010/main" val="243649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314221"/>
            <a:ext cx="6589150" cy="1988706"/>
          </a:xfrm>
        </p:spPr>
        <p:txBody>
          <a:bodyPr>
            <a:normAutofit/>
          </a:bodyPr>
          <a:lstStyle/>
          <a:p>
            <a:r>
              <a:rPr lang="en-US"/>
              <a:t>What is Qualitative Content Analysis?</a:t>
            </a:r>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1" y="1584707"/>
            <a:ext cx="7278967" cy="4461876"/>
          </a:xfrm>
        </p:spPr>
        <p:txBody>
          <a:bodyPr vert="horz" lIns="91440" tIns="45720" rIns="91440" bIns="45720" rtlCol="0" anchor="t">
            <a:noAutofit/>
          </a:bodyPr>
          <a:lstStyle/>
          <a:p>
            <a:pPr marL="285750" indent="-285750">
              <a:buFont typeface="Arial"/>
              <a:buChar char="•"/>
            </a:pPr>
            <a:endParaRPr lang="en-US" sz="1400" dirty="0">
              <a:solidFill>
                <a:schemeClr val="tx2"/>
              </a:solidFill>
            </a:endParaRPr>
          </a:p>
          <a:p>
            <a:pPr marL="285750" indent="-285750">
              <a:buFont typeface="Arial"/>
              <a:buChar char="•"/>
            </a:pPr>
            <a:r>
              <a:rPr lang="en-US" sz="1400" dirty="0">
                <a:solidFill>
                  <a:schemeClr val="tx2"/>
                </a:solidFill>
              </a:rPr>
              <a:t>Core Characteristics:</a:t>
            </a:r>
          </a:p>
          <a:p>
            <a:pPr marL="442913" indent="-84138" algn="l">
              <a:buFont typeface="Arial" panose="020B0604020202020204" pitchFamily="34" charset="0"/>
              <a:buChar char="•"/>
            </a:pPr>
            <a:r>
              <a:rPr lang="en-US" sz="1400" b="1" dirty="0">
                <a:solidFill>
                  <a:schemeClr val="tx2"/>
                </a:solidFill>
              </a:rPr>
              <a:t>Systematic Approach</a:t>
            </a:r>
            <a:r>
              <a:rPr lang="en-US" sz="1400" dirty="0">
                <a:solidFill>
                  <a:schemeClr val="tx2"/>
                </a:solidFill>
              </a:rPr>
              <a:t>: Guarantees comprehensive consideration of all material by following a specific sequence of steps tailored to the research question.</a:t>
            </a:r>
          </a:p>
          <a:p>
            <a:pPr marL="442913" indent="-84138" algn="l">
              <a:buFont typeface="Arial" panose="020B0604020202020204" pitchFamily="34" charset="0"/>
              <a:buChar char="•"/>
            </a:pPr>
            <a:r>
              <a:rPr lang="en-US" sz="1400" b="1" dirty="0">
                <a:solidFill>
                  <a:schemeClr val="tx2"/>
                </a:solidFill>
              </a:rPr>
              <a:t>Flexibility</a:t>
            </a:r>
            <a:r>
              <a:rPr lang="en-US" sz="1400" dirty="0">
                <a:solidFill>
                  <a:schemeClr val="tx2"/>
                </a:solidFill>
              </a:rPr>
              <a:t>: Adjusts the coding frame to match the material, ensuring validity and relevance to the concepts under investigation.</a:t>
            </a:r>
          </a:p>
          <a:p>
            <a:pPr marL="442913" indent="-84138" algn="l">
              <a:buFont typeface="Arial" panose="020B0604020202020204" pitchFamily="34" charset="0"/>
              <a:buChar char="•"/>
            </a:pPr>
            <a:r>
              <a:rPr lang="en-US" sz="1400" b="1" dirty="0">
                <a:solidFill>
                  <a:schemeClr val="tx2"/>
                </a:solidFill>
              </a:rPr>
              <a:t>Data Reduction</a:t>
            </a:r>
            <a:r>
              <a:rPr lang="en-US" sz="1400" dirty="0">
                <a:solidFill>
                  <a:schemeClr val="tx2"/>
                </a:solidFill>
              </a:rPr>
              <a:t>: Focuses on aspects pertinent to the research question, abstracting and classifying data to aid in understanding and comparison.</a:t>
            </a:r>
          </a:p>
          <a:p>
            <a:pPr marL="285750" indent="-285750">
              <a:buFont typeface="Arial"/>
              <a:buChar char="•"/>
            </a:pPr>
            <a:endParaRPr lang="en-US" sz="1400" dirty="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5</a:t>
            </a:fld>
            <a:endParaRPr lang="en-US"/>
          </a:p>
        </p:txBody>
      </p:sp>
    </p:spTree>
    <p:extLst>
      <p:ext uri="{BB962C8B-B14F-4D97-AF65-F5344CB8AC3E}">
        <p14:creationId xmlns:p14="http://schemas.microsoft.com/office/powerpoint/2010/main" val="404403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6589150" cy="1988706"/>
          </a:xfrm>
        </p:spPr>
        <p:txBody>
          <a:bodyPr>
            <a:normAutofit fontScale="90000"/>
          </a:bodyPr>
          <a:lstStyle/>
          <a:p>
            <a:r>
              <a:rPr lang="en-US" dirty="0"/>
              <a:t>Why Use QCA and How Does It Differ from Quantitative Content Analysis?</a:t>
            </a:r>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510" y="2629948"/>
            <a:ext cx="7278967" cy="3907694"/>
          </a:xfrm>
        </p:spPr>
        <p:txBody>
          <a:bodyPr vert="horz" lIns="91440" tIns="45720" rIns="91440" bIns="45720" rtlCol="0" anchor="t">
            <a:noAutofit/>
          </a:bodyPr>
          <a:lstStyle/>
          <a:p>
            <a:pPr marL="285750" indent="-285750">
              <a:buFont typeface="Arial,Sans-Serif"/>
              <a:buChar char="•"/>
            </a:pPr>
            <a:r>
              <a:rPr lang="en-US" sz="1400">
                <a:solidFill>
                  <a:schemeClr val="tx2"/>
                </a:solidFill>
                <a:cs typeface="Arial"/>
              </a:rPr>
              <a:t>Why Use QCA:</a:t>
            </a:r>
          </a:p>
          <a:p>
            <a:pPr lvl="1">
              <a:buFont typeface="Arial"/>
              <a:buChar char="•"/>
            </a:pPr>
            <a:r>
              <a:rPr lang="en-US" sz="1400">
                <a:solidFill>
                  <a:schemeClr val="tx2"/>
                </a:solidFill>
                <a:cs typeface="Arial"/>
              </a:rPr>
              <a:t>To uncover </a:t>
            </a:r>
            <a:r>
              <a:rPr lang="en-US" sz="1400" b="1">
                <a:solidFill>
                  <a:schemeClr val="tx2"/>
                </a:solidFill>
                <a:cs typeface="Arial"/>
              </a:rPr>
              <a:t>deeper meanings </a:t>
            </a:r>
            <a:r>
              <a:rPr lang="en-US" sz="1400">
                <a:solidFill>
                  <a:schemeClr val="tx2"/>
                </a:solidFill>
                <a:cs typeface="Arial"/>
              </a:rPr>
              <a:t>and </a:t>
            </a:r>
            <a:r>
              <a:rPr lang="en-US" sz="1400" b="1">
                <a:solidFill>
                  <a:schemeClr val="tx2"/>
                </a:solidFill>
                <a:cs typeface="Arial"/>
              </a:rPr>
              <a:t>patterns</a:t>
            </a:r>
            <a:r>
              <a:rPr lang="en-US" sz="1400">
                <a:solidFill>
                  <a:schemeClr val="tx2"/>
                </a:solidFill>
                <a:cs typeface="Arial"/>
              </a:rPr>
              <a:t> in qualitative data that are not immediately apparent.</a:t>
            </a:r>
          </a:p>
          <a:p>
            <a:pPr lvl="1">
              <a:buFont typeface="Arial"/>
              <a:buChar char="•"/>
            </a:pPr>
            <a:r>
              <a:rPr lang="en-US" sz="1400">
                <a:solidFill>
                  <a:schemeClr val="tx2"/>
                </a:solidFill>
                <a:cs typeface="Arial"/>
              </a:rPr>
              <a:t>Enables the exploration of complex, holistic, and </a:t>
            </a:r>
            <a:r>
              <a:rPr lang="en-US" sz="1400" b="1">
                <a:solidFill>
                  <a:schemeClr val="tx2"/>
                </a:solidFill>
                <a:cs typeface="Arial"/>
              </a:rPr>
              <a:t>context-dependent meanings</a:t>
            </a:r>
            <a:r>
              <a:rPr lang="en-US" sz="1400">
                <a:solidFill>
                  <a:schemeClr val="tx2"/>
                </a:solidFill>
                <a:cs typeface="Arial"/>
              </a:rPr>
              <a:t>.</a:t>
            </a:r>
          </a:p>
          <a:p>
            <a:pPr lvl="1">
              <a:buFont typeface="Arial"/>
              <a:buChar char="•"/>
            </a:pPr>
            <a:r>
              <a:rPr lang="en-US" sz="1400">
                <a:solidFill>
                  <a:schemeClr val="tx2"/>
                </a:solidFill>
                <a:cs typeface="Arial"/>
              </a:rPr>
              <a:t>Particularly useful in social sciences for analyzing cultural texts, media, and interviews to understand societal dynamics and individual perceptions.</a:t>
            </a:r>
          </a:p>
          <a:p>
            <a:pPr marL="742950" lvl="1" indent="-285750">
              <a:buFont typeface="Arial,Sans-Serif"/>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6</a:t>
            </a:fld>
            <a:endParaRPr lang="en-US"/>
          </a:p>
        </p:txBody>
      </p:sp>
    </p:spTree>
    <p:extLst>
      <p:ext uri="{BB962C8B-B14F-4D97-AF65-F5344CB8AC3E}">
        <p14:creationId xmlns:p14="http://schemas.microsoft.com/office/powerpoint/2010/main" val="264641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6589150" cy="1988706"/>
          </a:xfrm>
        </p:spPr>
        <p:txBody>
          <a:bodyPr>
            <a:normAutofit fontScale="90000"/>
          </a:bodyPr>
          <a:lstStyle/>
          <a:p>
            <a:r>
              <a:rPr lang="en-US"/>
              <a:t>Why Use QCA and How Does It Differ from Quantitative Content Analysis?</a:t>
            </a:r>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510" y="2629948"/>
            <a:ext cx="7278967" cy="3907694"/>
          </a:xfrm>
        </p:spPr>
        <p:txBody>
          <a:bodyPr vert="horz" lIns="91440" tIns="45720" rIns="91440" bIns="45720" rtlCol="0" anchor="t">
            <a:noAutofit/>
          </a:bodyPr>
          <a:lstStyle/>
          <a:p>
            <a:pPr marL="285750" indent="-285750">
              <a:buFont typeface="Arial,Sans-Serif"/>
              <a:buChar char="•"/>
            </a:pPr>
            <a:r>
              <a:rPr lang="en-US" sz="1400" dirty="0">
                <a:solidFill>
                  <a:schemeClr val="tx2"/>
                </a:solidFill>
                <a:cs typeface="Arial"/>
              </a:rPr>
              <a:t>Differences from Quantitative Content Analysis:</a:t>
            </a:r>
          </a:p>
          <a:p>
            <a:pPr lvl="1">
              <a:buFont typeface="Arial"/>
              <a:buChar char="•"/>
            </a:pPr>
            <a:r>
              <a:rPr lang="en-US" sz="1400" b="1" dirty="0">
                <a:solidFill>
                  <a:schemeClr val="tx2"/>
                </a:solidFill>
                <a:cs typeface="Arial"/>
              </a:rPr>
              <a:t>Focus on Latent Meaning</a:t>
            </a:r>
            <a:r>
              <a:rPr lang="en-US" sz="1400" dirty="0">
                <a:solidFill>
                  <a:schemeClr val="tx2"/>
                </a:solidFill>
                <a:cs typeface="Arial"/>
              </a:rPr>
              <a:t>: Unlike quantitative analysis, which primarily examines manifest content, QCA delves into the underlying meanings and contexts.</a:t>
            </a:r>
          </a:p>
          <a:p>
            <a:pPr lvl="1">
              <a:buFont typeface="Arial"/>
              <a:buChar char="•"/>
            </a:pPr>
            <a:r>
              <a:rPr lang="en-US" sz="1400" b="1" dirty="0">
                <a:solidFill>
                  <a:schemeClr val="tx2"/>
                </a:solidFill>
                <a:cs typeface="Arial"/>
              </a:rPr>
              <a:t>Contextual Analysis</a:t>
            </a:r>
            <a:r>
              <a:rPr lang="en-US" sz="1400" dirty="0">
                <a:solidFill>
                  <a:schemeClr val="tx2"/>
                </a:solidFill>
                <a:cs typeface="Arial"/>
              </a:rPr>
              <a:t>: QCA requires a thorough consideration of the context surrounding the content, including societal, cultural, and situational factors.</a:t>
            </a:r>
          </a:p>
          <a:p>
            <a:pPr lvl="1">
              <a:buFont typeface="Arial"/>
              <a:buChar char="•"/>
            </a:pPr>
            <a:r>
              <a:rPr lang="en-US" sz="1400" b="1" dirty="0">
                <a:solidFill>
                  <a:schemeClr val="tx2"/>
                </a:solidFill>
                <a:cs typeface="Arial"/>
              </a:rPr>
              <a:t>Methodological Approach</a:t>
            </a:r>
            <a:r>
              <a:rPr lang="en-US" sz="1400" dirty="0">
                <a:solidFill>
                  <a:schemeClr val="tx2"/>
                </a:solidFill>
                <a:cs typeface="Arial"/>
              </a:rPr>
              <a:t>: QCA is less rigid, allowing for a more nuanced and flexible analysis process, emphasizing validity checks as much as reliability checks.</a:t>
            </a:r>
            <a:endParaRPr lang="en-US" sz="1400" dirty="0">
              <a:solidFill>
                <a:schemeClr val="tx2"/>
              </a:solidFill>
              <a:latin typeface="Arial"/>
              <a:cs typeface="Arial"/>
            </a:endParaRPr>
          </a:p>
          <a:p>
            <a:pPr lvl="1">
              <a:buFont typeface="Arial"/>
              <a:buChar char="•"/>
            </a:pPr>
            <a:endParaRPr lang="en-US" sz="1400" dirty="0">
              <a:solidFill>
                <a:schemeClr val="tx2"/>
              </a:solidFill>
              <a:latin typeface="Arial"/>
              <a:cs typeface="Arial"/>
            </a:endParaRPr>
          </a:p>
          <a:p>
            <a:pPr marL="457200" lvl="1" indent="-228600">
              <a:buFont typeface="Arial"/>
              <a:buChar char="•"/>
            </a:pPr>
            <a:endParaRPr lang="en-US" sz="1400" dirty="0">
              <a:solidFill>
                <a:schemeClr val="tx2"/>
              </a:solidFill>
              <a:latin typeface="Arial"/>
              <a:cs typeface="Arial"/>
            </a:endParaRPr>
          </a:p>
          <a:p>
            <a:pPr marL="457200" indent="-228600">
              <a:buFont typeface="Arial"/>
              <a:buChar char="•"/>
            </a:pPr>
            <a:endParaRPr lang="en-US" sz="1400" dirty="0">
              <a:solidFill>
                <a:schemeClr val="tx2"/>
              </a:solidFill>
              <a:latin typeface="Arial"/>
              <a:cs typeface="Arial"/>
            </a:endParaRPr>
          </a:p>
          <a:p>
            <a:pPr marL="285750" indent="-285750">
              <a:buFont typeface="Arial"/>
              <a:buChar char="•"/>
            </a:pPr>
            <a:endParaRPr lang="en-US" sz="1400" dirty="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7</a:t>
            </a:fld>
            <a:endParaRPr lang="en-US"/>
          </a:p>
        </p:txBody>
      </p:sp>
    </p:spTree>
    <p:extLst>
      <p:ext uri="{BB962C8B-B14F-4D97-AF65-F5344CB8AC3E}">
        <p14:creationId xmlns:p14="http://schemas.microsoft.com/office/powerpoint/2010/main" val="33628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6589150" cy="1988706"/>
          </a:xfrm>
        </p:spPr>
        <p:txBody>
          <a:bodyPr>
            <a:normAutofit fontScale="90000"/>
          </a:bodyPr>
          <a:lstStyle/>
          <a:p>
            <a:r>
              <a:rPr lang="en-US"/>
              <a:t>Why Use QCA and How Does It Differ from Quantitative Content Analysis?</a:t>
            </a:r>
          </a:p>
          <a:p>
            <a:endParaRPr lang="en-US"/>
          </a:p>
          <a:p>
            <a:endParaRPr lang="en-US"/>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510" y="2629948"/>
            <a:ext cx="7278967" cy="3907694"/>
          </a:xfrm>
        </p:spPr>
        <p:txBody>
          <a:bodyPr vert="horz" lIns="91440" tIns="45720" rIns="91440" bIns="45720" rtlCol="0" anchor="t">
            <a:noAutofit/>
          </a:bodyPr>
          <a:lstStyle/>
          <a:p>
            <a:pPr lvl="1">
              <a:buFont typeface="Arial"/>
              <a:buChar char="•"/>
            </a:pPr>
            <a:r>
              <a:rPr lang="en-US" sz="1400">
                <a:solidFill>
                  <a:schemeClr val="tx2"/>
                </a:solidFill>
                <a:cs typeface="Arial"/>
              </a:rPr>
              <a:t>Conclusion:</a:t>
            </a:r>
            <a:endParaRPr lang="en-US">
              <a:solidFill>
                <a:schemeClr val="tx2"/>
              </a:solidFill>
            </a:endParaRPr>
          </a:p>
          <a:p>
            <a:pPr lvl="2">
              <a:buFont typeface="Wingdings"/>
              <a:buChar char="§"/>
            </a:pPr>
            <a:r>
              <a:rPr lang="en-US" sz="1400">
                <a:solidFill>
                  <a:schemeClr val="tx2"/>
                </a:solidFill>
                <a:cs typeface="Arial"/>
              </a:rPr>
              <a:t>QCA offers a </a:t>
            </a:r>
            <a:r>
              <a:rPr lang="en-US" sz="1400" b="1">
                <a:solidFill>
                  <a:schemeClr val="tx2"/>
                </a:solidFill>
                <a:cs typeface="Arial"/>
              </a:rPr>
              <a:t>comprehensive framework </a:t>
            </a:r>
            <a:r>
              <a:rPr lang="en-US" sz="1400">
                <a:solidFill>
                  <a:schemeClr val="tx2"/>
                </a:solidFill>
                <a:cs typeface="Arial"/>
              </a:rPr>
              <a:t>for qualitative analysis in social sciences, providing insights into the complex interplay between content, context, and meaning. It complements quantitative methods by offering depth and nuance to the understanding of social phenomena</a:t>
            </a:r>
            <a:r>
              <a:rPr lang="sk-SK" sz="1400">
                <a:solidFill>
                  <a:schemeClr val="tx2"/>
                </a:solidFill>
                <a:cs typeface="Arial"/>
              </a:rPr>
              <a:t>.</a:t>
            </a:r>
            <a:endParaRPr lang="en-US">
              <a:solidFill>
                <a:schemeClr val="tx2"/>
              </a:solidFil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8</a:t>
            </a:fld>
            <a:endParaRPr lang="en-US"/>
          </a:p>
        </p:txBody>
      </p:sp>
    </p:spTree>
    <p:extLst>
      <p:ext uri="{BB962C8B-B14F-4D97-AF65-F5344CB8AC3E}">
        <p14:creationId xmlns:p14="http://schemas.microsoft.com/office/powerpoint/2010/main" val="179548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13510" y="203385"/>
            <a:ext cx="6589150" cy="1988706"/>
          </a:xfrm>
        </p:spPr>
        <p:txBody>
          <a:bodyPr>
            <a:normAutofit/>
          </a:bodyPr>
          <a:lstStyle/>
          <a:p>
            <a:r>
              <a:rPr lang="en-US" dirty="0"/>
              <a:t>Practical Implications of Using QCA</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13510" y="2192091"/>
            <a:ext cx="7278967" cy="3907694"/>
          </a:xfrm>
        </p:spPr>
        <p:txBody>
          <a:bodyPr vert="horz" lIns="91440" tIns="45720" rIns="91440" bIns="45720" rtlCol="0" anchor="t">
            <a:noAutofit/>
          </a:bodyPr>
          <a:lstStyle/>
          <a:p>
            <a:pPr lvl="1">
              <a:buFont typeface="Arial"/>
              <a:buChar char="•"/>
            </a:pPr>
            <a:r>
              <a:rPr lang="en-US" sz="1400">
                <a:solidFill>
                  <a:schemeClr val="tx2"/>
                </a:solidFill>
                <a:cs typeface="Arial"/>
              </a:rPr>
              <a:t>Interpretation and Context:</a:t>
            </a:r>
          </a:p>
          <a:p>
            <a:pPr lvl="2">
              <a:buFont typeface="Wingdings"/>
              <a:buChar char="§"/>
            </a:pPr>
            <a:r>
              <a:rPr lang="en-US" sz="1400">
                <a:solidFill>
                  <a:schemeClr val="tx2"/>
                </a:solidFill>
                <a:cs typeface="Arial"/>
              </a:rPr>
              <a:t>Emphasizes the interpretation of </a:t>
            </a:r>
            <a:r>
              <a:rPr lang="en-US" sz="1400" b="1">
                <a:solidFill>
                  <a:schemeClr val="tx2"/>
                </a:solidFill>
                <a:cs typeface="Arial"/>
              </a:rPr>
              <a:t>symbolic material</a:t>
            </a:r>
            <a:r>
              <a:rPr lang="en-US" sz="1400">
                <a:solidFill>
                  <a:schemeClr val="tx2"/>
                </a:solidFill>
                <a:cs typeface="Arial"/>
              </a:rPr>
              <a:t>, making it suitable for exploring both </a:t>
            </a:r>
            <a:r>
              <a:rPr lang="en-US" sz="1400" b="1">
                <a:solidFill>
                  <a:schemeClr val="tx2"/>
                </a:solidFill>
                <a:cs typeface="Arial"/>
              </a:rPr>
              <a:t>personal and social meanings</a:t>
            </a:r>
            <a:r>
              <a:rPr lang="en-US" sz="1400">
                <a:solidFill>
                  <a:schemeClr val="tx2"/>
                </a:solidFill>
                <a:cs typeface="Arial"/>
              </a:rPr>
              <a:t>.</a:t>
            </a:r>
          </a:p>
          <a:p>
            <a:pPr lvl="2">
              <a:buFont typeface="Wingdings"/>
              <a:buChar char="§"/>
            </a:pPr>
            <a:r>
              <a:rPr lang="en-US" sz="1400">
                <a:solidFill>
                  <a:schemeClr val="tx2"/>
                </a:solidFill>
                <a:cs typeface="Arial"/>
              </a:rPr>
              <a:t>Requires </a:t>
            </a:r>
            <a:r>
              <a:rPr lang="en-US" sz="1400" b="1">
                <a:solidFill>
                  <a:schemeClr val="tx2"/>
                </a:solidFill>
                <a:cs typeface="Arial"/>
              </a:rPr>
              <a:t>considering as much context as necessary </a:t>
            </a:r>
            <a:r>
              <a:rPr lang="en-US" sz="1400">
                <a:solidFill>
                  <a:schemeClr val="tx2"/>
                </a:solidFill>
                <a:cs typeface="Arial"/>
              </a:rPr>
              <a:t>to understand the material, including cultural and situational factors.</a:t>
            </a:r>
          </a:p>
          <a:p>
            <a:pPr lvl="2">
              <a:buFont typeface="Wingdings"/>
              <a:buChar char="§"/>
            </a:pPr>
            <a:endParaRPr lang="en-US" sz="1400">
              <a:solidFill>
                <a:schemeClr val="tx2"/>
              </a:solidFill>
              <a:latin typeface="Arial"/>
              <a:cs typeface="Arial"/>
            </a:endParaRPr>
          </a:p>
          <a:p>
            <a:pPr lvl="2">
              <a:buFont typeface="Wingdings"/>
              <a:buChar char="§"/>
            </a:pPr>
            <a:endParaRPr lang="en-US" sz="1400">
              <a:solidFill>
                <a:schemeClr val="tx2"/>
              </a:solidFill>
              <a:latin typeface="Arial"/>
              <a:cs typeface="Arial"/>
            </a:endParaRPr>
          </a:p>
          <a:p>
            <a:pPr lvl="1">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lvl="1" indent="-228600">
              <a:buFont typeface="Arial"/>
              <a:buChar char="•"/>
            </a:pPr>
            <a:endParaRPr lang="en-US" sz="1400">
              <a:solidFill>
                <a:schemeClr val="tx2"/>
              </a:solidFill>
              <a:latin typeface="Arial"/>
              <a:cs typeface="Arial"/>
            </a:endParaRPr>
          </a:p>
          <a:p>
            <a:pPr marL="457200" indent="-228600">
              <a:buFont typeface="Arial"/>
              <a:buChar char="•"/>
            </a:pPr>
            <a:endParaRPr lang="en-US" sz="1400">
              <a:solidFill>
                <a:schemeClr val="tx2"/>
              </a:solidFill>
              <a:latin typeface="Arial"/>
              <a:cs typeface="Arial"/>
            </a:endParaRPr>
          </a:p>
          <a:p>
            <a:pPr marL="285750" indent="-285750">
              <a:buFont typeface="Arial"/>
              <a:buChar char="•"/>
            </a:pPr>
            <a:endParaRPr lang="en-US" sz="1400">
              <a:solidFill>
                <a:schemeClr val="tx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9</a:t>
            </a:fld>
            <a:endParaRPr lang="en-US"/>
          </a:p>
        </p:txBody>
      </p:sp>
    </p:spTree>
    <p:extLst>
      <p:ext uri="{BB962C8B-B14F-4D97-AF65-F5344CB8AC3E}">
        <p14:creationId xmlns:p14="http://schemas.microsoft.com/office/powerpoint/2010/main" val="850139112"/>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AD375C2-2973-4C8B-9800-5B5271D300BD}">
  <ds:schemaRefs>
    <ds:schemaRef ds:uri="http://schemas.microsoft.com/sharepoint/v3/contenttype/forms"/>
  </ds:schemaRefs>
</ds:datastoreItem>
</file>

<file path=customXml/itemProps2.xml><?xml version="1.0" encoding="utf-8"?>
<ds:datastoreItem xmlns:ds="http://schemas.openxmlformats.org/officeDocument/2006/customXml" ds:itemID="{F1950151-0FE0-482F-ADBD-EE52BFC46C9C}">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9B7A9F-83D5-4264-91C0-B309A9EDBFB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184</TotalTime>
  <Words>6904</Words>
  <Application>Microsoft Macintosh PowerPoint</Application>
  <PresentationFormat>Widescreen</PresentationFormat>
  <Paragraphs>1623</Paragraphs>
  <Slides>49</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Arial</vt:lpstr>
      <vt:lpstr>Arial,Sans-Serif</vt:lpstr>
      <vt:lpstr>Avenir Next LT Pro</vt:lpstr>
      <vt:lpstr>Calibri</vt:lpstr>
      <vt:lpstr>Georgia</vt:lpstr>
      <vt:lpstr>Söhne</vt:lpstr>
      <vt:lpstr>Symbol</vt:lpstr>
      <vt:lpstr>Times New Roman</vt:lpstr>
      <vt:lpstr>Wingdings</vt:lpstr>
      <vt:lpstr>Custom</vt:lpstr>
      <vt:lpstr>Qualitative Content Analysis and Thematic Analysis</vt:lpstr>
      <vt:lpstr>PowerPoint Presentation</vt:lpstr>
      <vt:lpstr>What is meaning?</vt:lpstr>
      <vt:lpstr>What is Qualitative Content Analysis? </vt:lpstr>
      <vt:lpstr>What is Qualitative Content Analysis? </vt:lpstr>
      <vt:lpstr>Why Use QCA and How Does It Differ from Quantitative Content Analysis?  </vt:lpstr>
      <vt:lpstr>Why Use QCA and How Does It Differ from Quantitative Content Analysis?  </vt:lpstr>
      <vt:lpstr>Why Use QCA and How Does It Differ from Quantitative Content Analysis?  </vt:lpstr>
      <vt:lpstr>Practical Implications of Using QCA   </vt:lpstr>
      <vt:lpstr>Practical Implications of Using QCA   </vt:lpstr>
      <vt:lpstr>QCA in Qualitative Research   </vt:lpstr>
      <vt:lpstr>QCA in Qualitative Research   </vt:lpstr>
      <vt:lpstr>QCA in Qualitative Research   </vt:lpstr>
      <vt:lpstr>QCA Application in Research    </vt:lpstr>
      <vt:lpstr>QCA Application in Research    </vt:lpstr>
      <vt:lpstr>Enhancing Qualitative Content Analysis with Mixed Methodologies      </vt:lpstr>
      <vt:lpstr>Enhancing Qualitative Content Analysis with Mixed Methodologies      </vt:lpstr>
      <vt:lpstr>Example of QCA Application in Research    </vt:lpstr>
      <vt:lpstr>Example of QCA Application in Research    </vt:lpstr>
      <vt:lpstr>Example of QCA Application in Research    </vt:lpstr>
      <vt:lpstr>Basic Concepts   </vt:lpstr>
      <vt:lpstr>Basic Concepts   </vt:lpstr>
      <vt:lpstr>Example Cases    </vt:lpstr>
      <vt:lpstr>Recording/Coding      </vt:lpstr>
      <vt:lpstr>Examples of Recording/Coding      </vt:lpstr>
      <vt:lpstr>Examples of Recording/Coding      </vt:lpstr>
      <vt:lpstr>Sampling in Content Analysis    </vt:lpstr>
      <vt:lpstr>Sampling in Content Analysis    </vt:lpstr>
      <vt:lpstr>Sampling in Content Analysis    </vt:lpstr>
      <vt:lpstr>Sampling in Content Analysis    </vt:lpstr>
      <vt:lpstr>Sampling in Content Analysis    </vt:lpstr>
      <vt:lpstr>Reliability and Coding     </vt:lpstr>
      <vt:lpstr>Reliability and Coding   </vt:lpstr>
      <vt:lpstr>Reliability and Coding     </vt:lpstr>
      <vt:lpstr>Reliability and Coding   </vt:lpstr>
      <vt:lpstr>Variables      </vt:lpstr>
      <vt:lpstr>Variables     </vt:lpstr>
      <vt:lpstr>Variables     </vt:lpstr>
      <vt:lpstr>Variables     </vt:lpstr>
      <vt:lpstr>Validity    </vt:lpstr>
      <vt:lpstr>Validity    </vt:lpstr>
      <vt:lpstr>Validity    </vt:lpstr>
      <vt:lpstr>Validity    </vt:lpstr>
      <vt:lpstr>Validity    </vt:lpstr>
      <vt:lpstr>Validity    </vt:lpstr>
      <vt:lpstr>Designing the Analysis     </vt:lpstr>
      <vt:lpstr>Conducting the Analysis      </vt:lpstr>
      <vt:lpstr>Memos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
  <cp:lastModifiedBy>Kristián Földes</cp:lastModifiedBy>
  <cp:revision>12</cp:revision>
  <dcterms:created xsi:type="dcterms:W3CDTF">2024-02-16T20:12:03Z</dcterms:created>
  <dcterms:modified xsi:type="dcterms:W3CDTF">2024-04-17T11:19:55Z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