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61" r:id="rId5"/>
    <p:sldId id="267" r:id="rId6"/>
    <p:sldId id="258" r:id="rId7"/>
    <p:sldId id="269" r:id="rId8"/>
    <p:sldId id="264" r:id="rId9"/>
    <p:sldId id="265" r:id="rId10"/>
    <p:sldId id="268" r:id="rId11"/>
    <p:sldId id="259" r:id="rId12"/>
    <p:sldId id="260" r:id="rId13"/>
    <p:sldId id="257" r:id="rId14"/>
    <p:sldId id="266" r:id="rId1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2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51E19D-848B-4DF9-A286-B2026EE89F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3D409AD-4800-4506-8610-7EFB259D74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0D28C95-6E69-4A3C-A2A6-F2D462160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9229-EBD1-409B-BC6C-830ED05E2B71}" type="datetimeFigureOut">
              <a:rPr lang="cs-CZ" smtClean="0"/>
              <a:t>16.02.2021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5762C3C-E8FE-4A37-A6B0-F51C7E7CA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8A0A9BB-1987-433F-95DC-6A222CF32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40059-891E-4E9C-A4F7-F00D534CB0D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1948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0F514E-A0FE-43EB-988C-6BBB8EA4F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D7754B94-5563-4938-B392-0A9D5832FB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292A652-9C1E-4CE1-9BBF-5CF0A4414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9229-EBD1-409B-BC6C-830ED05E2B71}" type="datetimeFigureOut">
              <a:rPr lang="cs-CZ" smtClean="0"/>
              <a:t>16.02.2021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15C1488-4E51-46E3-BEFD-1731E74F3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C687E8C-1822-41D7-AB5B-28A7C81F4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40059-891E-4E9C-A4F7-F00D534CB0D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8457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35B2D7AE-3998-4D90-A3FF-AFB7644C80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4D93F703-EC51-4668-AD80-0F855CD58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9EFC8DE-0F06-4085-8668-A987A8DA3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9229-EBD1-409B-BC6C-830ED05E2B71}" type="datetimeFigureOut">
              <a:rPr lang="cs-CZ" smtClean="0"/>
              <a:t>16.02.2021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4FD5B88-0118-49A3-92AD-1AFEFC1DE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F57D410-1A15-468F-9B05-94CFE1187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40059-891E-4E9C-A4F7-F00D534CB0D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9988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A1B12E-4D48-4F16-A8DD-E95CBCF11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612CEBC-64D1-43D1-B2EE-026E807D58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2A962E8-A5F3-467B-BD29-FCF4CDD2D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9229-EBD1-409B-BC6C-830ED05E2B71}" type="datetimeFigureOut">
              <a:rPr lang="cs-CZ" smtClean="0"/>
              <a:t>16.02.2021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77C139F-FC37-4B9D-95AB-563DABBF4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0C98696-E562-4918-B976-6FE76BF3C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40059-891E-4E9C-A4F7-F00D534CB0D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184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7CA2D2-C126-4DED-8B15-DCBC132A7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AD904AD-693B-403A-86FB-A1D1541995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882CCE5-D194-4552-8DE3-F3D8C12B4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9229-EBD1-409B-BC6C-830ED05E2B71}" type="datetimeFigureOut">
              <a:rPr lang="cs-CZ" smtClean="0"/>
              <a:t>16.02.2021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3302F1D-C87D-4CED-9EA7-E1C6E405B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68A8E02-D38F-4FA9-9511-BCA4801FB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40059-891E-4E9C-A4F7-F00D534CB0D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0260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D86F20D-6022-40FC-AA7E-504F6DCD1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D0B3030-0A7A-47D3-AABA-D6CB937934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BB1C20C-AC8E-4B30-AF41-98FA80E68A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29E1C2B-B91F-417D-87E6-1C1719F5F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9229-EBD1-409B-BC6C-830ED05E2B71}" type="datetimeFigureOut">
              <a:rPr lang="cs-CZ" smtClean="0"/>
              <a:t>16.02.2021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2DCC7F0-405F-4478-A9BC-DF15EDFFD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64CB951-F771-421B-99F1-5CED97A9A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40059-891E-4E9C-A4F7-F00D534CB0D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0221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947038-416A-4E22-A516-32573ACA7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BCA2DA3-8240-4708-BF79-3976EF0CC1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DACD88FB-7282-415A-A1B2-356173F9DB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A5ED8E59-AF1B-46F7-A9D0-CB094C332E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343C0064-6D18-4576-96DC-329E5D2691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CF0EA704-3E66-479B-B448-3F5D75C24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9229-EBD1-409B-BC6C-830ED05E2B71}" type="datetimeFigureOut">
              <a:rPr lang="cs-CZ" smtClean="0"/>
              <a:t>16.02.2021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3065BCDC-28E9-45A7-9499-FC7F7DDB3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04A0A5F3-1C75-45B3-8E49-55F91A2F7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40059-891E-4E9C-A4F7-F00D534CB0D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9527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8B378BE-6021-420E-A597-85D330782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6A5ED3E5-77DD-4CBD-85E8-22021F0B8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9229-EBD1-409B-BC6C-830ED05E2B71}" type="datetimeFigureOut">
              <a:rPr lang="cs-CZ" smtClean="0"/>
              <a:t>16.02.2021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6F664CB-F99D-4515-A96D-6D85725CD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F7206E1-DDCB-4930-BD71-FFB7FF2E7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40059-891E-4E9C-A4F7-F00D534CB0D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2635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C93AAC49-4F32-417A-BF76-F49E669AF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9229-EBD1-409B-BC6C-830ED05E2B71}" type="datetimeFigureOut">
              <a:rPr lang="cs-CZ" smtClean="0"/>
              <a:t>16.02.2021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B0000D73-5575-4FAC-B2A6-E2713F8FB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537F9C0-C60D-49BD-BDA8-4F0298467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40059-891E-4E9C-A4F7-F00D534CB0D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964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FD0CF1-3B32-43E2-97FD-8C39A2F1A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D19C09E-FEA8-479B-AB48-F1E424A9F8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F6B6FEB9-A509-4B17-9120-F7C9D44791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1BAD454-F109-4337-93BF-740C98F63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9229-EBD1-409B-BC6C-830ED05E2B71}" type="datetimeFigureOut">
              <a:rPr lang="cs-CZ" smtClean="0"/>
              <a:t>16.02.2021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5FE1ABF-A2F5-4C06-B1F8-490A3BE1F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895549E-A3FD-42AD-8636-21183C7A3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40059-891E-4E9C-A4F7-F00D534CB0D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1036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A23CB2F-91CD-49DB-99B9-758F2F76A5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775D02F5-3A55-40FA-A968-9DF493F485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DC36D92F-D2CA-4B48-9EDA-78EC104612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3BFFDAA-37F1-4858-890F-3C193E7DB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9229-EBD1-409B-BC6C-830ED05E2B71}" type="datetimeFigureOut">
              <a:rPr lang="cs-CZ" smtClean="0"/>
              <a:t>16.02.2021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251CE0E-A3AD-4B6D-9A9C-C0D74CD02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7A4787E-48A0-4A3F-9836-17BA923F3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40059-891E-4E9C-A4F7-F00D534CB0D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5110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D9CC322-3624-41F8-B9AB-7BB7E38ED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71A0430-F623-4CA0-913D-7F362A2190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C4E8856-4E47-49CD-B6A0-C51A1985D2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9229-EBD1-409B-BC6C-830ED05E2B71}" type="datetimeFigureOut">
              <a:rPr lang="cs-CZ" smtClean="0"/>
              <a:t>16.02.2021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96CB266-D10B-4101-8078-89431CADCF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DC933E7-8FA4-446B-9526-8070FAF15F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240059-891E-4E9C-A4F7-F00D534CB0D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5048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hana.proksova@ff.cuni.cz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jc.cas.cz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ervenapropiska.cz/" TargetMode="External"/><Relationship Id="rId7" Type="http://schemas.openxmlformats.org/officeDocument/2006/relationships/hyperlink" Target="https://twitter.com/lingvojazyce" TargetMode="External"/><Relationship Id="rId2" Type="http://schemas.openxmlformats.org/officeDocument/2006/relationships/hyperlink" Target="https://www.televizeseznam.cz/porad/uzliky-na-jazyku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witter.com/bezicicestinar" TargetMode="External"/><Relationship Id="rId5" Type="http://schemas.openxmlformats.org/officeDocument/2006/relationships/hyperlink" Target="https://twitter.com/jazykovedma" TargetMode="External"/><Relationship Id="rId4" Type="http://schemas.openxmlformats.org/officeDocument/2006/relationships/hyperlink" Target="https://www.instagram.com/cervenapropiska/?hl=cs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youtube.com/watch?v=HJ5GNQGjrz8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4EDDB63-4CC0-422E-9933-27E7CB749F0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4800" b="1" dirty="0"/>
              <a:t>ÚČJTK youtuberem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C94FEDA-4039-4DD1-94A3-3D356BEB60E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cs-CZ" dirty="0"/>
              <a:t>Hana Prokšová, </a:t>
            </a:r>
            <a:r>
              <a:rPr lang="cs-CZ" dirty="0">
                <a:hlinkClick r:id="rId2"/>
              </a:rPr>
              <a:t>hana.proksova@ff.cuni.cz</a:t>
            </a:r>
            <a:endParaRPr lang="cs-CZ" dirty="0"/>
          </a:p>
          <a:p>
            <a:pPr algn="r"/>
            <a:r>
              <a:rPr lang="cs-CZ" dirty="0"/>
              <a:t>úvodní hodina</a:t>
            </a:r>
          </a:p>
        </p:txBody>
      </p:sp>
    </p:spTree>
    <p:extLst>
      <p:ext uri="{BB962C8B-B14F-4D97-AF65-F5344CB8AC3E}">
        <p14:creationId xmlns:p14="http://schemas.microsoft.com/office/powerpoint/2010/main" val="26532052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2F18BC3-96AC-4186-9436-561E5A308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6176AA4-4814-4D49-8345-2A32F006D8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nad tématem přemýšlejte už teď</a:t>
            </a:r>
          </a:p>
          <a:p>
            <a:pPr lvl="1"/>
            <a:r>
              <a:rPr lang="cs-CZ" dirty="0"/>
              <a:t>atraktivita tématu samého (aktuálnost, jednotlivost, ne už tisíckrát omílané)</a:t>
            </a:r>
          </a:p>
          <a:p>
            <a:pPr lvl="1"/>
            <a:r>
              <a:rPr lang="cs-CZ" dirty="0"/>
              <a:t>atraktivita pojetí (formulace, navázání kontaktu, kvalitní práce se zdroji)</a:t>
            </a:r>
          </a:p>
          <a:p>
            <a:r>
              <a:rPr lang="cs-CZ" dirty="0"/>
              <a:t>napište ho do 1. 3. na </a:t>
            </a:r>
            <a:r>
              <a:rPr lang="cs-CZ" dirty="0" err="1"/>
              <a:t>moodlu</a:t>
            </a:r>
            <a:r>
              <a:rPr lang="cs-CZ" dirty="0"/>
              <a:t> do diskusního fóra</a:t>
            </a:r>
          </a:p>
          <a:p>
            <a:pPr lvl="1"/>
            <a:r>
              <a:rPr lang="cs-CZ" dirty="0"/>
              <a:t>kdykoli konzultace mailem</a:t>
            </a:r>
          </a:p>
          <a:p>
            <a:pPr lvl="1"/>
            <a:r>
              <a:rPr lang="cs-CZ" dirty="0"/>
              <a:t>můžu nasměrovat, ale velkým dílem úkolu je vymyslet si ho sám/sama</a:t>
            </a:r>
          </a:p>
          <a:p>
            <a:r>
              <a:rPr lang="cs-CZ" dirty="0"/>
              <a:t>můžeme to probrat na zoomu za týden (24. 2.)</a:t>
            </a:r>
          </a:p>
        </p:txBody>
      </p:sp>
    </p:spTree>
    <p:extLst>
      <p:ext uri="{BB962C8B-B14F-4D97-AF65-F5344CB8AC3E}">
        <p14:creationId xmlns:p14="http://schemas.microsoft.com/office/powerpoint/2010/main" val="39163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0FA9AD-325C-40EA-A7DD-FE99C6A61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b="1" dirty="0"/>
              <a:t>jazykové koutky jako forma popularizace jazyka</a:t>
            </a:r>
            <a:endParaRPr lang="cs-CZ" sz="36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2B7C645-B62F-4315-BB34-56299915E3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cs-CZ" dirty="0"/>
              <a:t>Jazykový koutek československého rozhlasu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začal 30. září 1946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vycházel knižně (1949 – dvě vydání, 1955, 1959)</a:t>
            </a:r>
          </a:p>
          <a:p>
            <a:pPr lvl="1">
              <a:buFont typeface="Arial" panose="020B0604020202020204" pitchFamily="34" charset="0"/>
              <a:buChar char="•"/>
            </a:pPr>
            <a:endParaRPr lang="cs-CZ" b="1" dirty="0">
              <a:solidFill>
                <a:schemeClr val="accent1"/>
              </a:solidFill>
            </a:endParaRPr>
          </a:p>
          <a:p>
            <a:pPr lvl="0"/>
            <a:r>
              <a:rPr lang="cs-CZ" dirty="0"/>
              <a:t>páteční Lidové noviny</a:t>
            </a:r>
          </a:p>
          <a:p>
            <a:pPr lvl="0"/>
            <a:r>
              <a:rPr lang="cs-CZ" dirty="0"/>
              <a:t>přírodovědné časopisy Živa, Vesmír</a:t>
            </a:r>
          </a:p>
          <a:p>
            <a:pPr lvl="1"/>
            <a:r>
              <a:rPr lang="cs-CZ" dirty="0"/>
              <a:t>vizte web </a:t>
            </a:r>
            <a:r>
              <a:rPr lang="cs-CZ" dirty="0">
                <a:hlinkClick r:id="rId2"/>
              </a:rPr>
              <a:t>http://www.ujc.cas.cz/</a:t>
            </a:r>
            <a:r>
              <a:rPr lang="cs-CZ" dirty="0"/>
              <a:t> </a:t>
            </a:r>
          </a:p>
          <a:p>
            <a:r>
              <a:rPr lang="cs-CZ" dirty="0"/>
              <a:t>Týdeník Rozhlas</a:t>
            </a:r>
          </a:p>
          <a:p>
            <a:pPr lvl="0"/>
            <a:r>
              <a:rPr lang="cs-CZ" dirty="0"/>
              <a:t>Český rozhlas Plzeň: Jazykový koutek</a:t>
            </a:r>
          </a:p>
          <a:p>
            <a:pPr lvl="0"/>
            <a:endParaRPr lang="cs-CZ" dirty="0"/>
          </a:p>
          <a:p>
            <a:pPr lvl="0"/>
            <a:r>
              <a:rPr lang="cs-CZ" dirty="0"/>
              <a:t>ze zahraničí: </a:t>
            </a:r>
            <a:r>
              <a:rPr lang="cs-CZ" dirty="0" err="1"/>
              <a:t>The</a:t>
            </a:r>
            <a:r>
              <a:rPr lang="cs-CZ" dirty="0"/>
              <a:t> New York Times: On </a:t>
            </a:r>
            <a:r>
              <a:rPr lang="cs-CZ" dirty="0" err="1"/>
              <a:t>Language</a:t>
            </a:r>
            <a:endParaRPr lang="cs-CZ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William </a:t>
            </a:r>
            <a:r>
              <a:rPr lang="cs-CZ" dirty="0" err="1"/>
              <a:t>Safire</a:t>
            </a:r>
            <a:r>
              <a:rPr lang="cs-CZ" dirty="0"/>
              <a:t>, Ben </a:t>
            </a:r>
            <a:r>
              <a:rPr lang="cs-CZ" dirty="0" err="1"/>
              <a:t>Zimmer</a:t>
            </a:r>
            <a:endParaRPr lang="cs-CZ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na webu vybrané koutky 1979–2011 (starší placené)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47972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59352C-14D3-4755-B60D-3160582A4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3519A57-8CD1-49B0-A348-C16E052906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videopopularizace</a:t>
            </a:r>
            <a:r>
              <a:rPr lang="cs-CZ" dirty="0"/>
              <a:t>: Uzlíky na jazyku, </a:t>
            </a:r>
            <a:r>
              <a:rPr lang="cs-CZ" dirty="0">
                <a:hlinkClick r:id="rId2"/>
              </a:rPr>
              <a:t>https://www.televizeseznam.cz/porad/uzliky-na-jazyku</a:t>
            </a:r>
            <a:r>
              <a:rPr lang="cs-CZ" dirty="0"/>
              <a:t> </a:t>
            </a:r>
          </a:p>
          <a:p>
            <a:r>
              <a:rPr lang="cs-CZ" dirty="0"/>
              <a:t>síla sociálních sítí</a:t>
            </a:r>
          </a:p>
          <a:p>
            <a:pPr lvl="1"/>
            <a:r>
              <a:rPr lang="cs-CZ" dirty="0">
                <a:hlinkClick r:id="rId3"/>
              </a:rPr>
              <a:t>https://www.cervenapropiska.cz/</a:t>
            </a:r>
            <a:endParaRPr lang="cs-CZ" dirty="0"/>
          </a:p>
          <a:p>
            <a:pPr lvl="1"/>
            <a:r>
              <a:rPr lang="cs-CZ" dirty="0">
                <a:hlinkClick r:id="rId4"/>
              </a:rPr>
              <a:t>https://www.instagram.com/cervenapropiska/?hl=cs</a:t>
            </a:r>
            <a:endParaRPr lang="cs-CZ" dirty="0"/>
          </a:p>
          <a:p>
            <a:pPr lvl="1"/>
            <a:r>
              <a:rPr lang="cs-CZ" dirty="0">
                <a:hlinkClick r:id="rId5"/>
              </a:rPr>
              <a:t>https://twitter.com/jazykovedma</a:t>
            </a:r>
            <a:r>
              <a:rPr lang="cs-CZ" dirty="0"/>
              <a:t> + </a:t>
            </a:r>
            <a:r>
              <a:rPr lang="cs-CZ" dirty="0" err="1"/>
              <a:t>instagram</a:t>
            </a:r>
            <a:endParaRPr lang="cs-CZ" dirty="0"/>
          </a:p>
          <a:p>
            <a:pPr lvl="1"/>
            <a:r>
              <a:rPr lang="cs-CZ" dirty="0">
                <a:hlinkClick r:id="rId6"/>
              </a:rPr>
              <a:t>https://twitter.com/bezicicestinar</a:t>
            </a:r>
            <a:r>
              <a:rPr lang="cs-CZ" dirty="0"/>
              <a:t> + </a:t>
            </a:r>
            <a:r>
              <a:rPr lang="cs-CZ" dirty="0" err="1"/>
              <a:t>instagram</a:t>
            </a:r>
            <a:endParaRPr lang="cs-CZ" dirty="0"/>
          </a:p>
          <a:p>
            <a:pPr lvl="1"/>
            <a:r>
              <a:rPr lang="cs-CZ" dirty="0"/>
              <a:t>náš pokus: </a:t>
            </a:r>
            <a:r>
              <a:rPr lang="cs-CZ" dirty="0">
                <a:hlinkClick r:id="rId7"/>
              </a:rPr>
              <a:t>https://twitter.com/lingvojazyce</a:t>
            </a:r>
            <a:r>
              <a:rPr lang="cs-CZ" dirty="0"/>
              <a:t> </a:t>
            </a:r>
          </a:p>
          <a:p>
            <a:pPr lvl="1"/>
            <a:r>
              <a:rPr lang="cs-CZ" dirty="0"/>
              <a:t>Čeština na pohodu na </a:t>
            </a:r>
            <a:r>
              <a:rPr lang="cs-CZ" dirty="0" err="1"/>
              <a:t>instagramu</a:t>
            </a:r>
            <a:endParaRPr lang="cs-CZ" dirty="0"/>
          </a:p>
          <a:p>
            <a:pPr lvl="1"/>
            <a:endParaRPr lang="cs-CZ" dirty="0"/>
          </a:p>
          <a:p>
            <a:pPr lvl="1"/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30347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D155F6E-61C2-43DE-BC3D-FEDAA96EEE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b="1" dirty="0"/>
              <a:t>změny názvů jazykových koutků v Lidových novinách</a:t>
            </a:r>
            <a:endParaRPr lang="cs-CZ" sz="36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FD5DDAB-D3C5-4052-8542-15D5CC458F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/>
              <a:t>původní: 	K výročí pražského orloje</a:t>
            </a:r>
          </a:p>
          <a:p>
            <a:pPr marL="0" indent="0">
              <a:buNone/>
            </a:pPr>
            <a:r>
              <a:rPr lang="cs-CZ" dirty="0"/>
              <a:t>nový: 		Jaký to sličný orloj!</a:t>
            </a:r>
            <a:br>
              <a:rPr lang="cs-CZ" dirty="0"/>
            </a:br>
            <a:endParaRPr lang="cs-CZ" dirty="0"/>
          </a:p>
          <a:p>
            <a:pPr marL="0" indent="0">
              <a:buNone/>
            </a:pPr>
            <a:r>
              <a:rPr lang="cs-CZ" dirty="0"/>
              <a:t>původní: 	Pavouci a babí léto</a:t>
            </a:r>
          </a:p>
          <a:p>
            <a:pPr marL="0" indent="0">
              <a:buNone/>
            </a:pPr>
            <a:r>
              <a:rPr lang="cs-CZ" dirty="0"/>
              <a:t>nový: 		</a:t>
            </a:r>
            <a:r>
              <a:rPr lang="cs-CZ" dirty="0" err="1"/>
              <a:t>Kuřátkový</a:t>
            </a:r>
            <a:r>
              <a:rPr lang="cs-CZ" dirty="0"/>
              <a:t> mezičas</a:t>
            </a:r>
            <a:br>
              <a:rPr lang="cs-CZ" dirty="0"/>
            </a:br>
            <a:endParaRPr lang="cs-CZ" dirty="0"/>
          </a:p>
          <a:p>
            <a:pPr marL="0" indent="0">
              <a:buNone/>
            </a:pPr>
            <a:r>
              <a:rPr lang="cs-CZ" dirty="0"/>
              <a:t>původní: 	Náš mistr Jan</a:t>
            </a:r>
          </a:p>
          <a:p>
            <a:pPr marL="0" indent="0">
              <a:buNone/>
            </a:pPr>
            <a:r>
              <a:rPr lang="cs-CZ" dirty="0"/>
              <a:t>nový: 		Náležitý mistr Jan</a:t>
            </a:r>
            <a:br>
              <a:rPr lang="cs-CZ" dirty="0"/>
            </a:br>
            <a:endParaRPr lang="cs-CZ" dirty="0"/>
          </a:p>
          <a:p>
            <a:pPr marL="0" indent="0">
              <a:buNone/>
            </a:pPr>
            <a:r>
              <a:rPr lang="cs-CZ" dirty="0"/>
              <a:t>původní: 	Počasí pod psa</a:t>
            </a:r>
          </a:p>
          <a:p>
            <a:pPr marL="0" indent="0">
              <a:buNone/>
            </a:pPr>
            <a:r>
              <a:rPr lang="cs-CZ" dirty="0"/>
              <a:t>nový: 		To je ale pořádná </a:t>
            </a:r>
            <a:r>
              <a:rPr lang="cs-CZ" dirty="0" err="1"/>
              <a:t>čína</a:t>
            </a:r>
            <a:r>
              <a:rPr lang="cs-CZ" dirty="0"/>
              <a:t>!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532746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61FD4A-40F3-41C7-8904-EA670DC9E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3E8BA48-23C0-4DC8-89B1-E9E57387B4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2627"/>
            <a:ext cx="10515600" cy="4351338"/>
          </a:xfrm>
        </p:spPr>
        <p:txBody>
          <a:bodyPr/>
          <a:lstStyle/>
          <a:p>
            <a:r>
              <a:rPr lang="cs-CZ" dirty="0"/>
              <a:t>zoom 24. 2.</a:t>
            </a:r>
          </a:p>
          <a:p>
            <a:pPr lvl="1"/>
            <a:r>
              <a:rPr lang="cs-CZ" dirty="0"/>
              <a:t>reflexe popularizačních platforem, sociálních sítí</a:t>
            </a:r>
          </a:p>
          <a:p>
            <a:pPr lvl="1"/>
            <a:r>
              <a:rPr lang="cs-CZ" dirty="0"/>
              <a:t>úkoly </a:t>
            </a:r>
            <a:r>
              <a:rPr lang="cs-CZ" dirty="0" err="1"/>
              <a:t>lingvist</a:t>
            </a:r>
            <a:r>
              <a:rPr lang="cs-CZ" dirty="0"/>
              <a:t>(k)y</a:t>
            </a:r>
          </a:p>
          <a:p>
            <a:pPr lvl="1"/>
            <a:r>
              <a:rPr lang="cs-CZ" dirty="0"/>
              <a:t>diskuse nad tématy koutků</a:t>
            </a:r>
          </a:p>
          <a:p>
            <a:pPr lvl="1"/>
            <a:r>
              <a:rPr lang="cs-CZ" dirty="0"/>
              <a:t>poslední teoretické setkání, pak už budeme pracovat na koutcích a videích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07724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91FB283-4BD4-4790-87DA-82905E2CF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b="1" dirty="0"/>
              <a:t>smysl kurzu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238F0A6-A8B3-427A-BCA0-A0DD8F084A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/>
              <a:t>učit se dívat (se) na jazyk a jeho prezentaci pohledem laiků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učit se dobře uchopit a zpracovat dílčí lingvistické téma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přispět k rozumné popularizaci češtiny a lingvistiky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přispět k rozumné prezentaci ÚČJTK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stát se hvězdou </a:t>
            </a:r>
            <a:r>
              <a:rPr lang="cs-CZ" dirty="0" err="1"/>
              <a:t>Youtube</a:t>
            </a:r>
            <a:r>
              <a:rPr lang="cs-CZ" dirty="0"/>
              <a:t>… </a:t>
            </a:r>
            <a:r>
              <a:rPr lang="cs-CZ" dirty="0" err="1"/>
              <a:t>youtubu</a:t>
            </a:r>
            <a:r>
              <a:rPr lang="cs-CZ" dirty="0"/>
              <a:t>?</a:t>
            </a:r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89318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CF74BF-C10D-455D-A78D-3951529B3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/>
              <a:t>Jak/jestli vlastně skloňovat </a:t>
            </a:r>
            <a:r>
              <a:rPr lang="cs-CZ" sz="3600" b="1" dirty="0" err="1"/>
              <a:t>youtube</a:t>
            </a:r>
            <a:r>
              <a:rPr lang="cs-CZ" sz="3600" b="1" dirty="0"/>
              <a:t>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A2521EE-6840-427F-ABEC-1E6A9E7C76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479157CF-B5EB-4088-8266-CECD27BB3D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20866"/>
            <a:ext cx="9601200" cy="3061074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A6BF0C38-EE1B-40AA-9FF8-7E4CA2C7E7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28383" y="-51386"/>
            <a:ext cx="3763617" cy="2942746"/>
          </a:xfrm>
          <a:prstGeom prst="rect">
            <a:avLst/>
          </a:prstGeom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id="{E40D029D-F542-424A-9309-FC2A1B707F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60562" y="4587540"/>
            <a:ext cx="7368830" cy="2270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077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8F07D8-2F69-4FCD-B0F2-E42081BF2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b="1" dirty="0"/>
              <a:t>atestace a náplň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F0CAB50-E46B-41DD-ACC1-B73BDAB2BF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233991" cy="4351338"/>
          </a:xfrm>
        </p:spPr>
        <p:txBody>
          <a:bodyPr>
            <a:normAutofit lnSpcReduction="10000"/>
          </a:bodyPr>
          <a:lstStyle/>
          <a:p>
            <a:r>
              <a:rPr lang="cs-CZ" dirty="0"/>
              <a:t>zájem, aktivita, diskuse</a:t>
            </a:r>
          </a:p>
          <a:p>
            <a:r>
              <a:rPr lang="cs-CZ" dirty="0"/>
              <a:t>sepsání (včetně úpravy podle zpětné vazby) jednoho jazykového koutku</a:t>
            </a:r>
          </a:p>
          <a:p>
            <a:pPr lvl="1"/>
            <a:r>
              <a:rPr lang="cs-CZ" dirty="0"/>
              <a:t>koutky zveřejníme na webu ÚČJTK: https://ucjtk.ff.cuni.cz/veda-a-vyzkum/popularizace/studentske-jazykove-koutky/</a:t>
            </a:r>
          </a:p>
          <a:p>
            <a:r>
              <a:rPr lang="cs-CZ" dirty="0"/>
              <a:t>participace na vytvoření koncepce popularizačních videí určených na ústavní </a:t>
            </a:r>
            <a:r>
              <a:rPr lang="cs-CZ" dirty="0" err="1"/>
              <a:t>youtubový</a:t>
            </a:r>
            <a:r>
              <a:rPr lang="cs-CZ" dirty="0"/>
              <a:t> kanál</a:t>
            </a:r>
          </a:p>
          <a:p>
            <a:r>
              <a:rPr lang="cs-CZ" dirty="0"/>
              <a:t>příprava podkladů pro popularizační video 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→ konzultace podkladů 1. křížová, 2. s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hp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→ vytvoření videa</a:t>
            </a:r>
          </a:p>
          <a:p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moodle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: ÚČJTK youtuberem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85892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B3686C7-5514-49CA-B739-20B0A78CA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200" b="1" dirty="0"/>
              <a:t>návrh termínů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6A51A8C-408C-460C-A4DF-E4CF99EB35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14. března: 1. verze jazykového koutku</a:t>
            </a:r>
          </a:p>
          <a:p>
            <a:r>
              <a:rPr lang="cs-CZ" dirty="0"/>
              <a:t>29. března: zveřejnění jazykových koutků</a:t>
            </a:r>
          </a:p>
          <a:p>
            <a:r>
              <a:rPr lang="cs-CZ" dirty="0"/>
              <a:t>11. dubna: 1. verze podkladů pro video</a:t>
            </a:r>
          </a:p>
          <a:p>
            <a:r>
              <a:rPr lang="cs-CZ" dirty="0"/>
              <a:t>18. dubna: odevzdání křížového čtení</a:t>
            </a:r>
          </a:p>
          <a:p>
            <a:r>
              <a:rPr lang="cs-CZ" dirty="0"/>
              <a:t>konec dubna: natočení videí</a:t>
            </a:r>
          </a:p>
          <a:p>
            <a:endParaRPr lang="cs-CZ" dirty="0"/>
          </a:p>
          <a:p>
            <a:r>
              <a:rPr lang="cs-CZ" dirty="0"/>
              <a:t>seminář bude končit na konci dubna</a:t>
            </a:r>
          </a:p>
        </p:txBody>
      </p:sp>
    </p:spTree>
    <p:extLst>
      <p:ext uri="{BB962C8B-B14F-4D97-AF65-F5344CB8AC3E}">
        <p14:creationId xmlns:p14="http://schemas.microsoft.com/office/powerpoint/2010/main" val="27854217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233764-88CC-4B8C-99BF-3146ABCFA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b="1" dirty="0"/>
              <a:t>popularizace</a:t>
            </a:r>
            <a:endParaRPr lang="cs-CZ" sz="36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F41A1FE-A088-4786-94F6-D56B48AA5C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heslo v SSČ</a:t>
            </a:r>
            <a:endParaRPr lang="cs-CZ" dirty="0"/>
          </a:p>
          <a:p>
            <a:pPr marL="514350" indent="-514350">
              <a:buAutoNum type="arabicPeriod"/>
            </a:pPr>
            <a:r>
              <a:rPr lang="cs-CZ" i="1" dirty="0"/>
              <a:t>přístupně vykládat pro veřejnost: </a:t>
            </a:r>
            <a:r>
              <a:rPr lang="cs-CZ" dirty="0"/>
              <a:t>popularizovat výsledky kosmického výzkumu </a:t>
            </a:r>
          </a:p>
          <a:p>
            <a:pPr marL="514350" indent="-514350">
              <a:buAutoNum type="arabicPeriod"/>
            </a:pPr>
            <a:r>
              <a:rPr lang="cs-CZ" i="1" dirty="0"/>
              <a:t>získávat oblibu, zájem pro něco: </a:t>
            </a:r>
            <a:r>
              <a:rPr lang="cs-CZ" dirty="0"/>
              <a:t>popularizovat mezi mládeží vážnou hudbu, sport</a:t>
            </a:r>
          </a:p>
          <a:p>
            <a:pPr marL="514350" indent="-514350">
              <a:buAutoNum type="arabicPeriod"/>
            </a:pPr>
            <a:endParaRPr lang="cs-CZ" dirty="0"/>
          </a:p>
          <a:p>
            <a:pPr marL="0" indent="0">
              <a:buNone/>
            </a:pPr>
            <a:r>
              <a:rPr lang="cs-CZ" b="1" dirty="0"/>
              <a:t>heslo v NASCS</a:t>
            </a:r>
          </a:p>
          <a:p>
            <a:pPr marL="0" indent="0">
              <a:buNone/>
            </a:pPr>
            <a:r>
              <a:rPr lang="cs-CZ" dirty="0"/>
              <a:t>= šíření vědeckých a kulturních poznatků přístupným, obecně srozumitelným způsobem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869881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5A2ACCC-2F63-472D-908D-7A014AD0FF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25642"/>
            <a:ext cx="10515600" cy="5551321"/>
          </a:xfrm>
        </p:spPr>
        <p:txBody>
          <a:bodyPr/>
          <a:lstStyle/>
          <a:p>
            <a:r>
              <a:rPr lang="cs-CZ" dirty="0"/>
              <a:t>poznámky k teorii popularizace jazyka a lingvistiky jsou zde: </a:t>
            </a:r>
            <a:r>
              <a:rPr lang="cs-CZ" dirty="0">
                <a:hlinkClick r:id="rId2"/>
              </a:rPr>
              <a:t>https://www.youtube.com/watch?v=HJ5GNQGjrz8</a:t>
            </a:r>
            <a:endParaRPr lang="cs-CZ" dirty="0"/>
          </a:p>
          <a:p>
            <a:pPr lvl="1"/>
            <a:r>
              <a:rPr lang="cs-CZ" dirty="0"/>
              <a:t>prosím, mrkněte se na to, ráda o tom budu diskutovat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76692339-F543-4A45-86E7-9E518F9564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551722"/>
            <a:ext cx="6130413" cy="3445978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3DD19F72-D145-4E9E-BCD8-57B76937C7B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9583" y="1939490"/>
            <a:ext cx="5782417" cy="3224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06835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233764-88CC-4B8C-99BF-3146ABCFA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F41A1FE-A088-4786-94F6-D56B48AA5C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840278" cy="435133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dirty="0"/>
              <a:t>Aby to pochopil i váš děda.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Aby to přečetla i vaše mladší ségra.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Aby to rozproudilo debatu v hospodě… nebo na </a:t>
            </a:r>
            <a:r>
              <a:rPr lang="cs-CZ" dirty="0" err="1"/>
              <a:t>Clubhouse</a:t>
            </a:r>
            <a:r>
              <a:rPr lang="cs-CZ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Aby to obohatilo češtináře/češtinářku z vaší střední.</a:t>
            </a:r>
          </a:p>
        </p:txBody>
      </p:sp>
    </p:spTree>
    <p:extLst>
      <p:ext uri="{BB962C8B-B14F-4D97-AF65-F5344CB8AC3E}">
        <p14:creationId xmlns:p14="http://schemas.microsoft.com/office/powerpoint/2010/main" val="17608084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233764-88CC-4B8C-99BF-3146ABCFA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F41A1FE-A088-4786-94F6-D56B48AA5C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5"/>
            <a:ext cx="10840278" cy="581183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dirty="0"/>
              <a:t>Aby to pochopil i váš děda.</a:t>
            </a:r>
          </a:p>
          <a:p>
            <a:pPr lvl="1"/>
            <a:r>
              <a:rPr lang="cs-CZ" dirty="0"/>
              <a:t>přídavné jméno, ne adjektivum</a:t>
            </a:r>
          </a:p>
          <a:p>
            <a:pPr lvl="1"/>
            <a:r>
              <a:rPr lang="cs-CZ" dirty="0"/>
              <a:t>v korpusu textů o objemu </a:t>
            </a:r>
            <a:r>
              <a:rPr lang="cs-CZ" dirty="0" err="1"/>
              <a:t>xy</a:t>
            </a:r>
            <a:r>
              <a:rPr lang="cs-CZ" dirty="0"/>
              <a:t> slov / v jazykovém korpusu, ne v korpusu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Aby to přečetla i vaše mladší ségra.</a:t>
            </a:r>
          </a:p>
          <a:p>
            <a:pPr lvl="1"/>
            <a:r>
              <a:rPr lang="cs-CZ" dirty="0"/>
              <a:t>textová návaznost, řečnické otázky, pointa</a:t>
            </a:r>
          </a:p>
          <a:p>
            <a:pPr lvl="1"/>
            <a:r>
              <a:rPr lang="cs-CZ" dirty="0"/>
              <a:t>vynechat výrazy jako redundantní, signifikantně, dbát o něco, pročež (pokud to nebude vědomě/účelově zvolený styl)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Aby to rozproudilo debatu v hospodě… nebo na </a:t>
            </a:r>
            <a:r>
              <a:rPr lang="cs-CZ" dirty="0" err="1"/>
              <a:t>Clubhouse</a:t>
            </a:r>
            <a:r>
              <a:rPr lang="cs-CZ" dirty="0"/>
              <a:t>.</a:t>
            </a:r>
          </a:p>
          <a:p>
            <a:pPr lvl="1"/>
            <a:r>
              <a:rPr lang="cs-CZ" dirty="0"/>
              <a:t>vyjít z konkrétního případu, výskytu, konkrétní promluvy a pak zobecnit</a:t>
            </a:r>
          </a:p>
          <a:p>
            <a:pPr lvl="1"/>
            <a:r>
              <a:rPr lang="cs-CZ" dirty="0"/>
              <a:t>nejvíc táhne lexikologie, komunikační témata a morfologie (a bohužel pravopis)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Aby to obohatilo češtináře/češtinářku z vaší střední.</a:t>
            </a:r>
          </a:p>
          <a:p>
            <a:pPr lvl="1"/>
            <a:r>
              <a:rPr lang="cs-CZ" dirty="0"/>
              <a:t>čárka před „a“ není téma</a:t>
            </a:r>
          </a:p>
          <a:p>
            <a:pPr lvl="1"/>
            <a:r>
              <a:rPr lang="cs-CZ" dirty="0"/>
              <a:t>nenařizovat, nezakazovat, prostě popsat a </a:t>
            </a:r>
            <a:r>
              <a:rPr lang="cs-CZ" u="sng" dirty="0"/>
              <a:t>dokládat zdroji</a:t>
            </a:r>
          </a:p>
        </p:txBody>
      </p:sp>
    </p:spTree>
    <p:extLst>
      <p:ext uri="{BB962C8B-B14F-4D97-AF65-F5344CB8AC3E}">
        <p14:creationId xmlns:p14="http://schemas.microsoft.com/office/powerpoint/2010/main" val="59642232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2300</TotalTime>
  <Words>751</Words>
  <Application>Microsoft Office PowerPoint</Application>
  <PresentationFormat>Širokoúhlá obrazovka</PresentationFormat>
  <Paragraphs>94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Motiv Office</vt:lpstr>
      <vt:lpstr>ÚČJTK youtuberem</vt:lpstr>
      <vt:lpstr>smysl kurzu</vt:lpstr>
      <vt:lpstr>Jak/jestli vlastně skloňovat youtube?</vt:lpstr>
      <vt:lpstr>atestace a náplň</vt:lpstr>
      <vt:lpstr>návrh termínů</vt:lpstr>
      <vt:lpstr>popularizace</vt:lpstr>
      <vt:lpstr>Prezentace aplikace PowerPoint</vt:lpstr>
      <vt:lpstr>Prezentace aplikace PowerPoint</vt:lpstr>
      <vt:lpstr>Prezentace aplikace PowerPoint</vt:lpstr>
      <vt:lpstr>Prezentace aplikace PowerPoint</vt:lpstr>
      <vt:lpstr>jazykové koutky jako forma popularizace jazyka</vt:lpstr>
      <vt:lpstr>Prezentace aplikace PowerPoint</vt:lpstr>
      <vt:lpstr>změny názvů jazykových koutků v Lidových novinách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ÚČJTK youtuberem</dc:title>
  <dc:creator>Hana Prokšová</dc:creator>
  <cp:lastModifiedBy>Prokšová, Hana</cp:lastModifiedBy>
  <cp:revision>12</cp:revision>
  <dcterms:created xsi:type="dcterms:W3CDTF">2020-09-01T19:45:44Z</dcterms:created>
  <dcterms:modified xsi:type="dcterms:W3CDTF">2021-02-17T09:19:58Z</dcterms:modified>
</cp:coreProperties>
</file>