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60" r:id="rId6"/>
    <p:sldId id="261" r:id="rId7"/>
    <p:sldId id="259" r:id="rId8"/>
    <p:sldId id="262" r:id="rId9"/>
    <p:sldId id="263" r:id="rId10"/>
    <p:sldId id="264" r:id="rId11"/>
    <p:sldId id="265" r:id="rId12"/>
    <p:sldId id="268" r:id="rId13"/>
    <p:sldId id="269" r:id="rId14"/>
    <p:sldId id="266" r:id="rId15"/>
    <p:sldId id="267"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89F970E-3485-46F2-8002-0F7C4BA78BDD}" type="datetimeFigureOut">
              <a:rPr lang="cs-CZ" smtClean="0"/>
              <a:pPr/>
              <a:t>23.2.2021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9F970E-3485-46F2-8002-0F7C4BA78BDD}" type="datetimeFigureOut">
              <a:rPr lang="cs-CZ" smtClean="0"/>
              <a:pPr/>
              <a:t>23.2.2021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9F970E-3485-46F2-8002-0F7C4BA78BDD}" type="datetimeFigureOut">
              <a:rPr lang="cs-CZ" smtClean="0"/>
              <a:pPr/>
              <a:t>23.2.2021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9F970E-3485-46F2-8002-0F7C4BA78BDD}" type="datetimeFigureOut">
              <a:rPr lang="cs-CZ" smtClean="0"/>
              <a:pPr/>
              <a:t>23.2.2021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89F970E-3485-46F2-8002-0F7C4BA78BDD}" type="datetimeFigureOut">
              <a:rPr lang="cs-CZ" smtClean="0"/>
              <a:pPr/>
              <a:t>23.2.2021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89F970E-3485-46F2-8002-0F7C4BA78BDD}" type="datetimeFigureOut">
              <a:rPr lang="cs-CZ" smtClean="0"/>
              <a:pPr/>
              <a:t>23.2.2021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89F970E-3485-46F2-8002-0F7C4BA78BDD}" type="datetimeFigureOut">
              <a:rPr lang="cs-CZ" smtClean="0"/>
              <a:pPr/>
              <a:t>23.2.2021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89F970E-3485-46F2-8002-0F7C4BA78BDD}" type="datetimeFigureOut">
              <a:rPr lang="cs-CZ" smtClean="0"/>
              <a:pPr/>
              <a:t>23.2.2021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89F970E-3485-46F2-8002-0F7C4BA78BDD}" type="datetimeFigureOut">
              <a:rPr lang="cs-CZ" smtClean="0"/>
              <a:pPr/>
              <a:t>23.2.2021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9F970E-3485-46F2-8002-0F7C4BA78BDD}" type="datetimeFigureOut">
              <a:rPr lang="cs-CZ" smtClean="0"/>
              <a:pPr/>
              <a:t>23.2.2021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9F970E-3485-46F2-8002-0F7C4BA78BDD}" type="datetimeFigureOut">
              <a:rPr lang="cs-CZ" smtClean="0"/>
              <a:pPr/>
              <a:t>23.2.2021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EB65D24-D8E9-40F8-8816-A8F0E41B853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9F970E-3485-46F2-8002-0F7C4BA78BDD}" type="datetimeFigureOut">
              <a:rPr lang="cs-CZ" smtClean="0"/>
              <a:pPr/>
              <a:t>23.2.2021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65D24-D8E9-40F8-8816-A8F0E41B853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rc.nl/nieuws/2011/10/07/zij-hield-het-hoofd-koel-12038876-a135563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Nederlandse</a:t>
            </a:r>
            <a:r>
              <a:rPr lang="cs-CZ" dirty="0" smtClean="0"/>
              <a:t> </a:t>
            </a:r>
            <a:r>
              <a:rPr lang="cs-CZ" dirty="0" err="1" smtClean="0"/>
              <a:t>literatuur</a:t>
            </a:r>
            <a:r>
              <a:rPr lang="cs-CZ" dirty="0" smtClean="0"/>
              <a:t> </a:t>
            </a:r>
            <a:r>
              <a:rPr lang="cs-CZ" dirty="0" err="1" smtClean="0"/>
              <a:t>en</a:t>
            </a:r>
            <a:r>
              <a:rPr lang="cs-CZ" dirty="0" smtClean="0"/>
              <a:t> </a:t>
            </a:r>
            <a:r>
              <a:rPr lang="cs-CZ" dirty="0" err="1" smtClean="0"/>
              <a:t>cultuur</a:t>
            </a:r>
            <a:r>
              <a:rPr lang="cs-CZ" dirty="0" smtClean="0"/>
              <a:t> na 1945</a:t>
            </a:r>
            <a:endParaRPr lang="cs-CZ" dirty="0"/>
          </a:p>
        </p:txBody>
      </p:sp>
      <p:sp>
        <p:nvSpPr>
          <p:cNvPr id="3" name="Podnadpis 2"/>
          <p:cNvSpPr>
            <a:spLocks noGrp="1"/>
          </p:cNvSpPr>
          <p:nvPr>
            <p:ph type="subTitle" idx="1"/>
          </p:nvPr>
        </p:nvSpPr>
        <p:spPr/>
        <p:txBody>
          <a:bodyPr/>
          <a:lstStyle/>
          <a:p>
            <a:r>
              <a:rPr lang="cs-CZ" dirty="0" err="1" smtClean="0"/>
              <a:t>Literaire</a:t>
            </a:r>
            <a:r>
              <a:rPr lang="cs-CZ" dirty="0" smtClean="0"/>
              <a:t> </a:t>
            </a:r>
            <a:r>
              <a:rPr lang="cs-CZ" dirty="0" err="1" smtClean="0"/>
              <a:t>historische</a:t>
            </a:r>
            <a:r>
              <a:rPr lang="cs-CZ" dirty="0" smtClean="0"/>
              <a:t> </a:t>
            </a:r>
            <a:r>
              <a:rPr lang="cs-CZ" dirty="0" err="1" smtClean="0"/>
              <a:t>context</a:t>
            </a:r>
            <a:r>
              <a:rPr lang="cs-CZ" dirty="0" smtClean="0"/>
              <a:t/>
            </a:r>
            <a:br>
              <a:rPr lang="cs-CZ" dirty="0" smtClean="0"/>
            </a:br>
            <a:r>
              <a:rPr lang="cs-CZ" dirty="0" smtClean="0"/>
              <a:t>ca 1950 – ca 1970</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i="1" dirty="0" err="1" smtClean="0"/>
              <a:t>Bericht</a:t>
            </a:r>
            <a:r>
              <a:rPr lang="cs-CZ" i="1" dirty="0" smtClean="0"/>
              <a:t> </a:t>
            </a:r>
            <a:r>
              <a:rPr lang="cs-CZ" i="1" dirty="0" err="1" smtClean="0"/>
              <a:t>aan</a:t>
            </a:r>
            <a:r>
              <a:rPr lang="cs-CZ" i="1" dirty="0" smtClean="0"/>
              <a:t> de </a:t>
            </a:r>
            <a:r>
              <a:rPr lang="cs-CZ" i="1" dirty="0" err="1" smtClean="0"/>
              <a:t>rattenkoning</a:t>
            </a:r>
            <a:r>
              <a:rPr lang="cs-CZ" i="1" dirty="0" smtClean="0"/>
              <a:t> </a:t>
            </a:r>
            <a:r>
              <a:rPr lang="cs-CZ" dirty="0" err="1" smtClean="0"/>
              <a:t>als</a:t>
            </a:r>
            <a:r>
              <a:rPr lang="cs-CZ" dirty="0" smtClean="0"/>
              <a:t> </a:t>
            </a:r>
            <a:r>
              <a:rPr lang="cs-CZ" dirty="0" err="1" smtClean="0"/>
              <a:t>spiegel</a:t>
            </a:r>
            <a:r>
              <a:rPr lang="cs-CZ" dirty="0" smtClean="0"/>
              <a:t> van </a:t>
            </a:r>
            <a:r>
              <a:rPr lang="cs-CZ" dirty="0" err="1" smtClean="0"/>
              <a:t>een</a:t>
            </a:r>
            <a:r>
              <a:rPr lang="cs-CZ" dirty="0" smtClean="0"/>
              <a:t> </a:t>
            </a:r>
            <a:r>
              <a:rPr lang="cs-CZ" dirty="0" err="1" smtClean="0"/>
              <a:t>maatschappelijk</a:t>
            </a:r>
            <a:r>
              <a:rPr lang="cs-CZ" dirty="0" smtClean="0"/>
              <a:t> </a:t>
            </a:r>
            <a:r>
              <a:rPr lang="cs-CZ" dirty="0" smtClean="0"/>
              <a:t>debat</a:t>
            </a:r>
            <a:endParaRPr lang="cs-CZ" dirty="0"/>
          </a:p>
        </p:txBody>
      </p:sp>
      <p:sp>
        <p:nvSpPr>
          <p:cNvPr id="3" name="Zástupný symbol pro obsah 2"/>
          <p:cNvSpPr>
            <a:spLocks noGrp="1"/>
          </p:cNvSpPr>
          <p:nvPr>
            <p:ph idx="1"/>
          </p:nvPr>
        </p:nvSpPr>
        <p:spPr/>
        <p:txBody>
          <a:bodyPr>
            <a:normAutofit fontScale="92500" lnSpcReduction="20000"/>
          </a:bodyPr>
          <a:lstStyle/>
          <a:p>
            <a:r>
              <a:rPr lang="nl-NL" dirty="0" smtClean="0"/>
              <a:t>Provo</a:t>
            </a:r>
            <a:r>
              <a:rPr lang="cs-CZ" dirty="0" smtClean="0"/>
              <a:t> </a:t>
            </a:r>
            <a:r>
              <a:rPr lang="nl-NL" dirty="0" smtClean="0"/>
              <a:t>(</a:t>
            </a:r>
            <a:r>
              <a:rPr lang="nl-NL" dirty="0" smtClean="0"/>
              <a:t>1965-67)</a:t>
            </a:r>
            <a:r>
              <a:rPr lang="cs-CZ" dirty="0" smtClean="0"/>
              <a:t>: </a:t>
            </a:r>
            <a:r>
              <a:rPr lang="nl-NL" dirty="0" smtClean="0"/>
              <a:t>jeugdbeweging, anarchistische acties</a:t>
            </a:r>
            <a:r>
              <a:rPr lang="cs-CZ" dirty="0" smtClean="0"/>
              <a:t>, </a:t>
            </a:r>
            <a:r>
              <a:rPr lang="nl-NL" dirty="0" smtClean="0"/>
              <a:t>publieke provocaties van de autoriteiten </a:t>
            </a:r>
            <a:endParaRPr lang="cs-CZ" dirty="0" smtClean="0"/>
          </a:p>
          <a:p>
            <a:r>
              <a:rPr lang="cs-CZ" dirty="0" err="1" smtClean="0"/>
              <a:t>Voorbeelden</a:t>
            </a:r>
            <a:r>
              <a:rPr lang="cs-CZ" dirty="0" smtClean="0"/>
              <a:t> van </a:t>
            </a:r>
            <a:r>
              <a:rPr lang="nl-NL" dirty="0" smtClean="0"/>
              <a:t>provo-acties</a:t>
            </a:r>
            <a:r>
              <a:rPr lang="cs-CZ" dirty="0" smtClean="0"/>
              <a:t>: </a:t>
            </a:r>
            <a:r>
              <a:rPr lang="nl-NL" dirty="0" smtClean="0"/>
              <a:t>uitdelen van gratis krenten, rookbomaanvallen tijdens het huwelijk van kroonprinses Beatrix met Claus von Amsberg</a:t>
            </a:r>
            <a:endParaRPr lang="cs-CZ" dirty="0" smtClean="0"/>
          </a:p>
          <a:p>
            <a:r>
              <a:rPr lang="nl-NL" dirty="0" smtClean="0"/>
              <a:t>innovaties op het sociale gebied: duurzame vervoering</a:t>
            </a:r>
            <a:r>
              <a:rPr lang="cs-CZ" dirty="0" smtClean="0"/>
              <a:t>,</a:t>
            </a:r>
            <a:r>
              <a:rPr lang="nl-NL" dirty="0" smtClean="0"/>
              <a:t> ecologie </a:t>
            </a:r>
            <a:endParaRPr lang="cs-CZ" dirty="0" smtClean="0"/>
          </a:p>
          <a:p>
            <a:r>
              <a:rPr lang="cs-CZ" dirty="0" smtClean="0"/>
              <a:t>R</a:t>
            </a:r>
            <a:r>
              <a:rPr lang="nl-NL" dirty="0" smtClean="0"/>
              <a:t>ellen als een symptoom van een maatschappelijke verandering in de jaren 60 </a:t>
            </a:r>
            <a:endParaRPr lang="cs-CZ" dirty="0" smtClean="0"/>
          </a:p>
          <a:p>
            <a:r>
              <a:rPr lang="nl-NL" dirty="0" smtClean="0"/>
              <a:t>Mulisch wou </a:t>
            </a:r>
            <a:r>
              <a:rPr lang="cs-CZ" dirty="0" err="1" smtClean="0"/>
              <a:t>aan</a:t>
            </a:r>
            <a:r>
              <a:rPr lang="cs-CZ" dirty="0" smtClean="0"/>
              <a:t> </a:t>
            </a:r>
            <a:r>
              <a:rPr lang="nl-NL" dirty="0" smtClean="0"/>
              <a:t>maatschappelijke ontwikkelingen deel nemen</a:t>
            </a:r>
            <a:endParaRPr lang="cs-CZ" dirty="0" smtClean="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i="1" dirty="0" smtClean="0"/>
              <a:t>De </a:t>
            </a:r>
            <a:r>
              <a:rPr lang="cs-CZ" i="1" dirty="0" err="1" smtClean="0"/>
              <a:t>aanslag</a:t>
            </a:r>
            <a:r>
              <a:rPr lang="cs-CZ" dirty="0" smtClean="0"/>
              <a:t>: </a:t>
            </a:r>
            <a:r>
              <a:rPr lang="cs-CZ" dirty="0" err="1" smtClean="0"/>
              <a:t>voortzetting</a:t>
            </a:r>
            <a:r>
              <a:rPr lang="cs-CZ" dirty="0" smtClean="0"/>
              <a:t> van </a:t>
            </a:r>
            <a:r>
              <a:rPr lang="cs-CZ" dirty="0" err="1" smtClean="0"/>
              <a:t>Mulisch</a:t>
            </a:r>
            <a:r>
              <a:rPr lang="cs-CZ" dirty="0" smtClean="0"/>
              <a:t>‘ </a:t>
            </a:r>
            <a:r>
              <a:rPr lang="cs-CZ" dirty="0" err="1" smtClean="0"/>
              <a:t>literaire</a:t>
            </a:r>
            <a:r>
              <a:rPr lang="cs-CZ" dirty="0" smtClean="0"/>
              <a:t> </a:t>
            </a:r>
            <a:r>
              <a:rPr lang="cs-CZ" dirty="0" err="1" smtClean="0"/>
              <a:t>werk</a:t>
            </a:r>
            <a:r>
              <a:rPr lang="cs-CZ" dirty="0" smtClean="0"/>
              <a:t> </a:t>
            </a:r>
            <a:endParaRPr lang="cs-CZ" dirty="0"/>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r>
              <a:rPr lang="nl-NL" dirty="0" smtClean="0"/>
              <a:t>meest bekende roman </a:t>
            </a:r>
            <a:r>
              <a:rPr lang="cs-CZ" dirty="0" smtClean="0"/>
              <a:t>van </a:t>
            </a:r>
            <a:r>
              <a:rPr lang="cs-CZ" dirty="0" err="1" smtClean="0"/>
              <a:t>Mulisch</a:t>
            </a:r>
            <a:r>
              <a:rPr lang="cs-CZ" dirty="0" smtClean="0"/>
              <a:t>: </a:t>
            </a:r>
            <a:r>
              <a:rPr lang="nl-NL" i="1" dirty="0" smtClean="0"/>
              <a:t>De aanslag </a:t>
            </a:r>
            <a:r>
              <a:rPr lang="nl-NL" dirty="0" smtClean="0"/>
              <a:t>(1982)</a:t>
            </a:r>
            <a:endParaRPr lang="cs-CZ" dirty="0" smtClean="0"/>
          </a:p>
          <a:p>
            <a:r>
              <a:rPr lang="nl-NL" dirty="0" smtClean="0"/>
              <a:t>terug naar de oorlogsthematiek</a:t>
            </a:r>
            <a:r>
              <a:rPr lang="cs-CZ" dirty="0" smtClean="0"/>
              <a:t>: </a:t>
            </a:r>
            <a:r>
              <a:rPr lang="cs-CZ" dirty="0" err="1" smtClean="0"/>
              <a:t>aanslag</a:t>
            </a:r>
            <a:r>
              <a:rPr lang="cs-CZ" dirty="0" smtClean="0"/>
              <a:t> </a:t>
            </a:r>
            <a:r>
              <a:rPr lang="cs-CZ" dirty="0" err="1" smtClean="0"/>
              <a:t>op</a:t>
            </a:r>
            <a:r>
              <a:rPr lang="cs-CZ" dirty="0" smtClean="0"/>
              <a:t> </a:t>
            </a:r>
            <a:r>
              <a:rPr lang="cs-CZ" dirty="0" err="1" smtClean="0"/>
              <a:t>een</a:t>
            </a:r>
            <a:r>
              <a:rPr lang="cs-CZ" dirty="0" smtClean="0"/>
              <a:t> </a:t>
            </a:r>
            <a:r>
              <a:rPr lang="nl-NL" dirty="0" smtClean="0"/>
              <a:t> NSB’er</a:t>
            </a:r>
            <a:r>
              <a:rPr lang="cs-CZ" dirty="0" smtClean="0"/>
              <a:t> in 1945 </a:t>
            </a:r>
            <a:r>
              <a:rPr lang="cs-CZ" dirty="0" err="1" smtClean="0"/>
              <a:t>door</a:t>
            </a:r>
            <a:r>
              <a:rPr lang="cs-CZ" dirty="0" smtClean="0"/>
              <a:t> de </a:t>
            </a:r>
            <a:r>
              <a:rPr lang="cs-CZ" dirty="0" err="1" smtClean="0"/>
              <a:t>ogen</a:t>
            </a:r>
            <a:r>
              <a:rPr lang="cs-CZ" dirty="0" smtClean="0"/>
              <a:t> van </a:t>
            </a:r>
            <a:r>
              <a:rPr lang="cs-CZ" dirty="0" err="1" smtClean="0"/>
              <a:t>een</a:t>
            </a:r>
            <a:r>
              <a:rPr lang="cs-CZ" dirty="0" smtClean="0"/>
              <a:t> </a:t>
            </a:r>
            <a:r>
              <a:rPr lang="cs-CZ" dirty="0" err="1" smtClean="0"/>
              <a:t>kind</a:t>
            </a:r>
            <a:r>
              <a:rPr lang="cs-CZ" dirty="0" smtClean="0"/>
              <a:t>, Anton </a:t>
            </a:r>
            <a:r>
              <a:rPr lang="cs-CZ" dirty="0" err="1" smtClean="0"/>
              <a:t>Stenwijk</a:t>
            </a:r>
            <a:r>
              <a:rPr lang="cs-CZ" dirty="0" smtClean="0"/>
              <a:t> – </a:t>
            </a:r>
            <a:r>
              <a:rPr lang="cs-CZ" dirty="0" err="1" smtClean="0"/>
              <a:t>gevolg</a:t>
            </a:r>
            <a:r>
              <a:rPr lang="cs-CZ" dirty="0" smtClean="0"/>
              <a:t>: </a:t>
            </a:r>
            <a:r>
              <a:rPr lang="cs-CZ" dirty="0" err="1" smtClean="0"/>
              <a:t>alle</a:t>
            </a:r>
            <a:r>
              <a:rPr lang="cs-CZ" dirty="0" smtClean="0"/>
              <a:t> </a:t>
            </a:r>
            <a:r>
              <a:rPr lang="cs-CZ" dirty="0" err="1" smtClean="0"/>
              <a:t>familieleden</a:t>
            </a:r>
            <a:r>
              <a:rPr lang="cs-CZ" dirty="0" smtClean="0"/>
              <a:t> </a:t>
            </a:r>
            <a:r>
              <a:rPr lang="cs-CZ" dirty="0" err="1" smtClean="0"/>
              <a:t>behalve</a:t>
            </a:r>
            <a:r>
              <a:rPr lang="cs-CZ" dirty="0" smtClean="0"/>
              <a:t> hem </a:t>
            </a:r>
            <a:r>
              <a:rPr lang="cs-CZ" dirty="0" err="1" smtClean="0"/>
              <a:t>dood</a:t>
            </a:r>
            <a:endParaRPr lang="cs-CZ" dirty="0" smtClean="0"/>
          </a:p>
          <a:p>
            <a:r>
              <a:rPr lang="cs-CZ" dirty="0" err="1" smtClean="0"/>
              <a:t>Chronologisch</a:t>
            </a:r>
            <a:r>
              <a:rPr lang="cs-CZ" dirty="0" smtClean="0"/>
              <a:t> </a:t>
            </a:r>
            <a:r>
              <a:rPr lang="cs-CZ" dirty="0" err="1" smtClean="0"/>
              <a:t>geordende</a:t>
            </a:r>
            <a:r>
              <a:rPr lang="cs-CZ" dirty="0" smtClean="0"/>
              <a:t> </a:t>
            </a:r>
            <a:r>
              <a:rPr lang="nl-NL" dirty="0" smtClean="0"/>
              <a:t>episodes uit zijn leven</a:t>
            </a:r>
            <a:r>
              <a:rPr lang="cs-CZ" dirty="0" smtClean="0"/>
              <a:t>: 1952, 1956, 1966 </a:t>
            </a:r>
            <a:r>
              <a:rPr lang="nl-NL" dirty="0" smtClean="0"/>
              <a:t>en 1981</a:t>
            </a:r>
            <a:r>
              <a:rPr lang="cs-CZ" dirty="0" smtClean="0"/>
              <a:t> - </a:t>
            </a:r>
            <a:r>
              <a:rPr lang="nl-NL" dirty="0" smtClean="0"/>
              <a:t> hij leert meer over de omstandigheden </a:t>
            </a:r>
            <a:r>
              <a:rPr lang="cs-CZ" dirty="0" err="1" smtClean="0"/>
              <a:t>rondom</a:t>
            </a:r>
            <a:r>
              <a:rPr lang="cs-CZ" dirty="0" smtClean="0"/>
              <a:t> </a:t>
            </a:r>
            <a:r>
              <a:rPr lang="nl-NL" dirty="0" smtClean="0"/>
              <a:t>de </a:t>
            </a:r>
            <a:r>
              <a:rPr lang="cs-CZ" dirty="0" err="1" smtClean="0"/>
              <a:t>tragische</a:t>
            </a:r>
            <a:r>
              <a:rPr lang="cs-CZ" dirty="0" smtClean="0"/>
              <a:t> </a:t>
            </a:r>
            <a:r>
              <a:rPr lang="cs-CZ" dirty="0" err="1" smtClean="0"/>
              <a:t>gebeurtenis</a:t>
            </a:r>
            <a:r>
              <a:rPr lang="cs-CZ" dirty="0" smtClean="0"/>
              <a:t> dat </a:t>
            </a:r>
            <a:r>
              <a:rPr lang="cs-CZ" dirty="0" err="1" smtClean="0"/>
              <a:t>zijn</a:t>
            </a:r>
            <a:r>
              <a:rPr lang="cs-CZ" dirty="0" smtClean="0"/>
              <a:t> </a:t>
            </a:r>
            <a:r>
              <a:rPr lang="cs-CZ" dirty="0" err="1" smtClean="0"/>
              <a:t>jeugd</a:t>
            </a:r>
            <a:r>
              <a:rPr lang="cs-CZ" dirty="0" smtClean="0"/>
              <a:t> </a:t>
            </a:r>
            <a:r>
              <a:rPr lang="cs-CZ" dirty="0" err="1" smtClean="0"/>
              <a:t>heeft</a:t>
            </a:r>
            <a:r>
              <a:rPr lang="cs-CZ" dirty="0" smtClean="0"/>
              <a:t> </a:t>
            </a:r>
            <a:r>
              <a:rPr lang="cs-CZ" dirty="0" err="1" smtClean="0"/>
              <a:t>getekend</a:t>
            </a:r>
            <a:r>
              <a:rPr lang="nl-NL" dirty="0" smtClean="0"/>
              <a:t>.</a:t>
            </a:r>
            <a:endParaRPr lang="cs-CZ" dirty="0" smtClean="0"/>
          </a:p>
          <a:p>
            <a:r>
              <a:rPr lang="cs-CZ" dirty="0" err="1" smtClean="0"/>
              <a:t>Confrontatie</a:t>
            </a:r>
            <a:r>
              <a:rPr lang="cs-CZ" dirty="0" smtClean="0"/>
              <a:t> </a:t>
            </a:r>
            <a:r>
              <a:rPr lang="nl-NL" dirty="0" smtClean="0"/>
              <a:t>met kwesties rondom verantwoordelijkheid, schuld, heldhaftigheid, lafheid enz. </a:t>
            </a:r>
            <a:endParaRPr lang="cs-CZ" dirty="0" smtClean="0"/>
          </a:p>
          <a:p>
            <a:r>
              <a:rPr lang="cs-CZ" dirty="0" err="1" smtClean="0"/>
              <a:t>Achtergrond</a:t>
            </a:r>
            <a:r>
              <a:rPr lang="cs-CZ" dirty="0" smtClean="0"/>
              <a:t> van </a:t>
            </a:r>
            <a:r>
              <a:rPr lang="cs-CZ" dirty="0" err="1" smtClean="0"/>
              <a:t>elke</a:t>
            </a:r>
            <a:r>
              <a:rPr lang="cs-CZ" dirty="0" smtClean="0"/>
              <a:t> </a:t>
            </a:r>
            <a:r>
              <a:rPr lang="cs-CZ" dirty="0" err="1" smtClean="0"/>
              <a:t>episode</a:t>
            </a:r>
            <a:r>
              <a:rPr lang="cs-CZ" dirty="0" smtClean="0"/>
              <a:t>: </a:t>
            </a:r>
            <a:r>
              <a:rPr lang="nl-NL" dirty="0" smtClean="0"/>
              <a:t>politieke ontwikkelingen in Nederland en in de</a:t>
            </a:r>
            <a:r>
              <a:rPr lang="cs-CZ" dirty="0" smtClean="0"/>
              <a:t> </a:t>
            </a:r>
            <a:r>
              <a:rPr lang="nl-NL" dirty="0" smtClean="0"/>
              <a:t>wereld situeert, bvb</a:t>
            </a:r>
            <a:r>
              <a:rPr lang="cs-CZ" dirty="0" smtClean="0"/>
              <a:t>.</a:t>
            </a:r>
            <a:r>
              <a:rPr lang="nl-NL" dirty="0" smtClean="0"/>
              <a:t> de oorlog in Korea, de Russische inval in Hongarije</a:t>
            </a:r>
            <a:r>
              <a:rPr lang="cs-CZ" dirty="0" smtClean="0"/>
              <a:t> </a:t>
            </a:r>
            <a:r>
              <a:rPr lang="nl-NL" dirty="0" smtClean="0"/>
              <a:t>en een vredesdemonstratie. </a:t>
            </a: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10942.w599.r4-5.56f371a.jpg"/>
          <p:cNvPicPr>
            <a:picLocks noGrp="1" noChangeAspect="1"/>
          </p:cNvPicPr>
          <p:nvPr>
            <p:ph idx="1"/>
          </p:nvPr>
        </p:nvPicPr>
        <p:blipFill>
          <a:blip r:embed="rId2" cstate="print"/>
          <a:stretch>
            <a:fillRect/>
          </a:stretch>
        </p:blipFill>
        <p:spPr>
          <a:xfrm>
            <a:off x="-1" y="0"/>
            <a:ext cx="2396761" cy="2996952"/>
          </a:xfrm>
        </p:spPr>
      </p:pic>
      <p:sp>
        <p:nvSpPr>
          <p:cNvPr id="2" name="Nadpis 1"/>
          <p:cNvSpPr>
            <a:spLocks noGrp="1"/>
          </p:cNvSpPr>
          <p:nvPr>
            <p:ph type="title"/>
          </p:nvPr>
        </p:nvSpPr>
        <p:spPr>
          <a:xfrm>
            <a:off x="2699792" y="274638"/>
            <a:ext cx="5987008" cy="994122"/>
          </a:xfrm>
        </p:spPr>
        <p:txBody>
          <a:bodyPr>
            <a:normAutofit/>
          </a:bodyPr>
          <a:lstStyle/>
          <a:p>
            <a:r>
              <a:rPr lang="cs-CZ" dirty="0" smtClean="0"/>
              <a:t>Jan </a:t>
            </a:r>
            <a:r>
              <a:rPr lang="cs-CZ" dirty="0" err="1" smtClean="0"/>
              <a:t>Wolkers</a:t>
            </a:r>
            <a:r>
              <a:rPr lang="cs-CZ" dirty="0" smtClean="0"/>
              <a:t> </a:t>
            </a:r>
            <a:endParaRPr lang="cs-CZ" dirty="0"/>
          </a:p>
        </p:txBody>
      </p:sp>
      <p:sp>
        <p:nvSpPr>
          <p:cNvPr id="6" name="TextovéPole 5"/>
          <p:cNvSpPr txBox="1"/>
          <p:nvPr/>
        </p:nvSpPr>
        <p:spPr>
          <a:xfrm>
            <a:off x="251520" y="1340768"/>
            <a:ext cx="8568952" cy="5847755"/>
          </a:xfrm>
          <a:prstGeom prst="rect">
            <a:avLst/>
          </a:prstGeom>
          <a:noFill/>
        </p:spPr>
        <p:txBody>
          <a:bodyPr wrap="square" rtlCol="0">
            <a:spAutoFit/>
          </a:bodyPr>
          <a:lstStyle/>
          <a:p>
            <a:pPr marL="2247900">
              <a:buFont typeface="Arial" pitchFamily="34" charset="0"/>
              <a:buChar char="•"/>
            </a:pPr>
            <a:r>
              <a:rPr lang="cs-CZ" sz="3200" dirty="0" smtClean="0"/>
              <a:t> </a:t>
            </a:r>
            <a:r>
              <a:rPr lang="cs-CZ" sz="3200" dirty="0" err="1" smtClean="0"/>
              <a:t>een</a:t>
            </a:r>
            <a:r>
              <a:rPr lang="cs-CZ" sz="3200" dirty="0" smtClean="0"/>
              <a:t> </a:t>
            </a:r>
            <a:r>
              <a:rPr lang="cs-CZ" sz="3200" dirty="0" err="1" smtClean="0"/>
              <a:t>andere</a:t>
            </a:r>
            <a:r>
              <a:rPr lang="cs-CZ" sz="3200" dirty="0" smtClean="0"/>
              <a:t> </a:t>
            </a:r>
            <a:r>
              <a:rPr lang="cs-CZ" sz="3200" dirty="0" err="1" smtClean="0"/>
              <a:t>kandidaat</a:t>
            </a:r>
            <a:r>
              <a:rPr lang="cs-CZ" sz="3200" dirty="0" smtClean="0"/>
              <a:t> </a:t>
            </a:r>
            <a:r>
              <a:rPr lang="cs-CZ" sz="3200" dirty="0" err="1" smtClean="0"/>
              <a:t>voor</a:t>
            </a:r>
            <a:r>
              <a:rPr lang="cs-CZ" sz="3200" dirty="0" smtClean="0"/>
              <a:t> </a:t>
            </a:r>
            <a:r>
              <a:rPr lang="cs-CZ" sz="3200" dirty="0" err="1" smtClean="0"/>
              <a:t>lidmaatschap</a:t>
            </a:r>
            <a:r>
              <a:rPr lang="cs-CZ" sz="3200" dirty="0" smtClean="0"/>
              <a:t> in de </a:t>
            </a:r>
            <a:r>
              <a:rPr lang="cs-CZ" sz="3200" dirty="0" err="1" smtClean="0"/>
              <a:t>grote</a:t>
            </a:r>
            <a:r>
              <a:rPr lang="cs-CZ" sz="3200" dirty="0" smtClean="0"/>
              <a:t> </a:t>
            </a:r>
            <a:r>
              <a:rPr lang="cs-CZ" sz="3200" dirty="0" err="1" smtClean="0"/>
              <a:t>drie</a:t>
            </a:r>
            <a:endParaRPr lang="cs-CZ" sz="3200" dirty="0" smtClean="0"/>
          </a:p>
          <a:p>
            <a:pPr marL="2247900">
              <a:buFont typeface="Arial" pitchFamily="34" charset="0"/>
              <a:buChar char="•"/>
            </a:pPr>
            <a:r>
              <a:rPr lang="cs-CZ" sz="3200" dirty="0" smtClean="0"/>
              <a:t> </a:t>
            </a:r>
            <a:r>
              <a:rPr lang="cs-CZ" sz="3200" dirty="0" err="1" smtClean="0"/>
              <a:t>zijn</a:t>
            </a:r>
            <a:r>
              <a:rPr lang="cs-CZ" sz="3200" dirty="0" smtClean="0"/>
              <a:t> </a:t>
            </a:r>
            <a:r>
              <a:rPr lang="cs-CZ" sz="3200" dirty="0" err="1" smtClean="0"/>
              <a:t>werk</a:t>
            </a:r>
            <a:r>
              <a:rPr lang="cs-CZ" sz="3200" dirty="0" smtClean="0"/>
              <a:t> </a:t>
            </a:r>
            <a:r>
              <a:rPr lang="cs-CZ" sz="3200" dirty="0" err="1" smtClean="0"/>
              <a:t>synoniem</a:t>
            </a:r>
            <a:r>
              <a:rPr lang="cs-CZ" sz="3200" dirty="0" smtClean="0"/>
              <a:t> </a:t>
            </a:r>
            <a:r>
              <a:rPr lang="cs-CZ" sz="3200" dirty="0" err="1" smtClean="0"/>
              <a:t>voor</a:t>
            </a:r>
            <a:r>
              <a:rPr lang="cs-CZ" sz="3200" dirty="0" smtClean="0"/>
              <a:t> </a:t>
            </a:r>
            <a:r>
              <a:rPr lang="cs-CZ" sz="3200" dirty="0" err="1" smtClean="0"/>
              <a:t>moderne</a:t>
            </a:r>
            <a:r>
              <a:rPr lang="cs-CZ" sz="3200" dirty="0" smtClean="0"/>
              <a:t> </a:t>
            </a:r>
            <a:r>
              <a:rPr lang="cs-CZ" sz="3200" dirty="0" err="1" smtClean="0"/>
              <a:t>literatuur</a:t>
            </a:r>
            <a:r>
              <a:rPr lang="cs-CZ" sz="3200" dirty="0" smtClean="0"/>
              <a:t>: </a:t>
            </a:r>
            <a:r>
              <a:rPr lang="cs-CZ" sz="3200" dirty="0" err="1" smtClean="0"/>
              <a:t>ontluisterend</a:t>
            </a:r>
            <a:r>
              <a:rPr lang="cs-CZ" sz="3200" dirty="0" smtClean="0"/>
              <a:t>, </a:t>
            </a:r>
            <a:r>
              <a:rPr lang="cs-CZ" sz="3200" dirty="0" err="1" smtClean="0"/>
              <a:t>cynisch</a:t>
            </a:r>
            <a:r>
              <a:rPr lang="cs-CZ" sz="3200" dirty="0" smtClean="0"/>
              <a:t>, </a:t>
            </a:r>
            <a:r>
              <a:rPr lang="cs-CZ" sz="3200" dirty="0" err="1" smtClean="0"/>
              <a:t>brutaal</a:t>
            </a:r>
            <a:r>
              <a:rPr lang="cs-CZ" sz="3200" dirty="0" smtClean="0"/>
              <a:t>, </a:t>
            </a:r>
            <a:r>
              <a:rPr lang="cs-CZ" sz="3200" dirty="0" err="1" smtClean="0"/>
              <a:t>vrijmoedig</a:t>
            </a:r>
            <a:endParaRPr lang="cs-CZ" sz="3200" dirty="0" smtClean="0"/>
          </a:p>
          <a:p>
            <a:pPr marL="360363" indent="-360363">
              <a:buFont typeface="Arial" pitchFamily="34" charset="0"/>
              <a:buChar char="•"/>
            </a:pPr>
            <a:r>
              <a:rPr lang="cs-CZ" sz="3200" dirty="0" err="1" smtClean="0"/>
              <a:t>tegen</a:t>
            </a:r>
            <a:r>
              <a:rPr lang="cs-CZ" sz="3200" dirty="0" smtClean="0"/>
              <a:t> </a:t>
            </a:r>
            <a:r>
              <a:rPr lang="cs-CZ" sz="3200" dirty="0" smtClean="0"/>
              <a:t>de </a:t>
            </a:r>
            <a:r>
              <a:rPr lang="cs-CZ" sz="3200" dirty="0" err="1" smtClean="0"/>
              <a:t>taboes</a:t>
            </a:r>
            <a:r>
              <a:rPr lang="cs-CZ" sz="3200" dirty="0" smtClean="0"/>
              <a:t> van de </a:t>
            </a:r>
            <a:r>
              <a:rPr lang="cs-CZ" sz="3200" dirty="0" err="1" smtClean="0"/>
              <a:t>vroegere</a:t>
            </a:r>
            <a:r>
              <a:rPr lang="cs-CZ" sz="3200" dirty="0" smtClean="0"/>
              <a:t> </a:t>
            </a:r>
            <a:r>
              <a:rPr lang="cs-CZ" sz="3200" dirty="0" err="1" smtClean="0"/>
              <a:t>generatie</a:t>
            </a:r>
            <a:r>
              <a:rPr lang="cs-CZ" sz="3200" dirty="0" smtClean="0"/>
              <a:t> </a:t>
            </a:r>
            <a:r>
              <a:rPr lang="cs-CZ" sz="3200" dirty="0" err="1" smtClean="0"/>
              <a:t>en</a:t>
            </a:r>
            <a:r>
              <a:rPr lang="cs-CZ" sz="3200" dirty="0" smtClean="0"/>
              <a:t> </a:t>
            </a:r>
            <a:r>
              <a:rPr lang="cs-CZ" sz="3200" dirty="0" err="1" smtClean="0"/>
              <a:t>conventies</a:t>
            </a:r>
            <a:r>
              <a:rPr lang="cs-CZ" sz="3200" dirty="0" smtClean="0"/>
              <a:t> van de </a:t>
            </a:r>
            <a:r>
              <a:rPr lang="cs-CZ" sz="3200" dirty="0" err="1" smtClean="0"/>
              <a:t>traditionele</a:t>
            </a:r>
            <a:r>
              <a:rPr lang="cs-CZ" sz="3200" dirty="0" smtClean="0"/>
              <a:t> </a:t>
            </a:r>
            <a:r>
              <a:rPr lang="cs-CZ" sz="3200" dirty="0" err="1" smtClean="0"/>
              <a:t>realistische</a:t>
            </a:r>
            <a:r>
              <a:rPr lang="cs-CZ" sz="3200" dirty="0" smtClean="0"/>
              <a:t> </a:t>
            </a:r>
            <a:r>
              <a:rPr lang="cs-CZ" sz="3200" dirty="0" err="1" smtClean="0"/>
              <a:t>roman</a:t>
            </a:r>
            <a:endParaRPr lang="cs-CZ" sz="3200" dirty="0" smtClean="0"/>
          </a:p>
          <a:p>
            <a:pPr marL="269875" indent="-269875">
              <a:buFont typeface="Arial" pitchFamily="34" charset="0"/>
              <a:buChar char="•"/>
            </a:pPr>
            <a:r>
              <a:rPr lang="cs-CZ" sz="3200" dirty="0" err="1" smtClean="0"/>
              <a:t>seksualiteit</a:t>
            </a:r>
            <a:r>
              <a:rPr lang="cs-CZ" sz="3200" dirty="0" smtClean="0"/>
              <a:t> </a:t>
            </a:r>
            <a:r>
              <a:rPr lang="cs-CZ" sz="3200" dirty="0" err="1" smtClean="0"/>
              <a:t>als</a:t>
            </a:r>
            <a:r>
              <a:rPr lang="cs-CZ" sz="3200" dirty="0" smtClean="0"/>
              <a:t> </a:t>
            </a:r>
            <a:r>
              <a:rPr lang="cs-CZ" sz="3200" dirty="0" err="1" smtClean="0"/>
              <a:t>symbool</a:t>
            </a:r>
            <a:r>
              <a:rPr lang="cs-CZ" sz="3200" dirty="0" smtClean="0"/>
              <a:t> </a:t>
            </a:r>
            <a:r>
              <a:rPr lang="cs-CZ" sz="3200" dirty="0" err="1" smtClean="0"/>
              <a:t>voor</a:t>
            </a:r>
            <a:r>
              <a:rPr lang="cs-CZ" sz="3200" dirty="0" smtClean="0"/>
              <a:t> </a:t>
            </a:r>
            <a:r>
              <a:rPr lang="cs-CZ" sz="3200" dirty="0" err="1" smtClean="0"/>
              <a:t>een</a:t>
            </a:r>
            <a:r>
              <a:rPr lang="cs-CZ" sz="3200" dirty="0" smtClean="0"/>
              <a:t> </a:t>
            </a:r>
            <a:r>
              <a:rPr lang="cs-CZ" sz="3200" dirty="0" err="1" smtClean="0"/>
              <a:t>volledig</a:t>
            </a:r>
            <a:r>
              <a:rPr lang="cs-CZ" sz="3200" dirty="0" smtClean="0"/>
              <a:t>, </a:t>
            </a:r>
            <a:r>
              <a:rPr lang="cs-CZ" sz="3200" dirty="0" err="1" smtClean="0"/>
              <a:t>vitaal</a:t>
            </a:r>
            <a:r>
              <a:rPr lang="cs-CZ" sz="3200" dirty="0" smtClean="0"/>
              <a:t> </a:t>
            </a:r>
            <a:r>
              <a:rPr lang="cs-CZ" sz="3200" dirty="0" err="1" smtClean="0"/>
              <a:t>en</a:t>
            </a:r>
            <a:r>
              <a:rPr lang="cs-CZ" sz="3200" dirty="0" smtClean="0"/>
              <a:t> </a:t>
            </a:r>
            <a:r>
              <a:rPr lang="cs-CZ" sz="3200" dirty="0" err="1" smtClean="0"/>
              <a:t>vrij</a:t>
            </a:r>
            <a:r>
              <a:rPr lang="cs-CZ" sz="3200" dirty="0" smtClean="0"/>
              <a:t> </a:t>
            </a:r>
            <a:r>
              <a:rPr lang="cs-CZ" sz="3200" dirty="0" err="1" smtClean="0"/>
              <a:t>leven</a:t>
            </a:r>
            <a:r>
              <a:rPr lang="cs-CZ" sz="3200" dirty="0" smtClean="0"/>
              <a:t>, </a:t>
            </a:r>
            <a:r>
              <a:rPr lang="cs-CZ" sz="3200" dirty="0" err="1" smtClean="0"/>
              <a:t>verzet</a:t>
            </a:r>
            <a:r>
              <a:rPr lang="cs-CZ" sz="3200" dirty="0" smtClean="0"/>
              <a:t> </a:t>
            </a:r>
            <a:r>
              <a:rPr lang="cs-CZ" sz="3200" dirty="0" err="1" smtClean="0"/>
              <a:t>tegen</a:t>
            </a:r>
            <a:r>
              <a:rPr lang="cs-CZ" sz="3200" dirty="0" smtClean="0"/>
              <a:t> de </a:t>
            </a:r>
            <a:r>
              <a:rPr lang="cs-CZ" sz="3200" dirty="0" err="1" smtClean="0"/>
              <a:t>opvattingen</a:t>
            </a:r>
            <a:r>
              <a:rPr lang="cs-CZ" sz="3200" dirty="0" smtClean="0"/>
              <a:t> van </a:t>
            </a:r>
            <a:r>
              <a:rPr lang="cs-CZ" sz="3200" dirty="0" err="1" smtClean="0"/>
              <a:t>ouders</a:t>
            </a:r>
            <a:r>
              <a:rPr lang="cs-CZ" sz="3200" dirty="0" smtClean="0"/>
              <a:t> (</a:t>
            </a:r>
            <a:r>
              <a:rPr lang="cs-CZ" sz="3200" dirty="0" err="1" smtClean="0"/>
              <a:t>politieke</a:t>
            </a:r>
            <a:r>
              <a:rPr lang="cs-CZ" sz="3200" dirty="0" smtClean="0"/>
              <a:t> </a:t>
            </a:r>
            <a:r>
              <a:rPr lang="cs-CZ" sz="3200" dirty="0" err="1" smtClean="0"/>
              <a:t>dimensie</a:t>
            </a:r>
            <a:r>
              <a:rPr lang="cs-CZ" sz="3200" dirty="0" smtClean="0"/>
              <a:t>?)</a:t>
            </a:r>
          </a:p>
          <a:p>
            <a:endParaRPr lang="cs-CZ" sz="2200"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6c96c3d1ebbab55af96e276cefce6b58.jpg"/>
          <p:cNvPicPr>
            <a:picLocks noChangeAspect="1"/>
          </p:cNvPicPr>
          <p:nvPr/>
        </p:nvPicPr>
        <p:blipFill>
          <a:blip r:embed="rId2" cstate="print"/>
          <a:stretch>
            <a:fillRect/>
          </a:stretch>
        </p:blipFill>
        <p:spPr>
          <a:xfrm>
            <a:off x="0" y="0"/>
            <a:ext cx="1730478" cy="2780928"/>
          </a:xfrm>
          <a:prstGeom prst="rect">
            <a:avLst/>
          </a:prstGeom>
        </p:spPr>
      </p:pic>
      <p:sp>
        <p:nvSpPr>
          <p:cNvPr id="2" name="Nadpis 1"/>
          <p:cNvSpPr>
            <a:spLocks noGrp="1"/>
          </p:cNvSpPr>
          <p:nvPr>
            <p:ph type="title"/>
          </p:nvPr>
        </p:nvSpPr>
        <p:spPr/>
        <p:txBody>
          <a:bodyPr/>
          <a:lstStyle/>
          <a:p>
            <a:r>
              <a:rPr lang="cs-CZ" dirty="0" smtClean="0"/>
              <a:t>Jan </a:t>
            </a:r>
            <a:r>
              <a:rPr lang="cs-CZ" dirty="0" err="1" smtClean="0"/>
              <a:t>Wolkers</a:t>
            </a:r>
            <a:endParaRPr lang="cs-CZ" dirty="0"/>
          </a:p>
        </p:txBody>
      </p:sp>
      <p:sp>
        <p:nvSpPr>
          <p:cNvPr id="3" name="Zástupný symbol pro obsah 2"/>
          <p:cNvSpPr>
            <a:spLocks noGrp="1"/>
          </p:cNvSpPr>
          <p:nvPr>
            <p:ph idx="1"/>
          </p:nvPr>
        </p:nvSpPr>
        <p:spPr>
          <a:xfrm>
            <a:off x="457200" y="1600200"/>
            <a:ext cx="8229600" cy="4853136"/>
          </a:xfrm>
        </p:spPr>
        <p:txBody>
          <a:bodyPr/>
          <a:lstStyle/>
          <a:p>
            <a:pPr marL="1527175"/>
            <a:r>
              <a:rPr lang="nl-NL" sz="2200" i="1" dirty="0" smtClean="0"/>
              <a:t>Terug naar Oegstgeest</a:t>
            </a:r>
            <a:r>
              <a:rPr lang="nl-NL" sz="2200" dirty="0" smtClean="0"/>
              <a:t> (1965) – afrekening met jeugd en kinderjaren, fictie (rijke symboliek) en autobiografie (exacte realia) heel subtiel met elkaar verweven – onmogelijk om uit elkaar te trekken</a:t>
            </a:r>
          </a:p>
          <a:p>
            <a:pPr lvl="1">
              <a:buFont typeface="Arial" pitchFamily="34" charset="0"/>
              <a:buChar char="•"/>
            </a:pPr>
            <a:r>
              <a:rPr lang="nl-NL" sz="1800" dirty="0" smtClean="0"/>
              <a:t>vertegenwoordiger van een reeks boeken waarin de auteur zichzelf zo open en kwetsbaar mogelijk maakt met al zijn complexen, frustraties en angsten</a:t>
            </a:r>
          </a:p>
          <a:p>
            <a:pPr lvl="1">
              <a:buFont typeface="Arial" pitchFamily="34" charset="0"/>
              <a:buChar char="•"/>
            </a:pPr>
            <a:r>
              <a:rPr lang="nl-NL" sz="1800" i="1" dirty="0" smtClean="0"/>
              <a:t> </a:t>
            </a:r>
            <a:r>
              <a:rPr lang="nl-NL" sz="1800" dirty="0" smtClean="0"/>
              <a:t>weg met alles dat de vrijheid van individu beperkt</a:t>
            </a:r>
          </a:p>
          <a:p>
            <a:pPr marL="285750" lvl="1">
              <a:buFont typeface="Arial" pitchFamily="34" charset="0"/>
              <a:buChar char="•"/>
            </a:pPr>
            <a:r>
              <a:rPr lang="nl-NL" sz="2200" i="1" dirty="0" smtClean="0"/>
              <a:t>Turks fruit </a:t>
            </a:r>
            <a:r>
              <a:rPr lang="nl-NL" sz="2200" dirty="0" smtClean="0"/>
              <a:t>(1969) – meest populaire roman, </a:t>
            </a:r>
            <a:r>
              <a:rPr lang="cs-CZ" sz="2200" dirty="0" smtClean="0"/>
              <a:t/>
            </a:r>
            <a:br>
              <a:rPr lang="cs-CZ" sz="2200" dirty="0" smtClean="0"/>
            </a:br>
            <a:r>
              <a:rPr lang="nl-NL" sz="2200" dirty="0" smtClean="0"/>
              <a:t>verfilming 1972</a:t>
            </a:r>
          </a:p>
          <a:p>
            <a:endParaRPr lang="cs-CZ" dirty="0"/>
          </a:p>
        </p:txBody>
      </p:sp>
      <p:pic>
        <p:nvPicPr>
          <p:cNvPr id="5" name="Obrázek 4" descr="1325064735-header.jpg"/>
          <p:cNvPicPr>
            <a:picLocks noChangeAspect="1"/>
          </p:cNvPicPr>
          <p:nvPr/>
        </p:nvPicPr>
        <p:blipFill>
          <a:blip r:embed="rId3" cstate="print"/>
          <a:stretch>
            <a:fillRect/>
          </a:stretch>
        </p:blipFill>
        <p:spPr>
          <a:xfrm>
            <a:off x="7092280" y="3564989"/>
            <a:ext cx="2051720" cy="329301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0"/>
            <a:ext cx="8229600" cy="1143000"/>
          </a:xfrm>
        </p:spPr>
        <p:txBody>
          <a:bodyPr>
            <a:normAutofit/>
          </a:bodyPr>
          <a:lstStyle/>
          <a:p>
            <a:r>
              <a:rPr lang="cs-CZ" sz="3200" dirty="0" err="1" smtClean="0"/>
              <a:t>Literatuurgeschiedenis</a:t>
            </a:r>
            <a:r>
              <a:rPr lang="cs-CZ" sz="3200" dirty="0" smtClean="0"/>
              <a:t> </a:t>
            </a:r>
            <a:r>
              <a:rPr lang="cs-CZ" sz="3200" dirty="0" err="1" smtClean="0"/>
              <a:t>gezien</a:t>
            </a:r>
            <a:r>
              <a:rPr lang="cs-CZ" sz="3200" dirty="0" smtClean="0"/>
              <a:t> </a:t>
            </a:r>
            <a:r>
              <a:rPr lang="cs-CZ" sz="3200" dirty="0" err="1" smtClean="0"/>
              <a:t>door</a:t>
            </a:r>
            <a:r>
              <a:rPr lang="cs-CZ" sz="3200" dirty="0" smtClean="0"/>
              <a:t> </a:t>
            </a:r>
            <a:r>
              <a:rPr lang="cs-CZ" sz="3200" dirty="0" err="1" smtClean="0"/>
              <a:t>poëtica</a:t>
            </a:r>
            <a:r>
              <a:rPr lang="cs-CZ" sz="3200" dirty="0" smtClean="0"/>
              <a:t>‘s</a:t>
            </a:r>
            <a:endParaRPr lang="cs-CZ" sz="3200" dirty="0"/>
          </a:p>
        </p:txBody>
      </p:sp>
      <p:sp>
        <p:nvSpPr>
          <p:cNvPr id="3" name="Zástupný symbol pro obsah 2"/>
          <p:cNvSpPr>
            <a:spLocks noGrp="1"/>
          </p:cNvSpPr>
          <p:nvPr>
            <p:ph idx="1"/>
          </p:nvPr>
        </p:nvSpPr>
        <p:spPr>
          <a:xfrm>
            <a:off x="457200" y="1268760"/>
            <a:ext cx="8229600" cy="5589240"/>
          </a:xfrm>
        </p:spPr>
        <p:txBody>
          <a:bodyPr>
            <a:normAutofit fontScale="62500" lnSpcReduction="20000"/>
          </a:bodyPr>
          <a:lstStyle/>
          <a:p>
            <a:r>
              <a:rPr lang="cs-CZ" dirty="0" err="1" smtClean="0"/>
              <a:t>Tot</a:t>
            </a:r>
            <a:r>
              <a:rPr lang="cs-CZ" dirty="0" smtClean="0"/>
              <a:t> nu </a:t>
            </a:r>
            <a:r>
              <a:rPr lang="cs-CZ" dirty="0" err="1" smtClean="0"/>
              <a:t>toe</a:t>
            </a:r>
            <a:r>
              <a:rPr lang="cs-CZ" dirty="0" smtClean="0"/>
              <a:t> </a:t>
            </a:r>
            <a:r>
              <a:rPr lang="cs-CZ" dirty="0" err="1" smtClean="0"/>
              <a:t>structuur</a:t>
            </a:r>
            <a:r>
              <a:rPr lang="cs-CZ" dirty="0" smtClean="0"/>
              <a:t> </a:t>
            </a:r>
            <a:r>
              <a:rPr lang="cs-CZ" dirty="0" err="1" smtClean="0"/>
              <a:t>aan</a:t>
            </a:r>
            <a:r>
              <a:rPr lang="cs-CZ" dirty="0" smtClean="0"/>
              <a:t> de </a:t>
            </a:r>
            <a:r>
              <a:rPr lang="cs-CZ" dirty="0" err="1" smtClean="0"/>
              <a:t>ontwikkelingen</a:t>
            </a:r>
            <a:r>
              <a:rPr lang="cs-CZ" dirty="0" smtClean="0"/>
              <a:t> in </a:t>
            </a:r>
            <a:r>
              <a:rPr lang="cs-CZ" dirty="0" err="1" smtClean="0"/>
              <a:t>literatuurgeschiedenis</a:t>
            </a:r>
            <a:r>
              <a:rPr lang="cs-CZ" dirty="0" smtClean="0"/>
              <a:t> </a:t>
            </a:r>
            <a:r>
              <a:rPr lang="cs-CZ" dirty="0" err="1" smtClean="0"/>
              <a:t>gegeven</a:t>
            </a:r>
            <a:r>
              <a:rPr lang="cs-CZ" dirty="0" smtClean="0"/>
              <a:t> </a:t>
            </a:r>
            <a:r>
              <a:rPr lang="cs-CZ" dirty="0" err="1" smtClean="0"/>
              <a:t>d</a:t>
            </a:r>
            <a:r>
              <a:rPr lang="cs-CZ" dirty="0" smtClean="0"/>
              <a:t>. m. v.  </a:t>
            </a:r>
            <a:r>
              <a:rPr lang="cs-CZ" dirty="0" err="1" smtClean="0"/>
              <a:t>labels</a:t>
            </a:r>
            <a:r>
              <a:rPr lang="cs-CZ" dirty="0" smtClean="0"/>
              <a:t>: </a:t>
            </a:r>
            <a:r>
              <a:rPr lang="nl-NL" dirty="0" smtClean="0"/>
              <a:t>ontluisterend realisme en de grote drie</a:t>
            </a:r>
            <a:endParaRPr lang="cs-CZ" dirty="0" smtClean="0"/>
          </a:p>
          <a:p>
            <a:r>
              <a:rPr lang="cs-CZ" dirty="0" err="1" smtClean="0"/>
              <a:t>Andere</a:t>
            </a:r>
            <a:r>
              <a:rPr lang="cs-CZ" dirty="0" smtClean="0"/>
              <a:t> </a:t>
            </a:r>
            <a:r>
              <a:rPr lang="cs-CZ" dirty="0" err="1" smtClean="0"/>
              <a:t>manier</a:t>
            </a:r>
            <a:r>
              <a:rPr lang="cs-CZ" dirty="0" smtClean="0"/>
              <a:t> </a:t>
            </a:r>
            <a:r>
              <a:rPr lang="cs-CZ" dirty="0" err="1" smtClean="0"/>
              <a:t>om</a:t>
            </a:r>
            <a:r>
              <a:rPr lang="cs-CZ" dirty="0" smtClean="0"/>
              <a:t> </a:t>
            </a:r>
            <a:r>
              <a:rPr lang="cs-CZ" dirty="0" err="1" smtClean="0"/>
              <a:t>structuur</a:t>
            </a:r>
            <a:r>
              <a:rPr lang="cs-CZ" dirty="0" smtClean="0"/>
              <a:t> </a:t>
            </a:r>
            <a:r>
              <a:rPr lang="cs-CZ" dirty="0" err="1" smtClean="0"/>
              <a:t>aan</a:t>
            </a:r>
            <a:r>
              <a:rPr lang="cs-CZ" dirty="0" smtClean="0"/>
              <a:t> </a:t>
            </a:r>
            <a:r>
              <a:rPr lang="cs-CZ" dirty="0" err="1" smtClean="0"/>
              <a:t>te</a:t>
            </a:r>
            <a:r>
              <a:rPr lang="cs-CZ" dirty="0" smtClean="0"/>
              <a:t> </a:t>
            </a:r>
            <a:r>
              <a:rPr lang="cs-CZ" dirty="0" err="1" smtClean="0"/>
              <a:t>brengen</a:t>
            </a:r>
            <a:r>
              <a:rPr lang="cs-CZ" dirty="0" smtClean="0"/>
              <a:t>: </a:t>
            </a:r>
            <a:r>
              <a:rPr lang="nl-NL" dirty="0" smtClean="0"/>
              <a:t>literaire tijdschriften</a:t>
            </a:r>
            <a:r>
              <a:rPr lang="cs-CZ" dirty="0" smtClean="0"/>
              <a:t> - </a:t>
            </a:r>
            <a:r>
              <a:rPr lang="nl-NL" dirty="0" smtClean="0"/>
              <a:t>bron van etiketten, stromingen of groeperingen. </a:t>
            </a:r>
            <a:endParaRPr lang="cs-CZ" dirty="0" smtClean="0"/>
          </a:p>
          <a:p>
            <a:r>
              <a:rPr lang="nl-NL" dirty="0" smtClean="0"/>
              <a:t>Rondom tijdschriften </a:t>
            </a:r>
            <a:r>
              <a:rPr lang="cs-CZ" dirty="0" err="1" smtClean="0"/>
              <a:t>verzameling</a:t>
            </a:r>
            <a:r>
              <a:rPr lang="cs-CZ" dirty="0" smtClean="0"/>
              <a:t> van </a:t>
            </a:r>
            <a:r>
              <a:rPr lang="cs-CZ" dirty="0" err="1" smtClean="0"/>
              <a:t>mensen</a:t>
            </a:r>
            <a:r>
              <a:rPr lang="cs-CZ" dirty="0" smtClean="0"/>
              <a:t> met </a:t>
            </a:r>
            <a:r>
              <a:rPr lang="nl-NL" dirty="0" smtClean="0"/>
              <a:t>een vergelijkbare poëticale </a:t>
            </a:r>
            <a:r>
              <a:rPr lang="cs-CZ" dirty="0" err="1" smtClean="0"/>
              <a:t>opvatting</a:t>
            </a:r>
            <a:endParaRPr lang="cs-CZ" dirty="0" smtClean="0"/>
          </a:p>
          <a:p>
            <a:r>
              <a:rPr lang="nl-NL" dirty="0" smtClean="0"/>
              <a:t>Wat is een poëtica? </a:t>
            </a:r>
            <a:endParaRPr lang="cs-CZ" dirty="0" smtClean="0"/>
          </a:p>
          <a:p>
            <a:pPr lvl="1"/>
            <a:r>
              <a:rPr lang="nl-NL" dirty="0" smtClean="0"/>
              <a:t>“het geheel van opvattingen van een auteur (of groep van auteurs) over literatuur, blijkend uit uitspraken gedaan in en buiten het literaire werk” (</a:t>
            </a:r>
            <a:r>
              <a:rPr lang="nl-NL" i="1" dirty="0" smtClean="0"/>
              <a:t>Een dichter schreit niet. Aspecten van  M. Nijhoffs versexterne poëtica</a:t>
            </a:r>
            <a:r>
              <a:rPr lang="nl-NL" dirty="0" smtClean="0"/>
              <a:t>, 1985, 10.) </a:t>
            </a:r>
            <a:endParaRPr lang="cs-CZ" dirty="0" smtClean="0"/>
          </a:p>
          <a:p>
            <a:pPr lvl="1"/>
            <a:r>
              <a:rPr lang="nl-NL" dirty="0" smtClean="0"/>
              <a:t>W. H. Auden: “I am always interested in hearing what a poet has to say about the nature of poetry, though I do not take it too seriously. </a:t>
            </a:r>
            <a:r>
              <a:rPr lang="en-US" dirty="0" smtClean="0"/>
              <a:t>[...] In unkind moments one is almost tempted to think that all they are really saying is: ‘Read me. </a:t>
            </a:r>
            <a:r>
              <a:rPr lang="nl-NL" dirty="0" smtClean="0"/>
              <a:t>Don't read the other fellows.’” </a:t>
            </a:r>
            <a:endParaRPr lang="cs-CZ" dirty="0" smtClean="0"/>
          </a:p>
          <a:p>
            <a:pPr marL="285750" lvl="1">
              <a:buFont typeface="Arial" pitchFamily="34" charset="0"/>
              <a:buChar char="•"/>
            </a:pPr>
            <a:r>
              <a:rPr lang="cs-CZ" sz="3300" dirty="0" err="1" smtClean="0"/>
              <a:t>Poëtica</a:t>
            </a:r>
            <a:r>
              <a:rPr lang="cs-CZ" sz="3300" dirty="0" smtClean="0"/>
              <a:t>‘s van </a:t>
            </a:r>
            <a:r>
              <a:rPr lang="nl-NL" sz="3300" dirty="0" smtClean="0"/>
              <a:t>tijdschrift</a:t>
            </a:r>
            <a:r>
              <a:rPr lang="cs-CZ" sz="3300" dirty="0" err="1" smtClean="0"/>
              <a:t>en</a:t>
            </a:r>
            <a:r>
              <a:rPr lang="cs-CZ" sz="3300" dirty="0" smtClean="0"/>
              <a:t>: </a:t>
            </a:r>
            <a:r>
              <a:rPr lang="cs-CZ" sz="3300" dirty="0" err="1" smtClean="0"/>
              <a:t>literatuuropvatting</a:t>
            </a:r>
            <a:r>
              <a:rPr lang="cs-CZ" sz="3300" dirty="0" smtClean="0"/>
              <a:t> van de </a:t>
            </a:r>
            <a:r>
              <a:rPr lang="cs-CZ" sz="3300" dirty="0" err="1" smtClean="0"/>
              <a:t>redactie</a:t>
            </a:r>
            <a:r>
              <a:rPr lang="cs-CZ" sz="3300" dirty="0" smtClean="0"/>
              <a:t> in </a:t>
            </a:r>
            <a:r>
              <a:rPr lang="cs-CZ" sz="3300" dirty="0" err="1" smtClean="0"/>
              <a:t>het</a:t>
            </a:r>
            <a:r>
              <a:rPr lang="cs-CZ" sz="3300" dirty="0" smtClean="0"/>
              <a:t> </a:t>
            </a:r>
            <a:r>
              <a:rPr lang="cs-CZ" sz="3300" dirty="0" err="1" smtClean="0"/>
              <a:t>eerste</a:t>
            </a:r>
            <a:r>
              <a:rPr lang="cs-CZ" sz="3300" dirty="0" smtClean="0"/>
              <a:t> </a:t>
            </a:r>
            <a:r>
              <a:rPr lang="cs-CZ" sz="3300" dirty="0" err="1" smtClean="0"/>
              <a:t>nummer</a:t>
            </a:r>
            <a:r>
              <a:rPr lang="cs-CZ" sz="3300" dirty="0" smtClean="0"/>
              <a:t> (</a:t>
            </a:r>
            <a:r>
              <a:rPr lang="cs-CZ" sz="3300" dirty="0" err="1" smtClean="0"/>
              <a:t>meestal</a:t>
            </a:r>
            <a:r>
              <a:rPr lang="cs-CZ" sz="3300" dirty="0" smtClean="0"/>
              <a:t>)</a:t>
            </a:r>
          </a:p>
          <a:p>
            <a:pPr marL="285750" lvl="1">
              <a:buFont typeface="Arial" pitchFamily="34" charset="0"/>
              <a:buChar char="•"/>
            </a:pPr>
            <a:r>
              <a:rPr lang="nl-NL" sz="3300" dirty="0" smtClean="0"/>
              <a:t>De publicatie</a:t>
            </a:r>
            <a:r>
              <a:rPr lang="cs-CZ" sz="3300" dirty="0" smtClean="0"/>
              <a:t> in </a:t>
            </a:r>
            <a:r>
              <a:rPr lang="cs-CZ" sz="3300" dirty="0" err="1" smtClean="0"/>
              <a:t>een</a:t>
            </a:r>
            <a:r>
              <a:rPr lang="nl-NL" sz="3300" dirty="0" smtClean="0"/>
              <a:t> bepaalde</a:t>
            </a:r>
            <a:r>
              <a:rPr lang="cs-CZ" sz="3300" dirty="0" smtClean="0"/>
              <a:t> </a:t>
            </a:r>
            <a:r>
              <a:rPr lang="nl-NL" sz="3300" dirty="0" smtClean="0"/>
              <a:t>tijdschrift</a:t>
            </a:r>
            <a:r>
              <a:rPr lang="cs-CZ" sz="3300" dirty="0" smtClean="0"/>
              <a:t> =</a:t>
            </a:r>
            <a:r>
              <a:rPr lang="nl-NL" sz="3300" dirty="0" smtClean="0"/>
              <a:t> </a:t>
            </a:r>
            <a:r>
              <a:rPr lang="cs-CZ" sz="3300" dirty="0" err="1" smtClean="0"/>
              <a:t>positiebepaling</a:t>
            </a:r>
            <a:r>
              <a:rPr lang="cs-CZ" sz="3300" dirty="0" smtClean="0"/>
              <a:t> </a:t>
            </a:r>
            <a:r>
              <a:rPr lang="nl-NL" sz="3300" dirty="0" smtClean="0"/>
              <a:t>binnen het literaire veld</a:t>
            </a:r>
            <a:endParaRPr lang="cs-CZ" sz="3300" dirty="0" smtClean="0"/>
          </a:p>
          <a:p>
            <a:pPr marL="285750" lvl="1">
              <a:buFont typeface="Arial" pitchFamily="34" charset="0"/>
              <a:buChar char="•"/>
            </a:pPr>
            <a:r>
              <a:rPr lang="cs-CZ" sz="3300" dirty="0" err="1" smtClean="0"/>
              <a:t>Existentie</a:t>
            </a:r>
            <a:r>
              <a:rPr lang="cs-CZ" sz="3300" dirty="0" smtClean="0"/>
              <a:t> van </a:t>
            </a:r>
            <a:r>
              <a:rPr lang="cs-CZ" sz="3300" dirty="0" err="1" smtClean="0"/>
              <a:t>tijdschriften</a:t>
            </a:r>
            <a:r>
              <a:rPr lang="cs-CZ" sz="3300" dirty="0" smtClean="0"/>
              <a:t> met </a:t>
            </a:r>
            <a:r>
              <a:rPr lang="cs-CZ" sz="3300" dirty="0" err="1" smtClean="0"/>
              <a:t>verschillende</a:t>
            </a:r>
            <a:r>
              <a:rPr lang="cs-CZ" sz="3300" dirty="0" smtClean="0"/>
              <a:t> </a:t>
            </a:r>
            <a:r>
              <a:rPr lang="cs-CZ" sz="3300" dirty="0" err="1" smtClean="0"/>
              <a:t>poëtica</a:t>
            </a:r>
            <a:r>
              <a:rPr lang="cs-CZ" sz="3300" dirty="0" smtClean="0"/>
              <a:t>‘s = </a:t>
            </a:r>
            <a:r>
              <a:rPr lang="cs-CZ" sz="3300" dirty="0" err="1" smtClean="0"/>
              <a:t>differentiatie</a:t>
            </a:r>
            <a:r>
              <a:rPr lang="cs-CZ" sz="3300" dirty="0" smtClean="0"/>
              <a:t> van </a:t>
            </a:r>
            <a:r>
              <a:rPr lang="cs-CZ" sz="3300" dirty="0" err="1" smtClean="0"/>
              <a:t>het</a:t>
            </a:r>
            <a:r>
              <a:rPr lang="cs-CZ" sz="3300" dirty="0" smtClean="0"/>
              <a:t> </a:t>
            </a:r>
            <a:r>
              <a:rPr lang="cs-CZ" sz="3300" dirty="0" err="1" smtClean="0"/>
              <a:t>literaire</a:t>
            </a:r>
            <a:r>
              <a:rPr lang="cs-CZ" sz="3300" dirty="0" smtClean="0"/>
              <a:t> </a:t>
            </a:r>
            <a:r>
              <a:rPr lang="cs-CZ" sz="3300" dirty="0" err="1" smtClean="0"/>
              <a:t>veld</a:t>
            </a:r>
            <a:endParaRPr lang="cs-CZ" sz="3300" dirty="0" smtClean="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Poëtica</a:t>
            </a:r>
            <a:r>
              <a:rPr lang="cs-CZ" dirty="0" smtClean="0"/>
              <a:t> van </a:t>
            </a:r>
            <a:r>
              <a:rPr lang="cs-CZ" dirty="0" err="1" smtClean="0"/>
              <a:t>een</a:t>
            </a:r>
            <a:r>
              <a:rPr lang="cs-CZ" dirty="0" smtClean="0"/>
              <a:t> </a:t>
            </a:r>
            <a:r>
              <a:rPr lang="cs-CZ" dirty="0" err="1" smtClean="0"/>
              <a:t>tijdschrift</a:t>
            </a:r>
            <a:r>
              <a:rPr lang="cs-CZ" dirty="0" smtClean="0"/>
              <a:t>: </a:t>
            </a:r>
            <a:r>
              <a:rPr lang="cs-CZ" i="1" dirty="0" err="1" smtClean="0"/>
              <a:t>Merlyn</a:t>
            </a:r>
            <a:endParaRPr lang="cs-CZ" i="1" dirty="0"/>
          </a:p>
        </p:txBody>
      </p:sp>
      <p:sp>
        <p:nvSpPr>
          <p:cNvPr id="3" name="Zástupný symbol pro obsah 2"/>
          <p:cNvSpPr>
            <a:spLocks noGrp="1"/>
          </p:cNvSpPr>
          <p:nvPr>
            <p:ph idx="1"/>
          </p:nvPr>
        </p:nvSpPr>
        <p:spPr>
          <a:xfrm>
            <a:off x="457200" y="1556792"/>
            <a:ext cx="8229600" cy="5040560"/>
          </a:xfrm>
        </p:spPr>
        <p:txBody>
          <a:bodyPr>
            <a:normAutofit fontScale="62500" lnSpcReduction="20000"/>
          </a:bodyPr>
          <a:lstStyle/>
          <a:p>
            <a:r>
              <a:rPr lang="nl-NL" i="1" dirty="0" smtClean="0"/>
              <a:t>Merlyn</a:t>
            </a:r>
            <a:r>
              <a:rPr lang="nl-NL" dirty="0" smtClean="0"/>
              <a:t> (1962 - 1964): formalistische, structuralistische, tekstgerichte kritiek</a:t>
            </a:r>
          </a:p>
          <a:p>
            <a:r>
              <a:rPr lang="nl-NL" dirty="0" smtClean="0"/>
              <a:t>kritische blik op literatuur gebaseerd op literaire autonomie: ‘Een literair werk is een zinvol samenhangend geheel van woorden waarin een werkelijkheid beschreven of aanwezig gesteld wordt, die niet rechtstreeks naar een daarbuiten bestaande werkelijkheid verwijst.’ </a:t>
            </a:r>
          </a:p>
          <a:p>
            <a:r>
              <a:rPr lang="nl-NL" dirty="0" smtClean="0"/>
              <a:t>Op zoek naar de betekenis van het literaire werk? Kijk naar het werk zelf (de elementen waaruit het bestaat, de verbanden ertussen, de verhoudingen, de structuur . </a:t>
            </a:r>
          </a:p>
          <a:p>
            <a:r>
              <a:rPr lang="nl-NL" dirty="0" smtClean="0"/>
              <a:t>Aandacht van de criticus gaat naar de tekst, niet naar de verbanden met of uitspraken van de auteur - close reading van de tekst</a:t>
            </a:r>
          </a:p>
          <a:p>
            <a:r>
              <a:rPr lang="nl-NL" dirty="0" smtClean="0"/>
              <a:t>Invloed op de structuralistische opvatting  van Merlyn uit de universitaire kringen, </a:t>
            </a:r>
          </a:p>
          <a:p>
            <a:r>
              <a:rPr lang="nl-NL" dirty="0" smtClean="0"/>
              <a:t>De kritische blik van </a:t>
            </a:r>
            <a:r>
              <a:rPr lang="nl-NL" i="1" dirty="0" smtClean="0"/>
              <a:t>Merlyn</a:t>
            </a:r>
            <a:r>
              <a:rPr lang="nl-NL" dirty="0" smtClean="0"/>
              <a:t> van toepassing op de moeilijke, gestructureerde, gelaagde werken van modernisme </a:t>
            </a:r>
          </a:p>
          <a:p>
            <a:r>
              <a:rPr lang="nl-NL" i="1" dirty="0" smtClean="0"/>
              <a:t>Merlyn</a:t>
            </a:r>
            <a:r>
              <a:rPr lang="nl-NL" dirty="0" smtClean="0"/>
              <a:t> als een brug tussen de academische literatuurstudie (beïnvloedt door structuralisme en New Criticism) en de literaire kritiek in tijdschriften en kranten.</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Zástupný symbol pro obsah 5" descr="https://images.nrc.nl/v30BHEIlAzc49M9bv0RVKQJ_4X8=/1280x/filters:no_upscale()/s3/static.nrc.nl/bvhw/files/2020/10/data63691986-3bf1d6.jpg"/>
          <p:cNvPicPr>
            <a:picLocks noGrp="1"/>
          </p:cNvPicPr>
          <p:nvPr>
            <p:ph idx="1"/>
          </p:nvPr>
        </p:nvPicPr>
        <p:blipFill>
          <a:blip r:embed="rId2" cstate="print"/>
          <a:srcRect/>
          <a:stretch>
            <a:fillRect/>
          </a:stretch>
        </p:blipFill>
        <p:spPr bwMode="auto">
          <a:xfrm>
            <a:off x="827584" y="476672"/>
            <a:ext cx="7920880" cy="6381328"/>
          </a:xfrm>
          <a:prstGeom prst="rect">
            <a:avLst/>
          </a:prstGeom>
          <a:noFill/>
          <a:ln w="9525">
            <a:noFill/>
            <a:miter lim="800000"/>
            <a:headEnd/>
            <a:tailEnd/>
          </a:ln>
        </p:spPr>
      </p:pic>
      <p:sp>
        <p:nvSpPr>
          <p:cNvPr id="2" name="Nadpis 1"/>
          <p:cNvSpPr>
            <a:spLocks noGrp="1"/>
          </p:cNvSpPr>
          <p:nvPr>
            <p:ph type="title"/>
          </p:nvPr>
        </p:nvSpPr>
        <p:spPr/>
        <p:txBody>
          <a:bodyPr/>
          <a:lstStyle/>
          <a:p>
            <a:r>
              <a:rPr lang="cs-CZ" dirty="0" smtClean="0"/>
              <a:t>De </a:t>
            </a:r>
            <a:r>
              <a:rPr lang="cs-CZ" dirty="0" err="1" smtClean="0"/>
              <a:t>grote</a:t>
            </a:r>
            <a:r>
              <a:rPr lang="cs-CZ" dirty="0" smtClean="0"/>
              <a:t> </a:t>
            </a:r>
            <a:r>
              <a:rPr lang="cs-CZ" dirty="0" err="1" smtClean="0"/>
              <a:t>drie</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850106"/>
          </a:xfrm>
        </p:spPr>
        <p:txBody>
          <a:bodyPr>
            <a:normAutofit/>
          </a:bodyPr>
          <a:lstStyle/>
          <a:p>
            <a:r>
              <a:rPr lang="cs-CZ" sz="4000" dirty="0" smtClean="0"/>
              <a:t>De </a:t>
            </a:r>
            <a:r>
              <a:rPr lang="cs-CZ" sz="4000" dirty="0" err="1" smtClean="0"/>
              <a:t>grote</a:t>
            </a:r>
            <a:r>
              <a:rPr lang="cs-CZ" sz="4000" dirty="0" smtClean="0"/>
              <a:t> </a:t>
            </a:r>
            <a:r>
              <a:rPr lang="cs-CZ" sz="4000" dirty="0" err="1" smtClean="0"/>
              <a:t>drie</a:t>
            </a:r>
            <a:endParaRPr lang="cs-CZ" sz="4000" dirty="0"/>
          </a:p>
        </p:txBody>
      </p:sp>
      <p:sp>
        <p:nvSpPr>
          <p:cNvPr id="3" name="Zástupný symbol pro obsah 2"/>
          <p:cNvSpPr>
            <a:spLocks noGrp="1"/>
          </p:cNvSpPr>
          <p:nvPr>
            <p:ph idx="1"/>
          </p:nvPr>
        </p:nvSpPr>
        <p:spPr>
          <a:xfrm>
            <a:off x="467544" y="1052736"/>
            <a:ext cx="8229600" cy="5616624"/>
          </a:xfrm>
        </p:spPr>
        <p:txBody>
          <a:bodyPr>
            <a:normAutofit/>
          </a:bodyPr>
          <a:lstStyle/>
          <a:p>
            <a:r>
              <a:rPr lang="cs-CZ" dirty="0" smtClean="0"/>
              <a:t>= W. F. </a:t>
            </a:r>
            <a:r>
              <a:rPr lang="cs-CZ" dirty="0" err="1" smtClean="0"/>
              <a:t>Hermans</a:t>
            </a:r>
            <a:r>
              <a:rPr lang="cs-CZ" dirty="0" smtClean="0"/>
              <a:t>, </a:t>
            </a:r>
            <a:r>
              <a:rPr lang="cs-CZ" dirty="0" err="1" smtClean="0"/>
              <a:t>Gerard</a:t>
            </a:r>
            <a:r>
              <a:rPr lang="cs-CZ" dirty="0" smtClean="0"/>
              <a:t> </a:t>
            </a:r>
            <a:r>
              <a:rPr lang="cs-CZ" dirty="0" err="1" smtClean="0"/>
              <a:t>Reve</a:t>
            </a:r>
            <a:r>
              <a:rPr lang="cs-CZ" dirty="0" smtClean="0"/>
              <a:t>, </a:t>
            </a:r>
            <a:r>
              <a:rPr lang="cs-CZ" dirty="0" err="1" smtClean="0"/>
              <a:t>Harry</a:t>
            </a:r>
            <a:r>
              <a:rPr lang="cs-CZ" dirty="0" smtClean="0"/>
              <a:t> </a:t>
            </a:r>
            <a:r>
              <a:rPr lang="cs-CZ" dirty="0" err="1" smtClean="0"/>
              <a:t>Mulisch</a:t>
            </a:r>
            <a:r>
              <a:rPr lang="cs-CZ" dirty="0" smtClean="0"/>
              <a:t> </a:t>
            </a:r>
            <a:r>
              <a:rPr lang="cs-CZ" dirty="0" smtClean="0"/>
              <a:t>E</a:t>
            </a:r>
            <a:r>
              <a:rPr lang="nl-NL" dirty="0" smtClean="0"/>
              <a:t>en algemeen geaccepteerde feit </a:t>
            </a:r>
            <a:endParaRPr lang="cs-CZ" dirty="0" smtClean="0"/>
          </a:p>
          <a:p>
            <a:r>
              <a:rPr lang="cs-CZ" dirty="0" err="1" smtClean="0"/>
              <a:t>Veel</a:t>
            </a:r>
            <a:r>
              <a:rPr lang="cs-CZ" dirty="0" smtClean="0"/>
              <a:t> </a:t>
            </a:r>
            <a:r>
              <a:rPr lang="cs-CZ" dirty="0" err="1" smtClean="0"/>
              <a:t>aandacht</a:t>
            </a:r>
            <a:r>
              <a:rPr lang="cs-CZ" dirty="0" smtClean="0"/>
              <a:t> in </a:t>
            </a:r>
            <a:r>
              <a:rPr lang="cs-CZ" dirty="0" err="1" smtClean="0"/>
              <a:t>literatuurgeschiedenissen</a:t>
            </a:r>
            <a:r>
              <a:rPr lang="cs-CZ" dirty="0" smtClean="0"/>
              <a:t> </a:t>
            </a:r>
            <a:r>
              <a:rPr lang="cs-CZ" dirty="0" err="1" smtClean="0"/>
              <a:t>aan</a:t>
            </a:r>
            <a:r>
              <a:rPr lang="cs-CZ" dirty="0" smtClean="0"/>
              <a:t> hun </a:t>
            </a:r>
            <a:r>
              <a:rPr lang="cs-CZ" dirty="0" err="1" smtClean="0"/>
              <a:t>werk</a:t>
            </a:r>
            <a:r>
              <a:rPr lang="cs-CZ" dirty="0" smtClean="0"/>
              <a:t>, </a:t>
            </a:r>
            <a:r>
              <a:rPr lang="cs-CZ" dirty="0" err="1" smtClean="0"/>
              <a:t>samen</a:t>
            </a:r>
            <a:r>
              <a:rPr lang="cs-CZ" dirty="0" smtClean="0"/>
              <a:t> </a:t>
            </a:r>
            <a:r>
              <a:rPr lang="cs-CZ" dirty="0" err="1" smtClean="0"/>
              <a:t>genoemd</a:t>
            </a:r>
            <a:r>
              <a:rPr lang="cs-CZ" dirty="0" smtClean="0"/>
              <a:t>, met </a:t>
            </a:r>
            <a:r>
              <a:rPr lang="cs-CZ" dirty="0" err="1" smtClean="0"/>
              <a:t>elkaar</a:t>
            </a:r>
            <a:r>
              <a:rPr lang="cs-CZ" dirty="0" smtClean="0"/>
              <a:t> </a:t>
            </a:r>
            <a:r>
              <a:rPr lang="cs-CZ" dirty="0" err="1" smtClean="0"/>
              <a:t>vergeleken</a:t>
            </a:r>
            <a:r>
              <a:rPr lang="cs-CZ" dirty="0" smtClean="0"/>
              <a:t>. </a:t>
            </a:r>
          </a:p>
          <a:p>
            <a:r>
              <a:rPr lang="nl-NL" dirty="0" smtClean="0"/>
              <a:t>Twee van de drie </a:t>
            </a:r>
            <a:r>
              <a:rPr lang="cs-CZ" dirty="0" smtClean="0"/>
              <a:t>(R</a:t>
            </a:r>
            <a:r>
              <a:rPr lang="nl-NL" dirty="0" smtClean="0"/>
              <a:t>eve en Hermans) </a:t>
            </a:r>
            <a:endParaRPr lang="cs-CZ" dirty="0" smtClean="0"/>
          </a:p>
          <a:p>
            <a:pPr lvl="1"/>
            <a:r>
              <a:rPr lang="cs-CZ" dirty="0" err="1" smtClean="0"/>
              <a:t>Mulisch</a:t>
            </a:r>
            <a:r>
              <a:rPr lang="cs-CZ" dirty="0" smtClean="0"/>
              <a:t>: </a:t>
            </a:r>
            <a:r>
              <a:rPr lang="cs-CZ" dirty="0" err="1" smtClean="0"/>
              <a:t>minder</a:t>
            </a:r>
            <a:r>
              <a:rPr lang="cs-CZ" dirty="0" smtClean="0"/>
              <a:t> </a:t>
            </a:r>
            <a:r>
              <a:rPr lang="nl-NL" dirty="0" smtClean="0"/>
              <a:t>naoorlogse levensgevoel</a:t>
            </a:r>
            <a:endParaRPr lang="cs-CZ" dirty="0" smtClean="0"/>
          </a:p>
          <a:p>
            <a:r>
              <a:rPr lang="cs-CZ" dirty="0" err="1" smtClean="0"/>
              <a:t>Waarom</a:t>
            </a:r>
            <a:r>
              <a:rPr lang="cs-CZ" dirty="0" smtClean="0"/>
              <a:t> </a:t>
            </a:r>
            <a:r>
              <a:rPr lang="cs-CZ" dirty="0" err="1" smtClean="0"/>
              <a:t>is</a:t>
            </a:r>
            <a:r>
              <a:rPr lang="cs-CZ" dirty="0" smtClean="0"/>
              <a:t> </a:t>
            </a:r>
            <a:r>
              <a:rPr lang="cs-CZ" dirty="0" err="1" smtClean="0"/>
              <a:t>het</a:t>
            </a:r>
            <a:r>
              <a:rPr lang="cs-CZ" dirty="0" smtClean="0"/>
              <a:t> </a:t>
            </a:r>
            <a:r>
              <a:rPr lang="cs-CZ" dirty="0" err="1" smtClean="0"/>
              <a:t>gelijkteken</a:t>
            </a:r>
            <a:r>
              <a:rPr lang="cs-CZ" dirty="0" smtClean="0"/>
              <a:t> </a:t>
            </a:r>
            <a:r>
              <a:rPr lang="cs-CZ" dirty="0" err="1" smtClean="0"/>
              <a:t>tussen</a:t>
            </a:r>
            <a:r>
              <a:rPr lang="cs-CZ" dirty="0" smtClean="0"/>
              <a:t> de </a:t>
            </a:r>
            <a:r>
              <a:rPr lang="cs-CZ" dirty="0" err="1" smtClean="0"/>
              <a:t>grote</a:t>
            </a:r>
            <a:r>
              <a:rPr lang="cs-CZ" dirty="0" smtClean="0"/>
              <a:t> </a:t>
            </a:r>
            <a:r>
              <a:rPr lang="cs-CZ" dirty="0" err="1" smtClean="0"/>
              <a:t>drie</a:t>
            </a:r>
            <a:r>
              <a:rPr lang="cs-CZ" dirty="0" smtClean="0"/>
              <a:t> </a:t>
            </a:r>
            <a:r>
              <a:rPr lang="cs-CZ" dirty="0" err="1" smtClean="0"/>
              <a:t>en</a:t>
            </a:r>
            <a:r>
              <a:rPr lang="cs-CZ" dirty="0" smtClean="0"/>
              <a:t> </a:t>
            </a:r>
            <a:r>
              <a:rPr lang="cs-CZ" dirty="0" err="1" smtClean="0"/>
              <a:t>Hermans</a:t>
            </a:r>
            <a:r>
              <a:rPr lang="cs-CZ" dirty="0" smtClean="0"/>
              <a:t>, </a:t>
            </a:r>
            <a:r>
              <a:rPr lang="cs-CZ" dirty="0" err="1" smtClean="0"/>
              <a:t>Reve</a:t>
            </a:r>
            <a:r>
              <a:rPr lang="cs-CZ" dirty="0" smtClean="0"/>
              <a:t> </a:t>
            </a:r>
            <a:r>
              <a:rPr lang="cs-CZ" dirty="0" err="1" smtClean="0"/>
              <a:t>en</a:t>
            </a:r>
            <a:r>
              <a:rPr lang="cs-CZ" dirty="0" smtClean="0"/>
              <a:t> </a:t>
            </a:r>
            <a:r>
              <a:rPr lang="cs-CZ" dirty="0" err="1" smtClean="0"/>
              <a:t>Mulisch</a:t>
            </a:r>
            <a:r>
              <a:rPr lang="nl-NL" dirty="0" smtClean="0"/>
              <a:t> </a:t>
            </a:r>
            <a:r>
              <a:rPr lang="cs-CZ" dirty="0" err="1" smtClean="0"/>
              <a:t>zo</a:t>
            </a:r>
            <a:r>
              <a:rPr lang="cs-CZ" dirty="0" smtClean="0"/>
              <a:t> </a:t>
            </a:r>
            <a:r>
              <a:rPr lang="cs-CZ" dirty="0" err="1" smtClean="0"/>
              <a:t>onomstreden</a:t>
            </a:r>
            <a:r>
              <a:rPr lang="cs-CZ" dirty="0" smtClean="0"/>
              <a:t> </a:t>
            </a:r>
            <a:r>
              <a:rPr lang="cs-CZ" dirty="0" err="1" smtClean="0"/>
              <a:t>en</a:t>
            </a:r>
            <a:r>
              <a:rPr lang="cs-CZ" dirty="0" smtClean="0"/>
              <a:t> </a:t>
            </a:r>
            <a:r>
              <a:rPr lang="cs-CZ" dirty="0" err="1" smtClean="0"/>
              <a:t>duurzaam</a:t>
            </a:r>
            <a:r>
              <a:rPr lang="cs-CZ"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Redenen</a:t>
            </a:r>
            <a:r>
              <a:rPr lang="cs-CZ" dirty="0" smtClean="0"/>
              <a:t> </a:t>
            </a:r>
            <a:r>
              <a:rPr lang="cs-CZ" dirty="0" err="1" smtClean="0"/>
              <a:t>voor</a:t>
            </a:r>
            <a:r>
              <a:rPr lang="cs-CZ" dirty="0" smtClean="0"/>
              <a:t> de </a:t>
            </a:r>
            <a:r>
              <a:rPr lang="cs-CZ" dirty="0" err="1" smtClean="0"/>
              <a:t>duurzaamheid</a:t>
            </a:r>
            <a:r>
              <a:rPr lang="cs-CZ" dirty="0" smtClean="0"/>
              <a:t> van de </a:t>
            </a:r>
            <a:r>
              <a:rPr lang="cs-CZ" dirty="0" err="1" smtClean="0"/>
              <a:t>label</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W</a:t>
            </a:r>
            <a:r>
              <a:rPr lang="nl-NL" dirty="0" smtClean="0"/>
              <a:t>aardering voor hun werk</a:t>
            </a:r>
            <a:r>
              <a:rPr lang="cs-CZ" dirty="0" smtClean="0"/>
              <a:t>: </a:t>
            </a:r>
            <a:r>
              <a:rPr lang="nl-NL" dirty="0" smtClean="0"/>
              <a:t>aan de hand van literaire prijzen </a:t>
            </a:r>
            <a:r>
              <a:rPr lang="cs-CZ" dirty="0" smtClean="0"/>
              <a:t>(</a:t>
            </a:r>
            <a:r>
              <a:rPr lang="cs-CZ" dirty="0" err="1" smtClean="0"/>
              <a:t>en</a:t>
            </a:r>
            <a:r>
              <a:rPr lang="cs-CZ" dirty="0" smtClean="0"/>
              <a:t> </a:t>
            </a:r>
            <a:r>
              <a:rPr lang="cs-CZ" dirty="0" err="1" smtClean="0"/>
              <a:t>het</a:t>
            </a:r>
            <a:r>
              <a:rPr lang="cs-CZ" dirty="0" smtClean="0"/>
              <a:t> </a:t>
            </a:r>
            <a:r>
              <a:rPr lang="cs-CZ" dirty="0" err="1" smtClean="0"/>
              <a:t>jaar</a:t>
            </a:r>
            <a:r>
              <a:rPr lang="cs-CZ" dirty="0" smtClean="0"/>
              <a:t> dat ze de </a:t>
            </a:r>
            <a:r>
              <a:rPr lang="cs-CZ" dirty="0" err="1" smtClean="0"/>
              <a:t>prijzen</a:t>
            </a:r>
            <a:r>
              <a:rPr lang="cs-CZ" dirty="0" smtClean="0"/>
              <a:t> </a:t>
            </a:r>
            <a:r>
              <a:rPr lang="cs-CZ" dirty="0" err="1" smtClean="0"/>
              <a:t>kregen</a:t>
            </a:r>
            <a:r>
              <a:rPr lang="cs-CZ" dirty="0" smtClean="0"/>
              <a:t>)</a:t>
            </a:r>
          </a:p>
          <a:p>
            <a:pPr lvl="1"/>
            <a:r>
              <a:rPr lang="cs-CZ" dirty="0" err="1" smtClean="0"/>
              <a:t>Grote</a:t>
            </a:r>
            <a:r>
              <a:rPr lang="cs-CZ" dirty="0" smtClean="0"/>
              <a:t> </a:t>
            </a:r>
            <a:r>
              <a:rPr lang="cs-CZ" dirty="0" err="1" smtClean="0"/>
              <a:t>oeuvreprijzen</a:t>
            </a:r>
            <a:r>
              <a:rPr lang="cs-CZ" dirty="0" smtClean="0"/>
              <a:t> </a:t>
            </a:r>
            <a:r>
              <a:rPr lang="cs-CZ" dirty="0" err="1" smtClean="0"/>
              <a:t>al</a:t>
            </a:r>
            <a:r>
              <a:rPr lang="cs-CZ" dirty="0" smtClean="0"/>
              <a:t> in de </a:t>
            </a:r>
            <a:r>
              <a:rPr lang="cs-CZ" dirty="0" err="1" smtClean="0"/>
              <a:t>jaren</a:t>
            </a:r>
            <a:r>
              <a:rPr lang="cs-CZ" dirty="0" smtClean="0"/>
              <a:t> 60 </a:t>
            </a:r>
            <a:r>
              <a:rPr lang="cs-CZ" dirty="0" err="1" smtClean="0"/>
              <a:t>en</a:t>
            </a:r>
            <a:r>
              <a:rPr lang="cs-CZ" dirty="0" smtClean="0"/>
              <a:t> 70: P.</a:t>
            </a:r>
            <a:r>
              <a:rPr lang="nl-NL" dirty="0" smtClean="0"/>
              <a:t> C. Hooftprijs </a:t>
            </a:r>
            <a:r>
              <a:rPr lang="nl-NL" dirty="0" smtClean="0"/>
              <a:t>Mulisch </a:t>
            </a:r>
            <a:r>
              <a:rPr lang="nl-NL" dirty="0" smtClean="0"/>
              <a:t>(1977) en Reve (1968</a:t>
            </a:r>
            <a:r>
              <a:rPr lang="nl-NL" dirty="0" smtClean="0"/>
              <a:t>)</a:t>
            </a:r>
            <a:r>
              <a:rPr lang="cs-CZ" dirty="0" smtClean="0"/>
              <a:t>,</a:t>
            </a:r>
            <a:r>
              <a:rPr lang="cs-CZ" dirty="0" smtClean="0"/>
              <a:t> P</a:t>
            </a:r>
            <a:r>
              <a:rPr lang="nl-NL" dirty="0" smtClean="0"/>
              <a:t>rijs der Nederlandse </a:t>
            </a:r>
            <a:r>
              <a:rPr lang="nl-NL" dirty="0" smtClean="0"/>
              <a:t>Letteren</a:t>
            </a:r>
            <a:r>
              <a:rPr lang="cs-CZ" dirty="0" smtClean="0"/>
              <a:t> </a:t>
            </a:r>
            <a:r>
              <a:rPr lang="nl-NL" dirty="0" smtClean="0"/>
              <a:t>Hermans </a:t>
            </a:r>
            <a:r>
              <a:rPr lang="nl-NL" dirty="0" smtClean="0"/>
              <a:t>(1977</a:t>
            </a:r>
            <a:r>
              <a:rPr lang="cs-CZ" dirty="0" smtClean="0"/>
              <a:t>)</a:t>
            </a:r>
          </a:p>
          <a:p>
            <a:r>
              <a:rPr lang="cs-CZ" dirty="0" err="1" smtClean="0"/>
              <a:t>Argumenten</a:t>
            </a:r>
            <a:r>
              <a:rPr lang="cs-CZ" dirty="0" smtClean="0"/>
              <a:t> </a:t>
            </a:r>
            <a:r>
              <a:rPr lang="cs-CZ" dirty="0" err="1" smtClean="0"/>
              <a:t>makkelijk</a:t>
            </a:r>
            <a:r>
              <a:rPr lang="cs-CZ" dirty="0" smtClean="0"/>
              <a:t> </a:t>
            </a:r>
            <a:r>
              <a:rPr lang="cs-CZ" dirty="0" err="1" smtClean="0"/>
              <a:t>te</a:t>
            </a:r>
            <a:r>
              <a:rPr lang="cs-CZ" dirty="0" smtClean="0"/>
              <a:t> </a:t>
            </a:r>
            <a:r>
              <a:rPr lang="cs-CZ" dirty="0" err="1" smtClean="0"/>
              <a:t>vinden</a:t>
            </a:r>
            <a:r>
              <a:rPr lang="cs-CZ" dirty="0" smtClean="0"/>
              <a:t> </a:t>
            </a:r>
            <a:r>
              <a:rPr lang="cs-CZ" dirty="0" err="1" smtClean="0"/>
              <a:t>om</a:t>
            </a:r>
            <a:r>
              <a:rPr lang="cs-CZ" dirty="0" smtClean="0"/>
              <a:t> </a:t>
            </a:r>
            <a:r>
              <a:rPr lang="cs-CZ" dirty="0" smtClean="0"/>
              <a:t>ze </a:t>
            </a:r>
            <a:r>
              <a:rPr lang="cs-CZ" dirty="0" err="1" smtClean="0"/>
              <a:t>als</a:t>
            </a:r>
            <a:r>
              <a:rPr lang="cs-CZ" dirty="0" smtClean="0"/>
              <a:t> </a:t>
            </a:r>
            <a:r>
              <a:rPr lang="cs-CZ" dirty="0" err="1" smtClean="0"/>
              <a:t>een</a:t>
            </a:r>
            <a:r>
              <a:rPr lang="cs-CZ" dirty="0" smtClean="0"/>
              <a:t> </a:t>
            </a:r>
            <a:r>
              <a:rPr lang="cs-CZ" dirty="0" err="1" smtClean="0"/>
              <a:t>hechte</a:t>
            </a:r>
            <a:r>
              <a:rPr lang="cs-CZ" dirty="0" smtClean="0"/>
              <a:t> </a:t>
            </a:r>
            <a:r>
              <a:rPr lang="cs-CZ" dirty="0" err="1" smtClean="0"/>
              <a:t>groep</a:t>
            </a:r>
            <a:r>
              <a:rPr lang="cs-CZ" dirty="0" smtClean="0"/>
              <a:t> </a:t>
            </a:r>
            <a:r>
              <a:rPr lang="cs-CZ" dirty="0" err="1" smtClean="0"/>
              <a:t>te</a:t>
            </a:r>
            <a:r>
              <a:rPr lang="cs-CZ" dirty="0" smtClean="0"/>
              <a:t> </a:t>
            </a:r>
            <a:r>
              <a:rPr lang="cs-CZ" dirty="0" err="1" smtClean="0"/>
              <a:t>beschouwen</a:t>
            </a:r>
            <a:r>
              <a:rPr lang="cs-CZ" dirty="0" smtClean="0"/>
              <a:t>: </a:t>
            </a:r>
            <a:endParaRPr lang="cs-CZ" dirty="0" smtClean="0"/>
          </a:p>
          <a:p>
            <a:pPr marL="893763" lvl="1" indent="-444500"/>
            <a:r>
              <a:rPr lang="cs-CZ" dirty="0" smtClean="0"/>
              <a:t>	</a:t>
            </a:r>
            <a:r>
              <a:rPr lang="cs-CZ" dirty="0" err="1" smtClean="0"/>
              <a:t>allemaal</a:t>
            </a:r>
            <a:r>
              <a:rPr lang="cs-CZ" dirty="0" smtClean="0"/>
              <a:t> </a:t>
            </a:r>
            <a:r>
              <a:rPr lang="cs-CZ" dirty="0" err="1" smtClean="0"/>
              <a:t>mannen</a:t>
            </a:r>
            <a:r>
              <a:rPr lang="cs-CZ" dirty="0" smtClean="0"/>
              <a:t> van </a:t>
            </a:r>
            <a:r>
              <a:rPr lang="cs-CZ" dirty="0" err="1" smtClean="0"/>
              <a:t>dezelfde</a:t>
            </a:r>
            <a:r>
              <a:rPr lang="cs-CZ" dirty="0" smtClean="0"/>
              <a:t> </a:t>
            </a:r>
            <a:r>
              <a:rPr lang="cs-CZ" dirty="0" err="1" smtClean="0"/>
              <a:t>generatie</a:t>
            </a:r>
            <a:r>
              <a:rPr lang="cs-CZ" dirty="0" smtClean="0"/>
              <a:t> </a:t>
            </a:r>
            <a:r>
              <a:rPr lang="cs-CZ" dirty="0" smtClean="0"/>
              <a:t>(</a:t>
            </a:r>
            <a:r>
              <a:rPr lang="nl-NL" dirty="0" smtClean="0"/>
              <a:t>Hermans</a:t>
            </a:r>
            <a:r>
              <a:rPr lang="cs-CZ" dirty="0" smtClean="0"/>
              <a:t> </a:t>
            </a:r>
            <a:r>
              <a:rPr lang="nl-NL" dirty="0" smtClean="0"/>
              <a:t>1921</a:t>
            </a:r>
            <a:r>
              <a:rPr lang="cs-CZ" dirty="0" smtClean="0"/>
              <a:t>,</a:t>
            </a:r>
            <a:r>
              <a:rPr lang="nl-NL" dirty="0" smtClean="0"/>
              <a:t> Reve</a:t>
            </a:r>
            <a:r>
              <a:rPr lang="cs-CZ" dirty="0" smtClean="0"/>
              <a:t> </a:t>
            </a:r>
            <a:r>
              <a:rPr lang="nl-NL" dirty="0" smtClean="0"/>
              <a:t>1923</a:t>
            </a:r>
            <a:r>
              <a:rPr lang="cs-CZ" dirty="0" smtClean="0"/>
              <a:t>,</a:t>
            </a:r>
            <a:r>
              <a:rPr lang="nl-NL" dirty="0" smtClean="0"/>
              <a:t> </a:t>
            </a:r>
            <a:r>
              <a:rPr lang="nl-NL" dirty="0" smtClean="0"/>
              <a:t>Mulisch </a:t>
            </a:r>
            <a:r>
              <a:rPr lang="nl-NL" dirty="0" smtClean="0"/>
              <a:t>1927)</a:t>
            </a:r>
            <a:endParaRPr lang="cs-CZ" dirty="0" smtClean="0"/>
          </a:p>
          <a:p>
            <a:pPr marL="893763" lvl="1" indent="-444500"/>
            <a:r>
              <a:rPr lang="cs-CZ" dirty="0" smtClean="0"/>
              <a:t>	</a:t>
            </a:r>
            <a:r>
              <a:rPr lang="cs-CZ" dirty="0" err="1" smtClean="0"/>
              <a:t>gezien </a:t>
            </a:r>
            <a:r>
              <a:rPr lang="nl-NL" dirty="0" smtClean="0"/>
              <a:t>door de literaire kritiek als vertegenwoordigers van een nieuwe </a:t>
            </a:r>
            <a:r>
              <a:rPr lang="nl-NL" dirty="0" smtClean="0"/>
              <a:t>generatie </a:t>
            </a:r>
            <a:endParaRPr lang="cs-CZ" dirty="0" err="1"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De </a:t>
            </a:r>
            <a:r>
              <a:rPr lang="cs-CZ" dirty="0" err="1" smtClean="0"/>
              <a:t>grote</a:t>
            </a:r>
            <a:r>
              <a:rPr lang="cs-CZ" dirty="0" smtClean="0"/>
              <a:t> </a:t>
            </a:r>
            <a:r>
              <a:rPr lang="cs-CZ" dirty="0" err="1" smtClean="0"/>
              <a:t>drie</a:t>
            </a:r>
            <a:r>
              <a:rPr lang="cs-CZ" dirty="0" smtClean="0"/>
              <a:t> – </a:t>
            </a:r>
            <a:r>
              <a:rPr lang="cs-CZ" dirty="0" err="1" smtClean="0"/>
              <a:t>tegenargumenten</a:t>
            </a:r>
            <a:r>
              <a:rPr lang="cs-CZ" dirty="0" smtClean="0"/>
              <a:t> </a:t>
            </a:r>
            <a:endParaRPr lang="cs-CZ" dirty="0"/>
          </a:p>
        </p:txBody>
      </p:sp>
      <p:sp>
        <p:nvSpPr>
          <p:cNvPr id="3" name="Zástupný symbol pro obsah 2"/>
          <p:cNvSpPr>
            <a:spLocks noGrp="1"/>
          </p:cNvSpPr>
          <p:nvPr>
            <p:ph idx="1"/>
          </p:nvPr>
        </p:nvSpPr>
        <p:spPr/>
        <p:txBody>
          <a:bodyPr>
            <a:normAutofit fontScale="77500" lnSpcReduction="20000"/>
          </a:bodyPr>
          <a:lstStyle/>
          <a:p>
            <a:r>
              <a:rPr lang="nl-NL" dirty="0" smtClean="0"/>
              <a:t>Waarom hoort Hella Haasse of Jan Wolkers er niet bij?</a:t>
            </a:r>
          </a:p>
          <a:p>
            <a:pPr lvl="1"/>
            <a:r>
              <a:rPr lang="nl-NL" dirty="0" smtClean="0"/>
              <a:t> Haasse: (</a:t>
            </a:r>
            <a:r>
              <a:rPr lang="nl-NL" dirty="0" smtClean="0"/>
              <a:t>geb. 1918, gedebuteerd 1948) </a:t>
            </a:r>
            <a:endParaRPr lang="nl-NL" dirty="0" smtClean="0"/>
          </a:p>
          <a:p>
            <a:pPr lvl="1"/>
            <a:r>
              <a:rPr lang="nl-NL" dirty="0" smtClean="0"/>
              <a:t> </a:t>
            </a:r>
            <a:r>
              <a:rPr lang="nl-NL" dirty="0" smtClean="0"/>
              <a:t>Jan Wolkers (geb. 1925, gedebutteerd in 1961 - dus te laat</a:t>
            </a:r>
            <a:r>
              <a:rPr lang="nl-NL" dirty="0" smtClean="0"/>
              <a:t>)</a:t>
            </a:r>
          </a:p>
          <a:p>
            <a:r>
              <a:rPr lang="nl-NL" dirty="0" smtClean="0"/>
              <a:t>Bvb. Reve </a:t>
            </a:r>
            <a:r>
              <a:rPr lang="nl-NL" dirty="0" smtClean="0"/>
              <a:t>vond het niks om naar voren geschoven te worden als leider of vertegenwoordiger van een generatie van jonge schrijvers. </a:t>
            </a:r>
            <a:endParaRPr lang="nl-NL" dirty="0" smtClean="0"/>
          </a:p>
          <a:p>
            <a:r>
              <a:rPr lang="nl-NL" dirty="0" smtClean="0"/>
              <a:t>Mulisch wou ook niet gezien worden als een lid van een groep met Reve en Hermans: </a:t>
            </a:r>
            <a:r>
              <a:rPr lang="nl-NL" dirty="0" smtClean="0"/>
              <a:t>“Maar iedereen voelde eigenlijk, dat ik weinig of niets met hen gemeen had. (…) Afgezien namelijk van de onmetelijke karakterologische verschillen, afgezien van dit alles zijn wij ook niet even oud</a:t>
            </a:r>
            <a:r>
              <a:rPr lang="nl-NL" dirty="0" smtClean="0"/>
              <a:t>.“</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De </a:t>
            </a:r>
            <a:r>
              <a:rPr lang="cs-CZ" dirty="0" err="1" smtClean="0"/>
              <a:t>grote</a:t>
            </a:r>
            <a:r>
              <a:rPr lang="cs-CZ" dirty="0" smtClean="0"/>
              <a:t> </a:t>
            </a:r>
            <a:r>
              <a:rPr lang="cs-CZ" dirty="0" err="1" smtClean="0"/>
              <a:t>drie</a:t>
            </a:r>
            <a:r>
              <a:rPr lang="cs-CZ" dirty="0" smtClean="0"/>
              <a:t> - </a:t>
            </a:r>
            <a:r>
              <a:rPr lang="cs-CZ" dirty="0" err="1" smtClean="0"/>
              <a:t>ontstaansgeschiedenis</a:t>
            </a:r>
            <a:endParaRPr lang="cs-CZ" dirty="0"/>
          </a:p>
        </p:txBody>
      </p:sp>
      <p:sp>
        <p:nvSpPr>
          <p:cNvPr id="3" name="Zástupný symbol pro obsah 2"/>
          <p:cNvSpPr>
            <a:spLocks noGrp="1"/>
          </p:cNvSpPr>
          <p:nvPr>
            <p:ph idx="1"/>
          </p:nvPr>
        </p:nvSpPr>
        <p:spPr>
          <a:xfrm>
            <a:off x="457200" y="1600200"/>
            <a:ext cx="8229600" cy="5069160"/>
          </a:xfrm>
        </p:spPr>
        <p:txBody>
          <a:bodyPr>
            <a:normAutofit fontScale="70000" lnSpcReduction="20000"/>
          </a:bodyPr>
          <a:lstStyle/>
          <a:p>
            <a:r>
              <a:rPr lang="nl-NL" dirty="0" smtClean="0"/>
              <a:t>Een voorbeeld van de </a:t>
            </a:r>
            <a:r>
              <a:rPr lang="nl-NL" b="1" dirty="0" smtClean="0"/>
              <a:t>duurzaamheid</a:t>
            </a:r>
            <a:r>
              <a:rPr lang="nl-NL" dirty="0" smtClean="0"/>
              <a:t> en </a:t>
            </a:r>
            <a:r>
              <a:rPr lang="nl-NL" b="1" dirty="0" smtClean="0"/>
              <a:t>automatisme</a:t>
            </a:r>
            <a:r>
              <a:rPr lang="nl-NL" dirty="0" smtClean="0"/>
              <a:t> van de label vinden wij in </a:t>
            </a:r>
            <a:r>
              <a:rPr lang="nl-NL" i="1" dirty="0" smtClean="0"/>
              <a:t>Literatuur en moderniteit </a:t>
            </a:r>
            <a:r>
              <a:rPr lang="nl-NL" dirty="0" smtClean="0"/>
              <a:t>van Ruiter </a:t>
            </a:r>
            <a:r>
              <a:rPr lang="nl-NL" dirty="0" smtClean="0"/>
              <a:t>en </a:t>
            </a:r>
            <a:r>
              <a:rPr lang="nl-NL" dirty="0" smtClean="0"/>
              <a:t>Smulder:</a:t>
            </a:r>
            <a:br>
              <a:rPr lang="nl-NL" dirty="0" smtClean="0"/>
            </a:br>
            <a:r>
              <a:rPr lang="nl-NL" dirty="0" smtClean="0"/>
              <a:t> „‘</a:t>
            </a:r>
            <a:r>
              <a:rPr lang="nl-NL" dirty="0" smtClean="0"/>
              <a:t>De grote drie’, daarmee worden al sinds jaar en dag Willem Frederik Hermans, Harry Mulisch en Gerard Reve aangeduid. ... Maar in de hele periode vanaf 1960 tot 1990 had zich niemand gemeld die als een serieuze troonpretendent kon gelden.“  </a:t>
            </a:r>
            <a:endParaRPr lang="nl-NL" dirty="0" smtClean="0"/>
          </a:p>
          <a:p>
            <a:pPr lvl="1"/>
            <a:r>
              <a:rPr lang="nl-NL" dirty="0" smtClean="0"/>
              <a:t>de </a:t>
            </a:r>
            <a:r>
              <a:rPr lang="nl-NL" dirty="0" smtClean="0"/>
              <a:t>term op een vanzelfsprekende manier die illustreert </a:t>
            </a:r>
            <a:r>
              <a:rPr lang="nl-NL" dirty="0" smtClean="0"/>
              <a:t>de vanzelfsprekendheid en normativiteit van dat begrip. </a:t>
            </a:r>
          </a:p>
          <a:p>
            <a:pPr lvl="1"/>
            <a:r>
              <a:rPr lang="nl-NL" dirty="0" smtClean="0"/>
              <a:t>indruk dat de </a:t>
            </a:r>
            <a:r>
              <a:rPr lang="nl-NL" dirty="0" smtClean="0"/>
              <a:t>rest van </a:t>
            </a:r>
            <a:r>
              <a:rPr lang="nl-NL" dirty="0" smtClean="0"/>
              <a:t> naoorlogse schrijvers </a:t>
            </a:r>
            <a:r>
              <a:rPr lang="nl-NL" dirty="0" smtClean="0"/>
              <a:t>minder getalenteerd en succesvol was. </a:t>
            </a:r>
            <a:endParaRPr lang="nl-NL" dirty="0" smtClean="0"/>
          </a:p>
          <a:p>
            <a:r>
              <a:rPr lang="nl-NL" dirty="0" smtClean="0"/>
              <a:t>grondslag </a:t>
            </a:r>
            <a:r>
              <a:rPr lang="nl-NL" dirty="0" smtClean="0"/>
              <a:t>van de term de grote drie in de jaren </a:t>
            </a:r>
            <a:r>
              <a:rPr lang="nl-NL" dirty="0" smtClean="0"/>
              <a:t>50 - behoefte </a:t>
            </a:r>
            <a:r>
              <a:rPr lang="nl-NL" dirty="0" smtClean="0"/>
              <a:t>van literaire critici om een nieuwe naoorlogse </a:t>
            </a:r>
            <a:r>
              <a:rPr lang="nl-NL" dirty="0" smtClean="0"/>
              <a:t>generatie – H, R, en M hebben kort na de oorlog gedebuteerd.</a:t>
            </a:r>
          </a:p>
          <a:p>
            <a:r>
              <a:rPr lang="nl-NL" dirty="0" smtClean="0"/>
              <a:t>Versterking van hun reputatie als de grote drie in </a:t>
            </a:r>
            <a:r>
              <a:rPr lang="nl-NL" dirty="0" smtClean="0"/>
              <a:t>de jaren </a:t>
            </a:r>
            <a:r>
              <a:rPr lang="nl-NL" dirty="0" smtClean="0"/>
              <a:t>70 na </a:t>
            </a:r>
            <a:r>
              <a:rPr lang="nl-NL" dirty="0" smtClean="0"/>
              <a:t>de dood Simon </a:t>
            </a:r>
            <a:r>
              <a:rPr lang="nl-NL" dirty="0" smtClean="0"/>
              <a:t>Vestdijk (had een monopoliepositie)</a:t>
            </a:r>
          </a:p>
          <a:p>
            <a:r>
              <a:rPr lang="nl-NL" dirty="0" smtClean="0"/>
              <a:t>Lege positie in het literaire veld – vervuld door het driemanschap</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Andere</a:t>
            </a:r>
            <a:r>
              <a:rPr lang="cs-CZ" dirty="0" smtClean="0"/>
              <a:t> </a:t>
            </a:r>
            <a:r>
              <a:rPr lang="cs-CZ" dirty="0" err="1" smtClean="0"/>
              <a:t>samenstellingen</a:t>
            </a:r>
            <a:r>
              <a:rPr lang="cs-CZ" dirty="0" smtClean="0"/>
              <a:t>, </a:t>
            </a:r>
            <a:r>
              <a:rPr lang="cs-CZ" dirty="0" err="1" smtClean="0"/>
              <a:t>andere</a:t>
            </a:r>
            <a:r>
              <a:rPr lang="cs-CZ" dirty="0" smtClean="0"/>
              <a:t> </a:t>
            </a:r>
            <a:r>
              <a:rPr lang="cs-CZ" dirty="0" err="1" smtClean="0"/>
              <a:t>getallen</a:t>
            </a:r>
            <a:r>
              <a:rPr lang="cs-CZ" dirty="0" smtClean="0"/>
              <a:t>? </a:t>
            </a:r>
            <a:endParaRPr lang="cs-CZ" dirty="0"/>
          </a:p>
        </p:txBody>
      </p:sp>
      <p:sp>
        <p:nvSpPr>
          <p:cNvPr id="3" name="Zástupný symbol pro obsah 2"/>
          <p:cNvSpPr>
            <a:spLocks noGrp="1"/>
          </p:cNvSpPr>
          <p:nvPr>
            <p:ph idx="1"/>
          </p:nvPr>
        </p:nvSpPr>
        <p:spPr>
          <a:xfrm>
            <a:off x="457200" y="1600200"/>
            <a:ext cx="8229600" cy="5069160"/>
          </a:xfrm>
        </p:spPr>
        <p:txBody>
          <a:bodyPr>
            <a:normAutofit fontScale="85000" lnSpcReduction="20000"/>
          </a:bodyPr>
          <a:lstStyle/>
          <a:p>
            <a:r>
              <a:rPr lang="nl-NL" dirty="0" smtClean="0"/>
              <a:t>de grote vier: 3 + Jan Wolkers</a:t>
            </a:r>
            <a:endParaRPr lang="cs-CZ" dirty="0" smtClean="0"/>
          </a:p>
          <a:p>
            <a:r>
              <a:rPr lang="nl-NL" dirty="0" smtClean="0"/>
              <a:t> de grote vijf van de NederlandsTALIGE literatuur: 3 + de Vlamingen: Hugo Claus en Louis Paul Boon</a:t>
            </a:r>
            <a:endParaRPr lang="cs-CZ" dirty="0" smtClean="0"/>
          </a:p>
          <a:p>
            <a:r>
              <a:rPr lang="cs-CZ" dirty="0" smtClean="0"/>
              <a:t>de </a:t>
            </a:r>
            <a:r>
              <a:rPr lang="cs-CZ" dirty="0" err="1" smtClean="0"/>
              <a:t>grote</a:t>
            </a:r>
            <a:r>
              <a:rPr lang="cs-CZ" dirty="0" smtClean="0"/>
              <a:t> </a:t>
            </a:r>
            <a:r>
              <a:rPr lang="cs-CZ" dirty="0" err="1" smtClean="0"/>
              <a:t>zes</a:t>
            </a:r>
            <a:r>
              <a:rPr lang="cs-CZ" dirty="0" smtClean="0"/>
              <a:t>: </a:t>
            </a:r>
            <a:r>
              <a:rPr lang="nl-NL" dirty="0" smtClean="0"/>
              <a:t> </a:t>
            </a:r>
            <a:r>
              <a:rPr lang="cs-CZ" dirty="0" smtClean="0"/>
              <a:t>3 </a:t>
            </a:r>
            <a:r>
              <a:rPr lang="nl-NL" dirty="0" smtClean="0"/>
              <a:t>+ twee Vlamingen + 1 vrouw: Hella Haasse</a:t>
            </a:r>
            <a:endParaRPr lang="cs-CZ" dirty="0" smtClean="0"/>
          </a:p>
          <a:p>
            <a:pPr lvl="1"/>
            <a:r>
              <a:rPr lang="cs-CZ" dirty="0" err="1" smtClean="0"/>
              <a:t>Andere</a:t>
            </a:r>
            <a:r>
              <a:rPr lang="cs-CZ" dirty="0" smtClean="0"/>
              <a:t> </a:t>
            </a:r>
            <a:r>
              <a:rPr lang="cs-CZ" dirty="0" err="1" smtClean="0"/>
              <a:t>grote</a:t>
            </a:r>
            <a:r>
              <a:rPr lang="cs-CZ" dirty="0" smtClean="0"/>
              <a:t> </a:t>
            </a:r>
            <a:r>
              <a:rPr lang="cs-CZ" dirty="0" err="1" smtClean="0"/>
              <a:t>zes</a:t>
            </a:r>
            <a:r>
              <a:rPr lang="cs-CZ" dirty="0" smtClean="0"/>
              <a:t>: </a:t>
            </a:r>
            <a:r>
              <a:rPr lang="cs-CZ" dirty="0" err="1" smtClean="0"/>
              <a:t>Reve</a:t>
            </a:r>
            <a:r>
              <a:rPr lang="cs-CZ" dirty="0" smtClean="0"/>
              <a:t>, </a:t>
            </a:r>
            <a:r>
              <a:rPr lang="cs-CZ" dirty="0" err="1" smtClean="0"/>
              <a:t>Mulisch</a:t>
            </a:r>
            <a:r>
              <a:rPr lang="cs-CZ" dirty="0" smtClean="0"/>
              <a:t>, </a:t>
            </a:r>
            <a:r>
              <a:rPr lang="cs-CZ" dirty="0" err="1" smtClean="0"/>
              <a:t>Hermans</a:t>
            </a:r>
            <a:r>
              <a:rPr lang="cs-CZ" dirty="0" smtClean="0"/>
              <a:t>, </a:t>
            </a:r>
            <a:r>
              <a:rPr lang="cs-CZ" dirty="0" err="1" smtClean="0"/>
              <a:t>Claus</a:t>
            </a:r>
            <a:r>
              <a:rPr lang="cs-CZ" dirty="0" smtClean="0"/>
              <a:t>, </a:t>
            </a:r>
            <a:r>
              <a:rPr lang="cs-CZ" dirty="0" err="1" smtClean="0"/>
              <a:t>Boon</a:t>
            </a:r>
            <a:r>
              <a:rPr lang="cs-CZ" dirty="0" smtClean="0"/>
              <a:t>, </a:t>
            </a:r>
            <a:r>
              <a:rPr lang="cs-CZ" dirty="0" err="1" smtClean="0"/>
              <a:t>Wolkers</a:t>
            </a:r>
            <a:endParaRPr lang="cs-CZ" dirty="0" smtClean="0"/>
          </a:p>
          <a:p>
            <a:pPr lvl="1">
              <a:buNone/>
            </a:pPr>
            <a:endParaRPr lang="cs-CZ" dirty="0" smtClean="0"/>
          </a:p>
          <a:p>
            <a:r>
              <a:rPr lang="cs-CZ" dirty="0" err="1" smtClean="0"/>
              <a:t>Presentatie</a:t>
            </a:r>
            <a:r>
              <a:rPr lang="cs-CZ" dirty="0" smtClean="0"/>
              <a:t>: </a:t>
            </a:r>
            <a:r>
              <a:rPr lang="cs-CZ" u="sng" dirty="0" smtClean="0">
                <a:hlinkClick r:id="rId2"/>
              </a:rPr>
              <a:t>https://www.nrc.nl/nieuws/2011/10/07/zij-hield-het-hoofd-koel-12038876-a1355631</a:t>
            </a:r>
            <a:endParaRPr lang="cs-CZ" dirty="0" smtClean="0"/>
          </a:p>
          <a:p>
            <a:pPr indent="17463">
              <a:buNone/>
            </a:pPr>
            <a:r>
              <a:rPr lang="cs-CZ" dirty="0" err="1" smtClean="0"/>
              <a:t>Uit</a:t>
            </a:r>
            <a:r>
              <a:rPr lang="cs-CZ" dirty="0" smtClean="0"/>
              <a:t> </a:t>
            </a:r>
            <a:r>
              <a:rPr lang="cs-CZ" dirty="0" err="1" smtClean="0"/>
              <a:t>Hella</a:t>
            </a:r>
            <a:r>
              <a:rPr lang="cs-CZ" dirty="0" smtClean="0"/>
              <a:t> </a:t>
            </a:r>
            <a:r>
              <a:rPr lang="cs-CZ" dirty="0" err="1" smtClean="0"/>
              <a:t>Haasse</a:t>
            </a:r>
            <a:r>
              <a:rPr lang="cs-CZ" dirty="0" smtClean="0"/>
              <a:t>. Bel, </a:t>
            </a:r>
            <a:r>
              <a:rPr lang="cs-CZ" dirty="0" err="1" smtClean="0"/>
              <a:t>Jacqueline</a:t>
            </a:r>
            <a:r>
              <a:rPr lang="cs-CZ" dirty="0" smtClean="0"/>
              <a:t>, </a:t>
            </a:r>
            <a:r>
              <a:rPr lang="cs-CZ" dirty="0" err="1" smtClean="0"/>
              <a:t>and</a:t>
            </a:r>
            <a:r>
              <a:rPr lang="cs-CZ" dirty="0" smtClean="0"/>
              <a:t> </a:t>
            </a:r>
            <a:r>
              <a:rPr lang="cs-CZ" dirty="0" err="1" smtClean="0"/>
              <a:t>Vaessens</a:t>
            </a:r>
            <a:r>
              <a:rPr lang="cs-CZ" dirty="0" smtClean="0"/>
              <a:t>, Thomas. </a:t>
            </a:r>
            <a:r>
              <a:rPr lang="cs-CZ" i="1" dirty="0" err="1" smtClean="0"/>
              <a:t>Schrijvende</a:t>
            </a:r>
            <a:r>
              <a:rPr lang="cs-CZ" i="1" dirty="0" smtClean="0"/>
              <a:t> </a:t>
            </a:r>
            <a:r>
              <a:rPr lang="cs-CZ" i="1" dirty="0" err="1" smtClean="0"/>
              <a:t>Vrouwen</a:t>
            </a:r>
            <a:r>
              <a:rPr lang="cs-CZ" dirty="0" smtClean="0"/>
              <a:t>. 1st </a:t>
            </a:r>
            <a:r>
              <a:rPr lang="cs-CZ" dirty="0" err="1" smtClean="0"/>
              <a:t>ed</a:t>
            </a:r>
            <a:r>
              <a:rPr lang="cs-CZ" dirty="0" smtClean="0"/>
              <a:t>., Amsterdam University </a:t>
            </a:r>
            <a:r>
              <a:rPr lang="cs-CZ" dirty="0" err="1" smtClean="0"/>
              <a:t>Press</a:t>
            </a:r>
            <a:r>
              <a:rPr lang="cs-CZ" dirty="0" smtClean="0"/>
              <a:t>, 2010.</a:t>
            </a:r>
          </a:p>
          <a:p>
            <a:pPr marL="285750" lvl="1">
              <a:buFont typeface="Arial" pitchFamily="34" charset="0"/>
              <a:buChar char="•"/>
            </a:pPr>
            <a:endParaRPr lang="cs-CZ"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800px-Harry_Mulisch,_november_1999.jpg"/>
          <p:cNvPicPr>
            <a:picLocks noChangeAspect="1"/>
          </p:cNvPicPr>
          <p:nvPr/>
        </p:nvPicPr>
        <p:blipFill>
          <a:blip r:embed="rId2" cstate="print"/>
          <a:srcRect t="17941"/>
          <a:stretch>
            <a:fillRect/>
          </a:stretch>
        </p:blipFill>
        <p:spPr>
          <a:xfrm>
            <a:off x="0" y="0"/>
            <a:ext cx="2606614" cy="3168352"/>
          </a:xfrm>
          <a:prstGeom prst="rect">
            <a:avLst/>
          </a:prstGeom>
        </p:spPr>
      </p:pic>
      <p:sp>
        <p:nvSpPr>
          <p:cNvPr id="2" name="Nadpis 1"/>
          <p:cNvSpPr>
            <a:spLocks noGrp="1"/>
          </p:cNvSpPr>
          <p:nvPr>
            <p:ph type="title"/>
          </p:nvPr>
        </p:nvSpPr>
        <p:spPr>
          <a:xfrm>
            <a:off x="2555776" y="260648"/>
            <a:ext cx="5853336" cy="1143000"/>
          </a:xfrm>
        </p:spPr>
        <p:txBody>
          <a:bodyPr>
            <a:noAutofit/>
          </a:bodyPr>
          <a:lstStyle/>
          <a:p>
            <a:pPr algn="l"/>
            <a:r>
              <a:rPr lang="cs-CZ" sz="3200" dirty="0" err="1" smtClean="0"/>
              <a:t>Harry</a:t>
            </a:r>
            <a:r>
              <a:rPr lang="cs-CZ" sz="3200" dirty="0" smtClean="0"/>
              <a:t> </a:t>
            </a:r>
            <a:r>
              <a:rPr lang="cs-CZ" sz="3200" dirty="0" err="1" smtClean="0"/>
              <a:t>Mulisch</a:t>
            </a:r>
            <a:r>
              <a:rPr lang="cs-CZ" sz="3200" dirty="0" smtClean="0"/>
              <a:t> </a:t>
            </a:r>
            <a:r>
              <a:rPr lang="cs-CZ" sz="3200" dirty="0" smtClean="0"/>
              <a:t>– </a:t>
            </a:r>
            <a:r>
              <a:rPr lang="cs-CZ" sz="3200" dirty="0" err="1" smtClean="0"/>
              <a:t>maatschappelijke</a:t>
            </a:r>
            <a:r>
              <a:rPr lang="cs-CZ" sz="3200" dirty="0" smtClean="0"/>
              <a:t> </a:t>
            </a:r>
            <a:r>
              <a:rPr lang="cs-CZ" sz="3200" dirty="0" err="1" smtClean="0"/>
              <a:t>klimaat</a:t>
            </a:r>
            <a:r>
              <a:rPr lang="cs-CZ" sz="3200" dirty="0" smtClean="0"/>
              <a:t> in </a:t>
            </a:r>
            <a:r>
              <a:rPr lang="cs-CZ" sz="3200" dirty="0" err="1" smtClean="0"/>
              <a:t>zijn</a:t>
            </a:r>
            <a:r>
              <a:rPr lang="cs-CZ" sz="3200" dirty="0" smtClean="0"/>
              <a:t> </a:t>
            </a:r>
            <a:r>
              <a:rPr lang="cs-CZ" sz="3200" dirty="0" err="1" smtClean="0"/>
              <a:t>oeuvre</a:t>
            </a:r>
            <a:endParaRPr lang="cs-CZ" sz="3200" dirty="0"/>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pPr marL="2249488" indent="-1588"/>
            <a:r>
              <a:rPr lang="nl-NL" dirty="0" smtClean="0"/>
              <a:t>„journalistieke periode“ van</a:t>
            </a:r>
            <a:r>
              <a:rPr lang="cs-CZ" dirty="0" smtClean="0"/>
              <a:t> </a:t>
            </a:r>
            <a:r>
              <a:rPr lang="cs-CZ" dirty="0" err="1" smtClean="0"/>
              <a:t>Harry</a:t>
            </a:r>
            <a:r>
              <a:rPr lang="cs-CZ" dirty="0" smtClean="0"/>
              <a:t>    </a:t>
            </a:r>
            <a:r>
              <a:rPr lang="cs-CZ" dirty="0" err="1" smtClean="0"/>
              <a:t>Mulisch</a:t>
            </a:r>
            <a:r>
              <a:rPr lang="cs-CZ" dirty="0" smtClean="0"/>
              <a:t> in de </a:t>
            </a:r>
            <a:r>
              <a:rPr lang="cs-CZ" dirty="0" err="1" smtClean="0"/>
              <a:t>jaren</a:t>
            </a:r>
            <a:r>
              <a:rPr lang="cs-CZ" dirty="0" smtClean="0"/>
              <a:t> 60</a:t>
            </a:r>
          </a:p>
          <a:p>
            <a:pPr marL="2249488" indent="-1588"/>
            <a:r>
              <a:rPr lang="nl-NL" dirty="0" smtClean="0"/>
              <a:t> </a:t>
            </a:r>
            <a:r>
              <a:rPr lang="cs-CZ" dirty="0" smtClean="0"/>
              <a:t>1959 – </a:t>
            </a:r>
            <a:r>
              <a:rPr lang="nl-NL" dirty="0" smtClean="0"/>
              <a:t>roman </a:t>
            </a:r>
            <a:r>
              <a:rPr lang="nl-NL" i="1" dirty="0" smtClean="0"/>
              <a:t>Het stenen bruidsbed</a:t>
            </a:r>
            <a:r>
              <a:rPr lang="cs-CZ" i="1" dirty="0" smtClean="0"/>
              <a:t/>
            </a:r>
            <a:br>
              <a:rPr lang="cs-CZ" i="1" dirty="0" smtClean="0"/>
            </a:br>
            <a:endParaRPr lang="cs-CZ" i="1" dirty="0" smtClean="0"/>
          </a:p>
          <a:p>
            <a:pPr marL="285750" lvl="1"/>
            <a:r>
              <a:rPr lang="cs-CZ" dirty="0" err="1" smtClean="0"/>
              <a:t>Reflectie</a:t>
            </a:r>
            <a:r>
              <a:rPr lang="cs-CZ" dirty="0" smtClean="0"/>
              <a:t> </a:t>
            </a:r>
            <a:r>
              <a:rPr lang="cs-CZ" dirty="0" err="1" smtClean="0"/>
              <a:t>op</a:t>
            </a:r>
            <a:r>
              <a:rPr lang="cs-CZ" dirty="0" smtClean="0"/>
              <a:t> de </a:t>
            </a:r>
            <a:r>
              <a:rPr lang="cs-CZ" dirty="0" err="1" smtClean="0"/>
              <a:t>oorlog</a:t>
            </a:r>
            <a:r>
              <a:rPr lang="cs-CZ" dirty="0" smtClean="0"/>
              <a:t> (</a:t>
            </a:r>
            <a:r>
              <a:rPr lang="cs-CZ" dirty="0" err="1" smtClean="0"/>
              <a:t>terugkeer</a:t>
            </a:r>
            <a:r>
              <a:rPr lang="cs-CZ" dirty="0" smtClean="0"/>
              <a:t> </a:t>
            </a:r>
            <a:r>
              <a:rPr lang="cs-CZ" dirty="0" err="1" smtClean="0"/>
              <a:t>naar</a:t>
            </a:r>
            <a:r>
              <a:rPr lang="cs-CZ" dirty="0" smtClean="0"/>
              <a:t> </a:t>
            </a:r>
            <a:r>
              <a:rPr lang="cs-CZ" dirty="0" err="1" smtClean="0"/>
              <a:t>Dresden</a:t>
            </a:r>
            <a:r>
              <a:rPr lang="cs-CZ" dirty="0" smtClean="0"/>
              <a:t> </a:t>
            </a:r>
            <a:r>
              <a:rPr lang="cs-CZ" dirty="0" err="1" smtClean="0"/>
              <a:t>die</a:t>
            </a:r>
            <a:r>
              <a:rPr lang="cs-CZ" dirty="0" smtClean="0"/>
              <a:t> de </a:t>
            </a:r>
            <a:r>
              <a:rPr lang="cs-CZ" dirty="0" err="1" smtClean="0"/>
              <a:t>protagonist</a:t>
            </a:r>
            <a:r>
              <a:rPr lang="cs-CZ" dirty="0" smtClean="0"/>
              <a:t> </a:t>
            </a:r>
            <a:r>
              <a:rPr lang="cs-CZ" dirty="0" err="1" smtClean="0"/>
              <a:t>heef</a:t>
            </a:r>
            <a:r>
              <a:rPr lang="cs-CZ" dirty="0" smtClean="0"/>
              <a:t> </a:t>
            </a:r>
            <a:r>
              <a:rPr lang="cs-CZ" dirty="0" err="1" smtClean="0"/>
              <a:t>gebombardeert</a:t>
            </a:r>
            <a:r>
              <a:rPr lang="cs-CZ" dirty="0" smtClean="0"/>
              <a:t>)</a:t>
            </a:r>
          </a:p>
          <a:p>
            <a:pPr marL="285750" lvl="1"/>
            <a:r>
              <a:rPr lang="cs-CZ" dirty="0" err="1" smtClean="0"/>
              <a:t>Visie</a:t>
            </a:r>
            <a:r>
              <a:rPr lang="cs-CZ" dirty="0" smtClean="0"/>
              <a:t> </a:t>
            </a:r>
            <a:r>
              <a:rPr lang="cs-CZ" dirty="0" err="1" smtClean="0"/>
              <a:t>op</a:t>
            </a:r>
            <a:r>
              <a:rPr lang="cs-CZ" dirty="0" smtClean="0"/>
              <a:t> </a:t>
            </a:r>
            <a:r>
              <a:rPr lang="cs-CZ" dirty="0" err="1" smtClean="0"/>
              <a:t>schuld</a:t>
            </a:r>
            <a:r>
              <a:rPr lang="cs-CZ" dirty="0" smtClean="0"/>
              <a:t> </a:t>
            </a:r>
            <a:r>
              <a:rPr lang="cs-CZ" dirty="0" err="1" smtClean="0"/>
              <a:t>en</a:t>
            </a:r>
            <a:r>
              <a:rPr lang="cs-CZ" dirty="0" smtClean="0"/>
              <a:t> </a:t>
            </a:r>
            <a:r>
              <a:rPr lang="cs-CZ" dirty="0" err="1" smtClean="0"/>
              <a:t>onschuld</a:t>
            </a:r>
            <a:r>
              <a:rPr lang="cs-CZ" dirty="0" smtClean="0"/>
              <a:t>, </a:t>
            </a:r>
            <a:r>
              <a:rPr lang="nl-NL" dirty="0" smtClean="0"/>
              <a:t>goed en kwaad en geschiedenis te communiceren</a:t>
            </a:r>
            <a:endParaRPr lang="cs-CZ" dirty="0" smtClean="0"/>
          </a:p>
          <a:p>
            <a:pPr marL="285750" lvl="1">
              <a:buFont typeface="Arial" pitchFamily="34" charset="0"/>
              <a:buChar char="•"/>
            </a:pPr>
            <a:r>
              <a:rPr lang="cs-CZ" sz="3200" dirty="0" err="1" smtClean="0"/>
              <a:t>Volgende</a:t>
            </a:r>
            <a:r>
              <a:rPr lang="cs-CZ" sz="3200" dirty="0" smtClean="0"/>
              <a:t> 11 </a:t>
            </a:r>
            <a:r>
              <a:rPr lang="cs-CZ" sz="3200" dirty="0" err="1" smtClean="0"/>
              <a:t>jaar</a:t>
            </a:r>
            <a:r>
              <a:rPr lang="cs-CZ" sz="3200" dirty="0" smtClean="0"/>
              <a:t> </a:t>
            </a:r>
            <a:r>
              <a:rPr lang="cs-CZ" sz="3200" dirty="0" err="1" smtClean="0"/>
              <a:t>geen</a:t>
            </a:r>
            <a:r>
              <a:rPr lang="cs-CZ" sz="3200" dirty="0" smtClean="0"/>
              <a:t> </a:t>
            </a:r>
            <a:r>
              <a:rPr lang="cs-CZ" sz="3200" dirty="0" err="1" smtClean="0"/>
              <a:t>roman</a:t>
            </a:r>
            <a:r>
              <a:rPr lang="cs-CZ" sz="3200" dirty="0" smtClean="0"/>
              <a:t> </a:t>
            </a:r>
            <a:r>
              <a:rPr lang="cs-CZ" sz="3200" dirty="0" err="1" smtClean="0"/>
              <a:t>gepubliceerd</a:t>
            </a:r>
            <a:r>
              <a:rPr lang="cs-CZ" sz="3200" dirty="0" smtClean="0"/>
              <a:t> </a:t>
            </a:r>
            <a:r>
              <a:rPr lang="cs-CZ" sz="3200" dirty="0" err="1" smtClean="0"/>
              <a:t>tot</a:t>
            </a:r>
            <a:r>
              <a:rPr lang="cs-CZ" sz="3200" dirty="0" smtClean="0"/>
              <a:t> 1970 (</a:t>
            </a:r>
            <a:r>
              <a:rPr lang="cs-CZ" sz="3200" i="1" dirty="0" smtClean="0"/>
              <a:t>De </a:t>
            </a:r>
            <a:r>
              <a:rPr lang="cs-CZ" sz="3200" i="1" dirty="0" err="1" smtClean="0"/>
              <a:t>verteller</a:t>
            </a:r>
            <a:r>
              <a:rPr lang="cs-CZ" sz="3200" dirty="0" smtClean="0"/>
              <a:t>)</a:t>
            </a:r>
          </a:p>
          <a:p>
            <a:pPr marL="285750" lvl="1">
              <a:buFont typeface="Arial" pitchFamily="34" charset="0"/>
              <a:buChar char="•"/>
            </a:pPr>
            <a:r>
              <a:rPr lang="cs-CZ" sz="3200" dirty="0" err="1" smtClean="0"/>
              <a:t>Wel</a:t>
            </a:r>
            <a:r>
              <a:rPr lang="cs-CZ" sz="3200" dirty="0" smtClean="0"/>
              <a:t> </a:t>
            </a:r>
            <a:r>
              <a:rPr lang="cs-CZ" sz="3200" dirty="0" err="1" smtClean="0"/>
              <a:t>werken</a:t>
            </a:r>
            <a:r>
              <a:rPr lang="cs-CZ" sz="3200" dirty="0" smtClean="0"/>
              <a:t> in </a:t>
            </a:r>
            <a:r>
              <a:rPr lang="cs-CZ" sz="3200" dirty="0" err="1" smtClean="0"/>
              <a:t>een</a:t>
            </a:r>
            <a:r>
              <a:rPr lang="cs-CZ" sz="3200" dirty="0" smtClean="0"/>
              <a:t> </a:t>
            </a:r>
            <a:r>
              <a:rPr lang="cs-CZ" sz="3200" dirty="0" err="1" smtClean="0"/>
              <a:t>andere</a:t>
            </a:r>
            <a:r>
              <a:rPr lang="cs-CZ" sz="3200" dirty="0" smtClean="0"/>
              <a:t> </a:t>
            </a:r>
            <a:r>
              <a:rPr lang="cs-CZ" sz="3200" dirty="0" err="1" smtClean="0"/>
              <a:t>genre</a:t>
            </a:r>
            <a:r>
              <a:rPr lang="cs-CZ" sz="3200" dirty="0" smtClean="0"/>
              <a:t>: </a:t>
            </a:r>
            <a:r>
              <a:rPr lang="nl-NL" sz="3200" i="1" dirty="0" smtClean="0"/>
              <a:t>De zaak 40/61</a:t>
            </a:r>
            <a:r>
              <a:rPr lang="cs-CZ" sz="3200" i="1" dirty="0" smtClean="0"/>
              <a:t> </a:t>
            </a:r>
            <a:r>
              <a:rPr lang="cs-CZ" sz="3200" dirty="0" smtClean="0"/>
              <a:t>(1962) </a:t>
            </a:r>
            <a:r>
              <a:rPr lang="nl-NL" sz="3200" i="1" dirty="0" smtClean="0"/>
              <a:t>Bericht aan de rattenkoning</a:t>
            </a:r>
            <a:r>
              <a:rPr lang="nl-NL" sz="3200" dirty="0" smtClean="0"/>
              <a:t> </a:t>
            </a:r>
            <a:r>
              <a:rPr lang="cs-CZ" sz="3200" dirty="0" smtClean="0"/>
              <a:t>(</a:t>
            </a:r>
            <a:r>
              <a:rPr lang="nl-NL" sz="3200" dirty="0" smtClean="0"/>
              <a:t>1966</a:t>
            </a:r>
            <a:r>
              <a:rPr lang="cs-CZ" sz="3200" dirty="0" smtClean="0"/>
              <a:t>)</a:t>
            </a:r>
            <a:r>
              <a:rPr lang="nl-NL" sz="3200" dirty="0" smtClean="0"/>
              <a:t> en </a:t>
            </a:r>
            <a:r>
              <a:rPr lang="nl-NL" sz="3200" i="1" dirty="0" smtClean="0"/>
              <a:t>Het woord bij de daad</a:t>
            </a:r>
            <a:r>
              <a:rPr lang="nl-NL" sz="3200" dirty="0" smtClean="0"/>
              <a:t> </a:t>
            </a:r>
            <a:r>
              <a:rPr lang="cs-CZ" sz="3200" dirty="0" smtClean="0"/>
              <a:t>(</a:t>
            </a:r>
            <a:r>
              <a:rPr lang="nl-NL" sz="3200" dirty="0" smtClean="0"/>
              <a:t>1968</a:t>
            </a:r>
            <a:r>
              <a:rPr lang="cs-CZ" sz="3200" dirty="0" smtClean="0"/>
              <a:t>)</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a:t>
            </a:r>
            <a:r>
              <a:rPr lang="cs-CZ" dirty="0" err="1" smtClean="0"/>
              <a:t>documentaires</a:t>
            </a:r>
            <a:r>
              <a:rPr lang="cs-CZ" dirty="0" smtClean="0"/>
              <a:t>“ van </a:t>
            </a:r>
            <a:r>
              <a:rPr lang="cs-CZ" dirty="0" err="1" smtClean="0"/>
              <a:t>Mulisch</a:t>
            </a:r>
            <a:endParaRPr lang="cs-CZ" dirty="0"/>
          </a:p>
        </p:txBody>
      </p:sp>
      <p:sp>
        <p:nvSpPr>
          <p:cNvPr id="3" name="Zástupný symbol pro obsah 2"/>
          <p:cNvSpPr>
            <a:spLocks noGrp="1"/>
          </p:cNvSpPr>
          <p:nvPr>
            <p:ph idx="1"/>
          </p:nvPr>
        </p:nvSpPr>
        <p:spPr/>
        <p:txBody>
          <a:bodyPr>
            <a:normAutofit fontScale="70000" lnSpcReduction="20000"/>
          </a:bodyPr>
          <a:lstStyle/>
          <a:p>
            <a:r>
              <a:rPr lang="nl-NL" dirty="0" smtClean="0"/>
              <a:t>De drie werken uit de jaren 60: non-fiction genre, door Mulisch </a:t>
            </a:r>
            <a:r>
              <a:rPr lang="nl-NL" dirty="0" smtClean="0"/>
              <a:t>documentaires of </a:t>
            </a:r>
            <a:r>
              <a:rPr lang="nl-NL" dirty="0" smtClean="0"/>
              <a:t>reportages genoemd.</a:t>
            </a:r>
          </a:p>
          <a:p>
            <a:r>
              <a:rPr lang="nl-NL" dirty="0" smtClean="0"/>
              <a:t>rol </a:t>
            </a:r>
            <a:r>
              <a:rPr lang="nl-NL" dirty="0" smtClean="0"/>
              <a:t>van een reporter of een essayist die over sociaal-politieke problemen nadenkt. </a:t>
            </a:r>
            <a:endParaRPr lang="nl-NL" dirty="0" smtClean="0"/>
          </a:p>
          <a:p>
            <a:r>
              <a:rPr lang="nl-NL" dirty="0" smtClean="0"/>
              <a:t>De zaak 40/61: uiterst actuele thema </a:t>
            </a:r>
            <a:r>
              <a:rPr lang="nl-NL" dirty="0" smtClean="0"/>
              <a:t>- verslag van het proces tegen Adolf Eichmann </a:t>
            </a:r>
            <a:endParaRPr lang="nl-NL" dirty="0" smtClean="0"/>
          </a:p>
          <a:p>
            <a:r>
              <a:rPr lang="nl-NL" i="1" dirty="0" smtClean="0"/>
              <a:t>Bericht </a:t>
            </a:r>
            <a:r>
              <a:rPr lang="nl-NL" i="1" dirty="0" smtClean="0"/>
              <a:t>aan de </a:t>
            </a:r>
            <a:r>
              <a:rPr lang="nl-NL" i="1" dirty="0" smtClean="0"/>
              <a:t>rattenkoning: </a:t>
            </a:r>
            <a:r>
              <a:rPr lang="nl-NL" dirty="0" smtClean="0"/>
              <a:t> </a:t>
            </a:r>
            <a:r>
              <a:rPr lang="nl-NL" dirty="0" smtClean="0"/>
              <a:t>gaat over een </a:t>
            </a:r>
            <a:r>
              <a:rPr lang="nl-NL" dirty="0" smtClean="0"/>
              <a:t>binnenlandse actuele maatschappelijke debaten – verslaggeving van </a:t>
            </a:r>
            <a:r>
              <a:rPr lang="nl-NL" dirty="0" smtClean="0"/>
              <a:t>de </a:t>
            </a:r>
            <a:r>
              <a:rPr lang="nl-NL" dirty="0" smtClean="0"/>
              <a:t>Provorellen</a:t>
            </a:r>
          </a:p>
          <a:p>
            <a:r>
              <a:rPr lang="nl-NL" i="1" dirty="0" smtClean="0"/>
              <a:t>Het </a:t>
            </a:r>
            <a:r>
              <a:rPr lang="nl-NL" i="1" dirty="0" smtClean="0"/>
              <a:t>woord bij de </a:t>
            </a:r>
            <a:r>
              <a:rPr lang="nl-NL" i="1" dirty="0" smtClean="0"/>
              <a:t>daad: </a:t>
            </a:r>
            <a:r>
              <a:rPr lang="nl-NL" dirty="0" smtClean="0"/>
              <a:t> buitenlandse thema: de </a:t>
            </a:r>
            <a:r>
              <a:rPr lang="nl-NL" dirty="0" smtClean="0"/>
              <a:t>revolutie in Cuba</a:t>
            </a:r>
            <a:r>
              <a:rPr lang="nl-NL" dirty="0" smtClean="0"/>
              <a:t>.</a:t>
            </a:r>
          </a:p>
          <a:p>
            <a:r>
              <a:rPr lang="nl-NL" dirty="0" smtClean="0"/>
              <a:t>Later zegt Mulisch over deze periode: “</a:t>
            </a:r>
            <a:r>
              <a:rPr lang="nl-NL" dirty="0" smtClean="0"/>
              <a:t>Het is oorlog. En in oorlogstijd moet men zich niet bezig houden met het schrijven van romans. Dan zijn er echt wel belangrijkere dingen te doen.” </a:t>
            </a:r>
            <a:endParaRPr lang="nl-NL" dirty="0" smtClean="0"/>
          </a:p>
          <a:p>
            <a:r>
              <a:rPr lang="nl-NL" dirty="0" smtClean="0"/>
              <a:t>Toen hij weer romans schrijft rondt hij deze periode met deze woorden af: </a:t>
            </a:r>
            <a:r>
              <a:rPr lang="nl-NL" dirty="0" smtClean="0"/>
              <a:t>“De oorlog is nu over. We kunnen elkaar weer verhaaltjes gaan vertellen</a:t>
            </a:r>
            <a:r>
              <a:rPr lang="nl-NL" dirty="0" smtClean="0"/>
              <a:t>.”</a:t>
            </a:r>
            <a:endParaRPr lang="nl-NL"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TotalTime>
  <Words>1288</Words>
  <Application>Microsoft Office PowerPoint</Application>
  <PresentationFormat>Předvádění na obrazovce (4:3)</PresentationFormat>
  <Paragraphs>91</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sady Office</vt:lpstr>
      <vt:lpstr>Nederlandse literatuur en cultuur na 1945</vt:lpstr>
      <vt:lpstr>De grote drie</vt:lpstr>
      <vt:lpstr>De grote drie</vt:lpstr>
      <vt:lpstr>Redenen voor de duurzaamheid van de label</vt:lpstr>
      <vt:lpstr>De grote drie – tegenargumenten </vt:lpstr>
      <vt:lpstr>De grote drie - ontstaansgeschiedenis</vt:lpstr>
      <vt:lpstr>Andere samenstellingen, andere getallen? </vt:lpstr>
      <vt:lpstr>Harry Mulisch – maatschappelijke klimaat in zijn oeuvre</vt:lpstr>
      <vt:lpstr>De„documentaires“ van Mulisch</vt:lpstr>
      <vt:lpstr>Bericht aan de rattenkoning als spiegel van een maatschappelijk debat</vt:lpstr>
      <vt:lpstr>De aanslag: voortzetting van Mulisch‘ literaire werk </vt:lpstr>
      <vt:lpstr>Jan Wolkers </vt:lpstr>
      <vt:lpstr>Jan Wolkers</vt:lpstr>
      <vt:lpstr>Literatuurgeschiedenis gezien door poëtica‘s</vt:lpstr>
      <vt:lpstr>Poëtica van een tijdschrift: Merlyn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Anna Krýsová</dc:creator>
  <cp:lastModifiedBy>Anna Krýsová</cp:lastModifiedBy>
  <cp:revision>4</cp:revision>
  <dcterms:created xsi:type="dcterms:W3CDTF">2021-02-19T15:23:46Z</dcterms:created>
  <dcterms:modified xsi:type="dcterms:W3CDTF">2021-02-23T10:03:06Z</dcterms:modified>
</cp:coreProperties>
</file>