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2" r:id="rId4"/>
    <p:sldId id="308" r:id="rId5"/>
    <p:sldId id="257" r:id="rId6"/>
    <p:sldId id="259" r:id="rId7"/>
    <p:sldId id="299" r:id="rId8"/>
    <p:sldId id="293" r:id="rId9"/>
    <p:sldId id="294" r:id="rId10"/>
    <p:sldId id="295" r:id="rId11"/>
    <p:sldId id="296" r:id="rId12"/>
    <p:sldId id="297" r:id="rId13"/>
    <p:sldId id="300" r:id="rId14"/>
    <p:sldId id="304" r:id="rId15"/>
    <p:sldId id="303" r:id="rId16"/>
    <p:sldId id="306" r:id="rId17"/>
    <p:sldId id="307" r:id="rId18"/>
    <p:sldId id="30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591D5B0-B1B3-4164-A793-44C170FCF1AA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7C24CB0-34EA-4B86-9FBF-77B503056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DIDAKTIKA BIOLOGIE I</a:t>
            </a:r>
            <a:br>
              <a:rPr lang="cs-CZ" dirty="0" smtClean="0">
                <a:solidFill>
                  <a:srgbClr val="00B0F0"/>
                </a:solidFill>
              </a:rPr>
            </a:br>
            <a:r>
              <a:rPr lang="cs-CZ" sz="3200" b="0" i="1" dirty="0" smtClean="0">
                <a:solidFill>
                  <a:schemeClr val="tx1"/>
                </a:solidFill>
              </a:rPr>
              <a:t>Úvod + RVP </a:t>
            </a:r>
            <a:endParaRPr lang="cs-CZ" sz="3200" b="0" i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RNDr. Lenka Pavlasová,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Tematické okruhy </a:t>
            </a:r>
            <a:r>
              <a:rPr lang="cs-CZ" sz="3600" b="1" dirty="0">
                <a:solidFill>
                  <a:srgbClr val="00B0F0"/>
                </a:solidFill>
              </a:rPr>
              <a:t>o</a:t>
            </a:r>
            <a:r>
              <a:rPr lang="cs-CZ" sz="3600" b="1" dirty="0" smtClean="0">
                <a:solidFill>
                  <a:srgbClr val="00B0F0"/>
                </a:solidFill>
              </a:rPr>
              <a:t>boru přírodopis a biologie</a:t>
            </a:r>
            <a:endParaRPr lang="cs-CZ" sz="36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042346"/>
              </p:ext>
            </p:extLst>
          </p:nvPr>
        </p:nvGraphicFramePr>
        <p:xfrm>
          <a:off x="1475656" y="2420888"/>
          <a:ext cx="5849620" cy="3128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4810"/>
                <a:gridCol w="2924810"/>
              </a:tblGrid>
              <a:tr h="3852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Přírodopis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Obecná biologie a genetika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Obecná biologie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Biologie hub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virů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rostlin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bakterií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živočichů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protist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člověka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hub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Neživá příroda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rostlin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Základy ekologie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živočichů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Praktické poznávání přírody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 člověka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Genetika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Ekologie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44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rgbClr val="00B0F0"/>
                </a:solidFill>
              </a:rPr>
              <a:t>Tematické okruhy oboru přírodopis a biologie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sng" dirty="0"/>
              <a:t>Očekávané výstupy </a:t>
            </a:r>
            <a:r>
              <a:rPr lang="cs-CZ" sz="2400" dirty="0"/>
              <a:t>jsou uvedeny pomocí tzv. aktivních sloves (žák popíše, žák navrhne, žák definuje apod.). </a:t>
            </a:r>
            <a:endParaRPr lang="cs-CZ" sz="2400" dirty="0" smtClean="0"/>
          </a:p>
          <a:p>
            <a:r>
              <a:rPr lang="cs-CZ" sz="2400" b="1" u="sng" dirty="0" smtClean="0"/>
              <a:t>Učivo</a:t>
            </a:r>
            <a:r>
              <a:rPr lang="cs-CZ" sz="2400" dirty="0" smtClean="0"/>
              <a:t> odpovídající </a:t>
            </a:r>
            <a:r>
              <a:rPr lang="cs-CZ" sz="2400" dirty="0"/>
              <a:t>těmto očekávaným výstupům.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93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Průřezová témata RVP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Obsahem těchto témat jsou aktuální problémy současného světa, se kterými by měl být žák seznámen. </a:t>
            </a:r>
            <a:endParaRPr lang="cs-CZ" sz="2400" dirty="0" smtClean="0"/>
          </a:p>
          <a:p>
            <a:r>
              <a:rPr lang="cs-CZ" sz="2400" dirty="0" smtClean="0"/>
              <a:t>Průřezová </a:t>
            </a:r>
            <a:r>
              <a:rPr lang="cs-CZ" sz="2400" dirty="0"/>
              <a:t>témata procházejí napříč vzdělávacími oblastmi a umožňují propojení vzdělávacích obsahů oborů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Jsou povinnou součástí vzdělávání. </a:t>
            </a:r>
          </a:p>
          <a:p>
            <a:r>
              <a:rPr lang="cs-CZ" sz="2400" dirty="0" smtClean="0"/>
              <a:t>Mají </a:t>
            </a:r>
            <a:r>
              <a:rPr lang="cs-CZ" sz="2400" dirty="0"/>
              <a:t>především ovlivňovat postoje, hodnotový systém a jednání žáků. </a:t>
            </a:r>
            <a:endParaRPr lang="cs-CZ" sz="2400" dirty="0" smtClean="0"/>
          </a:p>
          <a:p>
            <a:r>
              <a:rPr lang="cs-CZ" sz="2400" b="1" u="sng" dirty="0" smtClean="0"/>
              <a:t>Environmentální </a:t>
            </a:r>
            <a:r>
              <a:rPr lang="cs-CZ" sz="2400" b="1" u="sng" dirty="0"/>
              <a:t>výchova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560854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Rámcové učební plány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Hodinové dotace pro výuku vzdělávacích oblastí + poznámky k zařazení předmětů do ročníků.</a:t>
            </a:r>
          </a:p>
          <a:p>
            <a:r>
              <a:rPr lang="cs-CZ" sz="2400" dirty="0" smtClean="0"/>
              <a:t>ZŠ – přírodopis povinně ve všech ročnících 2. stupně.</a:t>
            </a:r>
          </a:p>
          <a:p>
            <a:r>
              <a:rPr lang="cs-CZ" sz="2400" dirty="0" smtClean="0"/>
              <a:t>G – v 1. a 2. ročníku je biologie povinná, ve 3. a 4. ročníku její zařazení závisí na rozhodnutí školy.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18612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Školní vzdělávací programy (ŠVP)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prstClr val="white"/>
                </a:solidFill>
              </a:rPr>
              <a:t>Zpracovává </a:t>
            </a:r>
            <a:r>
              <a:rPr lang="cs-CZ" sz="2400" dirty="0">
                <a:solidFill>
                  <a:prstClr val="white"/>
                </a:solidFill>
              </a:rPr>
              <a:t>podle </a:t>
            </a:r>
            <a:r>
              <a:rPr lang="cs-CZ" sz="2400" dirty="0" smtClean="0">
                <a:solidFill>
                  <a:prstClr val="white"/>
                </a:solidFill>
              </a:rPr>
              <a:t>RVP </a:t>
            </a:r>
            <a:r>
              <a:rPr lang="cs-CZ" sz="2400" dirty="0">
                <a:solidFill>
                  <a:prstClr val="white"/>
                </a:solidFill>
              </a:rPr>
              <a:t>každá škola realizující </a:t>
            </a:r>
            <a:r>
              <a:rPr lang="cs-CZ" sz="2400" dirty="0" smtClean="0">
                <a:solidFill>
                  <a:prstClr val="white"/>
                </a:solidFill>
              </a:rPr>
              <a:t>daný typ vzdělávání.</a:t>
            </a:r>
          </a:p>
          <a:p>
            <a:r>
              <a:rPr lang="cs-CZ" sz="2400" b="1" u="sng" dirty="0">
                <a:solidFill>
                  <a:prstClr val="white"/>
                </a:solidFill>
              </a:rPr>
              <a:t>Struktura </a:t>
            </a:r>
            <a:r>
              <a:rPr lang="cs-CZ" sz="2400" b="1" u="sng" dirty="0" smtClean="0">
                <a:solidFill>
                  <a:prstClr val="white"/>
                </a:solidFill>
              </a:rPr>
              <a:t>ŠVP </a:t>
            </a:r>
            <a:r>
              <a:rPr lang="cs-CZ" sz="2400" b="1" dirty="0">
                <a:solidFill>
                  <a:prstClr val="white"/>
                </a:solidFill>
              </a:rPr>
              <a:t>-  </a:t>
            </a:r>
            <a:r>
              <a:rPr lang="cs-CZ" sz="2400" dirty="0">
                <a:solidFill>
                  <a:prstClr val="white"/>
                </a:solidFill>
              </a:rPr>
              <a:t>identifikační údaje, charakteristika školy,  charakteristika ŠVP, učební plán, učební osnovy, hodnocení žáků a </a:t>
            </a:r>
            <a:r>
              <a:rPr lang="cs-CZ" sz="2400" dirty="0" err="1">
                <a:solidFill>
                  <a:prstClr val="white"/>
                </a:solidFill>
              </a:rPr>
              <a:t>autoevaluace</a:t>
            </a:r>
            <a:r>
              <a:rPr lang="cs-CZ" sz="2400" dirty="0">
                <a:solidFill>
                  <a:prstClr val="white"/>
                </a:solidFill>
              </a:rPr>
              <a:t> </a:t>
            </a:r>
            <a:r>
              <a:rPr lang="cs-CZ" sz="2400" dirty="0" smtClean="0">
                <a:solidFill>
                  <a:prstClr val="white"/>
                </a:solidFill>
              </a:rPr>
              <a:t>školy.</a:t>
            </a:r>
          </a:p>
          <a:p>
            <a:r>
              <a:rPr lang="cs-CZ" sz="2400" dirty="0"/>
              <a:t>Metodický manuál pro tvorbu ŠVP.</a:t>
            </a:r>
          </a:p>
          <a:p>
            <a:pPr marL="36576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6527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Školní učební plány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Zpracovávány </a:t>
            </a:r>
            <a:r>
              <a:rPr lang="cs-CZ" sz="2400" dirty="0"/>
              <a:t>zvlášť pro všechny předměty.</a:t>
            </a:r>
          </a:p>
          <a:p>
            <a:r>
              <a:rPr lang="cs-CZ" sz="2400" dirty="0" smtClean="0"/>
              <a:t>Obsahují </a:t>
            </a:r>
            <a:r>
              <a:rPr lang="cs-CZ" sz="2400" dirty="0"/>
              <a:t>rozvržení hodinových dotací pro jednotlivé předměty v každém ročníku. </a:t>
            </a:r>
          </a:p>
          <a:p>
            <a:r>
              <a:rPr lang="cs-CZ" sz="2400" dirty="0" smtClean="0"/>
              <a:t>Obsahují </a:t>
            </a:r>
            <a:r>
              <a:rPr lang="cs-CZ" sz="2400" dirty="0"/>
              <a:t>konkrétní rozvržení jednotlivých tematických celků učiva v průběhu celého </a:t>
            </a:r>
            <a:r>
              <a:rPr lang="cs-CZ" sz="2400" dirty="0" smtClean="0"/>
              <a:t>poskytovaného </a:t>
            </a:r>
            <a:r>
              <a:rPr lang="cs-CZ" sz="2400" dirty="0"/>
              <a:t>vzdělávání.</a:t>
            </a:r>
          </a:p>
          <a:p>
            <a:r>
              <a:rPr lang="cs-CZ" sz="2400" dirty="0"/>
              <a:t>Škola o těchto bodech rozhoduje sama (v určitých mantinelech), proto se školní učební plány mohou značně lišit.</a:t>
            </a:r>
          </a:p>
          <a:p>
            <a:pPr marL="36576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5189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Školní učební plán přírodopisu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cs-CZ" sz="2400" dirty="0" smtClean="0"/>
              <a:t>Koncepční otázky:</a:t>
            </a:r>
          </a:p>
          <a:p>
            <a:r>
              <a:rPr lang="cs-CZ" sz="2400" dirty="0" smtClean="0"/>
              <a:t>Přírodopis jako samostatný předmět </a:t>
            </a:r>
            <a:r>
              <a:rPr lang="cs-CZ" sz="2400" dirty="0"/>
              <a:t>nebo </a:t>
            </a:r>
            <a:r>
              <a:rPr lang="cs-CZ" sz="2400" dirty="0" smtClean="0"/>
              <a:t>integrovaný do předmětu typu „science“? </a:t>
            </a:r>
          </a:p>
          <a:p>
            <a:r>
              <a:rPr lang="cs-CZ" sz="2400" dirty="0"/>
              <a:t>Systematické nebo ekologické pojetí výuky</a:t>
            </a:r>
            <a:r>
              <a:rPr lang="cs-CZ" sz="2400" dirty="0" smtClean="0"/>
              <a:t>?</a:t>
            </a:r>
          </a:p>
          <a:p>
            <a:r>
              <a:rPr lang="cs-CZ" sz="2400" dirty="0"/>
              <a:t>Začlenění dalších </a:t>
            </a:r>
            <a:r>
              <a:rPr lang="cs-CZ" sz="2400" dirty="0" smtClean="0"/>
              <a:t>témat (výchova ke zdraví – biologie člověka; člověk a svět práce – pěstitelství, chovatelství, práce s laboratorní technikou; environmentální výchova apod.)?</a:t>
            </a:r>
          </a:p>
          <a:p>
            <a:endParaRPr lang="cs-CZ" sz="2400" dirty="0"/>
          </a:p>
          <a:p>
            <a:r>
              <a:rPr lang="cs-CZ" sz="2400" dirty="0" smtClean="0"/>
              <a:t>Pozn</a:t>
            </a:r>
            <a:r>
              <a:rPr lang="cs-CZ" sz="2400" i="1" dirty="0" smtClean="0"/>
              <a:t>.</a:t>
            </a:r>
            <a:r>
              <a:rPr lang="cs-CZ" sz="2400" dirty="0" smtClean="0"/>
              <a:t> geologické učivo je součástí vzdělávacího oboru přírodopis.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733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Školní učební plán biologie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" indent="0">
              <a:buNone/>
            </a:pPr>
            <a:r>
              <a:rPr lang="cs-CZ" sz="2400" dirty="0" smtClean="0"/>
              <a:t>Koncepční otázky:</a:t>
            </a:r>
          </a:p>
          <a:p>
            <a:r>
              <a:rPr lang="cs-CZ" sz="2400" dirty="0" smtClean="0"/>
              <a:t>Biologie jako samostatný předmět nebo integrovaný s ostatními přírodovědnými předměty (G, SOŠ, SOU)?</a:t>
            </a:r>
          </a:p>
          <a:p>
            <a:r>
              <a:rPr lang="cs-CZ" sz="2400" dirty="0" smtClean="0"/>
              <a:t>Začlenění geologie (celé nebo části témat)?</a:t>
            </a:r>
          </a:p>
          <a:p>
            <a:r>
              <a:rPr lang="cs-CZ" sz="2400" dirty="0" smtClean="0"/>
              <a:t>Začlenění výchovy ke zdraví, environmentální výchovy?</a:t>
            </a:r>
          </a:p>
          <a:p>
            <a:r>
              <a:rPr lang="cs-CZ" sz="2400" dirty="0" smtClean="0"/>
              <a:t>Laboratorní práce jako samostatný předmět?</a:t>
            </a:r>
          </a:p>
          <a:p>
            <a:r>
              <a:rPr lang="cs-CZ" sz="2400" dirty="0" smtClean="0"/>
              <a:t>Které přírodovědné volitelné předměty ve 3. a 4. ročníku?</a:t>
            </a:r>
          </a:p>
          <a:p>
            <a:r>
              <a:rPr lang="cs-CZ" sz="2400" dirty="0" smtClean="0"/>
              <a:t>Pozn. </a:t>
            </a:r>
            <a:r>
              <a:rPr lang="cs-CZ" sz="2400" dirty="0"/>
              <a:t>V </a:t>
            </a:r>
            <a:r>
              <a:rPr lang="cs-CZ" sz="2400" dirty="0" smtClean="0"/>
              <a:t>1. </a:t>
            </a:r>
            <a:r>
              <a:rPr lang="cs-CZ" sz="2400" dirty="0"/>
              <a:t>a </a:t>
            </a:r>
            <a:r>
              <a:rPr lang="cs-CZ" sz="2400" dirty="0" smtClean="0"/>
              <a:t>2. </a:t>
            </a:r>
            <a:r>
              <a:rPr lang="cs-CZ" sz="2400" dirty="0"/>
              <a:t>ročníku musí </a:t>
            </a:r>
            <a:r>
              <a:rPr lang="cs-CZ" sz="2400" dirty="0" smtClean="0"/>
              <a:t>být </a:t>
            </a:r>
            <a:r>
              <a:rPr lang="cs-CZ" sz="2400" dirty="0"/>
              <a:t>oblast </a:t>
            </a:r>
            <a:r>
              <a:rPr lang="cs-CZ" sz="2400" dirty="0" smtClean="0"/>
              <a:t>Člověk a příroda zařazena </a:t>
            </a:r>
            <a:r>
              <a:rPr lang="cs-CZ" sz="2400" dirty="0"/>
              <a:t>povinně, zařazení ve </a:t>
            </a:r>
            <a:r>
              <a:rPr lang="cs-CZ" sz="2400" dirty="0" smtClean="0"/>
              <a:t>3. </a:t>
            </a:r>
            <a:r>
              <a:rPr lang="cs-CZ" sz="2400" dirty="0"/>
              <a:t>a </a:t>
            </a:r>
            <a:r>
              <a:rPr lang="cs-CZ" sz="2400" dirty="0" smtClean="0"/>
              <a:t>4. </a:t>
            </a:r>
            <a:r>
              <a:rPr lang="cs-CZ" sz="2400" dirty="0"/>
              <a:t>ročníku stanovuje </a:t>
            </a:r>
            <a:r>
              <a:rPr lang="cs-CZ" sz="2400" dirty="0" smtClean="0"/>
              <a:t>ŠVP.</a:t>
            </a:r>
            <a:endParaRPr lang="cs-CZ" sz="2400" dirty="0"/>
          </a:p>
          <a:p>
            <a:pPr marL="36576" indent="0"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54237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Tematické plány předmětu pro konkrétní ročníky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Obsahuje rozpis učiva předmětu po vyučovacích hodinách v souladu se školním učebním plánem, včetně vycházek, exkurzí, laboratorních cvičení, </a:t>
            </a:r>
            <a:r>
              <a:rPr lang="cs-CZ" sz="2400" dirty="0" smtClean="0"/>
              <a:t>projektů, besed, kontroly </a:t>
            </a:r>
            <a:r>
              <a:rPr lang="cs-CZ" sz="2400" dirty="0"/>
              <a:t>studia a opakování po dokončení velkých tematických celků.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56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Pedagogika – obecná didaktika – oborové didaktiky (didaktika biologie, geologie, environmentalistiky).</a:t>
            </a:r>
          </a:p>
          <a:p>
            <a:r>
              <a:rPr lang="cs-CZ" sz="2400" b="1" u="sng" dirty="0"/>
              <a:t>Didaktika biologie</a:t>
            </a:r>
            <a:r>
              <a:rPr lang="cs-CZ" sz="2400" u="sng" dirty="0"/>
              <a:t> </a:t>
            </a:r>
            <a:r>
              <a:rPr lang="cs-CZ" sz="2400" dirty="0"/>
              <a:t>je vědní disciplína, která se zabývá obsahem vzdělávání a procesem vyučování a učení se zaměřením na jeden vyučovací předmět – biologii.</a:t>
            </a:r>
          </a:p>
          <a:p>
            <a:r>
              <a:rPr lang="cs-CZ" sz="2400" dirty="0"/>
              <a:t>Didaktika biologie používá </a:t>
            </a:r>
            <a:r>
              <a:rPr lang="cs-CZ" sz="2400" b="1" u="sng" dirty="0"/>
              <a:t>metody výzkumu</a:t>
            </a:r>
            <a:r>
              <a:rPr lang="cs-CZ" sz="2400" u="sng" dirty="0"/>
              <a:t> </a:t>
            </a:r>
            <a:r>
              <a:rPr lang="cs-CZ" sz="2400" dirty="0"/>
              <a:t>oboru pedagogika. </a:t>
            </a:r>
          </a:p>
        </p:txBody>
      </p:sp>
    </p:spTree>
    <p:extLst>
      <p:ext uri="{BB962C8B-B14F-4D97-AF65-F5344CB8AC3E}">
        <p14:creationId xmlns:p14="http://schemas.microsoft.com/office/powerpoint/2010/main" val="78667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Obsah vzdělávacího předmětu didaktika biologie se </a:t>
            </a:r>
            <a:r>
              <a:rPr lang="cs-CZ" sz="2400" b="1" u="sng" dirty="0"/>
              <a:t>mění </a:t>
            </a:r>
            <a:r>
              <a:rPr lang="cs-CZ" sz="2400" dirty="0"/>
              <a:t>podle měnící se role učitele ve společnosti, podle požadavků společnosti na znalosti a dovednosti žáků (tj. měnících se vzdělávacích dokumentů), podle výsledků výzkumů z oblasti procesů učení, psychologie, sociologie apod.</a:t>
            </a:r>
          </a:p>
          <a:p>
            <a:r>
              <a:rPr lang="cs-CZ" sz="2400" dirty="0" smtClean="0"/>
              <a:t>Současnost - důraz </a:t>
            </a:r>
            <a:r>
              <a:rPr lang="cs-CZ" sz="2400" dirty="0"/>
              <a:t>na </a:t>
            </a:r>
            <a:r>
              <a:rPr lang="cs-CZ" sz="2400" b="1" u="sng" dirty="0"/>
              <a:t>aktivní roli žáka ve vyučování</a:t>
            </a:r>
            <a:r>
              <a:rPr lang="cs-CZ" sz="2400" b="1" dirty="0" smtClean="0"/>
              <a:t>.</a:t>
            </a:r>
          </a:p>
          <a:p>
            <a:r>
              <a:rPr lang="cs-CZ" sz="2400" dirty="0" smtClean="0"/>
              <a:t>Úkoly didaktiky biologie.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757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Přírodovědná gramotnost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u="sng" dirty="0"/>
              <a:t>Přírodovědná gramotnost </a:t>
            </a:r>
            <a:r>
              <a:rPr lang="cs-CZ" sz="2400" dirty="0"/>
              <a:t>je způsobilost využívat přírodovědné poznání, klást relevantní otázky a na základě získaných faktů vyvozovat závěry vedoucí k porozumění přírodním jevům a usnadňující odpovědné rozhodování a jednání</a:t>
            </a:r>
            <a:r>
              <a:rPr lang="cs-CZ" sz="2400" dirty="0" smtClean="0"/>
              <a:t>.</a:t>
            </a:r>
          </a:p>
          <a:p>
            <a:pPr marL="36576" indent="0">
              <a:buNone/>
            </a:pPr>
            <a:r>
              <a:rPr lang="cs-CZ" sz="2400" dirty="0" smtClean="0"/>
              <a:t>4 oblasti:</a:t>
            </a:r>
          </a:p>
          <a:p>
            <a:pPr lvl="0"/>
            <a:r>
              <a:rPr lang="cs-CZ" sz="2400" i="1" dirty="0"/>
              <a:t>Popis a vysvětlování přírodních jevů a procesů</a:t>
            </a:r>
            <a:endParaRPr lang="cs-CZ" sz="2400" dirty="0"/>
          </a:p>
          <a:p>
            <a:pPr lvl="0"/>
            <a:r>
              <a:rPr lang="cs-CZ" sz="2400" i="1" dirty="0"/>
              <a:t>Návrh, realizace a vyhodnocení přírodovědného </a:t>
            </a:r>
            <a:r>
              <a:rPr lang="cs-CZ" sz="2400" i="1" dirty="0" smtClean="0"/>
              <a:t>výzkumu</a:t>
            </a:r>
          </a:p>
          <a:p>
            <a:r>
              <a:rPr lang="cs-CZ" sz="2400" i="1" dirty="0"/>
              <a:t>Interpretace vědeckých dat a důkazů v širších souvislostech</a:t>
            </a:r>
            <a:endParaRPr lang="cs-CZ" sz="2400" dirty="0"/>
          </a:p>
          <a:p>
            <a:r>
              <a:rPr lang="cs-CZ" sz="2400" i="1" dirty="0"/>
              <a:t>Postoje k přírodovědným tématům</a:t>
            </a:r>
            <a:endParaRPr lang="cs-CZ" sz="2400" dirty="0"/>
          </a:p>
          <a:p>
            <a:pPr lvl="0"/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45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Biologické </a:t>
            </a:r>
            <a:r>
              <a:rPr lang="cs-CZ" sz="3600" b="1" dirty="0">
                <a:solidFill>
                  <a:srgbClr val="00B0F0"/>
                </a:solidFill>
              </a:rPr>
              <a:t>učivo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předškolní vzdělávání </a:t>
            </a:r>
          </a:p>
          <a:p>
            <a:r>
              <a:rPr lang="cs-CZ" sz="2400" dirty="0" smtClean="0"/>
              <a:t>prvouka v 1. – 3. ročníku </a:t>
            </a:r>
          </a:p>
          <a:p>
            <a:r>
              <a:rPr lang="cs-CZ" sz="2400" dirty="0" smtClean="0"/>
              <a:t>přírodověda ve 4. a 5. ročníku</a:t>
            </a:r>
          </a:p>
          <a:p>
            <a:r>
              <a:rPr lang="cs-CZ" sz="2400" b="1" u="sng" dirty="0" smtClean="0"/>
              <a:t>přírodopis</a:t>
            </a:r>
            <a:r>
              <a:rPr lang="cs-CZ" sz="2400" b="1" dirty="0" smtClean="0"/>
              <a:t> </a:t>
            </a:r>
            <a:r>
              <a:rPr lang="cs-CZ" sz="2400" dirty="0" smtClean="0"/>
              <a:t>v 6. – 9. ročníku </a:t>
            </a:r>
          </a:p>
          <a:p>
            <a:r>
              <a:rPr lang="cs-CZ" sz="2400" b="1" u="sng" dirty="0" smtClean="0"/>
              <a:t>biologie a geologie </a:t>
            </a:r>
            <a:r>
              <a:rPr lang="cs-CZ" sz="2400" dirty="0" smtClean="0"/>
              <a:t>na vyšším gymnáziu (SŠ)</a:t>
            </a:r>
          </a:p>
          <a:p>
            <a:pPr marL="36576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Systém </a:t>
            </a:r>
            <a:r>
              <a:rPr lang="cs-CZ" sz="3600" b="1" dirty="0" err="1" smtClean="0">
                <a:solidFill>
                  <a:srgbClr val="00B0F0"/>
                </a:solidFill>
              </a:rPr>
              <a:t>kurikulárních</a:t>
            </a:r>
            <a:r>
              <a:rPr lang="cs-CZ" sz="3600" b="1" dirty="0" smtClean="0">
                <a:solidFill>
                  <a:srgbClr val="00B0F0"/>
                </a:solidFill>
              </a:rPr>
              <a:t> dokumentů </a:t>
            </a:r>
            <a:endParaRPr lang="cs-CZ" sz="3600" b="1" dirty="0">
              <a:solidFill>
                <a:srgbClr val="00B0F0"/>
              </a:solidFill>
            </a:endParaRPr>
          </a:p>
        </p:txBody>
      </p:sp>
      <p:pic>
        <p:nvPicPr>
          <p:cNvPr id="4" name="Zástupný symbol pro obsah 3" descr="IM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914" t="41535" r="6658" b="20749"/>
          <a:stretch>
            <a:fillRect/>
          </a:stretch>
        </p:blipFill>
        <p:spPr>
          <a:xfrm>
            <a:off x="1000100" y="1785926"/>
            <a:ext cx="7167613" cy="4300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6EA0B0"/>
              </a:buClr>
            </a:pPr>
            <a:r>
              <a:rPr lang="cs-CZ" sz="2400" b="1" dirty="0">
                <a:solidFill>
                  <a:srgbClr val="00B0F0"/>
                </a:solidFill>
              </a:rPr>
              <a:t>Rámcový vzdělávací program pro základní vzdělávání </a:t>
            </a:r>
            <a:r>
              <a:rPr lang="cs-CZ" sz="2400" dirty="0">
                <a:solidFill>
                  <a:prstClr val="white"/>
                </a:solidFill>
              </a:rPr>
              <a:t>platí od školního roku 2007/2008 na základních školách a nižším stupni víceletých gymnázií.</a:t>
            </a:r>
          </a:p>
          <a:p>
            <a:pPr lvl="0">
              <a:buClr>
                <a:srgbClr val="6EA0B0"/>
              </a:buClr>
            </a:pPr>
            <a:r>
              <a:rPr lang="cs-CZ" sz="2400" b="1" dirty="0">
                <a:solidFill>
                  <a:srgbClr val="00B0F0"/>
                </a:solidFill>
              </a:rPr>
              <a:t>Rámcový vzdělávací program pro gymnázia </a:t>
            </a:r>
            <a:r>
              <a:rPr lang="cs-CZ" sz="2400" dirty="0">
                <a:solidFill>
                  <a:prstClr val="white"/>
                </a:solidFill>
              </a:rPr>
              <a:t>platí od školního roku 2009/2010.</a:t>
            </a:r>
          </a:p>
          <a:p>
            <a:pPr marL="3657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26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Rámcové vzdělávací programy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Jednotné členění: cíle daného typu vzdělávání, utváření a rozvíjení klíčových kompetencí.</a:t>
            </a:r>
          </a:p>
          <a:p>
            <a:r>
              <a:rPr lang="cs-CZ" sz="2400" b="1" u="sng" dirty="0"/>
              <a:t>Klíčové kompetence </a:t>
            </a:r>
            <a:r>
              <a:rPr lang="cs-CZ" sz="2400" dirty="0"/>
              <a:t>představují souhrn vědomostí, dovedností, schopností, postojů a hodnot důležitých pro osobní rozvoj a uplatnění každého člena společnosti.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53075"/>
              </p:ext>
            </p:extLst>
          </p:nvPr>
        </p:nvGraphicFramePr>
        <p:xfrm>
          <a:off x="1403648" y="4221088"/>
          <a:ext cx="5849620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4810"/>
                <a:gridCol w="2924810"/>
              </a:tblGrid>
              <a:tr h="2412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RVP ZV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RVP G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k učení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k učení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k řešení problémů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k řešení problémů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komunikativní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komunikativní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sociální a personální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sociální a personální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občanské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občanské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kompetence pracovní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kompetence k podnikavosti 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1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B0F0"/>
                </a:solidFill>
              </a:rPr>
              <a:t>Rámcové vzdělávací programy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Obsah vzdělávání je rozčleněn na vzdělávací oblasti - vzdělávací obory – tematické okruhy.</a:t>
            </a: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66190" y="2903061"/>
          <a:ext cx="5849620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4810"/>
                <a:gridCol w="2924810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Vzdělávací oblast: Člověk a příroda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Vzdělávací obory na 2. stupni ZŠ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Vzdělávací obory na čtyřletém gymnáziu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Přírodopis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Biologie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Chemie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Chemie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Fyzika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Fyzika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Zeměpis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Geografie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Geologie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1087</TotalTime>
  <Words>726</Words>
  <Application>Microsoft Office PowerPoint</Application>
  <PresentationFormat>Předvádění na obrazovce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Technický</vt:lpstr>
      <vt:lpstr>DIDAKTIKA BIOLOGIE I Úvod + RVP </vt:lpstr>
      <vt:lpstr>Prezentace aplikace PowerPoint</vt:lpstr>
      <vt:lpstr>Prezentace aplikace PowerPoint</vt:lpstr>
      <vt:lpstr>Přírodovědná gramotnost</vt:lpstr>
      <vt:lpstr>Biologické učivo ve vzdělávání</vt:lpstr>
      <vt:lpstr>Systém kurikulárních dokumentů </vt:lpstr>
      <vt:lpstr>Prezentace aplikace PowerPoint</vt:lpstr>
      <vt:lpstr>Rámcové vzdělávací programy</vt:lpstr>
      <vt:lpstr>Rámcové vzdělávací programy</vt:lpstr>
      <vt:lpstr>Tematické okruhy oboru přírodopis a biologie</vt:lpstr>
      <vt:lpstr>Tematické okruhy oboru přírodopis a biologie</vt:lpstr>
      <vt:lpstr>Průřezová témata RVP</vt:lpstr>
      <vt:lpstr>Rámcové učební plány</vt:lpstr>
      <vt:lpstr>Školní vzdělávací programy (ŠVP)</vt:lpstr>
      <vt:lpstr>Školní učební plány</vt:lpstr>
      <vt:lpstr>Školní učební plán přírodopisu</vt:lpstr>
      <vt:lpstr>Školní učební plán biologie</vt:lpstr>
      <vt:lpstr>Tematické plány předmětu pro konkrétní ročníky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BIOLOGIE II</dc:title>
  <dc:creator>Pavlasova</dc:creator>
  <cp:lastModifiedBy>uzivatel</cp:lastModifiedBy>
  <cp:revision>63</cp:revision>
  <dcterms:created xsi:type="dcterms:W3CDTF">2009-03-02T17:25:45Z</dcterms:created>
  <dcterms:modified xsi:type="dcterms:W3CDTF">2014-02-22T17:53:07Z</dcterms:modified>
</cp:coreProperties>
</file>