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0" r:id="rId3"/>
    <p:sldId id="311" r:id="rId4"/>
    <p:sldId id="308" r:id="rId5"/>
    <p:sldId id="290" r:id="rId6"/>
    <p:sldId id="286" r:id="rId7"/>
    <p:sldId id="291" r:id="rId8"/>
    <p:sldId id="296" r:id="rId9"/>
    <p:sldId id="303" r:id="rId10"/>
    <p:sldId id="292" r:id="rId11"/>
    <p:sldId id="293" r:id="rId12"/>
    <p:sldId id="313" r:id="rId13"/>
    <p:sldId id="314" r:id="rId14"/>
    <p:sldId id="312" r:id="rId15"/>
    <p:sldId id="274" r:id="rId16"/>
    <p:sldId id="304" r:id="rId17"/>
    <p:sldId id="305" r:id="rId18"/>
    <p:sldId id="309" r:id="rId19"/>
    <p:sldId id="306" r:id="rId20"/>
    <p:sldId id="298" r:id="rId21"/>
    <p:sldId id="299" r:id="rId22"/>
    <p:sldId id="300" r:id="rId23"/>
    <p:sldId id="301" r:id="rId24"/>
    <p:sldId id="302" r:id="rId25"/>
    <p:sldId id="30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270"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41388EA0-A859-4FB2-A531-9A2DCBF02B72}" type="datetimeFigureOut">
              <a:rPr lang="cs-CZ" smtClean="0"/>
              <a:t>31.10.2023</a:t>
            </a:fld>
            <a:endParaRPr lang="cs-CZ"/>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5E3F415D-408A-4C94-8E68-BB29600E4AAD}" type="slidenum">
              <a:rPr lang="cs-CZ" smtClean="0"/>
              <a:t>‹#›</a:t>
            </a:fld>
            <a:endParaRPr lang="cs-C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619451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388EA0-A859-4FB2-A531-9A2DCBF02B72}" type="datetimeFigureOut">
              <a:rPr lang="cs-CZ" smtClean="0"/>
              <a:t>31.10.2023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3426495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388EA0-A859-4FB2-A531-9A2DCBF02B72}" type="datetimeFigureOut">
              <a:rPr lang="cs-CZ" smtClean="0"/>
              <a:t>31.10.2023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1841486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388EA0-A859-4FB2-A531-9A2DCBF02B72}" type="datetimeFigureOut">
              <a:rPr lang="cs-CZ" smtClean="0"/>
              <a:t>31.10.2023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330528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cs-CZ"/>
              <a:t>Kliknutím lze upravit styl.</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1388EA0-A859-4FB2-A531-9A2DCBF02B72}" type="datetimeFigureOut">
              <a:rPr lang="cs-CZ" smtClean="0"/>
              <a:t>31.10.2023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3F415D-408A-4C94-8E68-BB29600E4AAD}" type="slidenum">
              <a:rPr lang="cs-CZ" smtClean="0"/>
              <a:t>‹#›</a:t>
            </a:fld>
            <a:endParaRPr lang="cs-C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121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1388EA0-A859-4FB2-A531-9A2DCBF02B72}" type="datetimeFigureOut">
              <a:rPr lang="cs-CZ" smtClean="0"/>
              <a:t>31.10.2023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2240536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cs-CZ"/>
              <a:t>Po kliknutí můžete upravovat styly textu v předloze.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1388EA0-A859-4FB2-A531-9A2DCBF02B72}" type="datetimeFigureOut">
              <a:rPr lang="cs-CZ" smtClean="0"/>
              <a:t>31.10.2023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230599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1388EA0-A859-4FB2-A531-9A2DCBF02B72}" type="datetimeFigureOut">
              <a:rPr lang="cs-CZ" smtClean="0"/>
              <a:t>31.10.2023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160732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8EA0-A859-4FB2-A531-9A2DCBF02B72}" type="datetimeFigureOut">
              <a:rPr lang="cs-CZ" smtClean="0"/>
              <a:t>31.10.2023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149514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cs-CZ"/>
              <a:t>Kliknutím lze upravit styl.</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1388EA0-A859-4FB2-A531-9A2DCBF02B72}" type="datetimeFigureOut">
              <a:rPr lang="cs-CZ" smtClean="0"/>
              <a:t>31.10.2023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82105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1388EA0-A859-4FB2-A531-9A2DCBF02B72}" type="datetimeFigureOut">
              <a:rPr lang="cs-CZ" smtClean="0"/>
              <a:t>31.10.2023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3570949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1388EA0-A859-4FB2-A531-9A2DCBF02B72}" type="datetimeFigureOut">
              <a:rPr lang="cs-CZ" smtClean="0"/>
              <a:t>31.10.2023</a:t>
            </a:fld>
            <a:endParaRPr lang="cs-CZ"/>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cs-CZ"/>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5E3F415D-408A-4C94-8E68-BB29600E4AAD}" type="slidenum">
              <a:rPr lang="cs-CZ" smtClean="0"/>
              <a:t>‹#›</a:t>
            </a:fld>
            <a:endParaRPr lang="cs-CZ"/>
          </a:p>
        </p:txBody>
      </p:sp>
    </p:spTree>
    <p:extLst>
      <p:ext uri="{BB962C8B-B14F-4D97-AF65-F5344CB8AC3E}">
        <p14:creationId xmlns:p14="http://schemas.microsoft.com/office/powerpoint/2010/main" val="3379304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56AC7428-9492-4177-9C42-5F7EE8CF2835}"/>
              </a:ext>
            </a:extLst>
          </p:cNvPr>
          <p:cNvSpPr>
            <a:spLocks noGrp="1"/>
          </p:cNvSpPr>
          <p:nvPr>
            <p:ph type="ctrTitle"/>
          </p:nvPr>
        </p:nvSpPr>
        <p:spPr>
          <a:xfrm>
            <a:off x="4965290" y="365760"/>
            <a:ext cx="5997678" cy="1325562"/>
          </a:xfrm>
        </p:spPr>
        <p:txBody>
          <a:bodyPr vert="horz" lIns="91440" tIns="45720" rIns="91440" bIns="45720" rtlCol="0" anchor="b">
            <a:normAutofit/>
          </a:bodyPr>
          <a:lstStyle/>
          <a:p>
            <a:pPr>
              <a:lnSpc>
                <a:spcPct val="90000"/>
              </a:lnSpc>
            </a:pPr>
            <a:r>
              <a:rPr lang="en-US" sz="4000" b="1" i="1" dirty="0"/>
              <a:t>Historia de </a:t>
            </a:r>
            <a:r>
              <a:rPr lang="en-US" sz="4000" b="1" i="1" dirty="0" err="1"/>
              <a:t>preliis</a:t>
            </a:r>
            <a:br>
              <a:rPr lang="en-US" sz="3100" b="1"/>
            </a:br>
            <a:r>
              <a:rPr lang="cs-CZ" sz="3100" b="1"/>
              <a:t>jako román v dopisech</a:t>
            </a:r>
            <a:endParaRPr lang="en-US" sz="3100" b="1" dirty="0"/>
          </a:p>
        </p:txBody>
      </p:sp>
      <p:pic>
        <p:nvPicPr>
          <p:cNvPr id="5" name="Obrázek 4">
            <a:extLst>
              <a:ext uri="{FF2B5EF4-FFF2-40B4-BE49-F238E27FC236}">
                <a16:creationId xmlns:a16="http://schemas.microsoft.com/office/drawing/2014/main" id="{7CD68788-83BA-480F-978E-B22898E5A200}"/>
              </a:ext>
            </a:extLst>
          </p:cNvPr>
          <p:cNvPicPr>
            <a:picLocks noChangeAspect="1"/>
          </p:cNvPicPr>
          <p:nvPr/>
        </p:nvPicPr>
        <p:blipFill rotWithShape="1">
          <a:blip r:embed="rId2">
            <a:extLst>
              <a:ext uri="{28A0092B-C50C-407E-A947-70E740481C1C}">
                <a14:useLocalDpi xmlns:a14="http://schemas.microsoft.com/office/drawing/2010/main" val="0"/>
              </a:ext>
            </a:extLst>
          </a:blip>
          <a:srcRect r="12731"/>
          <a:stretch/>
        </p:blipFill>
        <p:spPr>
          <a:xfrm>
            <a:off x="20" y="10"/>
            <a:ext cx="4653291" cy="6857990"/>
          </a:xfrm>
          <a:prstGeom prst="rect">
            <a:avLst/>
          </a:prstGeom>
        </p:spPr>
      </p:pic>
      <p:sp>
        <p:nvSpPr>
          <p:cNvPr id="3" name="Podnadpis 2">
            <a:extLst>
              <a:ext uri="{FF2B5EF4-FFF2-40B4-BE49-F238E27FC236}">
                <a16:creationId xmlns:a16="http://schemas.microsoft.com/office/drawing/2014/main" id="{B96707B3-E956-4E4C-AB88-41C63DFFCAB8}"/>
              </a:ext>
            </a:extLst>
          </p:cNvPr>
          <p:cNvSpPr>
            <a:spLocks noGrp="1"/>
          </p:cNvSpPr>
          <p:nvPr>
            <p:ph type="subTitle" idx="1"/>
          </p:nvPr>
        </p:nvSpPr>
        <p:spPr>
          <a:xfrm>
            <a:off x="4965290" y="2005739"/>
            <a:ext cx="6015571" cy="4174398"/>
          </a:xfrm>
        </p:spPr>
        <p:txBody>
          <a:bodyPr vert="horz" lIns="91440" tIns="45720" rIns="91440" bIns="45720" rtlCol="0">
            <a:normAutofit/>
          </a:bodyPr>
          <a:lstStyle/>
          <a:p>
            <a:pPr indent="-182880"/>
            <a:r>
              <a:rPr lang="en-US" dirty="0" err="1"/>
              <a:t>Alexandr</a:t>
            </a:r>
            <a:r>
              <a:rPr lang="en-US" dirty="0"/>
              <a:t> </a:t>
            </a:r>
            <a:r>
              <a:rPr lang="en-US" dirty="0" err="1"/>
              <a:t>Veliký</a:t>
            </a:r>
            <a:r>
              <a:rPr lang="en-US" dirty="0"/>
              <a:t> </a:t>
            </a:r>
            <a:r>
              <a:rPr lang="en-US" dirty="0" err="1"/>
              <a:t>ve</a:t>
            </a:r>
            <a:r>
              <a:rPr lang="en-US" dirty="0"/>
              <a:t> </a:t>
            </a:r>
            <a:r>
              <a:rPr lang="en-US" dirty="0" err="1"/>
              <a:t>středověkých</a:t>
            </a:r>
            <a:r>
              <a:rPr lang="en-US" dirty="0"/>
              <a:t> </a:t>
            </a:r>
            <a:r>
              <a:rPr lang="en-US" dirty="0" err="1"/>
              <a:t>Čechách</a:t>
            </a:r>
            <a:endParaRPr lang="en-US" dirty="0"/>
          </a:p>
          <a:p>
            <a:pPr indent="-182880"/>
            <a:r>
              <a:rPr lang="en-US" dirty="0"/>
              <a:t>P. </a:t>
            </a:r>
            <a:r>
              <a:rPr lang="en-US" dirty="0" err="1"/>
              <a:t>Cermanová</a:t>
            </a:r>
            <a:r>
              <a:rPr lang="en-US" dirty="0"/>
              <a:t> – J. Svátek – V. </a:t>
            </a:r>
            <a:r>
              <a:rPr lang="en-US" dirty="0" err="1"/>
              <a:t>Žůrek</a:t>
            </a:r>
            <a:endParaRPr lang="en-US" dirty="0"/>
          </a:p>
          <a:p>
            <a:pPr indent="-182880"/>
            <a:r>
              <a:rPr lang="en-US" dirty="0"/>
              <a:t>PVP </a:t>
            </a:r>
            <a:r>
              <a:rPr lang="en-US" dirty="0" err="1"/>
              <a:t>na</a:t>
            </a:r>
            <a:r>
              <a:rPr lang="en-US" dirty="0"/>
              <a:t> FF UK</a:t>
            </a:r>
          </a:p>
          <a:p>
            <a:pPr indent="-182880"/>
            <a:r>
              <a:rPr lang="en-US"/>
              <a:t>ZS 202</a:t>
            </a:r>
            <a:r>
              <a:rPr lang="cs-CZ"/>
              <a:t>3</a:t>
            </a:r>
            <a:r>
              <a:rPr lang="en-US"/>
              <a:t>-202</a:t>
            </a:r>
            <a:r>
              <a:rPr lang="cs-CZ"/>
              <a:t>4</a:t>
            </a:r>
            <a:endParaRPr lang="en-US" dirty="0"/>
          </a:p>
        </p:txBody>
      </p:sp>
    </p:spTree>
    <p:extLst>
      <p:ext uri="{BB962C8B-B14F-4D97-AF65-F5344CB8AC3E}">
        <p14:creationId xmlns:p14="http://schemas.microsoft.com/office/powerpoint/2010/main" val="1763136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7D6510-A56F-45B9-B5A7-9A4BDBF05587}"/>
              </a:ext>
            </a:extLst>
          </p:cNvPr>
          <p:cNvSpPr>
            <a:spLocks noGrp="1"/>
          </p:cNvSpPr>
          <p:nvPr>
            <p:ph type="title"/>
          </p:nvPr>
        </p:nvSpPr>
        <p:spPr>
          <a:xfrm>
            <a:off x="1261872" y="365760"/>
            <a:ext cx="9692640" cy="534785"/>
          </a:xfrm>
        </p:spPr>
        <p:txBody>
          <a:bodyPr>
            <a:normAutofit fontScale="90000"/>
          </a:bodyPr>
          <a:lstStyle/>
          <a:p>
            <a:r>
              <a:rPr lang="cs-CZ" sz="3600" dirty="0"/>
              <a:t>Poslední promluva </a:t>
            </a:r>
            <a:r>
              <a:rPr lang="cs-CZ" sz="3600" dirty="0" err="1"/>
              <a:t>Dareia</a:t>
            </a:r>
            <a:r>
              <a:rPr lang="cs-CZ" sz="3600" dirty="0"/>
              <a:t> k Alexandrovi, I 1</a:t>
            </a:r>
          </a:p>
        </p:txBody>
      </p:sp>
      <p:sp>
        <p:nvSpPr>
          <p:cNvPr id="5" name="Zástupný symbol pro obsah 4">
            <a:extLst>
              <a:ext uri="{FF2B5EF4-FFF2-40B4-BE49-F238E27FC236}">
                <a16:creationId xmlns:a16="http://schemas.microsoft.com/office/drawing/2014/main" id="{FB366348-AE88-4010-BE97-AE14C6F7AB53}"/>
              </a:ext>
            </a:extLst>
          </p:cNvPr>
          <p:cNvSpPr>
            <a:spLocks noGrp="1"/>
          </p:cNvSpPr>
          <p:nvPr>
            <p:ph idx="1"/>
          </p:nvPr>
        </p:nvSpPr>
        <p:spPr>
          <a:xfrm>
            <a:off x="569167" y="1094510"/>
            <a:ext cx="9288065" cy="5085628"/>
          </a:xfrm>
        </p:spPr>
        <p:txBody>
          <a:bodyPr>
            <a:normAutofit/>
          </a:bodyPr>
          <a:lstStyle/>
          <a:p>
            <a:r>
              <a:rPr lang="cs-CZ" dirty="0"/>
              <a:t>Leo Archipresbyter, s. 275</a:t>
            </a:r>
          </a:p>
          <a:p>
            <a:pPr marL="0" indent="0">
              <a:buNone/>
            </a:pPr>
            <a:r>
              <a:rPr lang="cs-CZ" sz="2000" dirty="0" err="1"/>
              <a:t>Dareius</a:t>
            </a:r>
            <a:r>
              <a:rPr lang="cs-CZ" sz="2000" dirty="0"/>
              <a:t> plačícího Alexandra objal, políbil a řekl: „</a:t>
            </a:r>
            <a:r>
              <a:rPr lang="cs-CZ" sz="2000" b="1" dirty="0"/>
              <a:t>Synu, ať tvoje mysl nezpyšní vítězstvím, kterého jsi dosáhl, i kdybys ho byl dobyl bez pomoci bohů, a ať nevztáhneš ruku proti nebi. Měj vždy v živé paměti, že panovnická sláva netrvá věčně, ale že je udělována prozíravostí osudu</a:t>
            </a:r>
            <a:r>
              <a:rPr lang="cs-CZ" sz="2000" dirty="0"/>
              <a:t>. Pohleď na mě! </a:t>
            </a:r>
            <a:r>
              <a:rPr lang="cs-CZ" sz="2000" b="1" dirty="0"/>
              <a:t>Jaký jsem byl včera a kdo jsem dnes. Jak jsem zašlápnut do prachu země, já, který jsem byl pánem téměř celého světa, a nyní nejsem ani pánem sama sebe. </a:t>
            </a:r>
            <a:r>
              <a:rPr lang="cs-CZ" sz="2000" dirty="0"/>
              <a:t>Přeji si, aby mě pohřbily tvé ruce co nejlaskavěji, aby tě poslouchali Peršané i Makedonci a perské království bylo spojeno s makedonským. Dále si přeji, aby ses postaral o mnou matku </a:t>
            </a:r>
            <a:r>
              <a:rPr lang="cs-CZ" sz="2000" dirty="0" err="1"/>
              <a:t>Rodogonu</a:t>
            </a:r>
            <a:r>
              <a:rPr lang="cs-CZ" sz="2000" dirty="0"/>
              <a:t>, jako by to byla tvoje matka, abys byl laskavý k mé ženě a měl s ní slitování a aby sis vzal za manželku mou dceru Roxanu. Patří se, aby se sňatkem spojily děti vznešeného rodu, ty, syn Filipův, Roxana, dcera </a:t>
            </a:r>
            <a:r>
              <a:rPr lang="cs-CZ" sz="2000" dirty="0" err="1"/>
              <a:t>Dareiova</a:t>
            </a:r>
            <a:r>
              <a:rPr lang="cs-CZ" sz="2000" dirty="0"/>
              <a:t>.“</a:t>
            </a:r>
          </a:p>
          <a:p>
            <a:pPr marL="0" indent="0">
              <a:buNone/>
            </a:pPr>
            <a:r>
              <a:rPr lang="cs-CZ" sz="2000" dirty="0"/>
              <a:t>Jak to </a:t>
            </a:r>
            <a:r>
              <a:rPr lang="cs-CZ" sz="2000" dirty="0" err="1"/>
              <a:t>Dareius</a:t>
            </a:r>
            <a:r>
              <a:rPr lang="cs-CZ" sz="2000" dirty="0"/>
              <a:t> dořekl, vydechl v Alexandrově náručí naposledy</a:t>
            </a:r>
            <a:r>
              <a:rPr lang="cs-CZ" dirty="0"/>
              <a:t>. </a:t>
            </a:r>
          </a:p>
        </p:txBody>
      </p:sp>
    </p:spTree>
    <p:extLst>
      <p:ext uri="{BB962C8B-B14F-4D97-AF65-F5344CB8AC3E}">
        <p14:creationId xmlns:p14="http://schemas.microsoft.com/office/powerpoint/2010/main" val="4008848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7B67E8-3CC9-4047-A68E-2A9D1E39A071}"/>
              </a:ext>
            </a:extLst>
          </p:cNvPr>
          <p:cNvSpPr>
            <a:spLocks noGrp="1"/>
          </p:cNvSpPr>
          <p:nvPr>
            <p:ph type="title"/>
          </p:nvPr>
        </p:nvSpPr>
        <p:spPr/>
        <p:txBody>
          <a:bodyPr/>
          <a:lstStyle/>
          <a:p>
            <a:r>
              <a:rPr lang="cs-CZ" dirty="0" err="1"/>
              <a:t>Dareios</a:t>
            </a:r>
            <a:r>
              <a:rPr lang="cs-CZ" dirty="0"/>
              <a:t> Alexandrovi I3, staročesky</a:t>
            </a:r>
          </a:p>
        </p:txBody>
      </p:sp>
      <p:sp>
        <p:nvSpPr>
          <p:cNvPr id="7" name="Zástupný symbol pro obsah 6">
            <a:extLst>
              <a:ext uri="{FF2B5EF4-FFF2-40B4-BE49-F238E27FC236}">
                <a16:creationId xmlns:a16="http://schemas.microsoft.com/office/drawing/2014/main" id="{3927FB2C-A536-424F-99F0-F8B94816ED3A}"/>
              </a:ext>
            </a:extLst>
          </p:cNvPr>
          <p:cNvSpPr>
            <a:spLocks noGrp="1"/>
          </p:cNvSpPr>
          <p:nvPr>
            <p:ph idx="1"/>
          </p:nvPr>
        </p:nvSpPr>
        <p:spPr/>
        <p:txBody>
          <a:bodyPr/>
          <a:lstStyle/>
          <a:p>
            <a:r>
              <a:rPr lang="cs-CZ" dirty="0"/>
              <a:t>S. 78-79 </a:t>
            </a:r>
          </a:p>
        </p:txBody>
      </p:sp>
      <p:pic>
        <p:nvPicPr>
          <p:cNvPr id="4" name="Obrázek 3" descr="Próza českého středověku.pdf - Adobe Acrobat Pro">
            <a:extLst>
              <a:ext uri="{FF2B5EF4-FFF2-40B4-BE49-F238E27FC236}">
                <a16:creationId xmlns:a16="http://schemas.microsoft.com/office/drawing/2014/main" id="{7DBE9A33-2F30-4B86-90AB-D54FA2074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19" y="-133072"/>
            <a:ext cx="11556392" cy="6991072"/>
          </a:xfrm>
          <a:prstGeom prst="rect">
            <a:avLst/>
          </a:prstGeom>
        </p:spPr>
      </p:pic>
      <p:sp>
        <p:nvSpPr>
          <p:cNvPr id="3" name="Šipka: doprava 2">
            <a:extLst>
              <a:ext uri="{FF2B5EF4-FFF2-40B4-BE49-F238E27FC236}">
                <a16:creationId xmlns:a16="http://schemas.microsoft.com/office/drawing/2014/main" id="{E82AD50B-B5DB-4C62-A2AD-E0F25932DC14}"/>
              </a:ext>
            </a:extLst>
          </p:cNvPr>
          <p:cNvSpPr/>
          <p:nvPr/>
        </p:nvSpPr>
        <p:spPr>
          <a:xfrm>
            <a:off x="1727200" y="273304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leva 4">
            <a:extLst>
              <a:ext uri="{FF2B5EF4-FFF2-40B4-BE49-F238E27FC236}">
                <a16:creationId xmlns:a16="http://schemas.microsoft.com/office/drawing/2014/main" id="{FDDEE4EC-F367-4167-8AEB-10A3692B19AD}"/>
              </a:ext>
            </a:extLst>
          </p:cNvPr>
          <p:cNvSpPr/>
          <p:nvPr/>
        </p:nvSpPr>
        <p:spPr>
          <a:xfrm>
            <a:off x="9225280" y="194783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93357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1033" y="365761"/>
            <a:ext cx="10143479" cy="818984"/>
          </a:xfrm>
        </p:spPr>
        <p:txBody>
          <a:bodyPr/>
          <a:lstStyle/>
          <a:p>
            <a:r>
              <a:rPr lang="cs-CZ" dirty="0"/>
              <a:t>Alexandr a král Poros</a:t>
            </a:r>
          </a:p>
        </p:txBody>
      </p:sp>
      <p:pic>
        <p:nvPicPr>
          <p:cNvPr id="4" name="Zástupný symbol pro obsah 3"/>
          <p:cNvPicPr>
            <a:picLocks noGrp="1" noChangeAspect="1"/>
          </p:cNvPicPr>
          <p:nvPr>
            <p:ph sz="half" idx="1"/>
          </p:nvPr>
        </p:nvPicPr>
        <p:blipFill>
          <a:blip r:embed="rId2"/>
          <a:stretch>
            <a:fillRect/>
          </a:stretch>
        </p:blipFill>
        <p:spPr>
          <a:xfrm>
            <a:off x="489624" y="1439186"/>
            <a:ext cx="3199782" cy="5140518"/>
          </a:xfrm>
          <a:prstGeom prst="rect">
            <a:avLst/>
          </a:prstGeom>
        </p:spPr>
      </p:pic>
      <p:sp>
        <p:nvSpPr>
          <p:cNvPr id="5" name="Zástupný symbol pro obsah 4"/>
          <p:cNvSpPr>
            <a:spLocks noGrp="1"/>
          </p:cNvSpPr>
          <p:nvPr>
            <p:ph sz="half" idx="2"/>
          </p:nvPr>
        </p:nvSpPr>
        <p:spPr>
          <a:xfrm>
            <a:off x="4428877" y="1598212"/>
            <a:ext cx="6615485" cy="4731026"/>
          </a:xfrm>
        </p:spPr>
        <p:txBody>
          <a:bodyPr>
            <a:normAutofit lnSpcReduction="10000"/>
          </a:bodyPr>
          <a:lstStyle/>
          <a:p>
            <a:r>
              <a:rPr lang="cs-CZ" sz="2000" dirty="0"/>
              <a:t>Já, indický král Poros, nařizuji vetřelci Alexandrovi, který získal města jako lupič. Co zmůžeš proti bohu, když jsi smrtelný? Domníváš se, že můžeš porazit každého, protože jsi bojoval se slabými lidmi, jejichž údělem je snášet strasti a protože jsi je přemohl. Já jsem král, který vítězí a jemuž naslouchají nejen lidé, ale i bozi. </a:t>
            </a:r>
          </a:p>
          <a:p>
            <a:endParaRPr lang="cs-CZ" sz="2000" dirty="0"/>
          </a:p>
          <a:p>
            <a:r>
              <a:rPr lang="cs-CZ" sz="2000" dirty="0"/>
              <a:t>Král králů Alexander, syn boha </a:t>
            </a:r>
            <a:r>
              <a:rPr lang="cs-CZ" sz="2000" dirty="0" err="1"/>
              <a:t>Ammona</a:t>
            </a:r>
            <a:r>
              <a:rPr lang="cs-CZ" sz="2000" dirty="0"/>
              <a:t> a královny </a:t>
            </a:r>
            <a:r>
              <a:rPr lang="cs-CZ" sz="2000" dirty="0" err="1"/>
              <a:t>Olympiady</a:t>
            </a:r>
            <a:r>
              <a:rPr lang="cs-CZ" sz="2000" dirty="0"/>
              <a:t> přeje královi </a:t>
            </a:r>
            <a:r>
              <a:rPr lang="cs-CZ" sz="2000" dirty="0" err="1"/>
              <a:t>Porovi</a:t>
            </a:r>
            <a:r>
              <a:rPr lang="cs-CZ" sz="2000" dirty="0"/>
              <a:t> štěstí. Vzbudil jsi můj zájem a posílil mou odvahu (…), když jsi řekl, že v Makedonii nelze najít nic hodnotného a že je to neúrodná země, zatímco Indie oplývá všemi sladkými dary. Budu s tebou proto bojovat ze všech sil, aby ji získal.</a:t>
            </a:r>
          </a:p>
        </p:txBody>
      </p:sp>
    </p:spTree>
    <p:extLst>
      <p:ext uri="{BB962C8B-B14F-4D97-AF65-F5344CB8AC3E}">
        <p14:creationId xmlns:p14="http://schemas.microsoft.com/office/powerpoint/2010/main" val="164008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58167D-235C-4A28-996F-7F64FCADB18A}"/>
              </a:ext>
            </a:extLst>
          </p:cNvPr>
          <p:cNvSpPr>
            <a:spLocks noGrp="1"/>
          </p:cNvSpPr>
          <p:nvPr>
            <p:ph type="title"/>
          </p:nvPr>
        </p:nvSpPr>
        <p:spPr>
          <a:xfrm>
            <a:off x="1261872" y="365760"/>
            <a:ext cx="9692640" cy="212738"/>
          </a:xfrm>
        </p:spPr>
        <p:txBody>
          <a:bodyPr>
            <a:normAutofit fontScale="90000"/>
          </a:bodyPr>
          <a:lstStyle/>
          <a:p>
            <a:endParaRPr lang="cs-CZ" dirty="0"/>
          </a:p>
        </p:txBody>
      </p:sp>
      <p:sp>
        <p:nvSpPr>
          <p:cNvPr id="3" name="Zástupný symbol pro obsah 2">
            <a:extLst>
              <a:ext uri="{FF2B5EF4-FFF2-40B4-BE49-F238E27FC236}">
                <a16:creationId xmlns:a16="http://schemas.microsoft.com/office/drawing/2014/main" id="{42D59986-4B24-4DB4-A82B-738FA7BB60A5}"/>
              </a:ext>
            </a:extLst>
          </p:cNvPr>
          <p:cNvSpPr>
            <a:spLocks noGrp="1"/>
          </p:cNvSpPr>
          <p:nvPr>
            <p:ph sz="half" idx="1"/>
          </p:nvPr>
        </p:nvSpPr>
        <p:spPr>
          <a:xfrm>
            <a:off x="401216" y="1017037"/>
            <a:ext cx="5831633" cy="5163101"/>
          </a:xfrm>
        </p:spPr>
        <p:txBody>
          <a:bodyPr>
            <a:normAutofit lnSpcReduction="10000"/>
          </a:bodyPr>
          <a:lstStyle/>
          <a:p>
            <a:pPr marL="0" indent="0" algn="just">
              <a:buNone/>
            </a:pPr>
            <a:r>
              <a:rPr lang="cs-CZ" sz="2400" dirty="0"/>
              <a:t>Sám jsi přece řekl, že každý člověk spíše miluje věc cennější než lacinou. Také my, </a:t>
            </a:r>
            <a:r>
              <a:rPr lang="cs-CZ" sz="2400" b="1" dirty="0"/>
              <a:t>protože jsme chudí, toužíme po vašem bohatství</a:t>
            </a:r>
            <a:r>
              <a:rPr lang="cs-CZ" sz="2400" dirty="0"/>
              <a:t>, kterého nedosáhli ani Řekové. Pokud jde o to, že nejsi, jak píšeš, pouze vládce lidí, ale i bohů – já s tebou budu bojovat </a:t>
            </a:r>
            <a:r>
              <a:rPr lang="cs-CZ" sz="2400" b="1" dirty="0"/>
              <a:t>jako se zpupným barbarem</a:t>
            </a:r>
            <a:r>
              <a:rPr lang="cs-CZ" sz="2400" dirty="0"/>
              <a:t>, a ne jako s bohem, protože zbrani jediného boha by nedokázal vzdorovat ani celý svět. Jak by mohl hněvu bohů odolávat smrtelný člověk, když to </a:t>
            </a:r>
            <a:r>
              <a:rPr lang="cs-CZ" sz="2400" b="1" dirty="0"/>
              <a:t>nedokáží částice tohoto vzduchu – hromy, blesky, proudy vod</a:t>
            </a:r>
            <a:r>
              <a:rPr lang="cs-CZ" sz="2400" dirty="0"/>
              <a:t>? Tvé hloupé řeči mě dokáží rozhněvat!</a:t>
            </a:r>
          </a:p>
        </p:txBody>
      </p:sp>
      <p:pic>
        <p:nvPicPr>
          <p:cNvPr id="5" name="Zástupný symbol pro obsah 4">
            <a:extLst>
              <a:ext uri="{FF2B5EF4-FFF2-40B4-BE49-F238E27FC236}">
                <a16:creationId xmlns:a16="http://schemas.microsoft.com/office/drawing/2014/main" id="{246CA81D-7927-41AA-B098-BD4A039C45E9}"/>
              </a:ext>
            </a:extLst>
          </p:cNvPr>
          <p:cNvPicPr>
            <a:picLocks noGrp="1" noChangeAspect="1"/>
          </p:cNvPicPr>
          <p:nvPr>
            <p:ph sz="half" idx="2"/>
          </p:nvPr>
        </p:nvPicPr>
        <p:blipFill>
          <a:blip r:embed="rId2"/>
          <a:stretch>
            <a:fillRect/>
          </a:stretch>
        </p:blipFill>
        <p:spPr>
          <a:xfrm>
            <a:off x="6757481" y="431689"/>
            <a:ext cx="4271681" cy="3084603"/>
          </a:xfrm>
          <a:prstGeom prst="rect">
            <a:avLst/>
          </a:prstGeom>
        </p:spPr>
      </p:pic>
      <p:pic>
        <p:nvPicPr>
          <p:cNvPr id="6" name="Obrázek 5">
            <a:extLst>
              <a:ext uri="{FF2B5EF4-FFF2-40B4-BE49-F238E27FC236}">
                <a16:creationId xmlns:a16="http://schemas.microsoft.com/office/drawing/2014/main" id="{2B7E7050-ADBD-4A0A-BEB8-FA3201B21A67}"/>
              </a:ext>
            </a:extLst>
          </p:cNvPr>
          <p:cNvPicPr>
            <a:picLocks noChangeAspect="1"/>
          </p:cNvPicPr>
          <p:nvPr/>
        </p:nvPicPr>
        <p:blipFill>
          <a:blip r:embed="rId3"/>
          <a:stretch>
            <a:fillRect/>
          </a:stretch>
        </p:blipFill>
        <p:spPr>
          <a:xfrm>
            <a:off x="7140036" y="3710022"/>
            <a:ext cx="3664813" cy="3053366"/>
          </a:xfrm>
          <a:prstGeom prst="rect">
            <a:avLst/>
          </a:prstGeom>
        </p:spPr>
      </p:pic>
    </p:spTree>
    <p:extLst>
      <p:ext uri="{BB962C8B-B14F-4D97-AF65-F5344CB8AC3E}">
        <p14:creationId xmlns:p14="http://schemas.microsoft.com/office/powerpoint/2010/main" val="2382823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C408BF-DC1C-5E3A-B17C-20595168167A}"/>
              </a:ext>
            </a:extLst>
          </p:cNvPr>
          <p:cNvSpPr>
            <a:spLocks noGrp="1"/>
          </p:cNvSpPr>
          <p:nvPr>
            <p:ph type="title"/>
          </p:nvPr>
        </p:nvSpPr>
        <p:spPr>
          <a:xfrm>
            <a:off x="683812" y="365760"/>
            <a:ext cx="10270700" cy="1137037"/>
          </a:xfrm>
        </p:spPr>
        <p:txBody>
          <a:bodyPr/>
          <a:lstStyle/>
          <a:p>
            <a:r>
              <a:rPr lang="cs-CZ" dirty="0"/>
              <a:t>Alexandrova titulatura</a:t>
            </a:r>
          </a:p>
        </p:txBody>
      </p:sp>
      <p:pic>
        <p:nvPicPr>
          <p:cNvPr id="4" name="Zástupný symbol pro obsah 3"/>
          <p:cNvPicPr>
            <a:picLocks noGrp="1" noChangeAspect="1"/>
          </p:cNvPicPr>
          <p:nvPr>
            <p:ph idx="1"/>
          </p:nvPr>
        </p:nvPicPr>
        <p:blipFill>
          <a:blip r:embed="rId2"/>
          <a:stretch>
            <a:fillRect/>
          </a:stretch>
        </p:blipFill>
        <p:spPr>
          <a:xfrm>
            <a:off x="2067338" y="1848929"/>
            <a:ext cx="6178164" cy="4448278"/>
          </a:xfrm>
          <a:prstGeom prst="rect">
            <a:avLst/>
          </a:prstGeom>
        </p:spPr>
      </p:pic>
    </p:spTree>
    <p:extLst>
      <p:ext uri="{BB962C8B-B14F-4D97-AF65-F5344CB8AC3E}">
        <p14:creationId xmlns:p14="http://schemas.microsoft.com/office/powerpoint/2010/main" val="393386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67BEEA-F8B1-4B47-91F1-372A1FE725E0}"/>
              </a:ext>
            </a:extLst>
          </p:cNvPr>
          <p:cNvSpPr>
            <a:spLocks noGrp="1"/>
          </p:cNvSpPr>
          <p:nvPr>
            <p:ph type="title"/>
          </p:nvPr>
        </p:nvSpPr>
        <p:spPr/>
        <p:txBody>
          <a:bodyPr/>
          <a:lstStyle/>
          <a:p>
            <a:r>
              <a:rPr lang="cs-CZ" dirty="0" err="1"/>
              <a:t>Plutarchos</a:t>
            </a:r>
            <a:r>
              <a:rPr lang="cs-CZ" dirty="0"/>
              <a:t>: </a:t>
            </a:r>
            <a:r>
              <a:rPr lang="cs-CZ" dirty="0" err="1"/>
              <a:t>Ammón</a:t>
            </a:r>
            <a:r>
              <a:rPr lang="cs-CZ" dirty="0"/>
              <a:t> otcem Alexandra</a:t>
            </a:r>
          </a:p>
        </p:txBody>
      </p:sp>
      <p:sp>
        <p:nvSpPr>
          <p:cNvPr id="3" name="Zástupný symbol pro obsah 2">
            <a:extLst>
              <a:ext uri="{FF2B5EF4-FFF2-40B4-BE49-F238E27FC236}">
                <a16:creationId xmlns:a16="http://schemas.microsoft.com/office/drawing/2014/main" id="{DA9B7FB2-594C-4AC3-9302-1DAE8D2FAABB}"/>
              </a:ext>
            </a:extLst>
          </p:cNvPr>
          <p:cNvSpPr>
            <a:spLocks noGrp="1"/>
          </p:cNvSpPr>
          <p:nvPr>
            <p:ph idx="1"/>
          </p:nvPr>
        </p:nvSpPr>
        <p:spPr>
          <a:xfrm>
            <a:off x="1261872" y="2258292"/>
            <a:ext cx="8595360" cy="3921846"/>
          </a:xfrm>
        </p:spPr>
        <p:txBody>
          <a:bodyPr>
            <a:normAutofit/>
          </a:bodyPr>
          <a:lstStyle/>
          <a:p>
            <a:pPr marL="0" indent="0">
              <a:buNone/>
            </a:pPr>
            <a:r>
              <a:rPr lang="cs-CZ" sz="2400" dirty="0"/>
              <a:t>Nicméně prý poslal </a:t>
            </a:r>
            <a:r>
              <a:rPr lang="cs-CZ" sz="2400" dirty="0" err="1"/>
              <a:t>Filipos</a:t>
            </a:r>
            <a:r>
              <a:rPr lang="cs-CZ" sz="2400" dirty="0"/>
              <a:t> po tak zvláštním úkaze </a:t>
            </a:r>
            <a:r>
              <a:rPr lang="cs-CZ" sz="2400" dirty="0" err="1"/>
              <a:t>Chairóna</a:t>
            </a:r>
            <a:r>
              <a:rPr lang="cs-CZ" sz="2400" dirty="0"/>
              <a:t> z Megalopole do Delf a ten mu přinesl věštbu, v níž bůh kázal, </a:t>
            </a:r>
            <a:r>
              <a:rPr lang="cs-CZ" sz="2400" b="1" dirty="0"/>
              <a:t>aby obětoval </a:t>
            </a:r>
            <a:r>
              <a:rPr lang="cs-CZ" sz="2400" b="1" dirty="0" err="1"/>
              <a:t>Ammónovi</a:t>
            </a:r>
            <a:r>
              <a:rPr lang="cs-CZ" sz="2400" b="1" dirty="0"/>
              <a:t> a toho boha aby nejvíce uctíval</a:t>
            </a:r>
            <a:r>
              <a:rPr lang="cs-CZ" sz="2400" dirty="0"/>
              <a:t>. A ztratil prý </a:t>
            </a:r>
            <a:r>
              <a:rPr lang="cs-CZ" sz="2400" dirty="0" err="1"/>
              <a:t>Filippos</a:t>
            </a:r>
            <a:r>
              <a:rPr lang="cs-CZ" sz="2400" dirty="0"/>
              <a:t> jedno oko, jímž štěrbinou ve dveřích vyslídil, jak ten bůh v podobě hada souloží s jeho ženou. A když </a:t>
            </a:r>
            <a:r>
              <a:rPr lang="cs-CZ" sz="2400" dirty="0" err="1"/>
              <a:t>Olympias</a:t>
            </a:r>
            <a:r>
              <a:rPr lang="cs-CZ" sz="2400" dirty="0"/>
              <a:t> […] vyprovázela Alexandra na válečnou výpravu, pověděla mu prý mezi čtyřma </a:t>
            </a:r>
            <a:r>
              <a:rPr lang="cs-CZ" sz="2400" b="1" dirty="0"/>
              <a:t>očima o jeho tajemném zplození a vyzývala ho, aby byl svým smýšlením hoden svého původu</a:t>
            </a:r>
            <a:r>
              <a:rPr lang="cs-CZ" sz="2400" dirty="0"/>
              <a:t>.</a:t>
            </a:r>
          </a:p>
        </p:txBody>
      </p:sp>
    </p:spTree>
    <p:extLst>
      <p:ext uri="{BB962C8B-B14F-4D97-AF65-F5344CB8AC3E}">
        <p14:creationId xmlns:p14="http://schemas.microsoft.com/office/powerpoint/2010/main" val="1244222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D6E01A-CB13-48BC-ABCA-493A73CD5B30}"/>
              </a:ext>
            </a:extLst>
          </p:cNvPr>
          <p:cNvSpPr>
            <a:spLocks noGrp="1"/>
          </p:cNvSpPr>
          <p:nvPr>
            <p:ph type="title"/>
          </p:nvPr>
        </p:nvSpPr>
        <p:spPr>
          <a:xfrm>
            <a:off x="1261872" y="365760"/>
            <a:ext cx="9692640" cy="1024501"/>
          </a:xfrm>
        </p:spPr>
        <p:txBody>
          <a:bodyPr/>
          <a:lstStyle/>
          <a:p>
            <a:r>
              <a:rPr lang="cs-CZ" dirty="0"/>
              <a:t>Korunovace (§ 74)</a:t>
            </a:r>
          </a:p>
        </p:txBody>
      </p:sp>
      <p:sp>
        <p:nvSpPr>
          <p:cNvPr id="3" name="Zástupný symbol pro obsah 2">
            <a:extLst>
              <a:ext uri="{FF2B5EF4-FFF2-40B4-BE49-F238E27FC236}">
                <a16:creationId xmlns:a16="http://schemas.microsoft.com/office/drawing/2014/main" id="{19CF9228-388B-4E4A-8161-C8DB73C807F8}"/>
              </a:ext>
            </a:extLst>
          </p:cNvPr>
          <p:cNvSpPr>
            <a:spLocks noGrp="1"/>
          </p:cNvSpPr>
          <p:nvPr>
            <p:ph idx="1"/>
          </p:nvPr>
        </p:nvSpPr>
        <p:spPr/>
        <p:txBody>
          <a:bodyPr>
            <a:normAutofit lnSpcReduction="10000"/>
          </a:bodyPr>
          <a:lstStyle/>
          <a:p>
            <a:r>
              <a:rPr lang="cs-CZ" sz="2000" dirty="0"/>
              <a:t>Následujícího dne byl korunován a </a:t>
            </a:r>
            <a:r>
              <a:rPr lang="cs-CZ" sz="2000" b="1" dirty="0"/>
              <a:t>zasedl na zlatý královský trůn, který dal zhotovit král </a:t>
            </a:r>
            <a:r>
              <a:rPr lang="cs-CZ" sz="2000" b="1" dirty="0" err="1"/>
              <a:t>Kýros</a:t>
            </a:r>
            <a:r>
              <a:rPr lang="cs-CZ" sz="2000" dirty="0"/>
              <a:t>. Před shromážděním lidu rozkázal napsat do všech provincií tento list: </a:t>
            </a:r>
            <a:r>
              <a:rPr lang="cs-CZ" sz="2000" b="1" dirty="0"/>
              <a:t>„Já, král nad králi, Alexander, syn boha </a:t>
            </a:r>
            <a:r>
              <a:rPr lang="cs-CZ" sz="2000" b="1" dirty="0" err="1"/>
              <a:t>Ammona</a:t>
            </a:r>
            <a:r>
              <a:rPr lang="cs-CZ" sz="2000" b="1" dirty="0"/>
              <a:t> a královny </a:t>
            </a:r>
            <a:r>
              <a:rPr lang="cs-CZ" sz="2000" b="1" dirty="0" err="1"/>
              <a:t>Olympiady</a:t>
            </a:r>
            <a:r>
              <a:rPr lang="cs-CZ" sz="2000" b="1" dirty="0"/>
              <a:t>, se obracím ke všem městům a celému perskému národu. Patřilo by se, abych se radoval, kdyby byl tento velký národ nepodlehl. </a:t>
            </a:r>
            <a:r>
              <a:rPr lang="cs-CZ" sz="2000" dirty="0"/>
              <a:t>Bůh </a:t>
            </a:r>
            <a:r>
              <a:rPr lang="cs-CZ" sz="2000" dirty="0" err="1"/>
              <a:t>Ammon</a:t>
            </a:r>
            <a:r>
              <a:rPr lang="cs-CZ" sz="2000" dirty="0"/>
              <a:t> však chtěl, abych zvítězil, a proto je mou povinností vzdát jemu i ostatním bohům dík. Chci a rozkazuji, aby v </a:t>
            </a:r>
            <a:r>
              <a:rPr lang="cs-CZ" sz="2000" b="1" dirty="0"/>
              <a:t>každé obci byli knížata a správci jako za časů </a:t>
            </a:r>
            <a:r>
              <a:rPr lang="cs-CZ" sz="2000" b="1" dirty="0" err="1"/>
              <a:t>Dareiových</a:t>
            </a:r>
            <a:r>
              <a:rPr lang="cs-CZ" sz="2000" b="1" dirty="0"/>
              <a:t> a abyste je poslouchali tak jako dosud, aby každý člověk byl pánem svého majetku a všechny zbraně byly shromážděny v domech královských úředníků. Dále aby všechny cesty od této perské provincie až po Řecko byly zpřístupněny a obchodníci mohli přes ně volně bez nebezpečí cestovat pro blaho a rozkvět této země. </a:t>
            </a:r>
            <a:r>
              <a:rPr lang="cs-CZ" sz="2000" dirty="0"/>
              <a:t>Buďte šťastni.“</a:t>
            </a:r>
          </a:p>
          <a:p>
            <a:endParaRPr lang="cs-CZ" sz="2000" dirty="0"/>
          </a:p>
        </p:txBody>
      </p:sp>
    </p:spTree>
    <p:extLst>
      <p:ext uri="{BB962C8B-B14F-4D97-AF65-F5344CB8AC3E}">
        <p14:creationId xmlns:p14="http://schemas.microsoft.com/office/powerpoint/2010/main" val="813562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6B9E86-FE7B-41E0-81D6-1EBAE42838D4}"/>
              </a:ext>
            </a:extLst>
          </p:cNvPr>
          <p:cNvSpPr>
            <a:spLocks noGrp="1"/>
          </p:cNvSpPr>
          <p:nvPr>
            <p:ph type="title"/>
          </p:nvPr>
        </p:nvSpPr>
        <p:spPr>
          <a:xfrm>
            <a:off x="1261872" y="365760"/>
            <a:ext cx="9692640" cy="1184744"/>
          </a:xfrm>
        </p:spPr>
        <p:txBody>
          <a:bodyPr/>
          <a:lstStyle/>
          <a:p>
            <a:r>
              <a:rPr lang="cs-CZ" dirty="0"/>
              <a:t>Změna titulatury v dopisech</a:t>
            </a:r>
          </a:p>
        </p:txBody>
      </p:sp>
      <p:sp>
        <p:nvSpPr>
          <p:cNvPr id="3" name="Zástupný symbol pro obsah 2">
            <a:extLst>
              <a:ext uri="{FF2B5EF4-FFF2-40B4-BE49-F238E27FC236}">
                <a16:creationId xmlns:a16="http://schemas.microsoft.com/office/drawing/2014/main" id="{1B9251CD-D599-4B9F-A51D-7EE5A58D0A1A}"/>
              </a:ext>
            </a:extLst>
          </p:cNvPr>
          <p:cNvSpPr>
            <a:spLocks noGrp="1"/>
          </p:cNvSpPr>
          <p:nvPr>
            <p:ph idx="1"/>
          </p:nvPr>
        </p:nvSpPr>
        <p:spPr>
          <a:xfrm>
            <a:off x="1001864" y="1828800"/>
            <a:ext cx="8855368" cy="4351337"/>
          </a:xfrm>
        </p:spPr>
        <p:txBody>
          <a:bodyPr>
            <a:normAutofit/>
          </a:bodyPr>
          <a:lstStyle/>
          <a:p>
            <a:r>
              <a:rPr lang="cs-CZ" sz="2000" dirty="0"/>
              <a:t>Druhého dne pak přikázal napsat </a:t>
            </a:r>
            <a:r>
              <a:rPr lang="cs-CZ" sz="2000" dirty="0" err="1"/>
              <a:t>Dareiovi</a:t>
            </a:r>
            <a:r>
              <a:rPr lang="cs-CZ" sz="2000" dirty="0"/>
              <a:t> dopis: „Já, Alexander. syn Filipa a </a:t>
            </a:r>
            <a:r>
              <a:rPr lang="cs-CZ" sz="2000" dirty="0" err="1"/>
              <a:t>Olympiady</a:t>
            </a:r>
            <a:r>
              <a:rPr lang="cs-CZ" sz="2000" dirty="0"/>
              <a:t>, se obracím na </a:t>
            </a:r>
            <a:r>
              <a:rPr lang="cs-CZ" sz="2000" dirty="0" err="1"/>
              <a:t>Dareia</a:t>
            </a:r>
            <a:r>
              <a:rPr lang="cs-CZ" sz="2000" dirty="0"/>
              <a:t>, krále pozemského království, který je poddán pouze slunci a je stejně skvělý jako perští bohové. (§ 29)</a:t>
            </a:r>
          </a:p>
          <a:p>
            <a:r>
              <a:rPr lang="cs-CZ" sz="2000" dirty="0"/>
              <a:t>Druhého dne pak přikázal napsat </a:t>
            </a:r>
            <a:r>
              <a:rPr lang="cs-CZ" sz="2000" dirty="0" err="1"/>
              <a:t>Dareiovi</a:t>
            </a:r>
            <a:r>
              <a:rPr lang="cs-CZ" sz="2000" dirty="0"/>
              <a:t> dopis: „Já, Alexander. syn Filipa a </a:t>
            </a:r>
            <a:r>
              <a:rPr lang="cs-CZ" sz="2000" dirty="0" err="1"/>
              <a:t>Olympiady</a:t>
            </a:r>
            <a:r>
              <a:rPr lang="cs-CZ" sz="2000" dirty="0"/>
              <a:t>, se obracím na </a:t>
            </a:r>
            <a:r>
              <a:rPr lang="cs-CZ" sz="2000" dirty="0" err="1"/>
              <a:t>Dareia</a:t>
            </a:r>
            <a:r>
              <a:rPr lang="cs-CZ" sz="2000" dirty="0"/>
              <a:t>, krále pozemského království, který je poddán pouze slunci a je stejně skvělý jako perští bohové. (...) Nesmrtelní bohové se však hněvají, chtějí-li se smrtelníci stát jejich druhy. </a:t>
            </a:r>
            <a:r>
              <a:rPr lang="cs-CZ" sz="2000" b="1" dirty="0"/>
              <a:t>Já jsem smrtelný a přicházím, abych také s tebou bojoval jako se smrtelným člověkem</a:t>
            </a:r>
            <a:r>
              <a:rPr lang="cs-CZ" sz="2000" dirty="0"/>
              <a:t>. (§ 31)</a:t>
            </a:r>
          </a:p>
          <a:p>
            <a:r>
              <a:rPr lang="cs-CZ" sz="2000" dirty="0"/>
              <a:t>Pak dal rozkaz napsat </a:t>
            </a:r>
            <a:r>
              <a:rPr lang="cs-CZ" sz="2000" dirty="0" err="1"/>
              <a:t>Porovi</a:t>
            </a:r>
            <a:r>
              <a:rPr lang="cs-CZ" sz="2000" dirty="0"/>
              <a:t> takovýto dopis: „Král králů Alexander, syn boha </a:t>
            </a:r>
            <a:r>
              <a:rPr lang="cs-CZ" sz="2000" dirty="0" err="1"/>
              <a:t>Ammona</a:t>
            </a:r>
            <a:r>
              <a:rPr lang="cs-CZ" sz="2000" dirty="0"/>
              <a:t> a královny </a:t>
            </a:r>
            <a:r>
              <a:rPr lang="cs-CZ" sz="2000" dirty="0" err="1"/>
              <a:t>Olympiady</a:t>
            </a:r>
            <a:r>
              <a:rPr lang="cs-CZ" sz="2000" dirty="0"/>
              <a:t>, přeje králi </a:t>
            </a:r>
            <a:r>
              <a:rPr lang="cs-CZ" sz="2000" dirty="0" err="1"/>
              <a:t>Porovi</a:t>
            </a:r>
            <a:r>
              <a:rPr lang="cs-CZ" sz="2000" dirty="0"/>
              <a:t> štěstí.“ (§ 79)</a:t>
            </a:r>
          </a:p>
        </p:txBody>
      </p:sp>
    </p:spTree>
    <p:extLst>
      <p:ext uri="{BB962C8B-B14F-4D97-AF65-F5344CB8AC3E}">
        <p14:creationId xmlns:p14="http://schemas.microsoft.com/office/powerpoint/2010/main" val="3015155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B3B69-7523-F584-B928-07B12C1DD9C9}"/>
              </a:ext>
            </a:extLst>
          </p:cNvPr>
          <p:cNvSpPr>
            <a:spLocks noGrp="1"/>
          </p:cNvSpPr>
          <p:nvPr>
            <p:ph type="title"/>
          </p:nvPr>
        </p:nvSpPr>
        <p:spPr>
          <a:xfrm>
            <a:off x="1261872" y="365760"/>
            <a:ext cx="9692640" cy="993913"/>
          </a:xfrm>
        </p:spPr>
        <p:txBody>
          <a:bodyPr/>
          <a:lstStyle/>
          <a:p>
            <a:r>
              <a:rPr lang="cs-CZ" dirty="0"/>
              <a:t>Alexandr a Amazonky</a:t>
            </a:r>
          </a:p>
        </p:txBody>
      </p:sp>
      <p:pic>
        <p:nvPicPr>
          <p:cNvPr id="4" name="Zástupný symbol pro obsah 3"/>
          <p:cNvPicPr>
            <a:picLocks noGrp="1" noChangeAspect="1"/>
          </p:cNvPicPr>
          <p:nvPr>
            <p:ph idx="1"/>
          </p:nvPr>
        </p:nvPicPr>
        <p:blipFill>
          <a:blip r:embed="rId2"/>
          <a:stretch>
            <a:fillRect/>
          </a:stretch>
        </p:blipFill>
        <p:spPr>
          <a:xfrm>
            <a:off x="3466768" y="1713770"/>
            <a:ext cx="3513322" cy="4696956"/>
          </a:xfrm>
          <a:prstGeom prst="rect">
            <a:avLst/>
          </a:prstGeom>
        </p:spPr>
      </p:pic>
    </p:spTree>
    <p:extLst>
      <p:ext uri="{BB962C8B-B14F-4D97-AF65-F5344CB8AC3E}">
        <p14:creationId xmlns:p14="http://schemas.microsoft.com/office/powerpoint/2010/main" val="2906884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928F92-A2CA-41AC-9FDE-01ED1D2674E0}"/>
              </a:ext>
            </a:extLst>
          </p:cNvPr>
          <p:cNvSpPr>
            <a:spLocks noGrp="1"/>
          </p:cNvSpPr>
          <p:nvPr>
            <p:ph type="title"/>
          </p:nvPr>
        </p:nvSpPr>
        <p:spPr/>
        <p:txBody>
          <a:bodyPr>
            <a:normAutofit/>
          </a:bodyPr>
          <a:lstStyle/>
          <a:p>
            <a:r>
              <a:rPr lang="cs-CZ" sz="3000" dirty="0" err="1"/>
              <a:t>Plútarchos</a:t>
            </a:r>
            <a:r>
              <a:rPr lang="cs-CZ" sz="3000" dirty="0"/>
              <a:t> o Amazonkách</a:t>
            </a:r>
          </a:p>
        </p:txBody>
      </p:sp>
      <p:pic>
        <p:nvPicPr>
          <p:cNvPr id="5" name="Zástupný obsah 4">
            <a:extLst>
              <a:ext uri="{FF2B5EF4-FFF2-40B4-BE49-F238E27FC236}">
                <a16:creationId xmlns:a16="http://schemas.microsoft.com/office/drawing/2014/main" id="{01388628-6BB0-402C-B7AF-C732CABDB454}"/>
              </a:ext>
            </a:extLst>
          </p:cNvPr>
          <p:cNvPicPr>
            <a:picLocks noGrp="1" noChangeAspect="1"/>
          </p:cNvPicPr>
          <p:nvPr>
            <p:ph idx="1"/>
          </p:nvPr>
        </p:nvPicPr>
        <p:blipFill>
          <a:blip r:embed="rId2"/>
          <a:stretch>
            <a:fillRect/>
          </a:stretch>
        </p:blipFill>
        <p:spPr>
          <a:xfrm>
            <a:off x="2202767" y="1935494"/>
            <a:ext cx="6713316" cy="4137949"/>
          </a:xfrm>
        </p:spPr>
      </p:pic>
    </p:spTree>
    <p:extLst>
      <p:ext uri="{BB962C8B-B14F-4D97-AF65-F5344CB8AC3E}">
        <p14:creationId xmlns:p14="http://schemas.microsoft.com/office/powerpoint/2010/main" val="3599237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53AFC-002E-1B54-B2F7-F3CB442A3323}"/>
              </a:ext>
            </a:extLst>
          </p:cNvPr>
          <p:cNvSpPr>
            <a:spLocks noGrp="1"/>
          </p:cNvSpPr>
          <p:nvPr>
            <p:ph type="title"/>
          </p:nvPr>
        </p:nvSpPr>
        <p:spPr>
          <a:xfrm>
            <a:off x="357809" y="365760"/>
            <a:ext cx="10596703" cy="938254"/>
          </a:xfrm>
        </p:spPr>
        <p:txBody>
          <a:bodyPr>
            <a:normAutofit fontScale="90000"/>
          </a:bodyPr>
          <a:lstStyle/>
          <a:p>
            <a:r>
              <a:rPr lang="cs-CZ" dirty="0"/>
              <a:t>Dialog v listech mezi Alexandrem a </a:t>
            </a:r>
            <a:r>
              <a:rPr lang="cs-CZ" dirty="0" err="1"/>
              <a:t>Dáreiem</a:t>
            </a:r>
            <a:endParaRPr lang="cs-CZ" dirty="0"/>
          </a:p>
        </p:txBody>
      </p:sp>
      <p:pic>
        <p:nvPicPr>
          <p:cNvPr id="7" name="Picture 2" descr="Alexander der Große und die Eroberung des persischen Reiches | WBF -  Innovative Medien für den Unterrich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6" t="-208" r="136" b="23834"/>
          <a:stretch/>
        </p:blipFill>
        <p:spPr bwMode="auto">
          <a:xfrm>
            <a:off x="2662279" y="2345959"/>
            <a:ext cx="5842000" cy="290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519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4" name="Nadpis 3">
            <a:extLst>
              <a:ext uri="{FF2B5EF4-FFF2-40B4-BE49-F238E27FC236}">
                <a16:creationId xmlns:a16="http://schemas.microsoft.com/office/drawing/2014/main" id="{AEF488F5-3310-4744-9980-3B6040DA1F15}"/>
              </a:ext>
            </a:extLst>
          </p:cNvPr>
          <p:cNvSpPr>
            <a:spLocks noGrp="1"/>
          </p:cNvSpPr>
          <p:nvPr>
            <p:ph type="title"/>
          </p:nvPr>
        </p:nvSpPr>
        <p:spPr>
          <a:xfrm>
            <a:off x="6420464" y="539087"/>
            <a:ext cx="4534047" cy="1584895"/>
          </a:xfrm>
        </p:spPr>
        <p:txBody>
          <a:bodyPr vert="horz" lIns="91440" tIns="45720" rIns="91440" bIns="45720" rtlCol="0" anchor="b">
            <a:normAutofit/>
          </a:bodyPr>
          <a:lstStyle/>
          <a:p>
            <a:r>
              <a:rPr lang="cs-CZ" sz="2600" dirty="0"/>
              <a:t>Alexandrův dopis královně Amazonek (</a:t>
            </a:r>
            <a:r>
              <a:rPr lang="cs-CZ" sz="2600" i="1" dirty="0" err="1"/>
              <a:t>Historia</a:t>
            </a:r>
            <a:r>
              <a:rPr lang="cs-CZ" sz="2600" i="1" dirty="0"/>
              <a:t> de </a:t>
            </a:r>
            <a:r>
              <a:rPr lang="cs-CZ" sz="2600" i="1" dirty="0" err="1"/>
              <a:t>preliis</a:t>
            </a:r>
            <a:r>
              <a:rPr lang="cs-CZ" sz="2600" dirty="0"/>
              <a:t>, § 82)</a:t>
            </a:r>
            <a:endParaRPr lang="en-US" sz="2600" dirty="0"/>
          </a:p>
        </p:txBody>
      </p:sp>
      <p:pic>
        <p:nvPicPr>
          <p:cNvPr id="8" name="Zástupný obsah 7" descr="Obsah obrázku text, interiér, malování, tkanina&#10;&#10;Popis byl vytvořen automaticky">
            <a:extLst>
              <a:ext uri="{FF2B5EF4-FFF2-40B4-BE49-F238E27FC236}">
                <a16:creationId xmlns:a16="http://schemas.microsoft.com/office/drawing/2014/main" id="{DA190F6B-CF20-447E-BED1-1CDD6E35054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4606" r="7628"/>
          <a:stretch/>
        </p:blipFill>
        <p:spPr>
          <a:xfrm>
            <a:off x="20" y="10"/>
            <a:ext cx="6094799" cy="6857990"/>
          </a:xfrm>
          <a:prstGeom prst="rect">
            <a:avLst/>
          </a:prstGeom>
        </p:spPr>
      </p:pic>
      <p:sp>
        <p:nvSpPr>
          <p:cNvPr id="6" name="Zástupný obsah 5">
            <a:extLst>
              <a:ext uri="{FF2B5EF4-FFF2-40B4-BE49-F238E27FC236}">
                <a16:creationId xmlns:a16="http://schemas.microsoft.com/office/drawing/2014/main" id="{5B581107-7838-4033-BA41-A91A27F1BD59}"/>
              </a:ext>
            </a:extLst>
          </p:cNvPr>
          <p:cNvSpPr>
            <a:spLocks noGrp="1"/>
          </p:cNvSpPr>
          <p:nvPr>
            <p:ph sz="half" idx="2"/>
          </p:nvPr>
        </p:nvSpPr>
        <p:spPr>
          <a:xfrm>
            <a:off x="6420463" y="2214879"/>
            <a:ext cx="4572001" cy="4104033"/>
          </a:xfrm>
        </p:spPr>
        <p:txBody>
          <a:bodyPr vert="horz" lIns="91440" tIns="45720" rIns="91440" bIns="45720" rtlCol="0">
            <a:normAutofit lnSpcReduction="10000"/>
          </a:bodyPr>
          <a:lstStyle/>
          <a:p>
            <a:pPr algn="l"/>
            <a:r>
              <a:rPr lang="cs-CZ" sz="1800" b="0" i="0" u="none" strike="noStrike" baseline="0" dirty="0">
                <a:latin typeface="Times New Roman" panose="02020603050405020304" pitchFamily="18" charset="0"/>
              </a:rPr>
              <a:t>Z </a:t>
            </a:r>
            <a:r>
              <a:rPr lang="cs-CZ" sz="1800" b="0" i="0" u="none" strike="noStrike" baseline="0" dirty="0" err="1">
                <a:latin typeface="Times New Roman" panose="02020603050405020304" pitchFamily="18" charset="0"/>
              </a:rPr>
              <a:t>Porova</a:t>
            </a:r>
            <a:r>
              <a:rPr lang="cs-CZ" sz="1800" b="0" i="0" u="none" strike="noStrike" baseline="0" dirty="0">
                <a:latin typeface="Times New Roman" panose="02020603050405020304" pitchFamily="18" charset="0"/>
              </a:rPr>
              <a:t> města dorazil Alexander ke Kaspickým branám, </a:t>
            </a:r>
            <a:r>
              <a:rPr lang="sv-SE" sz="1800" b="0" i="0" u="none" strike="noStrike" baseline="0" dirty="0">
                <a:latin typeface="Times New Roman" panose="02020603050405020304" pitchFamily="18" charset="0"/>
              </a:rPr>
              <a:t>kde se </a:t>
            </a:r>
            <a:r>
              <a:rPr lang="cs-CZ" sz="1800" b="0" i="0" u="none" strike="noStrike" baseline="0" dirty="0">
                <a:latin typeface="Times New Roman" panose="02020603050405020304" pitchFamily="18" charset="0"/>
              </a:rPr>
              <a:t>utábořil</a:t>
            </a:r>
            <a:r>
              <a:rPr lang="sv-SE" sz="1800" b="0" i="0" u="none" strike="noStrike" baseline="0" dirty="0">
                <a:latin typeface="Times New Roman" panose="02020603050405020304" pitchFamily="18" charset="0"/>
              </a:rPr>
              <a:t>. Zem</a:t>
            </a:r>
            <a:r>
              <a:rPr lang="cs-CZ" sz="1800" b="0" i="0" u="none" strike="noStrike" baseline="0" dirty="0">
                <a:latin typeface="Times New Roman" panose="02020603050405020304" pitchFamily="18" charset="0"/>
              </a:rPr>
              <a:t>ě</a:t>
            </a:r>
            <a:r>
              <a:rPr lang="sv-SE" sz="1800" b="0" i="0" u="none" strike="noStrike" baseline="0" dirty="0">
                <a:latin typeface="Times New Roman" panose="02020603050405020304" pitchFamily="18" charset="0"/>
              </a:rPr>
              <a:t> v tom kraji byla </a:t>
            </a:r>
            <a:r>
              <a:rPr lang="cs-CZ" sz="1800" b="0" i="0" u="none" strike="noStrike" baseline="0" dirty="0">
                <a:latin typeface="Times New Roman" panose="02020603050405020304" pitchFamily="18" charset="0"/>
              </a:rPr>
              <a:t>ú</a:t>
            </a:r>
            <a:r>
              <a:rPr lang="sv-SE" sz="1800" b="0" i="0" u="none" strike="noStrike" baseline="0" dirty="0">
                <a:latin typeface="Times New Roman" panose="02020603050405020304" pitchFamily="18" charset="0"/>
              </a:rPr>
              <a:t>rodn</a:t>
            </a:r>
            <a:r>
              <a:rPr lang="cs-CZ" sz="1800" b="0" i="0" u="none" strike="noStrike" baseline="0" dirty="0">
                <a:latin typeface="Times New Roman" panose="02020603050405020304" pitchFamily="18" charset="0"/>
              </a:rPr>
              <a:t>á</a:t>
            </a:r>
            <a:r>
              <a:rPr lang="sv-SE" sz="1800" b="0" i="0" u="none" strike="noStrike" baseline="0" dirty="0">
                <a:latin typeface="Times New Roman" panose="02020603050405020304" pitchFamily="18" charset="0"/>
              </a:rPr>
              <a:t>, m</a:t>
            </a:r>
            <a:r>
              <a:rPr lang="cs-CZ" sz="1800" b="0" i="0" u="none" strike="noStrike" baseline="0" dirty="0">
                <a:latin typeface="Times New Roman" panose="02020603050405020304" pitchFamily="18" charset="0"/>
              </a:rPr>
              <a:t>ě</a:t>
            </a:r>
            <a:r>
              <a:rPr lang="sv-SE" sz="1800" b="0" i="0" u="none" strike="noStrike" baseline="0" dirty="0">
                <a:latin typeface="Times New Roman" panose="02020603050405020304" pitchFamily="18" charset="0"/>
              </a:rPr>
              <a:t>la</a:t>
            </a:r>
            <a:r>
              <a:rPr lang="cs-CZ" sz="1800" b="0" i="0" u="none" strike="noStrike" baseline="0" dirty="0">
                <a:latin typeface="Times New Roman" panose="02020603050405020304" pitchFamily="18" charset="0"/>
              </a:rPr>
              <a:t> však stinnou stránku - byla plná hadů a divoké zvěře. Odtud napsal dopis královně Amazonek </a:t>
            </a:r>
            <a:r>
              <a:rPr lang="cs-CZ" sz="1800" b="0" i="0" u="none" strike="noStrike" baseline="0" dirty="0" err="1">
                <a:latin typeface="Times New Roman" panose="02020603050405020304" pitchFamily="18" charset="0"/>
              </a:rPr>
              <a:t>Talistridě</a:t>
            </a:r>
            <a:r>
              <a:rPr lang="cs-CZ" sz="1800" b="0" i="0" u="none" strike="noStrike" baseline="0" dirty="0">
                <a:latin typeface="Times New Roman" panose="02020603050405020304" pitchFamily="18" charset="0"/>
              </a:rPr>
              <a:t>. "Král králů Alexander, syn boha </a:t>
            </a:r>
            <a:r>
              <a:rPr lang="cs-CZ" sz="1800" b="0" i="0" u="none" strike="noStrike" baseline="0" dirty="0" err="1">
                <a:latin typeface="Times New Roman" panose="02020603050405020304" pitchFamily="18" charset="0"/>
              </a:rPr>
              <a:t>Ammona</a:t>
            </a:r>
            <a:r>
              <a:rPr lang="cs-CZ" sz="1800" b="0" i="0" u="none" strike="noStrike" baseline="0" dirty="0">
                <a:latin typeface="Times New Roman" panose="02020603050405020304" pitchFamily="18" charset="0"/>
              </a:rPr>
              <a:t> a královny </a:t>
            </a:r>
            <a:r>
              <a:rPr lang="cs-CZ" sz="1800" b="0" i="0" u="none" strike="noStrike" baseline="0" dirty="0" err="1">
                <a:latin typeface="Times New Roman" panose="02020603050405020304" pitchFamily="18" charset="0"/>
              </a:rPr>
              <a:t>Olympiady</a:t>
            </a:r>
            <a:r>
              <a:rPr lang="cs-CZ" sz="1800" b="0" i="0" u="none" strike="noStrike" baseline="0" dirty="0">
                <a:latin typeface="Times New Roman" panose="02020603050405020304" pitchFamily="18" charset="0"/>
              </a:rPr>
              <a:t>, </a:t>
            </a:r>
            <a:r>
              <a:rPr lang="sv-SE" sz="1800" b="0" i="0" u="none" strike="noStrike" baseline="0" dirty="0">
                <a:latin typeface="Times New Roman" panose="02020603050405020304" pitchFamily="18" charset="0"/>
              </a:rPr>
              <a:t>p</a:t>
            </a:r>
            <a:r>
              <a:rPr lang="cs-CZ" sz="1800" b="0" i="0" u="none" strike="noStrike" baseline="0" dirty="0">
                <a:latin typeface="Times New Roman" panose="02020603050405020304" pitchFamily="18" charset="0"/>
              </a:rPr>
              <a:t>ř</a:t>
            </a:r>
            <a:r>
              <a:rPr lang="sv-SE" sz="1800" b="0" i="0" u="none" strike="noStrike" baseline="0" dirty="0">
                <a:latin typeface="Times New Roman" panose="02020603050405020304" pitchFamily="18" charset="0"/>
              </a:rPr>
              <a:t>eje kralovn</a:t>
            </a:r>
            <a:r>
              <a:rPr lang="cs-CZ" sz="1800" b="0" i="0" u="none" strike="noStrike" baseline="0" dirty="0">
                <a:latin typeface="Times New Roman" panose="02020603050405020304" pitchFamily="18" charset="0"/>
              </a:rPr>
              <a:t>ě</a:t>
            </a:r>
            <a:r>
              <a:rPr lang="sv-SE" sz="1800" b="0" i="0" u="none" strike="noStrike" baseline="0" dirty="0">
                <a:latin typeface="Times New Roman" panose="02020603050405020304" pitchFamily="18" charset="0"/>
              </a:rPr>
              <a:t> Amazonek Talistride </a:t>
            </a:r>
            <a:r>
              <a:rPr lang="cs-CZ" sz="1800" b="0" i="0" u="none" strike="noStrike" baseline="0" dirty="0">
                <a:latin typeface="Times New Roman" panose="02020603050405020304" pitchFamily="18" charset="0"/>
              </a:rPr>
              <a:t>štěstí</a:t>
            </a:r>
            <a:r>
              <a:rPr lang="sv-SE" sz="1800" b="0" i="0" u="none" strike="noStrike" baseline="0" dirty="0">
                <a:latin typeface="Times New Roman" panose="02020603050405020304" pitchFamily="18" charset="0"/>
              </a:rPr>
              <a:t>. </a:t>
            </a:r>
            <a:r>
              <a:rPr lang="cs-CZ" sz="1800" b="0" i="0" u="none" strike="noStrike" baseline="0" dirty="0">
                <a:latin typeface="Times New Roman" panose="02020603050405020304" pitchFamily="18" charset="0"/>
              </a:rPr>
              <a:t>Věřím</a:t>
            </a:r>
            <a:r>
              <a:rPr lang="sv-SE" sz="1800" b="0" i="0" u="none" strike="noStrike" baseline="0" dirty="0">
                <a:latin typeface="Times New Roman" panose="02020603050405020304" pitchFamily="18" charset="0"/>
              </a:rPr>
              <a:t>, </a:t>
            </a:r>
            <a:r>
              <a:rPr lang="cs-CZ" sz="1800" b="0" i="0" u="none" strike="noStrike" baseline="0" dirty="0">
                <a:latin typeface="Times New Roman" panose="02020603050405020304" pitchFamily="18" charset="0"/>
              </a:rPr>
              <a:t>ž</a:t>
            </a:r>
            <a:r>
              <a:rPr lang="sv-SE" sz="1800" b="0" i="0" u="none" strike="noStrike" baseline="0" dirty="0">
                <a:latin typeface="Times New Roman" panose="02020603050405020304" pitchFamily="18" charset="0"/>
              </a:rPr>
              <a:t>e jste</a:t>
            </a:r>
            <a:r>
              <a:rPr lang="cs-CZ" sz="1800" b="0" i="0" u="none" strike="noStrike" baseline="0" dirty="0">
                <a:latin typeface="Times New Roman" panose="02020603050405020304" pitchFamily="18" charset="0"/>
              </a:rPr>
              <a:t> </a:t>
            </a:r>
            <a:r>
              <a:rPr lang="pl-PL" sz="1800" b="0" i="0" u="none" strike="noStrike" baseline="0" dirty="0">
                <a:latin typeface="Times New Roman" panose="02020603050405020304" pitchFamily="18" charset="0"/>
              </a:rPr>
              <a:t>slyšely o bitvě s Dareiem a o tom, jak jsem si podmanil celou jeho říši. Doufám, že je vám rovněž známo, jak jsem </a:t>
            </a:r>
            <a:r>
              <a:rPr lang="cs-CZ" sz="1800" b="0" i="0" u="none" strike="noStrike" baseline="0" dirty="0">
                <a:latin typeface="Times New Roman" panose="02020603050405020304" pitchFamily="18" charset="0"/>
              </a:rPr>
              <a:t>bojoval proti </a:t>
            </a:r>
            <a:r>
              <a:rPr lang="cs-CZ" sz="1800" b="0" i="0" u="none" strike="noStrike" baseline="0" dirty="0" err="1">
                <a:latin typeface="Times New Roman" panose="02020603050405020304" pitchFamily="18" charset="0"/>
              </a:rPr>
              <a:t>Porovi</a:t>
            </a:r>
            <a:r>
              <a:rPr lang="cs-CZ" sz="1800" b="0" i="0" u="none" strike="noStrike" baseline="0" dirty="0">
                <a:latin typeface="Times New Roman" panose="02020603050405020304" pitchFamily="18" charset="0"/>
              </a:rPr>
              <a:t>, králi Indů, obsadil jeho město i</a:t>
            </a:r>
            <a:r>
              <a:rPr lang="cs-CZ" sz="1800" b="0" i="0" u="none" strike="noStrike" baseline="0" dirty="0">
                <a:latin typeface="Arial" panose="020B0604020202020204" pitchFamily="34" charset="0"/>
              </a:rPr>
              <a:t> </a:t>
            </a:r>
            <a:r>
              <a:rPr lang="cs-CZ" sz="1800" b="0" i="0" u="none" strike="noStrike" baseline="0" dirty="0">
                <a:latin typeface="Times New Roman" panose="02020603050405020304" pitchFamily="18" charset="0"/>
              </a:rPr>
              <a:t>jak </a:t>
            </a:r>
            <a:r>
              <a:rPr lang="pl-PL" sz="1800" b="0" i="0" u="none" strike="noStrike" baseline="0" dirty="0">
                <a:latin typeface="Times New Roman" panose="02020603050405020304" pitchFamily="18" charset="0"/>
              </a:rPr>
              <a:t>jsem vedl válku s jinými kmeny, z nichž ani jeden proti </a:t>
            </a:r>
            <a:r>
              <a:rPr lang="cs-CZ" sz="1800" b="0" i="0" u="none" strike="noStrike" baseline="0" dirty="0">
                <a:latin typeface="Times New Roman" panose="02020603050405020304" pitchFamily="18" charset="0"/>
              </a:rPr>
              <a:t>mne nic nezmohl. Nechcete-li tedy v boji se mnou utrpět </a:t>
            </a:r>
            <a:r>
              <a:rPr lang="cs-CZ" dirty="0">
                <a:latin typeface="Times New Roman" panose="02020603050405020304" pitchFamily="18" charset="0"/>
              </a:rPr>
              <a:t>š</a:t>
            </a:r>
            <a:r>
              <a:rPr lang="cs-CZ" sz="1800" b="0" i="0" u="none" strike="noStrike" baseline="0" dirty="0">
                <a:latin typeface="Times New Roman" panose="02020603050405020304" pitchFamily="18" charset="0"/>
              </a:rPr>
              <a:t>kodu, přikazuji vám, abyste mi odváděly daň."</a:t>
            </a:r>
            <a:endParaRPr lang="en-US" dirty="0"/>
          </a:p>
        </p:txBody>
      </p:sp>
    </p:spTree>
    <p:extLst>
      <p:ext uri="{BB962C8B-B14F-4D97-AF65-F5344CB8AC3E}">
        <p14:creationId xmlns:p14="http://schemas.microsoft.com/office/powerpoint/2010/main" val="3617164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47E6D1-A449-4C9C-9580-2321F6ACB6D7}"/>
              </a:ext>
            </a:extLst>
          </p:cNvPr>
          <p:cNvSpPr>
            <a:spLocks noGrp="1"/>
          </p:cNvSpPr>
          <p:nvPr>
            <p:ph type="title"/>
          </p:nvPr>
        </p:nvSpPr>
        <p:spPr>
          <a:xfrm>
            <a:off x="1261872" y="365760"/>
            <a:ext cx="9692640" cy="508000"/>
          </a:xfrm>
        </p:spPr>
        <p:txBody>
          <a:bodyPr>
            <a:normAutofit/>
          </a:bodyPr>
          <a:lstStyle/>
          <a:p>
            <a:r>
              <a:rPr lang="cs-CZ" sz="2600" dirty="0"/>
              <a:t>Královna Amazonek odpovídá Alexandrovi (</a:t>
            </a:r>
            <a:r>
              <a:rPr lang="cs-CZ" sz="2600" dirty="0" err="1"/>
              <a:t>ibid</a:t>
            </a:r>
            <a:r>
              <a:rPr lang="cs-CZ" sz="2600" dirty="0"/>
              <a:t>., § 83)</a:t>
            </a:r>
          </a:p>
        </p:txBody>
      </p:sp>
      <p:sp>
        <p:nvSpPr>
          <p:cNvPr id="3" name="Zástupný obsah 2">
            <a:extLst>
              <a:ext uri="{FF2B5EF4-FFF2-40B4-BE49-F238E27FC236}">
                <a16:creationId xmlns:a16="http://schemas.microsoft.com/office/drawing/2014/main" id="{75C1D61C-EB0F-4E8F-9C29-C5AFCE45008F}"/>
              </a:ext>
            </a:extLst>
          </p:cNvPr>
          <p:cNvSpPr>
            <a:spLocks noGrp="1"/>
          </p:cNvSpPr>
          <p:nvPr>
            <p:ph sz="half" idx="1"/>
          </p:nvPr>
        </p:nvSpPr>
        <p:spPr>
          <a:xfrm>
            <a:off x="276837" y="1335155"/>
            <a:ext cx="5423650" cy="5306377"/>
          </a:xfrm>
        </p:spPr>
        <p:txBody>
          <a:bodyPr>
            <a:normAutofit/>
          </a:bodyPr>
          <a:lstStyle/>
          <a:p>
            <a:pPr algn="just"/>
            <a:r>
              <a:rPr lang="cs-CZ" sz="1800" b="0" i="0" u="none" strike="noStrike" baseline="0" dirty="0">
                <a:latin typeface="Times New Roman" panose="02020603050405020304" pitchFamily="18" charset="0"/>
              </a:rPr>
              <a:t>"</a:t>
            </a:r>
            <a:r>
              <a:rPr lang="cs-CZ" sz="1800" b="0" i="0" u="none" strike="noStrike" baseline="0" dirty="0" err="1">
                <a:latin typeface="Times New Roman" panose="02020603050405020304" pitchFamily="18" charset="0"/>
              </a:rPr>
              <a:t>Talistrida</a:t>
            </a:r>
            <a:r>
              <a:rPr lang="cs-CZ" sz="1800" b="0" i="0" u="none" strike="noStrike" baseline="0" dirty="0">
                <a:latin typeface="Times New Roman" panose="02020603050405020304" pitchFamily="18" charset="0"/>
              </a:rPr>
              <a:t>, královna Amazonek, a Amazonky, které jsou nejsilnějším a nejudatnějším vojskem pod sluncem, přeji Alexandrovi, králi králů, štěstí. Dříve než </a:t>
            </a:r>
            <a:r>
              <a:rPr lang="cs-CZ" dirty="0">
                <a:latin typeface="Times New Roman" panose="02020603050405020304" pitchFamily="18" charset="0"/>
              </a:rPr>
              <a:t>přijdeš na naše území</a:t>
            </a:r>
            <a:r>
              <a:rPr lang="cs-CZ" sz="1800" b="0" i="0" u="none" strike="noStrike" baseline="0" dirty="0">
                <a:latin typeface="Times New Roman" panose="02020603050405020304" pitchFamily="18" charset="0"/>
              </a:rPr>
              <a:t>, chci tě varovat, </a:t>
            </a:r>
            <a:r>
              <a:rPr lang="pl-PL" sz="1800" b="0" i="0" u="none" strike="noStrike" baseline="0" dirty="0">
                <a:latin typeface="Times New Roman" panose="02020603050405020304" pitchFamily="18" charset="0"/>
              </a:rPr>
              <a:t>aby sis promyslil, jak to udělat, nechceš-li zažít hanbu a strach, jaký ještě neznáš. Popíšu ti v tomto dopise </a:t>
            </a:r>
            <a:r>
              <a:rPr lang="cs-CZ" sz="1800" b="0" i="0" u="none" strike="noStrike" baseline="0" dirty="0">
                <a:latin typeface="Times New Roman" panose="02020603050405020304" pitchFamily="18" charset="0"/>
              </a:rPr>
              <a:t>naše obydlí a způsob </a:t>
            </a:r>
            <a:r>
              <a:rPr lang="cs-CZ" dirty="0">
                <a:latin typeface="Times New Roman" panose="02020603050405020304" pitchFamily="18" charset="0"/>
              </a:rPr>
              <a:t>ž</a:t>
            </a:r>
            <a:r>
              <a:rPr lang="cs-CZ" sz="1800" b="0" i="0" u="none" strike="noStrike" baseline="0" dirty="0">
                <a:latin typeface="Times New Roman" panose="02020603050405020304" pitchFamily="18" charset="0"/>
              </a:rPr>
              <a:t>ivota, aby sis o něm mohl udělat </a:t>
            </a:r>
            <a:r>
              <a:rPr lang="pl-PL" sz="1800" b="0" i="0" u="none" strike="noStrike" baseline="0" dirty="0">
                <a:latin typeface="Times New Roman" panose="02020603050405020304" pitchFamily="18" charset="0"/>
              </a:rPr>
              <a:t>představu. Bydlíme za řekou na ostrově, který ta řeka obtéká kolem dokola, takže nelze najít ani její začátek, ani konec. Pouze z jedné strany máme úzký vchod. Žije zde dvě stě čtrnáct tisíc žen </a:t>
            </a:r>
            <a:r>
              <a:rPr lang="cs-CZ" sz="1800" b="0" i="0" u="none" strike="noStrike" baseline="0" dirty="0">
                <a:latin typeface="Times New Roman" panose="02020603050405020304" pitchFamily="18" charset="0"/>
              </a:rPr>
              <a:t>neposkvrněných muži. Mužové s námi </a:t>
            </a:r>
            <a:r>
              <a:rPr lang="pl-PL" sz="1800" b="0" i="0" u="none" strike="noStrike" baseline="0" dirty="0">
                <a:latin typeface="Times New Roman" panose="02020603050405020304" pitchFamily="18" charset="0"/>
              </a:rPr>
              <a:t>nebydlí, ale jsou na druhé straně za řekou a jednou ročně, kdyz po třicet dní slavíme Diův svátek, se s nimi za řekou scházíme a po tu dobu tam zůstáváme. Jestliže chce někdo se svou ženou užívat radosti, může s ní být jeden rok.</a:t>
            </a:r>
            <a:endParaRPr lang="cs-CZ" dirty="0"/>
          </a:p>
        </p:txBody>
      </p:sp>
      <p:pic>
        <p:nvPicPr>
          <p:cNvPr id="6" name="Zástupný obsah 5" descr="Obsah obrázku text, malování, tkanina, rámeček obrázku&#10;&#10;Popis byl vytvořen automaticky">
            <a:extLst>
              <a:ext uri="{FF2B5EF4-FFF2-40B4-BE49-F238E27FC236}">
                <a16:creationId xmlns:a16="http://schemas.microsoft.com/office/drawing/2014/main" id="{A532C29A-21CF-458E-A2EF-A00BACAA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75425" y="1432001"/>
            <a:ext cx="4979087" cy="3119120"/>
          </a:xfrm>
        </p:spPr>
      </p:pic>
      <p:sp>
        <p:nvSpPr>
          <p:cNvPr id="7" name="TextovéPole 6">
            <a:extLst>
              <a:ext uri="{FF2B5EF4-FFF2-40B4-BE49-F238E27FC236}">
                <a16:creationId xmlns:a16="http://schemas.microsoft.com/office/drawing/2014/main" id="{00CC72B0-F880-4F13-BC0C-5E2532131DBB}"/>
              </a:ext>
            </a:extLst>
          </p:cNvPr>
          <p:cNvSpPr txBox="1"/>
          <p:nvPr/>
        </p:nvSpPr>
        <p:spPr>
          <a:xfrm>
            <a:off x="7315200" y="5852160"/>
            <a:ext cx="3373039" cy="646331"/>
          </a:xfrm>
          <a:prstGeom prst="rect">
            <a:avLst/>
          </a:prstGeom>
          <a:noFill/>
        </p:spPr>
        <p:txBody>
          <a:bodyPr wrap="none" rtlCol="0">
            <a:spAutoFit/>
          </a:bodyPr>
          <a:lstStyle/>
          <a:p>
            <a:r>
              <a:rPr lang="cs-CZ" dirty="0"/>
              <a:t>Paris, </a:t>
            </a:r>
            <a:r>
              <a:rPr lang="cs-CZ" dirty="0" err="1"/>
              <a:t>BnF</a:t>
            </a:r>
            <a:r>
              <a:rPr lang="cs-CZ" dirty="0"/>
              <a:t>, Fr. 2810, </a:t>
            </a:r>
            <a:r>
              <a:rPr lang="cs-CZ" dirty="0" err="1"/>
              <a:t>fol</a:t>
            </a:r>
            <a:r>
              <a:rPr lang="cs-CZ" dirty="0"/>
              <a:t>. 181r</a:t>
            </a:r>
          </a:p>
          <a:p>
            <a:endParaRPr lang="cs-CZ" dirty="0"/>
          </a:p>
        </p:txBody>
      </p:sp>
    </p:spTree>
    <p:extLst>
      <p:ext uri="{BB962C8B-B14F-4D97-AF65-F5344CB8AC3E}">
        <p14:creationId xmlns:p14="http://schemas.microsoft.com/office/powerpoint/2010/main" val="576841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7" name="Nadpis 6">
            <a:extLst>
              <a:ext uri="{FF2B5EF4-FFF2-40B4-BE49-F238E27FC236}">
                <a16:creationId xmlns:a16="http://schemas.microsoft.com/office/drawing/2014/main" id="{E0466A4E-300F-4376-9FEA-B1FFEEE476D9}"/>
              </a:ext>
            </a:extLst>
          </p:cNvPr>
          <p:cNvSpPr>
            <a:spLocks noGrp="1"/>
          </p:cNvSpPr>
          <p:nvPr>
            <p:ph type="title"/>
          </p:nvPr>
        </p:nvSpPr>
        <p:spPr>
          <a:xfrm>
            <a:off x="1229032" y="365760"/>
            <a:ext cx="5997678" cy="1325562"/>
          </a:xfrm>
        </p:spPr>
        <p:txBody>
          <a:bodyPr vert="horz" lIns="91440" tIns="45720" rIns="91440" bIns="45720" rtlCol="0" anchor="b">
            <a:normAutofit/>
          </a:bodyPr>
          <a:lstStyle/>
          <a:p>
            <a:r>
              <a:rPr lang="cs-CZ" sz="2600" dirty="0"/>
              <a:t>Královna Amazonek odpovídá Alexandrovi (</a:t>
            </a:r>
            <a:r>
              <a:rPr lang="cs-CZ" sz="2600" dirty="0" err="1"/>
              <a:t>pokr</a:t>
            </a:r>
            <a:r>
              <a:rPr lang="cs-CZ" sz="2600" dirty="0"/>
              <a:t>., § 83)</a:t>
            </a:r>
            <a:endParaRPr lang="en-US" sz="2600" dirty="0"/>
          </a:p>
        </p:txBody>
      </p:sp>
      <p:sp>
        <p:nvSpPr>
          <p:cNvPr id="17" name="Rectangle 16">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6" name="Zástupný obsah 5">
            <a:extLst>
              <a:ext uri="{FF2B5EF4-FFF2-40B4-BE49-F238E27FC236}">
                <a16:creationId xmlns:a16="http://schemas.microsoft.com/office/drawing/2014/main" id="{A653B2EB-1217-450B-BD6B-6B2DB8174541}"/>
              </a:ext>
            </a:extLst>
          </p:cNvPr>
          <p:cNvSpPr>
            <a:spLocks noGrp="1"/>
          </p:cNvSpPr>
          <p:nvPr>
            <p:ph sz="half" idx="1"/>
          </p:nvPr>
        </p:nvSpPr>
        <p:spPr>
          <a:xfrm>
            <a:off x="1211139" y="2005739"/>
            <a:ext cx="6015571" cy="4174398"/>
          </a:xfrm>
        </p:spPr>
        <p:txBody>
          <a:bodyPr vert="horz" lIns="91440" tIns="45720" rIns="91440" bIns="45720" rtlCol="0">
            <a:normAutofit lnSpcReduction="10000"/>
          </a:bodyPr>
          <a:lstStyle/>
          <a:p>
            <a:r>
              <a:rPr lang="en-US" dirty="0" err="1"/>
              <a:t>Porodí</a:t>
            </a:r>
            <a:r>
              <a:rPr lang="en-US" dirty="0"/>
              <a:t>-li </a:t>
            </a:r>
            <a:r>
              <a:rPr lang="en-US" dirty="0" err="1"/>
              <a:t>žena</a:t>
            </a:r>
            <a:r>
              <a:rPr lang="en-US" dirty="0"/>
              <a:t> </a:t>
            </a:r>
            <a:r>
              <a:rPr lang="en-US" dirty="0" err="1"/>
              <a:t>chlapce</a:t>
            </a:r>
            <a:r>
              <a:rPr lang="en-US" dirty="0"/>
              <a:t>, </a:t>
            </a:r>
            <a:r>
              <a:rPr lang="en-US" dirty="0" err="1"/>
              <a:t>má</a:t>
            </a:r>
            <a:r>
              <a:rPr lang="en-US" dirty="0"/>
              <a:t> ho u </a:t>
            </a:r>
            <a:r>
              <a:rPr lang="en-US" dirty="0" err="1"/>
              <a:t>sebe</a:t>
            </a:r>
            <a:r>
              <a:rPr lang="en-US" dirty="0"/>
              <a:t> </a:t>
            </a:r>
            <a:r>
              <a:rPr lang="en-US" dirty="0" err="1"/>
              <a:t>sedm</a:t>
            </a:r>
            <a:r>
              <a:rPr lang="en-US" dirty="0"/>
              <a:t> let a </a:t>
            </a:r>
            <a:r>
              <a:rPr lang="en-US" dirty="0" err="1"/>
              <a:t>pak</a:t>
            </a:r>
            <a:r>
              <a:rPr lang="en-US" dirty="0"/>
              <a:t> ho </a:t>
            </a:r>
            <a:r>
              <a:rPr lang="en-US" dirty="0" err="1"/>
              <a:t>odevzdá</a:t>
            </a:r>
            <a:r>
              <a:rPr lang="en-US" dirty="0"/>
              <a:t> </a:t>
            </a:r>
            <a:r>
              <a:rPr lang="en-US" dirty="0" err="1"/>
              <a:t>otci</a:t>
            </a:r>
            <a:r>
              <a:rPr lang="en-US" dirty="0"/>
              <a:t>. </a:t>
            </a:r>
            <a:r>
              <a:rPr lang="en-US" dirty="0" err="1"/>
              <a:t>Porodí</a:t>
            </a:r>
            <a:r>
              <a:rPr lang="en-US" dirty="0"/>
              <a:t>-li </a:t>
            </a:r>
            <a:r>
              <a:rPr lang="en-US" dirty="0" err="1"/>
              <a:t>děvče</a:t>
            </a:r>
            <a:r>
              <a:rPr lang="en-US" dirty="0"/>
              <a:t>, </a:t>
            </a:r>
            <a:r>
              <a:rPr lang="en-US" dirty="0" err="1"/>
              <a:t>nechá</a:t>
            </a:r>
            <a:r>
              <a:rPr lang="en-US" dirty="0"/>
              <a:t> </a:t>
            </a:r>
            <a:r>
              <a:rPr lang="en-US" dirty="0" err="1"/>
              <a:t>si</a:t>
            </a:r>
            <a:r>
              <a:rPr lang="en-US" dirty="0"/>
              <a:t> je. </a:t>
            </a:r>
            <a:r>
              <a:rPr lang="en-US" dirty="0" err="1"/>
              <a:t>Když</a:t>
            </a:r>
            <a:r>
              <a:rPr lang="en-US" dirty="0"/>
              <a:t> </a:t>
            </a:r>
            <a:r>
              <a:rPr lang="en-US" dirty="0" err="1"/>
              <a:t>jdeme</a:t>
            </a:r>
            <a:r>
              <a:rPr lang="en-US" dirty="0"/>
              <a:t> do </a:t>
            </a:r>
            <a:r>
              <a:rPr lang="en-US" dirty="0" err="1"/>
              <a:t>boje</a:t>
            </a:r>
            <a:r>
              <a:rPr lang="en-US" dirty="0"/>
              <a:t>, </a:t>
            </a:r>
            <a:r>
              <a:rPr lang="en-US" dirty="0" err="1"/>
              <a:t>jede</a:t>
            </a:r>
            <a:r>
              <a:rPr lang="en-US" dirty="0"/>
              <a:t> </a:t>
            </a:r>
            <a:r>
              <a:rPr lang="en-US" dirty="0" err="1"/>
              <a:t>nás</a:t>
            </a:r>
            <a:r>
              <a:rPr lang="en-US" dirty="0"/>
              <a:t> </a:t>
            </a:r>
            <a:r>
              <a:rPr lang="en-US" dirty="0" err="1"/>
              <a:t>sto</a:t>
            </a:r>
            <a:r>
              <a:rPr lang="en-US" dirty="0"/>
              <a:t> </a:t>
            </a:r>
            <a:r>
              <a:rPr lang="en-US" dirty="0" err="1"/>
              <a:t>tisíc</a:t>
            </a:r>
            <a:r>
              <a:rPr lang="en-US" dirty="0"/>
              <a:t>, </a:t>
            </a:r>
            <a:r>
              <a:rPr lang="en-US" dirty="0" err="1"/>
              <a:t>ozbrojeno</a:t>
            </a:r>
            <a:r>
              <a:rPr lang="en-US" dirty="0"/>
              <a:t> </a:t>
            </a:r>
            <a:r>
              <a:rPr lang="en-US" dirty="0" err="1"/>
              <a:t>oštěpy</a:t>
            </a:r>
            <a:r>
              <a:rPr lang="en-US" dirty="0"/>
              <a:t> a </a:t>
            </a:r>
            <a:r>
              <a:rPr lang="en-US" dirty="0" err="1"/>
              <a:t>šípy</a:t>
            </a:r>
            <a:r>
              <a:rPr lang="en-US" dirty="0"/>
              <a:t>, </a:t>
            </a:r>
            <a:r>
              <a:rPr lang="en-US" dirty="0" err="1"/>
              <a:t>na</a:t>
            </a:r>
            <a:r>
              <a:rPr lang="en-US" dirty="0"/>
              <a:t> </a:t>
            </a:r>
            <a:r>
              <a:rPr lang="en-US" dirty="0" err="1"/>
              <a:t>koních</a:t>
            </a:r>
            <a:r>
              <a:rPr lang="en-US" dirty="0"/>
              <a:t>, </a:t>
            </a:r>
            <a:r>
              <a:rPr lang="en-US" dirty="0" err="1"/>
              <a:t>ostatní</a:t>
            </a:r>
            <a:r>
              <a:rPr lang="en-US" dirty="0"/>
              <a:t> </a:t>
            </a:r>
            <a:r>
              <a:rPr lang="en-US" dirty="0" err="1"/>
              <a:t>střeží</a:t>
            </a:r>
            <a:r>
              <a:rPr lang="en-US" dirty="0"/>
              <a:t> </a:t>
            </a:r>
            <a:r>
              <a:rPr lang="en-US" dirty="0" err="1"/>
              <a:t>ostrov</a:t>
            </a:r>
            <a:r>
              <a:rPr lang="en-US" dirty="0"/>
              <a:t>. </a:t>
            </a:r>
            <a:r>
              <a:rPr lang="en-US" dirty="0" err="1"/>
              <a:t>Nepříteli</a:t>
            </a:r>
            <a:r>
              <a:rPr lang="en-US" dirty="0"/>
              <a:t> </a:t>
            </a:r>
            <a:r>
              <a:rPr lang="en-US" dirty="0" err="1"/>
              <a:t>vyjíždíme</a:t>
            </a:r>
            <a:r>
              <a:rPr lang="en-US" dirty="0"/>
              <a:t> </a:t>
            </a:r>
            <a:r>
              <a:rPr lang="en-US" dirty="0" err="1"/>
              <a:t>naproti</a:t>
            </a:r>
            <a:r>
              <a:rPr lang="en-US" dirty="0"/>
              <a:t> </a:t>
            </a:r>
            <a:r>
              <a:rPr lang="en-US" dirty="0" err="1"/>
              <a:t>až</a:t>
            </a:r>
            <a:r>
              <a:rPr lang="en-US" dirty="0"/>
              <a:t> k </a:t>
            </a:r>
            <a:r>
              <a:rPr lang="en-US" dirty="0" err="1"/>
              <a:t>horám</a:t>
            </a:r>
            <a:r>
              <a:rPr lang="en-US" dirty="0"/>
              <a:t>, </a:t>
            </a:r>
            <a:r>
              <a:rPr lang="en-US" dirty="0" err="1"/>
              <a:t>naši</a:t>
            </a:r>
            <a:r>
              <a:rPr lang="en-US" dirty="0"/>
              <a:t> </a:t>
            </a:r>
            <a:r>
              <a:rPr lang="en-US" dirty="0" err="1"/>
              <a:t>muži</a:t>
            </a:r>
            <a:r>
              <a:rPr lang="en-US" dirty="0"/>
              <a:t> </a:t>
            </a:r>
            <a:r>
              <a:rPr lang="en-US" dirty="0" err="1"/>
              <a:t>jdou</a:t>
            </a:r>
            <a:r>
              <a:rPr lang="en-US" dirty="0"/>
              <a:t> za </a:t>
            </a:r>
            <a:r>
              <a:rPr lang="en-US" dirty="0" err="1"/>
              <a:t>námi</a:t>
            </a:r>
            <a:r>
              <a:rPr lang="en-US" dirty="0"/>
              <a:t>. Po </a:t>
            </a:r>
            <a:r>
              <a:rPr lang="en-US" dirty="0" err="1"/>
              <a:t>každém</a:t>
            </a:r>
            <a:r>
              <a:rPr lang="en-US" dirty="0"/>
              <a:t> </a:t>
            </a:r>
            <a:r>
              <a:rPr lang="en-US" dirty="0" err="1"/>
              <a:t>vítězném</a:t>
            </a:r>
            <a:r>
              <a:rPr lang="en-US" dirty="0"/>
              <a:t> </a:t>
            </a:r>
            <a:r>
              <a:rPr lang="en-US" dirty="0" err="1"/>
              <a:t>návratu</a:t>
            </a:r>
            <a:r>
              <a:rPr lang="en-US" dirty="0"/>
              <a:t> </a:t>
            </a:r>
            <a:r>
              <a:rPr lang="en-US" dirty="0" err="1"/>
              <a:t>nás</a:t>
            </a:r>
            <a:r>
              <a:rPr lang="en-US" dirty="0"/>
              <a:t> </a:t>
            </a:r>
            <a:r>
              <a:rPr lang="en-US" dirty="0" err="1"/>
              <a:t>muži</a:t>
            </a:r>
            <a:r>
              <a:rPr lang="en-US" dirty="0"/>
              <a:t> </a:t>
            </a:r>
            <a:r>
              <a:rPr lang="en-US" dirty="0" err="1"/>
              <a:t>oslavují</a:t>
            </a:r>
            <a:r>
              <a:rPr lang="en-US" dirty="0"/>
              <a:t>. </a:t>
            </a:r>
            <a:r>
              <a:rPr lang="en-US" dirty="0" err="1"/>
              <a:t>Majetek</a:t>
            </a:r>
            <a:r>
              <a:rPr lang="en-US" dirty="0"/>
              <a:t> </a:t>
            </a:r>
            <a:r>
              <a:rPr lang="en-US" dirty="0" err="1"/>
              <a:t>té</a:t>
            </a:r>
            <a:r>
              <a:rPr lang="en-US" dirty="0"/>
              <a:t>, </a:t>
            </a:r>
            <a:r>
              <a:rPr lang="en-US" dirty="0" err="1"/>
              <a:t>která</a:t>
            </a:r>
            <a:r>
              <a:rPr lang="en-US" dirty="0"/>
              <a:t> </a:t>
            </a:r>
            <a:r>
              <a:rPr lang="en-US" dirty="0" err="1"/>
              <a:t>padne</a:t>
            </a:r>
            <a:r>
              <a:rPr lang="en-US" dirty="0"/>
              <a:t>, se </a:t>
            </a:r>
            <a:r>
              <a:rPr lang="en-US" dirty="0" err="1"/>
              <a:t>dělí</a:t>
            </a:r>
            <a:r>
              <a:rPr lang="en-US" dirty="0"/>
              <a:t> </a:t>
            </a:r>
            <a:r>
              <a:rPr lang="en-US" dirty="0" err="1"/>
              <a:t>mezi</a:t>
            </a:r>
            <a:r>
              <a:rPr lang="en-US" dirty="0"/>
              <a:t> </a:t>
            </a:r>
            <a:r>
              <a:rPr lang="en-US" dirty="0" err="1"/>
              <a:t>živé</a:t>
            </a:r>
            <a:r>
              <a:rPr lang="en-US" dirty="0"/>
              <a:t>. </a:t>
            </a:r>
            <a:r>
              <a:rPr lang="en-US" dirty="0" err="1"/>
              <a:t>Chceme</a:t>
            </a:r>
            <a:r>
              <a:rPr lang="en-US" dirty="0"/>
              <a:t> proto s </a:t>
            </a:r>
            <a:r>
              <a:rPr lang="en-US" dirty="0" err="1"/>
              <a:t>vámi</a:t>
            </a:r>
            <a:r>
              <a:rPr lang="en-US" dirty="0"/>
              <a:t> </a:t>
            </a:r>
            <a:r>
              <a:rPr lang="en-US" dirty="0" err="1"/>
              <a:t>statečně</a:t>
            </a:r>
            <a:r>
              <a:rPr lang="en-US" dirty="0"/>
              <a:t> </a:t>
            </a:r>
            <a:r>
              <a:rPr lang="en-US" dirty="0" err="1"/>
              <a:t>bojovat</a:t>
            </a:r>
            <a:r>
              <a:rPr lang="en-US" dirty="0"/>
              <a:t> a </a:t>
            </a:r>
            <a:r>
              <a:rPr lang="en-US" dirty="0" err="1"/>
              <a:t>ukázat</a:t>
            </a:r>
            <a:r>
              <a:rPr lang="en-US" dirty="0"/>
              <a:t> </a:t>
            </a:r>
            <a:r>
              <a:rPr lang="en-US" dirty="0" err="1"/>
              <a:t>vám</a:t>
            </a:r>
            <a:r>
              <a:rPr lang="en-US" dirty="0"/>
              <a:t> </a:t>
            </a:r>
            <a:r>
              <a:rPr lang="en-US" dirty="0" err="1"/>
              <a:t>svou</a:t>
            </a:r>
            <a:r>
              <a:rPr lang="en-US" dirty="0"/>
              <a:t> </a:t>
            </a:r>
            <a:r>
              <a:rPr lang="en-US" dirty="0" err="1"/>
              <a:t>udatnosti</a:t>
            </a:r>
            <a:r>
              <a:rPr lang="en-US" dirty="0"/>
              <a:t>. </a:t>
            </a:r>
            <a:r>
              <a:rPr lang="en-US" dirty="0" err="1"/>
              <a:t>Jestliže</a:t>
            </a:r>
            <a:r>
              <a:rPr lang="en-US" dirty="0"/>
              <a:t> </a:t>
            </a:r>
            <a:r>
              <a:rPr lang="en-US" dirty="0" err="1"/>
              <a:t>nad</a:t>
            </a:r>
            <a:r>
              <a:rPr lang="en-US" dirty="0"/>
              <a:t> </a:t>
            </a:r>
            <a:r>
              <a:rPr lang="en-US" dirty="0" err="1"/>
              <a:t>námi</a:t>
            </a:r>
            <a:r>
              <a:rPr lang="en-US" dirty="0"/>
              <a:t> </a:t>
            </a:r>
            <a:r>
              <a:rPr lang="en-US" dirty="0" err="1"/>
              <a:t>zvítězíte</a:t>
            </a:r>
            <a:r>
              <a:rPr lang="en-US" dirty="0"/>
              <a:t>, </a:t>
            </a:r>
            <a:r>
              <a:rPr lang="en-US" dirty="0" err="1"/>
              <a:t>nezískáte</a:t>
            </a:r>
            <a:r>
              <a:rPr lang="en-US" dirty="0"/>
              <a:t> </a:t>
            </a:r>
            <a:r>
              <a:rPr lang="en-US" dirty="0" err="1"/>
              <a:t>žádnou</a:t>
            </a:r>
            <a:r>
              <a:rPr lang="en-US" dirty="0"/>
              <a:t> </a:t>
            </a:r>
            <a:r>
              <a:rPr lang="en-US" dirty="0" err="1"/>
              <a:t>slávu</a:t>
            </a:r>
            <a:r>
              <a:rPr lang="en-US" dirty="0"/>
              <a:t>, </a:t>
            </a:r>
            <a:r>
              <a:rPr lang="en-US" dirty="0" err="1"/>
              <a:t>protože</a:t>
            </a:r>
            <a:r>
              <a:rPr lang="en-US" dirty="0"/>
              <a:t> </a:t>
            </a:r>
            <a:r>
              <a:rPr lang="en-US" dirty="0" err="1"/>
              <a:t>budete</a:t>
            </a:r>
            <a:r>
              <a:rPr lang="en-US" dirty="0"/>
              <a:t> </a:t>
            </a:r>
            <a:r>
              <a:rPr lang="en-US" dirty="0" err="1"/>
              <a:t>vítězi</a:t>
            </a:r>
            <a:r>
              <a:rPr lang="en-US" dirty="0"/>
              <a:t> </a:t>
            </a:r>
            <a:r>
              <a:rPr lang="en-US" dirty="0" err="1"/>
              <a:t>nad</a:t>
            </a:r>
            <a:r>
              <a:rPr lang="en-US" dirty="0"/>
              <a:t> </a:t>
            </a:r>
            <a:r>
              <a:rPr lang="en-US" dirty="0" err="1"/>
              <a:t>ženami</a:t>
            </a:r>
            <a:r>
              <a:rPr lang="en-US" dirty="0"/>
              <a:t>. </a:t>
            </a:r>
            <a:r>
              <a:rPr lang="en-US" dirty="0" err="1"/>
              <a:t>Rovněž</a:t>
            </a:r>
            <a:r>
              <a:rPr lang="en-US" dirty="0"/>
              <a:t> </a:t>
            </a:r>
            <a:r>
              <a:rPr lang="en-US" dirty="0" err="1"/>
              <a:t>nenaleznete</a:t>
            </a:r>
            <a:r>
              <a:rPr lang="en-US" dirty="0"/>
              <a:t> </a:t>
            </a:r>
            <a:r>
              <a:rPr lang="en-US" dirty="0" err="1"/>
              <a:t>nic</a:t>
            </a:r>
            <a:r>
              <a:rPr lang="en-US" dirty="0"/>
              <a:t>, co </a:t>
            </a:r>
            <a:r>
              <a:rPr lang="en-US" dirty="0" err="1"/>
              <a:t>byste</a:t>
            </a:r>
            <a:r>
              <a:rPr lang="en-US" dirty="0"/>
              <a:t> </a:t>
            </a:r>
            <a:r>
              <a:rPr lang="en-US" dirty="0" err="1"/>
              <a:t>si</a:t>
            </a:r>
            <a:r>
              <a:rPr lang="en-US" dirty="0"/>
              <a:t> </a:t>
            </a:r>
            <a:r>
              <a:rPr lang="en-US" dirty="0" err="1"/>
              <a:t>mohli</a:t>
            </a:r>
            <a:r>
              <a:rPr lang="en-US" dirty="0"/>
              <a:t> </a:t>
            </a:r>
            <a:r>
              <a:rPr lang="en-US" dirty="0" err="1"/>
              <a:t>vzít</a:t>
            </a:r>
            <a:r>
              <a:rPr lang="en-US" dirty="0"/>
              <a:t> a </a:t>
            </a:r>
            <a:r>
              <a:rPr lang="en-US" dirty="0" err="1"/>
              <a:t>odnést</a:t>
            </a:r>
            <a:r>
              <a:rPr lang="en-US" dirty="0"/>
              <a:t>. </a:t>
            </a:r>
            <a:r>
              <a:rPr lang="en-US" dirty="0" err="1"/>
              <a:t>Měj</a:t>
            </a:r>
            <a:r>
              <a:rPr lang="en-US" dirty="0"/>
              <a:t> se proto, </a:t>
            </a:r>
            <a:r>
              <a:rPr lang="en-US" dirty="0" err="1"/>
              <a:t>císaři</a:t>
            </a:r>
            <a:r>
              <a:rPr lang="en-US" dirty="0"/>
              <a:t>, </a:t>
            </a:r>
            <a:r>
              <a:rPr lang="en-US" dirty="0" err="1"/>
              <a:t>na</a:t>
            </a:r>
            <a:r>
              <a:rPr lang="en-US" dirty="0"/>
              <a:t> </a:t>
            </a:r>
            <a:r>
              <a:rPr lang="en-US" dirty="0" err="1"/>
              <a:t>pozoru</a:t>
            </a:r>
            <a:r>
              <a:rPr lang="en-US" dirty="0"/>
              <a:t>, abys </a:t>
            </a:r>
            <a:r>
              <a:rPr lang="en-US" dirty="0" err="1"/>
              <a:t>neutržil</a:t>
            </a:r>
            <a:r>
              <a:rPr lang="en-US" dirty="0"/>
              <a:t> </a:t>
            </a:r>
            <a:r>
              <a:rPr lang="en-US" dirty="0" err="1"/>
              <a:t>hanbu</a:t>
            </a:r>
            <a:r>
              <a:rPr lang="en-US" dirty="0"/>
              <a:t>.</a:t>
            </a:r>
            <a:r>
              <a:rPr lang="cs-CZ" dirty="0"/>
              <a:t> Popsala jsem ti náš celoroční způsob života. Rozvaž tedy, co uděláš, a rychle odpověz. Budete-li chtít boj, vyjedeme vám naproti k těm horám.</a:t>
            </a:r>
            <a:endParaRPr lang="en-US" dirty="0"/>
          </a:p>
        </p:txBody>
      </p:sp>
      <p:pic>
        <p:nvPicPr>
          <p:cNvPr id="10" name="Zástupný obsah 9" descr="Obsah obrázku text, kniha&#10;&#10;Popis byl vytvořen automaticky">
            <a:extLst>
              <a:ext uri="{FF2B5EF4-FFF2-40B4-BE49-F238E27FC236}">
                <a16:creationId xmlns:a16="http://schemas.microsoft.com/office/drawing/2014/main" id="{4CB33C78-55E3-405A-A2D5-B9054811E13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6345" r="18526" b="2"/>
          <a:stretch/>
        </p:blipFill>
        <p:spPr>
          <a:xfrm>
            <a:off x="7538689" y="10"/>
            <a:ext cx="4653311" cy="6857990"/>
          </a:xfrm>
          <a:prstGeom prst="rect">
            <a:avLst/>
          </a:prstGeom>
        </p:spPr>
      </p:pic>
    </p:spTree>
    <p:extLst>
      <p:ext uri="{BB962C8B-B14F-4D97-AF65-F5344CB8AC3E}">
        <p14:creationId xmlns:p14="http://schemas.microsoft.com/office/powerpoint/2010/main" val="1745069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83266C-93A2-4546-B13E-B7E5940E3204}"/>
              </a:ext>
            </a:extLst>
          </p:cNvPr>
          <p:cNvSpPr>
            <a:spLocks noGrp="1"/>
          </p:cNvSpPr>
          <p:nvPr>
            <p:ph type="title"/>
          </p:nvPr>
        </p:nvSpPr>
        <p:spPr>
          <a:xfrm>
            <a:off x="1261872" y="365760"/>
            <a:ext cx="9692640" cy="812800"/>
          </a:xfrm>
        </p:spPr>
        <p:txBody>
          <a:bodyPr>
            <a:normAutofit/>
          </a:bodyPr>
          <a:lstStyle/>
          <a:p>
            <a:r>
              <a:rPr lang="cs-CZ" sz="2600" dirty="0"/>
              <a:t>Alexandrova odpověď (§84)</a:t>
            </a:r>
          </a:p>
        </p:txBody>
      </p:sp>
      <p:pic>
        <p:nvPicPr>
          <p:cNvPr id="5" name="Zástupný obsah 4">
            <a:extLst>
              <a:ext uri="{FF2B5EF4-FFF2-40B4-BE49-F238E27FC236}">
                <a16:creationId xmlns:a16="http://schemas.microsoft.com/office/drawing/2014/main" id="{20970762-E5EC-4848-B1D6-9192D411BDC4}"/>
              </a:ext>
            </a:extLst>
          </p:cNvPr>
          <p:cNvPicPr>
            <a:picLocks noGrp="1" noChangeAspect="1"/>
          </p:cNvPicPr>
          <p:nvPr>
            <p:ph idx="1"/>
          </p:nvPr>
        </p:nvPicPr>
        <p:blipFill>
          <a:blip r:embed="rId2"/>
          <a:stretch>
            <a:fillRect/>
          </a:stretch>
        </p:blipFill>
        <p:spPr>
          <a:xfrm>
            <a:off x="1261872" y="1467802"/>
            <a:ext cx="6299200" cy="5127549"/>
          </a:xfrm>
        </p:spPr>
      </p:pic>
    </p:spTree>
    <p:extLst>
      <p:ext uri="{BB962C8B-B14F-4D97-AF65-F5344CB8AC3E}">
        <p14:creationId xmlns:p14="http://schemas.microsoft.com/office/powerpoint/2010/main" val="1035627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4A534F-0223-46F6-A7DF-D5C7C213AA63}"/>
              </a:ext>
            </a:extLst>
          </p:cNvPr>
          <p:cNvSpPr>
            <a:spLocks noGrp="1"/>
          </p:cNvSpPr>
          <p:nvPr>
            <p:ph type="title"/>
          </p:nvPr>
        </p:nvSpPr>
        <p:spPr>
          <a:xfrm>
            <a:off x="1261872" y="365760"/>
            <a:ext cx="9692640" cy="951312"/>
          </a:xfrm>
        </p:spPr>
        <p:txBody>
          <a:bodyPr>
            <a:normAutofit/>
          </a:bodyPr>
          <a:lstStyle/>
          <a:p>
            <a:r>
              <a:rPr lang="cs-CZ" sz="2600" dirty="0"/>
              <a:t>Otázky k textu o Amazonkách</a:t>
            </a:r>
          </a:p>
        </p:txBody>
      </p:sp>
      <p:sp>
        <p:nvSpPr>
          <p:cNvPr id="3" name="Zástupný obsah 2">
            <a:extLst>
              <a:ext uri="{FF2B5EF4-FFF2-40B4-BE49-F238E27FC236}">
                <a16:creationId xmlns:a16="http://schemas.microsoft.com/office/drawing/2014/main" id="{366D68BE-190C-4559-80E1-AC04658FDB76}"/>
              </a:ext>
            </a:extLst>
          </p:cNvPr>
          <p:cNvSpPr>
            <a:spLocks noGrp="1"/>
          </p:cNvSpPr>
          <p:nvPr>
            <p:ph sz="half" idx="1"/>
          </p:nvPr>
        </p:nvSpPr>
        <p:spPr>
          <a:xfrm>
            <a:off x="477078" y="1828800"/>
            <a:ext cx="4754880" cy="4351337"/>
          </a:xfrm>
        </p:spPr>
        <p:txBody>
          <a:bodyPr/>
          <a:lstStyle/>
          <a:p>
            <a:r>
              <a:rPr lang="cs-CZ" sz="1800" dirty="0">
                <a:effectLst/>
                <a:latin typeface="+mj-lt"/>
                <a:ea typeface="Calibri" panose="020F0502020204030204" pitchFamily="34" charset="0"/>
                <a:cs typeface="Times New Roman" panose="02020603050405020304" pitchFamily="18" charset="0"/>
              </a:rPr>
              <a:t>Kde je možné lokalizovat území Amazonek?</a:t>
            </a:r>
          </a:p>
          <a:p>
            <a:r>
              <a:rPr lang="cs-CZ" sz="1800" dirty="0">
                <a:effectLst/>
                <a:latin typeface="+mj-lt"/>
                <a:ea typeface="Calibri" panose="020F0502020204030204" pitchFamily="34" charset="0"/>
                <a:cs typeface="Times New Roman" panose="02020603050405020304" pitchFamily="18" charset="0"/>
              </a:rPr>
              <a:t>Jak se Alexandr stylizuje v komunikaci s královnou Amazonek?</a:t>
            </a:r>
          </a:p>
          <a:p>
            <a:r>
              <a:rPr lang="cs-CZ" dirty="0">
                <a:latin typeface="+mj-lt"/>
                <a:ea typeface="Calibri" panose="020F0502020204030204" pitchFamily="34" charset="0"/>
                <a:cs typeface="Times New Roman" panose="02020603050405020304" pitchFamily="18" charset="0"/>
              </a:rPr>
              <a:t>Jaký význam měly Alexandrovy požadavky?</a:t>
            </a:r>
            <a:endParaRPr lang="cs-CZ" sz="1800" dirty="0">
              <a:effectLst/>
              <a:latin typeface="+mj-lt"/>
              <a:ea typeface="Calibri" panose="020F0502020204030204" pitchFamily="34" charset="0"/>
              <a:cs typeface="Times New Roman" panose="02020603050405020304" pitchFamily="18" charset="0"/>
            </a:endParaRPr>
          </a:p>
          <a:p>
            <a:r>
              <a:rPr lang="cs-CZ" sz="1800" dirty="0">
                <a:effectLst/>
                <a:latin typeface="+mj-lt"/>
                <a:ea typeface="Calibri" panose="020F0502020204030204" pitchFamily="34" charset="0"/>
                <a:cs typeface="Times New Roman" panose="02020603050405020304" pitchFamily="18" charset="0"/>
              </a:rPr>
              <a:t>Jaký má tato pasáž význam v celku vyprávění? </a:t>
            </a:r>
          </a:p>
          <a:p>
            <a:endParaRPr lang="cs-CZ" dirty="0">
              <a:latin typeface="Calibri" panose="020F0502020204030204" pitchFamily="34" charset="0"/>
              <a:cs typeface="Times New Roman" panose="02020603050405020304" pitchFamily="18" charset="0"/>
            </a:endParaRPr>
          </a:p>
          <a:p>
            <a:endParaRPr lang="cs-CZ" dirty="0">
              <a:latin typeface="Calibri" panose="020F0502020204030204" pitchFamily="34" charset="0"/>
              <a:cs typeface="Times New Roman" panose="02020603050405020304" pitchFamily="18" charset="0"/>
            </a:endParaRPr>
          </a:p>
          <a:p>
            <a:endParaRPr lang="cs-CZ" dirty="0">
              <a:latin typeface="Calibri" panose="020F0502020204030204" pitchFamily="34" charset="0"/>
              <a:cs typeface="Times New Roman" panose="02020603050405020304" pitchFamily="18" charset="0"/>
            </a:endParaRPr>
          </a:p>
        </p:txBody>
      </p:sp>
      <p:pic>
        <p:nvPicPr>
          <p:cNvPr id="1026" name="Picture 2" descr="Alexander and the Amazons from BL Royal 20 B XX, f. 47v - PICRYL Public  Domain Image">
            <a:extLst>
              <a:ext uri="{FF2B5EF4-FFF2-40B4-BE49-F238E27FC236}">
                <a16:creationId xmlns:a16="http://schemas.microsoft.com/office/drawing/2014/main" id="{44714ED4-6E4B-4940-BB8F-F5E059ED393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14453" y="1828800"/>
            <a:ext cx="5140059" cy="3533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90DAA47-20DC-4696-AC6A-175FC3801B2E}"/>
              </a:ext>
            </a:extLst>
          </p:cNvPr>
          <p:cNvSpPr txBox="1"/>
          <p:nvPr/>
        </p:nvSpPr>
        <p:spPr>
          <a:xfrm>
            <a:off x="5901645" y="5599651"/>
            <a:ext cx="4461478" cy="369332"/>
          </a:xfrm>
          <a:prstGeom prst="rect">
            <a:avLst/>
          </a:prstGeom>
          <a:noFill/>
        </p:spPr>
        <p:txBody>
          <a:bodyPr wrap="none" rtlCol="0">
            <a:spAutoFit/>
          </a:bodyPr>
          <a:lstStyle/>
          <a:p>
            <a:r>
              <a:rPr lang="cs-CZ" dirty="0"/>
              <a:t>London, BL, </a:t>
            </a:r>
            <a:r>
              <a:rPr lang="cs-CZ" dirty="0" err="1"/>
              <a:t>Ms</a:t>
            </a:r>
            <a:r>
              <a:rPr lang="cs-CZ" dirty="0"/>
              <a:t>. </a:t>
            </a:r>
            <a:r>
              <a:rPr lang="cs-CZ" dirty="0" err="1"/>
              <a:t>Royal</a:t>
            </a:r>
            <a:r>
              <a:rPr lang="cs-CZ" dirty="0"/>
              <a:t> 20 B XX, </a:t>
            </a:r>
            <a:r>
              <a:rPr lang="cs-CZ" dirty="0" err="1"/>
              <a:t>fol</a:t>
            </a:r>
            <a:r>
              <a:rPr lang="cs-CZ" dirty="0"/>
              <a:t>. 47v</a:t>
            </a:r>
          </a:p>
        </p:txBody>
      </p:sp>
    </p:spTree>
    <p:extLst>
      <p:ext uri="{BB962C8B-B14F-4D97-AF65-F5344CB8AC3E}">
        <p14:creationId xmlns:p14="http://schemas.microsoft.com/office/powerpoint/2010/main" val="4064237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BC97A5-4F82-4937-BDE3-75B117C2D701}"/>
              </a:ext>
            </a:extLst>
          </p:cNvPr>
          <p:cNvSpPr>
            <a:spLocks noGrp="1"/>
          </p:cNvSpPr>
          <p:nvPr>
            <p:ph type="title"/>
          </p:nvPr>
        </p:nvSpPr>
        <p:spPr/>
        <p:txBody>
          <a:bodyPr>
            <a:normAutofit/>
          </a:bodyPr>
          <a:lstStyle/>
          <a:p>
            <a:r>
              <a:rPr lang="cs-CZ" sz="3000" dirty="0"/>
              <a:t>Amazonky u českých kronikářů</a:t>
            </a:r>
          </a:p>
        </p:txBody>
      </p:sp>
      <p:sp>
        <p:nvSpPr>
          <p:cNvPr id="3" name="Zástupný obsah 2">
            <a:extLst>
              <a:ext uri="{FF2B5EF4-FFF2-40B4-BE49-F238E27FC236}">
                <a16:creationId xmlns:a16="http://schemas.microsoft.com/office/drawing/2014/main" id="{A7AB5FBE-4588-48AB-B30C-5AF27CDDD904}"/>
              </a:ext>
            </a:extLst>
          </p:cNvPr>
          <p:cNvSpPr>
            <a:spLocks noGrp="1"/>
          </p:cNvSpPr>
          <p:nvPr>
            <p:ph sz="half" idx="1"/>
          </p:nvPr>
        </p:nvSpPr>
        <p:spPr/>
        <p:txBody>
          <a:bodyPr>
            <a:normAutofit lnSpcReduction="10000"/>
          </a:bodyPr>
          <a:lstStyle/>
          <a:p>
            <a:r>
              <a:rPr lang="cs-CZ" b="1" dirty="0"/>
              <a:t>Kronika t. řeč. Dalimila </a:t>
            </a:r>
          </a:p>
          <a:p>
            <a:r>
              <a:rPr lang="cs-CZ" i="1" dirty="0"/>
              <a:t>s křikem: ‚Chtěls krev – máš ji mít.</a:t>
            </a:r>
          </a:p>
          <a:p>
            <a:pPr marL="0" indent="0">
              <a:buNone/>
            </a:pPr>
            <a:r>
              <a:rPr lang="cs-CZ" i="1" dirty="0"/>
              <a:t>   Nebudeš už trýznit lid.‘</a:t>
            </a:r>
          </a:p>
          <a:p>
            <a:pPr marL="0" indent="0">
              <a:buNone/>
            </a:pPr>
            <a:r>
              <a:rPr lang="cs-CZ" i="1" dirty="0"/>
              <a:t>   S Alexandrem bojovaly,  </a:t>
            </a:r>
          </a:p>
          <a:p>
            <a:pPr marL="0" indent="0">
              <a:buNone/>
            </a:pPr>
            <a:r>
              <a:rPr lang="cs-CZ" i="1" dirty="0"/>
              <a:t>   S mnohými se bily králi,</a:t>
            </a:r>
          </a:p>
          <a:p>
            <a:pPr marL="0" indent="0">
              <a:buNone/>
            </a:pPr>
            <a:r>
              <a:rPr lang="cs-CZ" i="1" dirty="0"/>
              <a:t>   Bez velkého úsilí</a:t>
            </a:r>
          </a:p>
          <a:p>
            <a:pPr marL="0" indent="0">
              <a:buNone/>
            </a:pPr>
            <a:r>
              <a:rPr lang="cs-CZ" i="1" dirty="0"/>
              <a:t>   Sobě věhlas dobyly.</a:t>
            </a:r>
          </a:p>
          <a:p>
            <a:endParaRPr lang="cs-CZ" dirty="0"/>
          </a:p>
        </p:txBody>
      </p:sp>
      <p:sp>
        <p:nvSpPr>
          <p:cNvPr id="4" name="Zástupný obsah 3">
            <a:extLst>
              <a:ext uri="{FF2B5EF4-FFF2-40B4-BE49-F238E27FC236}">
                <a16:creationId xmlns:a16="http://schemas.microsoft.com/office/drawing/2014/main" id="{75F23949-7E6B-4C49-A606-40F04ECAB185}"/>
              </a:ext>
            </a:extLst>
          </p:cNvPr>
          <p:cNvSpPr>
            <a:spLocks noGrp="1"/>
          </p:cNvSpPr>
          <p:nvPr>
            <p:ph sz="half" idx="2"/>
          </p:nvPr>
        </p:nvSpPr>
        <p:spPr/>
        <p:txBody>
          <a:bodyPr>
            <a:normAutofit lnSpcReduction="10000"/>
          </a:bodyPr>
          <a:lstStyle/>
          <a:p>
            <a:r>
              <a:rPr lang="cs-CZ" b="1" dirty="0" err="1"/>
              <a:t>Pulkava</a:t>
            </a:r>
            <a:endParaRPr lang="cs-CZ" b="1" dirty="0"/>
          </a:p>
          <a:p>
            <a:r>
              <a:rPr lang="cs-CZ" i="1" dirty="0"/>
              <a:t>„Když to viděla Vlasta, kněžna a paní vzpomenutých dívek, velkodušně promluvila ke svým dívkám, pravíc: "Nejdražší družky, vím, že kdysi vedly Amazonky vítězné války proti </a:t>
            </a:r>
            <a:r>
              <a:rPr lang="cs-CZ" i="1" dirty="0" err="1"/>
              <a:t>Kýrovi</a:t>
            </a:r>
            <a:r>
              <a:rPr lang="cs-CZ" i="1" dirty="0"/>
              <a:t> a </a:t>
            </a:r>
            <a:r>
              <a:rPr lang="cs-CZ" b="1" i="1" dirty="0"/>
              <a:t>Alexandrovi</a:t>
            </a:r>
            <a:r>
              <a:rPr lang="cs-CZ" i="1" dirty="0"/>
              <a:t>. Proto od té doby v království Sába i v ostatních amazonských krajích vítězně vládnou dívky a ženy nad muži a manželi, což by se bezpochyby nemohlo nikdy stát, kdyby se ženy nebyly postavily odvážnými činy proti mužům. Proto seberte ducha i síly, vezměte zbraně a zvolte smrt, abychom si tvrdými ranami porobily muže, odporující, naší vládě."</a:t>
            </a:r>
            <a:endParaRPr lang="cs-CZ" dirty="0"/>
          </a:p>
          <a:p>
            <a:endParaRPr lang="cs-CZ" dirty="0"/>
          </a:p>
        </p:txBody>
      </p:sp>
    </p:spTree>
    <p:extLst>
      <p:ext uri="{BB962C8B-B14F-4D97-AF65-F5344CB8AC3E}">
        <p14:creationId xmlns:p14="http://schemas.microsoft.com/office/powerpoint/2010/main" val="2914170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8AD80E-C871-4397-8844-DB526C0346DF}"/>
              </a:ext>
            </a:extLst>
          </p:cNvPr>
          <p:cNvSpPr>
            <a:spLocks noGrp="1"/>
          </p:cNvSpPr>
          <p:nvPr>
            <p:ph type="title"/>
          </p:nvPr>
        </p:nvSpPr>
        <p:spPr>
          <a:xfrm>
            <a:off x="357809" y="365760"/>
            <a:ext cx="10596703" cy="1325562"/>
          </a:xfrm>
        </p:spPr>
        <p:txBody>
          <a:bodyPr>
            <a:normAutofit/>
          </a:bodyPr>
          <a:lstStyle/>
          <a:p>
            <a:r>
              <a:rPr lang="cs-CZ" sz="3200" dirty="0"/>
              <a:t>Otázky k četbě Próza českého středověku, s. 43–49</a:t>
            </a:r>
            <a:br>
              <a:rPr lang="cs-CZ" sz="3200" dirty="0"/>
            </a:br>
            <a:endParaRPr lang="cs-CZ" sz="3200" dirty="0"/>
          </a:p>
        </p:txBody>
      </p:sp>
      <p:sp>
        <p:nvSpPr>
          <p:cNvPr id="3" name="Zástupný obsah 2">
            <a:extLst>
              <a:ext uri="{FF2B5EF4-FFF2-40B4-BE49-F238E27FC236}">
                <a16:creationId xmlns:a16="http://schemas.microsoft.com/office/drawing/2014/main" id="{C936C19E-E876-141D-E7BC-7A63A72A2EAD}"/>
              </a:ext>
            </a:extLst>
          </p:cNvPr>
          <p:cNvSpPr>
            <a:spLocks noGrp="1"/>
          </p:cNvSpPr>
          <p:nvPr>
            <p:ph idx="1"/>
          </p:nvPr>
        </p:nvSpPr>
        <p:spPr>
          <a:xfrm>
            <a:off x="445273" y="1828800"/>
            <a:ext cx="9411959" cy="4351337"/>
          </a:xfrm>
        </p:spPr>
        <p:txBody>
          <a:bodyPr>
            <a:normAutofit/>
          </a:bodyPr>
          <a:lstStyle/>
          <a:p>
            <a:r>
              <a:rPr lang="cs-CZ" sz="2000" dirty="0"/>
              <a:t>Jak se tituluje </a:t>
            </a:r>
            <a:r>
              <a:rPr lang="cs-CZ" sz="2000" dirty="0" err="1"/>
              <a:t>Dareius</a:t>
            </a:r>
            <a:r>
              <a:rPr lang="cs-CZ" sz="2000" dirty="0"/>
              <a:t> ve svých listech? Jak ho oslovuje Alexandr?</a:t>
            </a:r>
          </a:p>
          <a:p>
            <a:r>
              <a:rPr lang="cs-CZ" sz="2000" dirty="0"/>
              <a:t>Identifikace </a:t>
            </a:r>
            <a:r>
              <a:rPr lang="cs-CZ" sz="2000" dirty="0" err="1"/>
              <a:t>exempel</a:t>
            </a:r>
            <a:r>
              <a:rPr lang="cs-CZ" sz="2000" dirty="0"/>
              <a:t> v listech mezi Al a </a:t>
            </a:r>
            <a:r>
              <a:rPr lang="cs-CZ" sz="2000" dirty="0" err="1"/>
              <a:t>Dr</a:t>
            </a:r>
            <a:endParaRPr lang="cs-CZ" sz="2000" dirty="0"/>
          </a:p>
          <a:p>
            <a:r>
              <a:rPr lang="cs-CZ" sz="2000" dirty="0"/>
              <a:t>Funkce </a:t>
            </a:r>
            <a:r>
              <a:rPr lang="cs-CZ" sz="2000" dirty="0" err="1"/>
              <a:t>exempla</a:t>
            </a:r>
            <a:r>
              <a:rPr lang="cs-CZ" sz="2000" dirty="0"/>
              <a:t> v dopisech mezi </a:t>
            </a:r>
            <a:r>
              <a:rPr lang="cs-CZ" sz="2000" dirty="0" err="1"/>
              <a:t>Dáreiem</a:t>
            </a:r>
            <a:r>
              <a:rPr lang="cs-CZ" sz="2000" dirty="0"/>
              <a:t> a Alexandrem?</a:t>
            </a:r>
          </a:p>
          <a:p>
            <a:r>
              <a:rPr lang="cs-CZ" sz="2000" dirty="0"/>
              <a:t>Naleznete pasáž, která poukazuje ke ve středověku velmi populárnímu kolu štěstěny?</a:t>
            </a:r>
          </a:p>
          <a:p>
            <a:r>
              <a:rPr lang="cs-CZ" sz="2000" dirty="0"/>
              <a:t>Metaforické obrazy moci a síly, resp. bezmoci a slabosti: dokážete je najít a určit jejich funkci?</a:t>
            </a:r>
          </a:p>
          <a:p>
            <a:r>
              <a:rPr lang="cs-CZ" sz="2000" dirty="0"/>
              <a:t>Role pýchy v textu? Komu se pýcha připisuje a jakými prostředky? </a:t>
            </a:r>
          </a:p>
          <a:p>
            <a:r>
              <a:rPr lang="cs-CZ" sz="2000" dirty="0"/>
              <a:t>Jaký čin naopak poukazuje na to, že daný jedinec není pyšný?</a:t>
            </a:r>
          </a:p>
        </p:txBody>
      </p:sp>
      <p:sp>
        <p:nvSpPr>
          <p:cNvPr id="4" name="TextovéPole 3"/>
          <p:cNvSpPr txBox="1"/>
          <p:nvPr/>
        </p:nvSpPr>
        <p:spPr>
          <a:xfrm>
            <a:off x="10201523" y="1518699"/>
            <a:ext cx="1264258" cy="7566434"/>
          </a:xfrm>
          <a:prstGeom prst="rect">
            <a:avLst/>
          </a:prstGeom>
          <a:noFill/>
        </p:spPr>
        <p:txBody>
          <a:bodyPr wrap="square" rtlCol="0">
            <a:spAutoFit/>
          </a:bodyPr>
          <a:lstStyle/>
          <a:p>
            <a:r>
              <a:rPr lang="cs-CZ" sz="9600" dirty="0"/>
              <a:t>?</a:t>
            </a:r>
          </a:p>
          <a:p>
            <a:r>
              <a:rPr lang="cs-CZ" sz="9600" dirty="0"/>
              <a:t>?</a:t>
            </a:r>
          </a:p>
          <a:p>
            <a:r>
              <a:rPr lang="cs-CZ" sz="9600" dirty="0"/>
              <a:t>?</a:t>
            </a:r>
          </a:p>
          <a:p>
            <a:endParaRPr lang="cs-CZ" sz="9600" dirty="0"/>
          </a:p>
          <a:p>
            <a:endParaRPr lang="cs-CZ" sz="9600" dirty="0"/>
          </a:p>
        </p:txBody>
      </p:sp>
    </p:spTree>
    <p:extLst>
      <p:ext uri="{BB962C8B-B14F-4D97-AF65-F5344CB8AC3E}">
        <p14:creationId xmlns:p14="http://schemas.microsoft.com/office/powerpoint/2010/main" val="979213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F8A64A-9C96-4098-A68E-C56B5EDB9804}"/>
              </a:ext>
            </a:extLst>
          </p:cNvPr>
          <p:cNvSpPr>
            <a:spLocks noGrp="1"/>
          </p:cNvSpPr>
          <p:nvPr>
            <p:ph type="title"/>
          </p:nvPr>
        </p:nvSpPr>
        <p:spPr/>
        <p:txBody>
          <a:bodyPr/>
          <a:lstStyle/>
          <a:p>
            <a:r>
              <a:rPr lang="cs-CZ" dirty="0"/>
              <a:t>Pýcha, nadvláda nad přírodou</a:t>
            </a:r>
          </a:p>
        </p:txBody>
      </p:sp>
      <p:pic>
        <p:nvPicPr>
          <p:cNvPr id="4" name="Zástupný symbol pro obsah 3">
            <a:extLst>
              <a:ext uri="{FF2B5EF4-FFF2-40B4-BE49-F238E27FC236}">
                <a16:creationId xmlns:a16="http://schemas.microsoft.com/office/drawing/2014/main" id="{D9FD7283-1ACB-4089-89A4-5A7226DDD27B}"/>
              </a:ext>
            </a:extLst>
          </p:cNvPr>
          <p:cNvPicPr>
            <a:picLocks noGrp="1" noChangeAspect="1"/>
          </p:cNvPicPr>
          <p:nvPr>
            <p:ph idx="1"/>
          </p:nvPr>
        </p:nvPicPr>
        <p:blipFill>
          <a:blip r:embed="rId2"/>
          <a:stretch>
            <a:fillRect/>
          </a:stretch>
        </p:blipFill>
        <p:spPr>
          <a:xfrm>
            <a:off x="3428228" y="2584173"/>
            <a:ext cx="4464233" cy="3348175"/>
          </a:xfrm>
          <a:prstGeom prst="rect">
            <a:avLst/>
          </a:prstGeom>
        </p:spPr>
      </p:pic>
    </p:spTree>
    <p:extLst>
      <p:ext uri="{BB962C8B-B14F-4D97-AF65-F5344CB8AC3E}">
        <p14:creationId xmlns:p14="http://schemas.microsoft.com/office/powerpoint/2010/main" val="3997134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21EE5B-0FCE-4159-BCA6-89A788D81BCA}"/>
              </a:ext>
            </a:extLst>
          </p:cNvPr>
          <p:cNvSpPr>
            <a:spLocks noGrp="1"/>
          </p:cNvSpPr>
          <p:nvPr>
            <p:ph type="title"/>
          </p:nvPr>
        </p:nvSpPr>
        <p:spPr>
          <a:xfrm>
            <a:off x="1261872" y="365760"/>
            <a:ext cx="9692640" cy="728749"/>
          </a:xfrm>
        </p:spPr>
        <p:txBody>
          <a:bodyPr>
            <a:normAutofit/>
          </a:bodyPr>
          <a:lstStyle/>
          <a:p>
            <a:r>
              <a:rPr lang="cs-CZ" sz="3600" dirty="0"/>
              <a:t>Dopis </a:t>
            </a:r>
            <a:r>
              <a:rPr lang="cs-CZ" sz="3600" dirty="0" err="1"/>
              <a:t>Dareia</a:t>
            </a:r>
            <a:r>
              <a:rPr lang="cs-CZ" sz="3600" dirty="0"/>
              <a:t> Alexandrovi, I3</a:t>
            </a:r>
          </a:p>
        </p:txBody>
      </p:sp>
      <p:sp>
        <p:nvSpPr>
          <p:cNvPr id="9" name="Zástupný symbol pro obsah 8">
            <a:extLst>
              <a:ext uri="{FF2B5EF4-FFF2-40B4-BE49-F238E27FC236}">
                <a16:creationId xmlns:a16="http://schemas.microsoft.com/office/drawing/2014/main" id="{09605E75-450F-425A-965E-DCD026A233AF}"/>
              </a:ext>
            </a:extLst>
          </p:cNvPr>
          <p:cNvSpPr>
            <a:spLocks noGrp="1"/>
          </p:cNvSpPr>
          <p:nvPr>
            <p:ph idx="1"/>
          </p:nvPr>
        </p:nvSpPr>
        <p:spPr>
          <a:xfrm>
            <a:off x="690465" y="1260764"/>
            <a:ext cx="9166767" cy="4919373"/>
          </a:xfrm>
        </p:spPr>
        <p:txBody>
          <a:bodyPr>
            <a:normAutofit/>
          </a:bodyPr>
          <a:lstStyle/>
          <a:p>
            <a:r>
              <a:rPr lang="cs-CZ" dirty="0"/>
              <a:t>Próza českého středověku, s. 65-66.</a:t>
            </a:r>
          </a:p>
          <a:p>
            <a:endParaRPr lang="cs-CZ" dirty="0"/>
          </a:p>
          <a:p>
            <a:pPr marL="0" indent="0" algn="just">
              <a:buNone/>
            </a:pPr>
            <a:r>
              <a:rPr lang="cs-CZ" sz="2400" dirty="0" err="1"/>
              <a:t>Darius</a:t>
            </a:r>
            <a:r>
              <a:rPr lang="cs-CZ" sz="2400" dirty="0"/>
              <a:t>, král </a:t>
            </a:r>
            <a:r>
              <a:rPr lang="cs-CZ" sz="2400" dirty="0" err="1"/>
              <a:t>persidský</a:t>
            </a:r>
            <a:r>
              <a:rPr lang="cs-CZ" sz="2400" dirty="0"/>
              <a:t> a král nad králi, </a:t>
            </a:r>
            <a:r>
              <a:rPr lang="cs-CZ" sz="2400" b="1" dirty="0" err="1"/>
              <a:t>sluze</a:t>
            </a:r>
            <a:r>
              <a:rPr lang="cs-CZ" sz="2400" dirty="0"/>
              <a:t> našemu Alexandrovi. </a:t>
            </a:r>
            <a:r>
              <a:rPr lang="cs-CZ" sz="2400" b="1" dirty="0" err="1"/>
              <a:t>Přikazujem</a:t>
            </a:r>
            <a:r>
              <a:rPr lang="cs-CZ" sz="2400" b="1" dirty="0"/>
              <a:t> </a:t>
            </a:r>
            <a:r>
              <a:rPr lang="cs-CZ" sz="2400" b="1" dirty="0" err="1"/>
              <a:t>nynie</a:t>
            </a:r>
            <a:r>
              <a:rPr lang="cs-CZ" sz="2400" dirty="0"/>
              <a:t>: K našima ušima přišla jest pověst, </a:t>
            </a:r>
            <a:r>
              <a:rPr lang="cs-CZ" sz="2400" b="1" dirty="0"/>
              <a:t>že </a:t>
            </a:r>
            <a:r>
              <a:rPr lang="cs-CZ" sz="2400" b="1" dirty="0" err="1"/>
              <a:t>svú</a:t>
            </a:r>
            <a:r>
              <a:rPr lang="cs-CZ" sz="2400" b="1" dirty="0"/>
              <a:t> malostí mníš se naší výsosti protiviti, ale jakožto nelze </a:t>
            </a:r>
            <a:r>
              <a:rPr lang="cs-CZ" sz="2400" b="1" dirty="0" err="1"/>
              <a:t>hlúpému</a:t>
            </a:r>
            <a:r>
              <a:rPr lang="cs-CZ" sz="2400" b="1" dirty="0"/>
              <a:t> oslu a těžkému k hvězdám se </a:t>
            </a:r>
            <a:r>
              <a:rPr lang="cs-CZ" sz="2400" b="1" dirty="0" err="1"/>
              <a:t>pozdvihnúti</a:t>
            </a:r>
            <a:r>
              <a:rPr lang="cs-CZ" sz="2400" b="1" dirty="0"/>
              <a:t>, </a:t>
            </a:r>
            <a:r>
              <a:rPr lang="cs-CZ" sz="2400" b="1" dirty="0" err="1"/>
              <a:t>poňavadž</a:t>
            </a:r>
            <a:r>
              <a:rPr lang="cs-CZ" sz="2400" b="1" dirty="0"/>
              <a:t> křídel nemá ani létavého přístroje, též ty nebudeš moci </a:t>
            </a:r>
            <a:r>
              <a:rPr lang="cs-CZ" sz="2400" b="1" dirty="0" err="1"/>
              <a:t>dosáhnúti</a:t>
            </a:r>
            <a:r>
              <a:rPr lang="cs-CZ" sz="2400" b="1" dirty="0"/>
              <a:t> proti nám, čehož se </a:t>
            </a:r>
            <a:r>
              <a:rPr lang="cs-CZ" sz="2400" b="1" dirty="0" err="1"/>
              <a:t>domnieváš</a:t>
            </a:r>
            <a:r>
              <a:rPr lang="cs-CZ" sz="2400" b="1" dirty="0"/>
              <a:t> </a:t>
            </a:r>
            <a:r>
              <a:rPr lang="cs-CZ" sz="2400" b="1" dirty="0" err="1"/>
              <a:t>dosieci</a:t>
            </a:r>
            <a:r>
              <a:rPr lang="cs-CZ" sz="2400" dirty="0"/>
              <a:t>. Slyšeli jsme zajisté, že si k naší mateři a </a:t>
            </a:r>
            <a:r>
              <a:rPr lang="cs-CZ" sz="2400" dirty="0" err="1"/>
              <a:t>synóm</a:t>
            </a:r>
            <a:r>
              <a:rPr lang="cs-CZ" sz="2400" dirty="0"/>
              <a:t> </a:t>
            </a:r>
            <a:r>
              <a:rPr lang="cs-CZ" sz="2400" dirty="0" err="1"/>
              <a:t>velikú</a:t>
            </a:r>
            <a:r>
              <a:rPr lang="cs-CZ" sz="2400" dirty="0"/>
              <a:t> dobrotivost okázal, protož zajisté věz, že </a:t>
            </a:r>
            <a:r>
              <a:rPr lang="cs-CZ" sz="2400" dirty="0" err="1"/>
              <a:t>dokudž</a:t>
            </a:r>
            <a:r>
              <a:rPr lang="cs-CZ" sz="2400" dirty="0"/>
              <a:t> jim budeš dobře činiti, nebudeš mne </a:t>
            </a:r>
            <a:r>
              <a:rPr lang="cs-CZ" sz="2400" dirty="0" err="1"/>
              <a:t>mieti</a:t>
            </a:r>
            <a:r>
              <a:rPr lang="cs-CZ" sz="2400" dirty="0"/>
              <a:t> </a:t>
            </a:r>
            <a:r>
              <a:rPr lang="cs-CZ" sz="2400" dirty="0" err="1"/>
              <a:t>nepřietele</a:t>
            </a:r>
            <a:r>
              <a:rPr lang="cs-CZ" sz="2400" dirty="0"/>
              <a:t>. Pakli jich dobře chovati nebudeš, u větší </a:t>
            </a:r>
            <a:r>
              <a:rPr lang="cs-CZ" sz="2400" dirty="0" err="1"/>
              <a:t>nepřiezen</a:t>
            </a:r>
            <a:r>
              <a:rPr lang="cs-CZ" sz="2400" dirty="0"/>
              <a:t> upadneš, nebo to na tě přijde, že osudek náš nad </a:t>
            </a:r>
            <a:r>
              <a:rPr lang="cs-CZ" sz="2400" dirty="0" err="1"/>
              <a:t>tebú</a:t>
            </a:r>
            <a:r>
              <a:rPr lang="cs-CZ" sz="2400" dirty="0"/>
              <a:t> vydaný </a:t>
            </a:r>
            <a:r>
              <a:rPr lang="cs-CZ" sz="2400" dirty="0" err="1"/>
              <a:t>počiješ</a:t>
            </a:r>
            <a:r>
              <a:rPr lang="cs-CZ" sz="2400" dirty="0"/>
              <a:t>.</a:t>
            </a:r>
          </a:p>
        </p:txBody>
      </p:sp>
    </p:spTree>
    <p:extLst>
      <p:ext uri="{BB962C8B-B14F-4D97-AF65-F5344CB8AC3E}">
        <p14:creationId xmlns:p14="http://schemas.microsoft.com/office/powerpoint/2010/main" val="1516271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21C354-F0FC-410D-A1BD-DA4CA5C2422F}"/>
              </a:ext>
            </a:extLst>
          </p:cNvPr>
          <p:cNvSpPr>
            <a:spLocks noGrp="1"/>
          </p:cNvSpPr>
          <p:nvPr>
            <p:ph type="title"/>
          </p:nvPr>
        </p:nvSpPr>
        <p:spPr>
          <a:xfrm>
            <a:off x="1261872" y="365760"/>
            <a:ext cx="9692640" cy="437804"/>
          </a:xfrm>
        </p:spPr>
        <p:txBody>
          <a:bodyPr>
            <a:normAutofit fontScale="90000"/>
          </a:bodyPr>
          <a:lstStyle/>
          <a:p>
            <a:r>
              <a:rPr lang="cs-CZ" sz="3600" dirty="0"/>
              <a:t>Alexandr Veliký: ptáci </a:t>
            </a:r>
            <a:r>
              <a:rPr lang="cs-CZ" sz="3600" dirty="0" err="1"/>
              <a:t>nohové</a:t>
            </a:r>
            <a:endParaRPr lang="cs-CZ" sz="3600" dirty="0"/>
          </a:p>
        </p:txBody>
      </p:sp>
      <p:sp>
        <p:nvSpPr>
          <p:cNvPr id="4" name="Zástupný symbol pro obsah 2">
            <a:extLst>
              <a:ext uri="{FF2B5EF4-FFF2-40B4-BE49-F238E27FC236}">
                <a16:creationId xmlns:a16="http://schemas.microsoft.com/office/drawing/2014/main" id="{ADBC38BF-B925-4CEE-8EA3-9C754A91E4D4}"/>
              </a:ext>
            </a:extLst>
          </p:cNvPr>
          <p:cNvSpPr>
            <a:spLocks noGrp="1"/>
          </p:cNvSpPr>
          <p:nvPr>
            <p:ph idx="1"/>
          </p:nvPr>
        </p:nvSpPr>
        <p:spPr>
          <a:xfrm>
            <a:off x="346364" y="1163782"/>
            <a:ext cx="11007436" cy="5013181"/>
          </a:xfrm>
        </p:spPr>
        <p:txBody>
          <a:bodyPr>
            <a:noAutofit/>
          </a:bodyPr>
          <a:lstStyle/>
          <a:p>
            <a:pPr marL="0" indent="0">
              <a:lnSpc>
                <a:spcPct val="120000"/>
              </a:lnSpc>
              <a:buNone/>
            </a:pPr>
            <a:r>
              <a:rPr lang="pl-PL" sz="2400" dirty="0">
                <a:latin typeface="+mj-lt"/>
              </a:rPr>
              <a:t>Po břehu oceánu šel dále půlnočním směrem a dostal </a:t>
            </a:r>
            <a:r>
              <a:rPr lang="cs-CZ" sz="2400" dirty="0">
                <a:latin typeface="+mj-lt"/>
              </a:rPr>
              <a:t>se k Rudému moři; tam se utábořil. V blízkosti byla neobyčejně vysoká hora. Alexander na ni vystoupil a zdálo </a:t>
            </a:r>
            <a:r>
              <a:rPr lang="pl-PL" sz="2400" dirty="0">
                <a:latin typeface="+mj-lt"/>
              </a:rPr>
              <a:t>se mu, ze je v ráji. Tehdy zatoužil sestrojit zařízení, na </a:t>
            </a:r>
            <a:r>
              <a:rPr lang="cs-CZ" sz="2400" dirty="0">
                <a:latin typeface="+mj-lt"/>
              </a:rPr>
              <a:t>němž by ho mohli ptáci </a:t>
            </a:r>
            <a:r>
              <a:rPr lang="cs-CZ" sz="2400" dirty="0" err="1">
                <a:latin typeface="+mj-lt"/>
              </a:rPr>
              <a:t>nohové</a:t>
            </a:r>
            <a:r>
              <a:rPr lang="cs-CZ" sz="2400" dirty="0">
                <a:latin typeface="+mj-lt"/>
              </a:rPr>
              <a:t> vynést až do nebe. Hned </a:t>
            </a:r>
            <a:r>
              <a:rPr lang="pl-PL" sz="2400" dirty="0">
                <a:latin typeface="+mj-lt"/>
              </a:rPr>
              <a:t>sestoupil s hory dolů, dal si zavolat architekty a nařídil </a:t>
            </a:r>
            <a:r>
              <a:rPr lang="cs-CZ" sz="2400" dirty="0">
                <a:latin typeface="+mj-lt"/>
              </a:rPr>
              <a:t>jim zhotovit vůz zpevněný železnými řetězy, aby v něm mohl bezpečně sedět. Pak rozkázal přivést nohy a pevně je k vozu připoutat. Do výše nad vůz dal pro ně připevnit </a:t>
            </a:r>
            <a:r>
              <a:rPr lang="pl-PL" sz="2400" dirty="0">
                <a:latin typeface="+mj-lt"/>
              </a:rPr>
              <a:t>potravu. Nohové se vznesli a letěli tak vysoko, že země </a:t>
            </a:r>
            <a:r>
              <a:rPr lang="cs-CZ" sz="2400" dirty="0">
                <a:latin typeface="+mj-lt"/>
              </a:rPr>
              <a:t>Alexandrovi připadala jako oseté pole a moře se kolem ní vinulo jako drak. Náhle však jakási božská síla ptáky omráčila a svrhla dolů na místo vzdálené od vojska deset </a:t>
            </a:r>
            <a:r>
              <a:rPr lang="pl-PL" sz="2400" dirty="0">
                <a:latin typeface="+mj-lt"/>
              </a:rPr>
              <a:t>dní pochodu. Řetězy na voze zůstaly nepoškozeny. Alexander </a:t>
            </a:r>
            <a:r>
              <a:rPr lang="cs-CZ" sz="2400" dirty="0">
                <a:latin typeface="+mj-lt"/>
              </a:rPr>
              <a:t>se dostal ke svým s velkými obtížemi. Vojáci ho uvítali velkým pokřikem a chválili ho jako boha.</a:t>
            </a:r>
          </a:p>
        </p:txBody>
      </p:sp>
    </p:spTree>
    <p:extLst>
      <p:ext uri="{BB962C8B-B14F-4D97-AF65-F5344CB8AC3E}">
        <p14:creationId xmlns:p14="http://schemas.microsoft.com/office/powerpoint/2010/main" val="4040901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1A5995-1B55-4101-B213-5E71AD875C45}"/>
              </a:ext>
            </a:extLst>
          </p:cNvPr>
          <p:cNvSpPr>
            <a:spLocks noGrp="1"/>
          </p:cNvSpPr>
          <p:nvPr>
            <p:ph type="title"/>
          </p:nvPr>
        </p:nvSpPr>
        <p:spPr>
          <a:xfrm>
            <a:off x="1261872" y="365760"/>
            <a:ext cx="9692640" cy="728749"/>
          </a:xfrm>
        </p:spPr>
        <p:txBody>
          <a:bodyPr/>
          <a:lstStyle/>
          <a:p>
            <a:r>
              <a:rPr lang="cs-CZ" dirty="0"/>
              <a:t>Výstup na nebesa</a:t>
            </a:r>
          </a:p>
        </p:txBody>
      </p:sp>
      <p:pic>
        <p:nvPicPr>
          <p:cNvPr id="9" name="Zástupný symbol pro obsah 8">
            <a:extLst>
              <a:ext uri="{FF2B5EF4-FFF2-40B4-BE49-F238E27FC236}">
                <a16:creationId xmlns:a16="http://schemas.microsoft.com/office/drawing/2014/main" id="{18A124BC-795F-47AE-9A5E-EA2A3C14D57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27115" y="2640997"/>
            <a:ext cx="4479925" cy="3539140"/>
          </a:xfrm>
        </p:spPr>
      </p:pic>
      <p:sp>
        <p:nvSpPr>
          <p:cNvPr id="10" name="Zástupný symbol pro obsah 9">
            <a:extLst>
              <a:ext uri="{FF2B5EF4-FFF2-40B4-BE49-F238E27FC236}">
                <a16:creationId xmlns:a16="http://schemas.microsoft.com/office/drawing/2014/main" id="{5D1750C8-F961-4ABA-B64C-0979B79DD240}"/>
              </a:ext>
            </a:extLst>
          </p:cNvPr>
          <p:cNvSpPr>
            <a:spLocks noGrp="1"/>
          </p:cNvSpPr>
          <p:nvPr>
            <p:ph sz="half" idx="2"/>
          </p:nvPr>
        </p:nvSpPr>
        <p:spPr/>
        <p:txBody>
          <a:bodyPr/>
          <a:lstStyle/>
          <a:p>
            <a:endParaRPr lang="cs-CZ" dirty="0"/>
          </a:p>
        </p:txBody>
      </p:sp>
      <p:pic>
        <p:nvPicPr>
          <p:cNvPr id="11" name="Obrázek 10">
            <a:extLst>
              <a:ext uri="{FF2B5EF4-FFF2-40B4-BE49-F238E27FC236}">
                <a16:creationId xmlns:a16="http://schemas.microsoft.com/office/drawing/2014/main" id="{91AEB023-7F3E-4C1E-8E0C-E35305BB0F69}"/>
              </a:ext>
            </a:extLst>
          </p:cNvPr>
          <p:cNvPicPr>
            <a:picLocks noChangeAspect="1"/>
          </p:cNvPicPr>
          <p:nvPr/>
        </p:nvPicPr>
        <p:blipFill>
          <a:blip r:embed="rId3"/>
          <a:stretch>
            <a:fillRect/>
          </a:stretch>
        </p:blipFill>
        <p:spPr>
          <a:xfrm>
            <a:off x="185541" y="2234898"/>
            <a:ext cx="5700419" cy="4351338"/>
          </a:xfrm>
          <a:prstGeom prst="rect">
            <a:avLst/>
          </a:prstGeom>
        </p:spPr>
      </p:pic>
    </p:spTree>
    <p:extLst>
      <p:ext uri="{BB962C8B-B14F-4D97-AF65-F5344CB8AC3E}">
        <p14:creationId xmlns:p14="http://schemas.microsoft.com/office/powerpoint/2010/main" val="3743169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74741B-31B4-4524-8E82-4EFEFEE1F8DD}"/>
              </a:ext>
            </a:extLst>
          </p:cNvPr>
          <p:cNvSpPr>
            <a:spLocks noGrp="1"/>
          </p:cNvSpPr>
          <p:nvPr>
            <p:ph type="title"/>
          </p:nvPr>
        </p:nvSpPr>
        <p:spPr/>
        <p:txBody>
          <a:bodyPr/>
          <a:lstStyle/>
          <a:p>
            <a:r>
              <a:rPr lang="cs-CZ" dirty="0"/>
              <a:t>Alexandr a ptáci </a:t>
            </a:r>
            <a:r>
              <a:rPr lang="cs-CZ" dirty="0" err="1"/>
              <a:t>nohové</a:t>
            </a:r>
            <a:br>
              <a:rPr lang="cs-CZ" dirty="0"/>
            </a:br>
            <a:endParaRPr lang="cs-CZ" dirty="0"/>
          </a:p>
        </p:txBody>
      </p:sp>
      <p:sp>
        <p:nvSpPr>
          <p:cNvPr id="3" name="Zástupný symbol pro obsah 2">
            <a:extLst>
              <a:ext uri="{FF2B5EF4-FFF2-40B4-BE49-F238E27FC236}">
                <a16:creationId xmlns:a16="http://schemas.microsoft.com/office/drawing/2014/main" id="{0162E714-0349-4A7E-B027-328F8C9B4AE4}"/>
              </a:ext>
            </a:extLst>
          </p:cNvPr>
          <p:cNvSpPr>
            <a:spLocks noGrp="1"/>
          </p:cNvSpPr>
          <p:nvPr>
            <p:ph idx="1"/>
          </p:nvPr>
        </p:nvSpPr>
        <p:spPr>
          <a:xfrm>
            <a:off x="391887" y="3249507"/>
            <a:ext cx="5716306" cy="3242733"/>
          </a:xfrm>
        </p:spPr>
        <p:txBody>
          <a:bodyPr/>
          <a:lstStyle/>
          <a:p>
            <a:r>
              <a:rPr lang="cs-CZ" b="1" dirty="0"/>
              <a:t>Klaret (Bartoloměj z Chlumce) </a:t>
            </a:r>
            <a:r>
              <a:rPr lang="cs-CZ" b="1" i="1" dirty="0" err="1"/>
              <a:t>Physiologiarius</a:t>
            </a:r>
            <a:r>
              <a:rPr lang="cs-CZ" b="1" i="1" dirty="0"/>
              <a:t> - komentář</a:t>
            </a:r>
            <a:endParaRPr lang="cs-CZ" dirty="0"/>
          </a:p>
          <a:p>
            <a:r>
              <a:rPr lang="cs-CZ" i="1" dirty="0"/>
              <a:t>O králi Alexandrovi se čte, že chtěl vybádat, jak jsou nebesa vysoko. Proto chytil dva mladé nohy a živil je, dokud nevyrostli. Pak je osedlal a nasedl. Vzal kopí, nabodl na ně kus masa, a protože držel kopí nahoru, vzlétl. Vylétl tak vysoko, že mu země připadala jako dno číše. A když uviděl, že ho sluneční žár spaluje, hodil kopí dolů. A tak </a:t>
            </a:r>
            <a:r>
              <a:rPr lang="cs-CZ" i="1" dirty="0" err="1"/>
              <a:t>nohové</a:t>
            </a:r>
            <a:r>
              <a:rPr lang="cs-CZ" i="1" dirty="0"/>
              <a:t> letěli za kopím, aby se dostali k masu.</a:t>
            </a:r>
            <a:endParaRPr lang="cs-CZ" dirty="0"/>
          </a:p>
          <a:p>
            <a:endParaRPr lang="cs-CZ" b="1" dirty="0"/>
          </a:p>
          <a:p>
            <a:endParaRPr lang="cs-CZ" b="1" dirty="0"/>
          </a:p>
        </p:txBody>
      </p:sp>
      <p:pic>
        <p:nvPicPr>
          <p:cNvPr id="4" name="Obrázek 3">
            <a:extLst>
              <a:ext uri="{FF2B5EF4-FFF2-40B4-BE49-F238E27FC236}">
                <a16:creationId xmlns:a16="http://schemas.microsoft.com/office/drawing/2014/main" id="{DBAEB120-3B5C-4530-88C6-E1BA4B6B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6754" y="1028541"/>
            <a:ext cx="4414454" cy="5652655"/>
          </a:xfrm>
          <a:prstGeom prst="rect">
            <a:avLst/>
          </a:prstGeom>
        </p:spPr>
      </p:pic>
      <p:pic>
        <p:nvPicPr>
          <p:cNvPr id="5" name="Zástupný symbol pro obsah 3">
            <a:extLst>
              <a:ext uri="{FF2B5EF4-FFF2-40B4-BE49-F238E27FC236}">
                <a16:creationId xmlns:a16="http://schemas.microsoft.com/office/drawing/2014/main" id="{0FC68296-D37E-4C79-ACCF-18D4535026C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652" t="6869" r="57105" b="10472"/>
          <a:stretch/>
        </p:blipFill>
        <p:spPr>
          <a:xfrm rot="5400000">
            <a:off x="2736184" y="-679834"/>
            <a:ext cx="1912265" cy="5520313"/>
          </a:xfrm>
          <a:prstGeom prst="rect">
            <a:avLst/>
          </a:prstGeom>
        </p:spPr>
      </p:pic>
    </p:spTree>
    <p:extLst>
      <p:ext uri="{BB962C8B-B14F-4D97-AF65-F5344CB8AC3E}">
        <p14:creationId xmlns:p14="http://schemas.microsoft.com/office/powerpoint/2010/main" val="220483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37A338-D9D0-4B89-BF51-8C29E16F42EC}"/>
              </a:ext>
            </a:extLst>
          </p:cNvPr>
          <p:cNvSpPr>
            <a:spLocks noGrp="1"/>
          </p:cNvSpPr>
          <p:nvPr>
            <p:ph type="title"/>
          </p:nvPr>
        </p:nvSpPr>
        <p:spPr>
          <a:xfrm>
            <a:off x="1261872" y="365760"/>
            <a:ext cx="9692640" cy="785707"/>
          </a:xfrm>
        </p:spPr>
        <p:txBody>
          <a:bodyPr/>
          <a:lstStyle/>
          <a:p>
            <a:r>
              <a:rPr lang="cs-CZ" dirty="0"/>
              <a:t>Pták noh v českých pramenech</a:t>
            </a:r>
          </a:p>
        </p:txBody>
      </p:sp>
      <p:pic>
        <p:nvPicPr>
          <p:cNvPr id="4" name="Zástupný symbol pro obsah 3">
            <a:extLst>
              <a:ext uri="{FF2B5EF4-FFF2-40B4-BE49-F238E27FC236}">
                <a16:creationId xmlns:a16="http://schemas.microsoft.com/office/drawing/2014/main" id="{69A30CF9-C923-4339-9D9B-78A1FFE21B8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12045" y="1312773"/>
            <a:ext cx="3395088" cy="4884298"/>
          </a:xfrm>
        </p:spPr>
      </p:pic>
      <p:sp>
        <p:nvSpPr>
          <p:cNvPr id="5" name="TextovéPole 4">
            <a:extLst>
              <a:ext uri="{FF2B5EF4-FFF2-40B4-BE49-F238E27FC236}">
                <a16:creationId xmlns:a16="http://schemas.microsoft.com/office/drawing/2014/main" id="{DFD6215A-A2B0-48CF-99DE-1156307AC9FA}"/>
              </a:ext>
            </a:extLst>
          </p:cNvPr>
          <p:cNvSpPr txBox="1"/>
          <p:nvPr/>
        </p:nvSpPr>
        <p:spPr>
          <a:xfrm>
            <a:off x="863601" y="1413934"/>
            <a:ext cx="5578324" cy="4524315"/>
          </a:xfrm>
          <a:prstGeom prst="rect">
            <a:avLst/>
          </a:prstGeom>
          <a:noFill/>
        </p:spPr>
        <p:txBody>
          <a:bodyPr wrap="square" rtlCol="0">
            <a:spAutoFit/>
          </a:bodyPr>
          <a:lstStyle/>
          <a:p>
            <a:r>
              <a:rPr lang="cs-CZ" dirty="0"/>
              <a:t>Fantastické zvíře známé v Čechách nejen z </a:t>
            </a:r>
            <a:r>
              <a:rPr lang="cs-CZ" dirty="0" err="1"/>
              <a:t>Alexandrovských</a:t>
            </a:r>
            <a:r>
              <a:rPr lang="cs-CZ" dirty="0"/>
              <a:t> příběhů, ale také</a:t>
            </a:r>
          </a:p>
          <a:p>
            <a:r>
              <a:rPr lang="cs-CZ" dirty="0"/>
              <a:t>- z popisů orientálních krajin (</a:t>
            </a:r>
            <a:r>
              <a:rPr lang="cs-CZ" b="1" dirty="0"/>
              <a:t>Marco Polo</a:t>
            </a:r>
            <a:r>
              <a:rPr lang="cs-CZ" dirty="0"/>
              <a:t>, </a:t>
            </a:r>
            <a:r>
              <a:rPr lang="cs-CZ" b="1" dirty="0" err="1"/>
              <a:t>Mandevilla</a:t>
            </a:r>
            <a:r>
              <a:rPr lang="cs-CZ" dirty="0"/>
              <a:t>)</a:t>
            </a:r>
          </a:p>
          <a:p>
            <a:r>
              <a:rPr lang="cs-CZ" dirty="0"/>
              <a:t>Marco Polo jej nazývá Gryf, unese nohama slona, kterého pustí z výšky, a tak jej zabije.</a:t>
            </a:r>
          </a:p>
          <a:p>
            <a:endParaRPr lang="cs-CZ" dirty="0"/>
          </a:p>
          <a:p>
            <a:r>
              <a:rPr lang="cs-CZ" dirty="0"/>
              <a:t>- z dobrodružných hrdinských skladeb (</a:t>
            </a:r>
            <a:r>
              <a:rPr lang="cs-CZ" b="1" dirty="0"/>
              <a:t>Vévoda Arnošt</a:t>
            </a:r>
            <a:r>
              <a:rPr lang="cs-CZ" dirty="0"/>
              <a:t>, </a:t>
            </a:r>
            <a:r>
              <a:rPr lang="cs-CZ" b="1" dirty="0"/>
              <a:t>Bruncvík</a:t>
            </a:r>
            <a:r>
              <a:rPr lang="cs-CZ" dirty="0"/>
              <a:t>)</a:t>
            </a:r>
          </a:p>
          <a:p>
            <a:r>
              <a:rPr lang="cs-CZ" dirty="0"/>
              <a:t>Zvíře „</a:t>
            </a:r>
            <a:r>
              <a:rPr lang="cs-CZ" i="1" dirty="0"/>
              <a:t>že ten každý pták jest tak silný, že na každý </a:t>
            </a:r>
            <a:r>
              <a:rPr lang="cs-CZ" i="1" dirty="0" err="1"/>
              <a:t>paznecht</a:t>
            </a:r>
            <a:r>
              <a:rPr lang="cs-CZ" i="1" dirty="0"/>
              <a:t> </a:t>
            </a:r>
            <a:r>
              <a:rPr lang="cs-CZ" i="1" dirty="0" err="1"/>
              <a:t>muož</a:t>
            </a:r>
            <a:r>
              <a:rPr lang="cs-CZ" dirty="0"/>
              <a:t> </a:t>
            </a:r>
            <a:r>
              <a:rPr lang="cs-CZ" i="1" dirty="0"/>
              <a:t>jeden </a:t>
            </a:r>
            <a:r>
              <a:rPr lang="cs-CZ" i="1" dirty="0" err="1"/>
              <a:t>kuoň</a:t>
            </a:r>
            <a:r>
              <a:rPr lang="cs-CZ" i="1" dirty="0"/>
              <a:t> </a:t>
            </a:r>
            <a:r>
              <a:rPr lang="cs-CZ" i="1" dirty="0" err="1"/>
              <a:t>vzieti</a:t>
            </a:r>
            <a:r>
              <a:rPr lang="cs-CZ" i="1" dirty="0"/>
              <a:t>, a tak veliký, že z jedné hory na </a:t>
            </a:r>
            <a:r>
              <a:rPr lang="cs-CZ" i="1" dirty="0" err="1"/>
              <a:t>druhú</a:t>
            </a:r>
            <a:r>
              <a:rPr lang="cs-CZ" i="1" dirty="0"/>
              <a:t> kročí.“ </a:t>
            </a:r>
            <a:r>
              <a:rPr lang="cs-CZ" dirty="0"/>
              <a:t>(Bruncvík</a:t>
            </a:r>
            <a:r>
              <a:rPr lang="cs-CZ" i="1" dirty="0"/>
              <a:t>, </a:t>
            </a:r>
            <a:r>
              <a:rPr lang="cs-CZ" dirty="0"/>
              <a:t>s. 168)</a:t>
            </a:r>
          </a:p>
          <a:p>
            <a:endParaRPr lang="cs-CZ" dirty="0"/>
          </a:p>
          <a:p>
            <a:r>
              <a:rPr lang="cs-CZ" dirty="0"/>
              <a:t>- z bestiářů (</a:t>
            </a:r>
            <a:r>
              <a:rPr lang="cs-CZ" b="1" dirty="0"/>
              <a:t>Nová rada</a:t>
            </a:r>
            <a:r>
              <a:rPr lang="cs-CZ" dirty="0"/>
              <a:t>, </a:t>
            </a:r>
            <a:r>
              <a:rPr lang="cs-CZ" b="1" dirty="0" err="1"/>
              <a:t>Physiologus</a:t>
            </a:r>
            <a:r>
              <a:rPr lang="cs-CZ" b="1" dirty="0"/>
              <a:t>, Pavel Žídek</a:t>
            </a:r>
            <a:r>
              <a:rPr lang="cs-CZ" dirty="0"/>
              <a:t>)</a:t>
            </a:r>
          </a:p>
          <a:p>
            <a:r>
              <a:rPr lang="cs-CZ" dirty="0"/>
              <a:t>Viz iluminace vpravo</a:t>
            </a:r>
          </a:p>
        </p:txBody>
      </p:sp>
    </p:spTree>
    <p:extLst>
      <p:ext uri="{BB962C8B-B14F-4D97-AF65-F5344CB8AC3E}">
        <p14:creationId xmlns:p14="http://schemas.microsoft.com/office/powerpoint/2010/main" val="3763813412"/>
      </p:ext>
    </p:extLst>
  </p:cSld>
  <p:clrMapOvr>
    <a:masterClrMapping/>
  </p:clrMapOvr>
</p:sld>
</file>

<file path=ppt/theme/theme1.xml><?xml version="1.0" encoding="utf-8"?>
<a:theme xmlns:a="http://schemas.openxmlformats.org/drawingml/2006/main" name="Pohled">
  <a:themeElements>
    <a:clrScheme name="Pohled">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Pohled">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ohled">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otalTime>1146</TotalTime>
  <Words>2270</Words>
  <Application>Microsoft Office PowerPoint</Application>
  <PresentationFormat>Širokoúhlá obrazovka</PresentationFormat>
  <Paragraphs>85</Paragraphs>
  <Slides>25</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25</vt:i4>
      </vt:variant>
    </vt:vector>
  </HeadingPairs>
  <TitlesOfParts>
    <vt:vector size="31" baseType="lpstr">
      <vt:lpstr>Arial</vt:lpstr>
      <vt:lpstr>Calibri</vt:lpstr>
      <vt:lpstr>Century Schoolbook</vt:lpstr>
      <vt:lpstr>Times New Roman</vt:lpstr>
      <vt:lpstr>Wingdings 2</vt:lpstr>
      <vt:lpstr>Pohled</vt:lpstr>
      <vt:lpstr>Historia de preliis jako román v dopisech</vt:lpstr>
      <vt:lpstr>Dialog v listech mezi Alexandrem a Dáreiem</vt:lpstr>
      <vt:lpstr>Otázky k četbě Próza českého středověku, s. 43–49 </vt:lpstr>
      <vt:lpstr>Pýcha, nadvláda nad přírodou</vt:lpstr>
      <vt:lpstr>Dopis Dareia Alexandrovi, I3</vt:lpstr>
      <vt:lpstr>Alexandr Veliký: ptáci nohové</vt:lpstr>
      <vt:lpstr>Výstup na nebesa</vt:lpstr>
      <vt:lpstr>Alexandr a ptáci nohové </vt:lpstr>
      <vt:lpstr>Pták noh v českých pramenech</vt:lpstr>
      <vt:lpstr>Poslední promluva Dareia k Alexandrovi, I 1</vt:lpstr>
      <vt:lpstr>Dareios Alexandrovi I3, staročesky</vt:lpstr>
      <vt:lpstr>Alexandr a král Poros</vt:lpstr>
      <vt:lpstr>Prezentace aplikace PowerPoint</vt:lpstr>
      <vt:lpstr>Alexandrova titulatura</vt:lpstr>
      <vt:lpstr>Plutarchos: Ammón otcem Alexandra</vt:lpstr>
      <vt:lpstr>Korunovace (§ 74)</vt:lpstr>
      <vt:lpstr>Změna titulatury v dopisech</vt:lpstr>
      <vt:lpstr>Alexandr a Amazonky</vt:lpstr>
      <vt:lpstr>Plútarchos o Amazonkách</vt:lpstr>
      <vt:lpstr>Alexandrův dopis královně Amazonek (Historia de preliis, § 82)</vt:lpstr>
      <vt:lpstr>Královna Amazonek odpovídá Alexandrovi (ibid., § 83)</vt:lpstr>
      <vt:lpstr>Královna Amazonek odpovídá Alexandrovi (pokr., § 83)</vt:lpstr>
      <vt:lpstr>Alexandrova odpověď (§84)</vt:lpstr>
      <vt:lpstr>Otázky k textu o Amazonkách</vt:lpstr>
      <vt:lpstr>Amazonky u českých kronikářů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Historia de preliis Nejoblíbenější středověké vyprávění  o Alexandrovi</dc:title>
  <dc:creator>Svátek, Jaroslav</dc:creator>
  <cp:lastModifiedBy>Libichová Cermanová, Pavlína</cp:lastModifiedBy>
  <cp:revision>26</cp:revision>
  <dcterms:created xsi:type="dcterms:W3CDTF">2020-11-02T18:57:41Z</dcterms:created>
  <dcterms:modified xsi:type="dcterms:W3CDTF">2023-10-31T21:27:17Z</dcterms:modified>
</cp:coreProperties>
</file>