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81" r:id="rId2"/>
    <p:sldId id="275" r:id="rId3"/>
    <p:sldId id="276" r:id="rId4"/>
    <p:sldId id="277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72AA-0619-3B40-BDFF-830423874E55}" type="datetimeFigureOut">
              <a:rPr lang="cs-CZ" smtClean="0"/>
              <a:t>11.05.21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66FD9-E04E-C847-B871-807B26BEE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4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7. přednáška</a:t>
            </a:r>
          </a:p>
        </p:txBody>
      </p:sp>
    </p:spTree>
    <p:extLst>
      <p:ext uri="{BB962C8B-B14F-4D97-AF65-F5344CB8AC3E}">
        <p14:creationId xmlns:p14="http://schemas.microsoft.com/office/powerpoint/2010/main" val="218630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/>
              <a:t>Maurice Merleau-Ponty (1908–1961)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3" y="1694985"/>
            <a:ext cx="9886950" cy="4916741"/>
          </a:xfrm>
        </p:spPr>
        <p:txBody>
          <a:bodyPr>
            <a:normAutofit/>
          </a:bodyPr>
          <a:lstStyle/>
          <a:p>
            <a:r>
              <a:rPr lang="cs-CZ" sz="3200" dirty="0"/>
              <a:t>„Oko a duch“ (</a:t>
            </a:r>
            <a:r>
              <a:rPr lang="cs-CZ" sz="3200" dirty="0" err="1"/>
              <a:t>L'Œil</a:t>
            </a:r>
            <a:r>
              <a:rPr lang="cs-CZ" sz="3200" dirty="0"/>
              <a:t> et </a:t>
            </a:r>
            <a:r>
              <a:rPr lang="cs-CZ" sz="3200" dirty="0" err="1"/>
              <a:t>l'Esprit</a:t>
            </a:r>
            <a:r>
              <a:rPr lang="cs-CZ" sz="3200" dirty="0"/>
              <a:t>; 1961)</a:t>
            </a:r>
          </a:p>
          <a:p>
            <a:endParaRPr lang="cs-CZ" sz="3200" dirty="0"/>
          </a:p>
          <a:p>
            <a:r>
              <a:rPr lang="cs-CZ" sz="3200" dirty="0"/>
              <a:t>„Nepřímá řeč a hlasy ticha“ (</a:t>
            </a:r>
            <a:r>
              <a:rPr lang="cs-CZ" sz="3200" dirty="0" err="1"/>
              <a:t>Le</a:t>
            </a:r>
            <a:r>
              <a:rPr lang="cs-CZ" sz="3200" dirty="0"/>
              <a:t> </a:t>
            </a:r>
            <a:r>
              <a:rPr lang="cs-CZ" sz="3200" dirty="0" err="1"/>
              <a:t>Langage</a:t>
            </a:r>
            <a:r>
              <a:rPr lang="cs-CZ" sz="3200" dirty="0"/>
              <a:t> </a:t>
            </a:r>
            <a:r>
              <a:rPr lang="cs-CZ" sz="3200" dirty="0" err="1"/>
              <a:t>indirect</a:t>
            </a:r>
            <a:r>
              <a:rPr lang="cs-CZ" sz="3200" dirty="0"/>
              <a:t> et les </a:t>
            </a:r>
            <a:r>
              <a:rPr lang="cs-CZ" sz="3200" dirty="0" err="1"/>
              <a:t>voix</a:t>
            </a:r>
            <a:r>
              <a:rPr lang="cs-CZ" sz="3200" dirty="0"/>
              <a:t> </a:t>
            </a:r>
            <a:r>
              <a:rPr lang="cs-CZ" sz="3200" dirty="0" err="1"/>
              <a:t>du</a:t>
            </a:r>
            <a:r>
              <a:rPr lang="cs-CZ" sz="3200" dirty="0"/>
              <a:t> silence; 1952)</a:t>
            </a:r>
          </a:p>
          <a:p>
            <a:pPr lvl="1"/>
            <a:r>
              <a:rPr lang="cs-CZ" sz="2400" dirty="0"/>
              <a:t>Veškerá přítomnost je závislá na cizotě (nepřítomnosti), vidíme díky tomu, že ztvárňujeme to, co je </a:t>
            </a:r>
            <a:r>
              <a:rPr lang="cs-CZ" sz="2400" dirty="0" err="1"/>
              <a:t>ztvárnitelné</a:t>
            </a:r>
            <a:r>
              <a:rPr lang="cs-CZ" sz="2400" dirty="0"/>
              <a:t> nekonečně způsoby, pohybujeme se díky nepovšimnutým strukturám těla. Obdobně rozumíme literatuře na základě toho, co literatura sama nevyslovuje.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11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Mikel </a:t>
            </a:r>
            <a:r>
              <a:rPr lang="cs-CZ" dirty="0" err="1"/>
              <a:t>Dufrenne</a:t>
            </a:r>
            <a:r>
              <a:rPr lang="cs-CZ" dirty="0"/>
              <a:t> (1910–1995)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3" y="2152948"/>
            <a:ext cx="9574717" cy="4458778"/>
          </a:xfrm>
        </p:spPr>
        <p:txBody>
          <a:bodyPr>
            <a:normAutofit/>
          </a:bodyPr>
          <a:lstStyle/>
          <a:p>
            <a:r>
              <a:rPr lang="cs-CZ" sz="3200" i="1" dirty="0"/>
              <a:t>Fenomenologie estetické zkušenosti (</a:t>
            </a:r>
            <a:r>
              <a:rPr lang="cs-CZ" sz="3200" i="1" dirty="0" err="1"/>
              <a:t>Phénoménologie</a:t>
            </a:r>
            <a:r>
              <a:rPr lang="cs-CZ" sz="3200" i="1" dirty="0"/>
              <a:t> de </a:t>
            </a:r>
            <a:r>
              <a:rPr lang="cs-CZ" sz="3200" i="1" dirty="0" err="1"/>
              <a:t>l'expérience</a:t>
            </a:r>
            <a:r>
              <a:rPr lang="cs-CZ" sz="3200" i="1" dirty="0"/>
              <a:t> </a:t>
            </a:r>
            <a:r>
              <a:rPr lang="cs-CZ" sz="3200" i="1" dirty="0" err="1"/>
              <a:t>esthétique</a:t>
            </a:r>
            <a:r>
              <a:rPr lang="cs-CZ" sz="3200" dirty="0"/>
              <a:t>; 1953)</a:t>
            </a:r>
          </a:p>
          <a:p>
            <a:r>
              <a:rPr lang="cs-CZ" sz="2400" dirty="0"/>
              <a:t>V uměleckém díle je zapotřebí rozlišovat smyslovou danost reprezentaci a expresi. </a:t>
            </a:r>
          </a:p>
          <a:p>
            <a:r>
              <a:rPr lang="cs-CZ" sz="2400" dirty="0"/>
              <a:t>Umělecké dílo má v sobě dimenzi „hloubky“, kterou je pozorovatel přiváděn ke „kvazi-subjektu“ estetického předmětu.</a:t>
            </a:r>
          </a:p>
          <a:p>
            <a:r>
              <a:rPr lang="cs-CZ" sz="2400" dirty="0"/>
              <a:t>„A priori“ afektivity, kterými je pociťován svět a zároveň subjekt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03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Mikel </a:t>
            </a:r>
            <a:r>
              <a:rPr lang="cs-CZ" dirty="0" err="1"/>
              <a:t>Dufrenne</a:t>
            </a:r>
            <a:r>
              <a:rPr lang="cs-CZ" dirty="0"/>
              <a:t> (1910–1995)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3" y="1895707"/>
            <a:ext cx="9574717" cy="4716019"/>
          </a:xfrm>
        </p:spPr>
        <p:txBody>
          <a:bodyPr>
            <a:normAutofit/>
          </a:bodyPr>
          <a:lstStyle/>
          <a:p>
            <a:r>
              <a:rPr lang="cs-CZ" sz="2400" dirty="0"/>
              <a:t>„A priori“ se nevztahují k neosobnímu subjektu, ale k jednotlivému subjektu. V a priori je překročen rozdíl mezi objektivním a subjektivním.</a:t>
            </a:r>
          </a:p>
          <a:p>
            <a:pPr lvl="1"/>
            <a:r>
              <a:rPr lang="cs-CZ" sz="2400" dirty="0"/>
              <a:t>„Afektivní </a:t>
            </a:r>
            <a:r>
              <a:rPr lang="cs-CZ" sz="2400" i="1" dirty="0"/>
              <a:t>a priori </a:t>
            </a:r>
            <a:r>
              <a:rPr lang="cs-CZ" sz="2400" dirty="0"/>
              <a:t>vytváří svět stálý a koherentní, protože sídlí v tom, co je v subjektu nejhlubší, jelikož je tím, co je nejhlubší v estetickém předmětu“</a:t>
            </a:r>
          </a:p>
          <a:p>
            <a:r>
              <a:rPr lang="cs-CZ" sz="2400" dirty="0"/>
              <a:t>A priori jsou zároveň subjektivní i objektivní: vystihují bytí existenciální i kosmické: projevuje je například Mozartova jasnost, prudkost </a:t>
            </a:r>
            <a:r>
              <a:rPr lang="cs-CZ" sz="2400" dirty="0" err="1"/>
              <a:t>Bethovenova</a:t>
            </a:r>
            <a:r>
              <a:rPr lang="cs-CZ" sz="2400" dirty="0"/>
              <a:t>, </a:t>
            </a:r>
            <a:r>
              <a:rPr lang="cs-CZ" sz="2400" dirty="0" err="1"/>
              <a:t>Moliérova</a:t>
            </a:r>
            <a:r>
              <a:rPr lang="cs-CZ" sz="2400" dirty="0"/>
              <a:t> komičnost, Bachův klid, Racinovo tragično ...</a:t>
            </a:r>
          </a:p>
          <a:p>
            <a:r>
              <a:rPr lang="cs-CZ" sz="2400" dirty="0"/>
              <a:t>Umělecké dílo je pravdivé, „význam estetického předmětu překračuje subjektivitu člověka, který se v tomto předmětu vyjadřuje“.</a:t>
            </a:r>
          </a:p>
        </p:txBody>
      </p:sp>
    </p:spTree>
    <p:extLst>
      <p:ext uri="{BB962C8B-B14F-4D97-AF65-F5344CB8AC3E}">
        <p14:creationId xmlns:p14="http://schemas.microsoft.com/office/powerpoint/2010/main" val="276693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36923</TotalTime>
  <Words>262</Words>
  <Application>Microsoft Macintosh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Oříznutí</vt:lpstr>
      <vt:lpstr>Fenomenologie II</vt:lpstr>
      <vt:lpstr>Maurice Merleau-Ponty (1908–1961)</vt:lpstr>
      <vt:lpstr>Mikel Dufrenne (1910–1995)</vt:lpstr>
      <vt:lpstr>Mikel Dufrenne (1910–1995)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154</cp:revision>
  <dcterms:created xsi:type="dcterms:W3CDTF">2021-02-16T10:22:56Z</dcterms:created>
  <dcterms:modified xsi:type="dcterms:W3CDTF">2021-05-10T22:32:15Z</dcterms:modified>
</cp:coreProperties>
</file>