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7"/>
  </p:notesMasterIdLst>
  <p:sldIdLst>
    <p:sldId id="281" r:id="rId2"/>
    <p:sldId id="275" r:id="rId3"/>
    <p:sldId id="276" r:id="rId4"/>
    <p:sldId id="277" r:id="rId5"/>
    <p:sldId id="273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282"/>
    <p:restoredTop sz="94627"/>
  </p:normalViewPr>
  <p:slideViewPr>
    <p:cSldViewPr snapToGrid="0" snapToObjects="1">
      <p:cViewPr varScale="1">
        <p:scale>
          <a:sx n="110" d="100"/>
          <a:sy n="110" d="100"/>
        </p:scale>
        <p:origin x="53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 snapToObjects="1">
      <p:cViewPr varScale="1">
        <p:scale>
          <a:sx n="86" d="100"/>
          <a:sy n="86" d="100"/>
        </p:scale>
        <p:origin x="3928" y="22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57072AA-0619-3B40-BDFF-830423874E55}" type="datetimeFigureOut">
              <a:rPr lang="cs-CZ" smtClean="0"/>
              <a:t>11.05.21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3B66FD9-E04E-C847-B871-807B26BEE98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404003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oddílu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5/11/21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5/11/21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5/11/21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5/11/21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5/11/21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5BAA4C2-D843-004E-BA0D-F41C0ABAF4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1591560"/>
          </a:xfrm>
        </p:spPr>
        <p:txBody>
          <a:bodyPr/>
          <a:lstStyle/>
          <a:p>
            <a:r>
              <a:rPr lang="cs-CZ" dirty="0"/>
              <a:t>Fenomenologie II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44BEF4B1-3B61-3041-8547-909F4544957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679906" y="4660135"/>
            <a:ext cx="6831673" cy="1233889"/>
          </a:xfrm>
        </p:spPr>
        <p:txBody>
          <a:bodyPr/>
          <a:lstStyle/>
          <a:p>
            <a:r>
              <a:rPr lang="cs-CZ" dirty="0"/>
              <a:t>7. přednáška</a:t>
            </a:r>
          </a:p>
        </p:txBody>
      </p:sp>
    </p:spTree>
    <p:extLst>
      <p:ext uri="{BB962C8B-B14F-4D97-AF65-F5344CB8AC3E}">
        <p14:creationId xmlns:p14="http://schemas.microsoft.com/office/powerpoint/2010/main" val="21863092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96B43-4C67-464C-ACAB-1020D51E9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485900"/>
          </a:xfrm>
        </p:spPr>
        <p:txBody>
          <a:bodyPr>
            <a:normAutofit/>
          </a:bodyPr>
          <a:lstStyle/>
          <a:p>
            <a:r>
              <a:rPr lang="cs-CZ"/>
              <a:t>Maurice Merleau-Ponty (1908–1961)</a:t>
            </a:r>
            <a:endParaRPr lang="cs-CZ" dirty="0"/>
          </a:p>
        </p:txBody>
      </p:sp>
      <p:sp>
        <p:nvSpPr>
          <p:cNvPr id="2056" name="Content Placeholder 2055">
            <a:extLst>
              <a:ext uri="{FF2B5EF4-FFF2-40B4-BE49-F238E27FC236}">
                <a16:creationId xmlns:a16="http://schemas.microsoft.com/office/drawing/2014/main" id="{7834E0AD-F8DA-400A-80AE-545DF711A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6633" y="1694985"/>
            <a:ext cx="9886950" cy="4916741"/>
          </a:xfrm>
        </p:spPr>
        <p:txBody>
          <a:bodyPr>
            <a:normAutofit/>
          </a:bodyPr>
          <a:lstStyle/>
          <a:p>
            <a:r>
              <a:rPr lang="cs-CZ" sz="3200" dirty="0"/>
              <a:t>„Oko a duch“ (</a:t>
            </a:r>
            <a:r>
              <a:rPr lang="cs-CZ" sz="3200" dirty="0" err="1"/>
              <a:t>L'Œil</a:t>
            </a:r>
            <a:r>
              <a:rPr lang="cs-CZ" sz="3200" dirty="0"/>
              <a:t> et </a:t>
            </a:r>
            <a:r>
              <a:rPr lang="cs-CZ" sz="3200" dirty="0" err="1"/>
              <a:t>l'Esprit</a:t>
            </a:r>
            <a:r>
              <a:rPr lang="cs-CZ" sz="3200" dirty="0"/>
              <a:t>; 1961)</a:t>
            </a:r>
          </a:p>
          <a:p>
            <a:endParaRPr lang="cs-CZ" sz="3200" dirty="0"/>
          </a:p>
          <a:p>
            <a:r>
              <a:rPr lang="cs-CZ" sz="3200" dirty="0"/>
              <a:t>„Nepřímá řeč a hlasy ticha“ (</a:t>
            </a:r>
            <a:r>
              <a:rPr lang="cs-CZ" sz="3200" dirty="0" err="1"/>
              <a:t>Le</a:t>
            </a:r>
            <a:r>
              <a:rPr lang="cs-CZ" sz="3200" dirty="0"/>
              <a:t> </a:t>
            </a:r>
            <a:r>
              <a:rPr lang="cs-CZ" sz="3200" dirty="0" err="1"/>
              <a:t>Langage</a:t>
            </a:r>
            <a:r>
              <a:rPr lang="cs-CZ" sz="3200" dirty="0"/>
              <a:t> </a:t>
            </a:r>
            <a:r>
              <a:rPr lang="cs-CZ" sz="3200" dirty="0" err="1"/>
              <a:t>indirect</a:t>
            </a:r>
            <a:r>
              <a:rPr lang="cs-CZ" sz="3200" dirty="0"/>
              <a:t> et les </a:t>
            </a:r>
            <a:r>
              <a:rPr lang="cs-CZ" sz="3200" dirty="0" err="1"/>
              <a:t>voix</a:t>
            </a:r>
            <a:r>
              <a:rPr lang="cs-CZ" sz="3200" dirty="0"/>
              <a:t> </a:t>
            </a:r>
            <a:r>
              <a:rPr lang="cs-CZ" sz="3200" dirty="0" err="1"/>
              <a:t>du</a:t>
            </a:r>
            <a:r>
              <a:rPr lang="cs-CZ" sz="3200" dirty="0"/>
              <a:t> silence; 1952)</a:t>
            </a:r>
          </a:p>
          <a:p>
            <a:pPr lvl="1"/>
            <a:r>
              <a:rPr lang="cs-CZ" sz="2400" dirty="0"/>
              <a:t>Veškerá přítomnost je závislá na cizotě (nepřítomnosti), vidíme díky tomu, že ztvárňujeme to, co je </a:t>
            </a:r>
            <a:r>
              <a:rPr lang="cs-CZ" sz="2400" dirty="0" err="1"/>
              <a:t>ztvárnitelné</a:t>
            </a:r>
            <a:r>
              <a:rPr lang="cs-CZ" sz="2400" dirty="0"/>
              <a:t> nekonečně způsoby, pohybujeme se díky nepovšimnutým strukturám těla. Obdobně rozumíme literatuře na základě toho, co literatura sama nevyslovuje. 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8511762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96B43-4C67-464C-ACAB-1020D51E9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485900"/>
          </a:xfrm>
        </p:spPr>
        <p:txBody>
          <a:bodyPr>
            <a:normAutofit/>
          </a:bodyPr>
          <a:lstStyle/>
          <a:p>
            <a:r>
              <a:rPr lang="cs-CZ" dirty="0"/>
              <a:t>Mikel </a:t>
            </a:r>
            <a:r>
              <a:rPr lang="cs-CZ" dirty="0" err="1"/>
              <a:t>Dufrenne</a:t>
            </a:r>
            <a:r>
              <a:rPr lang="cs-CZ" dirty="0"/>
              <a:t> (1910–1995)</a:t>
            </a:r>
          </a:p>
        </p:txBody>
      </p:sp>
      <p:sp>
        <p:nvSpPr>
          <p:cNvPr id="2056" name="Content Placeholder 2055">
            <a:extLst>
              <a:ext uri="{FF2B5EF4-FFF2-40B4-BE49-F238E27FC236}">
                <a16:creationId xmlns:a16="http://schemas.microsoft.com/office/drawing/2014/main" id="{7834E0AD-F8DA-400A-80AE-545DF711A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6633" y="2152948"/>
            <a:ext cx="9574717" cy="4458778"/>
          </a:xfrm>
        </p:spPr>
        <p:txBody>
          <a:bodyPr>
            <a:normAutofit/>
          </a:bodyPr>
          <a:lstStyle/>
          <a:p>
            <a:r>
              <a:rPr lang="cs-CZ" sz="3200" i="1" dirty="0"/>
              <a:t>Fenomenologie estetické zkušenosti (</a:t>
            </a:r>
            <a:r>
              <a:rPr lang="cs-CZ" sz="3200" i="1" dirty="0" err="1"/>
              <a:t>Phénoménologie</a:t>
            </a:r>
            <a:r>
              <a:rPr lang="cs-CZ" sz="3200" i="1" dirty="0"/>
              <a:t> de </a:t>
            </a:r>
            <a:r>
              <a:rPr lang="cs-CZ" sz="3200" i="1" dirty="0" err="1"/>
              <a:t>l'expérience</a:t>
            </a:r>
            <a:r>
              <a:rPr lang="cs-CZ" sz="3200" i="1" dirty="0"/>
              <a:t> </a:t>
            </a:r>
            <a:r>
              <a:rPr lang="cs-CZ" sz="3200" i="1" dirty="0" err="1"/>
              <a:t>esthétique</a:t>
            </a:r>
            <a:r>
              <a:rPr lang="cs-CZ" sz="3200" dirty="0"/>
              <a:t>; 1953)</a:t>
            </a:r>
          </a:p>
          <a:p>
            <a:r>
              <a:rPr lang="cs-CZ" sz="2400" dirty="0"/>
              <a:t>V uměleckém díle je zapotřebí rozlišovat smyslovou danost reprezentaci a expresi. </a:t>
            </a:r>
          </a:p>
          <a:p>
            <a:r>
              <a:rPr lang="cs-CZ" sz="2400" dirty="0"/>
              <a:t>Umělecké dílo má v sobě dimenzi „hloubky“, kterou je pozorovatel přiváděn ke „kvazi-subjektu“ estetického předmětu.</a:t>
            </a:r>
          </a:p>
          <a:p>
            <a:r>
              <a:rPr lang="cs-CZ" sz="2400" dirty="0"/>
              <a:t>„A priori“ afektivity, kterými je pociťován svět a zároveň subjekt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200394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2196B43-4C67-464C-ACAB-1020D51E97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90650" y="685800"/>
            <a:ext cx="9886950" cy="1485900"/>
          </a:xfrm>
        </p:spPr>
        <p:txBody>
          <a:bodyPr>
            <a:normAutofit/>
          </a:bodyPr>
          <a:lstStyle/>
          <a:p>
            <a:r>
              <a:rPr lang="cs-CZ" dirty="0"/>
              <a:t>Mikel </a:t>
            </a:r>
            <a:r>
              <a:rPr lang="cs-CZ" dirty="0" err="1"/>
              <a:t>Dufrenne</a:t>
            </a:r>
            <a:r>
              <a:rPr lang="cs-CZ" dirty="0"/>
              <a:t> (1910–1995)</a:t>
            </a:r>
          </a:p>
        </p:txBody>
      </p:sp>
      <p:sp>
        <p:nvSpPr>
          <p:cNvPr id="2056" name="Content Placeholder 2055">
            <a:extLst>
              <a:ext uri="{FF2B5EF4-FFF2-40B4-BE49-F238E27FC236}">
                <a16:creationId xmlns:a16="http://schemas.microsoft.com/office/drawing/2014/main" id="{7834E0AD-F8DA-400A-80AE-545DF711AB4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26633" y="1895707"/>
            <a:ext cx="9574717" cy="4716019"/>
          </a:xfrm>
        </p:spPr>
        <p:txBody>
          <a:bodyPr>
            <a:normAutofit/>
          </a:bodyPr>
          <a:lstStyle/>
          <a:p>
            <a:r>
              <a:rPr lang="cs-CZ" sz="2400" dirty="0"/>
              <a:t>„A priori“ se nevztahují k neosobnímu subjektu, ale k jednotlivému subjektu. V a priori je překročen rozdíl mezi objektivním a subjektivním.</a:t>
            </a:r>
          </a:p>
          <a:p>
            <a:pPr lvl="1"/>
            <a:r>
              <a:rPr lang="cs-CZ" sz="2400" dirty="0"/>
              <a:t>„Afektivní </a:t>
            </a:r>
            <a:r>
              <a:rPr lang="cs-CZ" sz="2400" i="1" dirty="0"/>
              <a:t>a priori </a:t>
            </a:r>
            <a:r>
              <a:rPr lang="cs-CZ" sz="2400" dirty="0"/>
              <a:t>vytváří svět stálý a koherentní, protože sídlí v tom, co je v subjektu nejhlubší, jelikož je tím, co je nejhlubší v estetickém předmětu“</a:t>
            </a:r>
          </a:p>
          <a:p>
            <a:r>
              <a:rPr lang="cs-CZ" sz="2400" dirty="0"/>
              <a:t>A priori jsou zároveň subjektivní i objektivní: vystihují bytí existenciální i kosmické: projevuje je například Mozartova jasnost, prudkost </a:t>
            </a:r>
            <a:r>
              <a:rPr lang="cs-CZ" sz="2400" dirty="0" err="1"/>
              <a:t>Bethovenova</a:t>
            </a:r>
            <a:r>
              <a:rPr lang="cs-CZ" sz="2400" dirty="0"/>
              <a:t>, </a:t>
            </a:r>
            <a:r>
              <a:rPr lang="cs-CZ" sz="2400" dirty="0" err="1"/>
              <a:t>Moliérova</a:t>
            </a:r>
            <a:r>
              <a:rPr lang="cs-CZ" sz="2400" dirty="0"/>
              <a:t> komičnost, Bachův klid, Racinovo tragično ...</a:t>
            </a:r>
          </a:p>
          <a:p>
            <a:r>
              <a:rPr lang="cs-CZ" sz="2400" dirty="0"/>
              <a:t>Umělecké dílo je pravdivé, „význam estetického předmětu překračuje subjektivitu člověka, který se v tomto předmětu vyjadřuje“.</a:t>
            </a:r>
          </a:p>
        </p:txBody>
      </p:sp>
    </p:spTree>
    <p:extLst>
      <p:ext uri="{BB962C8B-B14F-4D97-AF65-F5344CB8AC3E}">
        <p14:creationId xmlns:p14="http://schemas.microsoft.com/office/powerpoint/2010/main" val="276693920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7E958EA-C643-7A41-858F-CBEA89381F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Děkuji za pozornost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4844CEF3-3ECE-FF49-923E-F425CB1BD77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6213885"/>
      </p:ext>
    </p:extLst>
  </p:cSld>
  <p:clrMapOvr>
    <a:masterClrMapping/>
  </p:clrMapOvr>
</p:sld>
</file>

<file path=ppt/theme/theme1.xml><?xml version="1.0" encoding="utf-8"?>
<a:theme xmlns:a="http://schemas.openxmlformats.org/drawingml/2006/main" name="Oříznutí">
  <a:themeElements>
    <a:clrScheme name="Crop">
      <a:dk1>
        <a:sysClr val="windowText" lastClr="000000"/>
      </a:dk1>
      <a:lt1>
        <a:sysClr val="window" lastClr="FFFFFF"/>
      </a:lt1>
      <a:dk2>
        <a:srgbClr val="191B0E"/>
      </a:dk2>
      <a:lt2>
        <a:srgbClr val="EFEDE3"/>
      </a:lt2>
      <a:accent1>
        <a:srgbClr val="8C8D86"/>
      </a:accent1>
      <a:accent2>
        <a:srgbClr val="E6C069"/>
      </a:accent2>
      <a:accent3>
        <a:srgbClr val="897B61"/>
      </a:accent3>
      <a:accent4>
        <a:srgbClr val="8DAB8E"/>
      </a:accent4>
      <a:accent5>
        <a:srgbClr val="77A2BB"/>
      </a:accent5>
      <a:accent6>
        <a:srgbClr val="E28394"/>
      </a:accent6>
      <a:hlink>
        <a:srgbClr val="77A2BB"/>
      </a:hlink>
      <a:folHlink>
        <a:srgbClr val="957A99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Oříznutí</Template>
  <TotalTime>36923</TotalTime>
  <Words>262</Words>
  <Application>Microsoft Macintosh PowerPoint</Application>
  <PresentationFormat>Širokoúhlá obrazovka</PresentationFormat>
  <Paragraphs>18</Paragraphs>
  <Slides>5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8" baseType="lpstr">
      <vt:lpstr>Calibri</vt:lpstr>
      <vt:lpstr>Franklin Gothic Book</vt:lpstr>
      <vt:lpstr>Oříznutí</vt:lpstr>
      <vt:lpstr>Fenomenologie II</vt:lpstr>
      <vt:lpstr>Maurice Merleau-Ponty (1908–1961)</vt:lpstr>
      <vt:lpstr>Mikel Dufrenne (1910–1995)</vt:lpstr>
      <vt:lpstr>Mikel Dufrenne (1910–1995)</vt:lpstr>
      <vt:lpstr>Děkuji za pozornost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Strukturlismus a postmodernismus</dc:title>
  <dc:creator>milos sevcik</dc:creator>
  <cp:lastModifiedBy>milos sevcik</cp:lastModifiedBy>
  <cp:revision>154</cp:revision>
  <dcterms:created xsi:type="dcterms:W3CDTF">2021-02-16T10:22:56Z</dcterms:created>
  <dcterms:modified xsi:type="dcterms:W3CDTF">2021-05-10T22:32:15Z</dcterms:modified>
</cp:coreProperties>
</file>