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4" r:id="rId7"/>
    <p:sldId id="263" r:id="rId8"/>
    <p:sldId id="265" r:id="rId9"/>
    <p:sldId id="266" r:id="rId10"/>
    <p:sldId id="257" r:id="rId11"/>
    <p:sldId id="267" r:id="rId12"/>
    <p:sldId id="268" r:id="rId13"/>
    <p:sldId id="269" r:id="rId14"/>
    <p:sldId id="270" r:id="rId15"/>
    <p:sldId id="271" r:id="rId16"/>
    <p:sldId id="272"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572" y="-1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1FAA2695-3FB8-4B53-B4D0-13FF81299A62}" type="datetimeFigureOut">
              <a:rPr lang="cs-CZ" smtClean="0"/>
              <a:pPr/>
              <a:t>16.2.2021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199EA2A-E267-48EA-9B4E-12BB476424DE}"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FAA2695-3FB8-4B53-B4D0-13FF81299A62}" type="datetimeFigureOut">
              <a:rPr lang="cs-CZ" smtClean="0"/>
              <a:pPr/>
              <a:t>16.2.2021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199EA2A-E267-48EA-9B4E-12BB476424DE}"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FAA2695-3FB8-4B53-B4D0-13FF81299A62}" type="datetimeFigureOut">
              <a:rPr lang="cs-CZ" smtClean="0"/>
              <a:pPr/>
              <a:t>16.2.2021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199EA2A-E267-48EA-9B4E-12BB476424DE}"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FAA2695-3FB8-4B53-B4D0-13FF81299A62}" type="datetimeFigureOut">
              <a:rPr lang="cs-CZ" smtClean="0"/>
              <a:pPr/>
              <a:t>16.2.2021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199EA2A-E267-48EA-9B4E-12BB476424DE}"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FAA2695-3FB8-4B53-B4D0-13FF81299A62}" type="datetimeFigureOut">
              <a:rPr lang="cs-CZ" smtClean="0"/>
              <a:pPr/>
              <a:t>16.2.2021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199EA2A-E267-48EA-9B4E-12BB476424DE}"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FAA2695-3FB8-4B53-B4D0-13FF81299A62}" type="datetimeFigureOut">
              <a:rPr lang="cs-CZ" smtClean="0"/>
              <a:pPr/>
              <a:t>16.2.2021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199EA2A-E267-48EA-9B4E-12BB476424DE}"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FAA2695-3FB8-4B53-B4D0-13FF81299A62}" type="datetimeFigureOut">
              <a:rPr lang="cs-CZ" smtClean="0"/>
              <a:pPr/>
              <a:t>16.2.2021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199EA2A-E267-48EA-9B4E-12BB476424DE}"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1FAA2695-3FB8-4B53-B4D0-13FF81299A62}" type="datetimeFigureOut">
              <a:rPr lang="cs-CZ" smtClean="0"/>
              <a:pPr/>
              <a:t>16.2.2021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199EA2A-E267-48EA-9B4E-12BB476424DE}"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FAA2695-3FB8-4B53-B4D0-13FF81299A62}" type="datetimeFigureOut">
              <a:rPr lang="cs-CZ" smtClean="0"/>
              <a:pPr/>
              <a:t>16.2.2021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199EA2A-E267-48EA-9B4E-12BB476424DE}"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FAA2695-3FB8-4B53-B4D0-13FF81299A62}" type="datetimeFigureOut">
              <a:rPr lang="cs-CZ" smtClean="0"/>
              <a:pPr/>
              <a:t>16.2.2021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199EA2A-E267-48EA-9B4E-12BB476424DE}"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FAA2695-3FB8-4B53-B4D0-13FF81299A62}" type="datetimeFigureOut">
              <a:rPr lang="cs-CZ" smtClean="0"/>
              <a:pPr/>
              <a:t>16.2.2021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199EA2A-E267-48EA-9B4E-12BB476424DE}"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AA2695-3FB8-4B53-B4D0-13FF81299A62}" type="datetimeFigureOut">
              <a:rPr lang="cs-CZ" smtClean="0"/>
              <a:pPr/>
              <a:t>16.2.2021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99EA2A-E267-48EA-9B4E-12BB476424DE}"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Nederlandse</a:t>
            </a:r>
            <a:r>
              <a:rPr lang="cs-CZ" dirty="0" smtClean="0"/>
              <a:t> </a:t>
            </a:r>
            <a:r>
              <a:rPr lang="cs-CZ" dirty="0" err="1" smtClean="0"/>
              <a:t>literatuur</a:t>
            </a:r>
            <a:r>
              <a:rPr lang="cs-CZ" dirty="0" smtClean="0"/>
              <a:t> </a:t>
            </a:r>
            <a:r>
              <a:rPr lang="cs-CZ" dirty="0" err="1" smtClean="0"/>
              <a:t>en</a:t>
            </a:r>
            <a:r>
              <a:rPr lang="cs-CZ" dirty="0" smtClean="0"/>
              <a:t> </a:t>
            </a:r>
            <a:r>
              <a:rPr lang="cs-CZ" dirty="0" err="1" smtClean="0"/>
              <a:t>cultuur</a:t>
            </a:r>
            <a:r>
              <a:rPr lang="cs-CZ" dirty="0" smtClean="0"/>
              <a:t> na 1945</a:t>
            </a:r>
            <a:endParaRPr lang="cs-CZ" dirty="0"/>
          </a:p>
        </p:txBody>
      </p:sp>
      <p:sp>
        <p:nvSpPr>
          <p:cNvPr id="3" name="Podnadpis 2"/>
          <p:cNvSpPr>
            <a:spLocks noGrp="1"/>
          </p:cNvSpPr>
          <p:nvPr>
            <p:ph type="subTitle" idx="1"/>
          </p:nvPr>
        </p:nvSpPr>
        <p:spPr/>
        <p:txBody>
          <a:bodyPr/>
          <a:lstStyle/>
          <a:p>
            <a:r>
              <a:rPr lang="cs-CZ" dirty="0" err="1" smtClean="0"/>
              <a:t>Literair</a:t>
            </a:r>
            <a:r>
              <a:rPr lang="cs-CZ" dirty="0" smtClean="0"/>
              <a:t>-</a:t>
            </a:r>
            <a:r>
              <a:rPr lang="cs-CZ" dirty="0" err="1" smtClean="0"/>
              <a:t>historische</a:t>
            </a:r>
            <a:r>
              <a:rPr lang="cs-CZ" dirty="0" smtClean="0"/>
              <a:t> </a:t>
            </a:r>
            <a:r>
              <a:rPr lang="cs-CZ" dirty="0" err="1" smtClean="0"/>
              <a:t>context</a:t>
            </a:r>
            <a:r>
              <a:rPr lang="cs-CZ" dirty="0" smtClean="0"/>
              <a:t> 1945-1960</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normAutofit fontScale="90000"/>
          </a:bodyPr>
          <a:lstStyle/>
          <a:p>
            <a:r>
              <a:rPr lang="cs-CZ" dirty="0" err="1" smtClean="0"/>
              <a:t>Maatschappelijk</a:t>
            </a:r>
            <a:r>
              <a:rPr lang="cs-CZ" dirty="0" smtClean="0"/>
              <a:t> </a:t>
            </a:r>
            <a:r>
              <a:rPr lang="cs-CZ" dirty="0" err="1" smtClean="0"/>
              <a:t>klimaat</a:t>
            </a:r>
            <a:r>
              <a:rPr lang="cs-CZ" dirty="0" smtClean="0"/>
              <a:t> </a:t>
            </a:r>
            <a:r>
              <a:rPr lang="cs-CZ" dirty="0" err="1" smtClean="0"/>
              <a:t>gereflecteerd</a:t>
            </a:r>
            <a:r>
              <a:rPr lang="cs-CZ" dirty="0" smtClean="0"/>
              <a:t> in </a:t>
            </a:r>
            <a:r>
              <a:rPr lang="cs-CZ" dirty="0" err="1" smtClean="0"/>
              <a:t>literatuur</a:t>
            </a:r>
            <a:endParaRPr lang="cs-CZ" dirty="0"/>
          </a:p>
        </p:txBody>
      </p:sp>
      <p:sp>
        <p:nvSpPr>
          <p:cNvPr id="3" name="Zástupný symbol pro obsah 2"/>
          <p:cNvSpPr>
            <a:spLocks noGrp="1"/>
          </p:cNvSpPr>
          <p:nvPr>
            <p:ph idx="1"/>
          </p:nvPr>
        </p:nvSpPr>
        <p:spPr>
          <a:xfrm>
            <a:off x="457200" y="1600200"/>
            <a:ext cx="8229600" cy="4925144"/>
          </a:xfrm>
        </p:spPr>
        <p:txBody>
          <a:bodyPr>
            <a:noAutofit/>
          </a:bodyPr>
          <a:lstStyle/>
          <a:p>
            <a:pPr>
              <a:spcBef>
                <a:spcPts val="0"/>
              </a:spcBef>
            </a:pPr>
            <a:r>
              <a:rPr lang="cs-CZ" sz="2800" dirty="0" err="1" smtClean="0">
                <a:ea typeface="Calibri"/>
                <a:cs typeface="Times New Roman"/>
              </a:rPr>
              <a:t>Literatuur</a:t>
            </a:r>
            <a:r>
              <a:rPr lang="cs-CZ" sz="2800" dirty="0" smtClean="0">
                <a:ea typeface="Calibri"/>
                <a:cs typeface="Times New Roman"/>
              </a:rPr>
              <a:t> </a:t>
            </a:r>
            <a:r>
              <a:rPr lang="cs-CZ" sz="2800" dirty="0" err="1" smtClean="0">
                <a:ea typeface="Calibri"/>
                <a:cs typeface="Times New Roman"/>
              </a:rPr>
              <a:t>kan</a:t>
            </a:r>
            <a:r>
              <a:rPr lang="cs-CZ" sz="2800" dirty="0" smtClean="0">
                <a:ea typeface="Calibri"/>
                <a:cs typeface="Times New Roman"/>
              </a:rPr>
              <a:t> </a:t>
            </a:r>
            <a:r>
              <a:rPr lang="cs-CZ" sz="2800" dirty="0" err="1" smtClean="0">
                <a:ea typeface="Calibri"/>
                <a:cs typeface="Times New Roman"/>
              </a:rPr>
              <a:t>getuigen</a:t>
            </a:r>
            <a:r>
              <a:rPr lang="cs-CZ" sz="2800" dirty="0" smtClean="0">
                <a:ea typeface="Calibri"/>
                <a:cs typeface="Times New Roman"/>
              </a:rPr>
              <a:t> van </a:t>
            </a:r>
            <a:r>
              <a:rPr lang="cs-CZ" sz="2800" dirty="0" err="1" smtClean="0">
                <a:ea typeface="Calibri"/>
                <a:cs typeface="Times New Roman"/>
              </a:rPr>
              <a:t>het</a:t>
            </a:r>
            <a:r>
              <a:rPr lang="cs-CZ" sz="2800" dirty="0" smtClean="0">
                <a:ea typeface="Calibri"/>
                <a:cs typeface="Times New Roman"/>
              </a:rPr>
              <a:t> </a:t>
            </a:r>
            <a:r>
              <a:rPr lang="nl-NL" sz="2800" dirty="0" smtClean="0">
                <a:ea typeface="Calibri"/>
                <a:cs typeface="Times New Roman"/>
              </a:rPr>
              <a:t>bra</a:t>
            </a:r>
            <a:r>
              <a:rPr lang="cs-CZ" sz="2800" dirty="0" err="1" smtClean="0">
                <a:ea typeface="Calibri"/>
                <a:cs typeface="Times New Roman"/>
              </a:rPr>
              <a:t>af</a:t>
            </a:r>
            <a:r>
              <a:rPr lang="cs-CZ" sz="2800" dirty="0" smtClean="0">
                <a:ea typeface="Calibri"/>
                <a:cs typeface="Times New Roman"/>
              </a:rPr>
              <a:t>,</a:t>
            </a:r>
            <a:r>
              <a:rPr lang="nl-NL" sz="2800" dirty="0" smtClean="0">
                <a:ea typeface="Calibri"/>
                <a:cs typeface="Times New Roman"/>
              </a:rPr>
              <a:t> burgerlijk, grotendeels godsdienstig</a:t>
            </a:r>
            <a:r>
              <a:rPr lang="cs-CZ" sz="2800" dirty="0" smtClean="0">
                <a:ea typeface="Calibri"/>
                <a:cs typeface="Times New Roman"/>
              </a:rPr>
              <a:t> </a:t>
            </a:r>
            <a:r>
              <a:rPr lang="nl-NL" sz="2800" dirty="0" smtClean="0">
                <a:ea typeface="Calibri"/>
                <a:cs typeface="Times New Roman"/>
              </a:rPr>
              <a:t>klimaat</a:t>
            </a:r>
            <a:r>
              <a:rPr lang="cs-CZ" sz="2800" dirty="0" smtClean="0">
                <a:ea typeface="Calibri"/>
                <a:cs typeface="Times New Roman"/>
              </a:rPr>
              <a:t> </a:t>
            </a:r>
            <a:r>
              <a:rPr lang="nl-NL" sz="2800" dirty="0" smtClean="0">
                <a:ea typeface="Calibri"/>
                <a:cs typeface="Times New Roman"/>
              </a:rPr>
              <a:t> </a:t>
            </a:r>
            <a:endParaRPr lang="cs-CZ" sz="2800" dirty="0" smtClean="0">
              <a:ea typeface="Calibri"/>
              <a:cs typeface="Times New Roman"/>
            </a:endParaRPr>
          </a:p>
          <a:p>
            <a:pPr>
              <a:spcBef>
                <a:spcPts val="0"/>
              </a:spcBef>
            </a:pPr>
            <a:r>
              <a:rPr lang="cs-CZ" sz="2800" dirty="0" err="1" smtClean="0">
                <a:ea typeface="Calibri"/>
                <a:cs typeface="Times New Roman"/>
              </a:rPr>
              <a:t>Inzending</a:t>
            </a:r>
            <a:r>
              <a:rPr lang="cs-CZ" sz="2800" dirty="0" smtClean="0">
                <a:ea typeface="Calibri"/>
                <a:cs typeface="Times New Roman"/>
              </a:rPr>
              <a:t> van </a:t>
            </a:r>
            <a:r>
              <a:rPr lang="nl-NL" sz="2800" dirty="0" smtClean="0">
                <a:ea typeface="Calibri"/>
                <a:cs typeface="Times New Roman"/>
              </a:rPr>
              <a:t>575 sonnetten</a:t>
            </a:r>
            <a:r>
              <a:rPr lang="cs-CZ" sz="2800" dirty="0" smtClean="0">
                <a:ea typeface="Calibri"/>
                <a:cs typeface="Times New Roman"/>
              </a:rPr>
              <a:t> </a:t>
            </a:r>
            <a:r>
              <a:rPr lang="cs-CZ" sz="2800" dirty="0" err="1" smtClean="0">
                <a:ea typeface="Calibri"/>
                <a:cs typeface="Times New Roman"/>
              </a:rPr>
              <a:t>als</a:t>
            </a:r>
            <a:r>
              <a:rPr lang="cs-CZ" sz="2800" dirty="0" smtClean="0">
                <a:ea typeface="Calibri"/>
                <a:cs typeface="Times New Roman"/>
              </a:rPr>
              <a:t> </a:t>
            </a:r>
            <a:r>
              <a:rPr lang="cs-CZ" sz="2800" dirty="0" err="1" smtClean="0">
                <a:ea typeface="Calibri"/>
                <a:cs typeface="Times New Roman"/>
              </a:rPr>
              <a:t>antwoord</a:t>
            </a:r>
            <a:r>
              <a:rPr lang="cs-CZ" sz="2800" dirty="0" smtClean="0">
                <a:ea typeface="Calibri"/>
                <a:cs typeface="Times New Roman"/>
              </a:rPr>
              <a:t> </a:t>
            </a:r>
            <a:r>
              <a:rPr lang="cs-CZ" sz="2800" dirty="0" err="1" smtClean="0">
                <a:ea typeface="Calibri"/>
                <a:cs typeface="Times New Roman"/>
              </a:rPr>
              <a:t>op</a:t>
            </a:r>
            <a:r>
              <a:rPr lang="cs-CZ" sz="2800" dirty="0" smtClean="0">
                <a:ea typeface="Calibri"/>
                <a:cs typeface="Times New Roman"/>
              </a:rPr>
              <a:t> de</a:t>
            </a:r>
            <a:r>
              <a:rPr lang="nl-NL" sz="2800" dirty="0" smtClean="0">
                <a:ea typeface="Calibri"/>
                <a:cs typeface="Times New Roman"/>
              </a:rPr>
              <a:t> sonettenprijsvraag georganiseerd door de </a:t>
            </a:r>
            <a:r>
              <a:rPr lang="nl-NL" sz="2800" dirty="0" smtClean="0">
                <a:ea typeface="Calibri"/>
                <a:cs typeface="Times New Roman"/>
              </a:rPr>
              <a:t>Maatscha</a:t>
            </a:r>
            <a:r>
              <a:rPr lang="cs-CZ" sz="2800" dirty="0" smtClean="0">
                <a:ea typeface="Calibri"/>
                <a:cs typeface="Times New Roman"/>
              </a:rPr>
              <a:t>p</a:t>
            </a:r>
            <a:r>
              <a:rPr lang="nl-NL" sz="2800" dirty="0" smtClean="0">
                <a:ea typeface="Calibri"/>
                <a:cs typeface="Times New Roman"/>
              </a:rPr>
              <a:t>pij </a:t>
            </a:r>
            <a:r>
              <a:rPr lang="nl-NL" sz="2800" dirty="0" smtClean="0">
                <a:ea typeface="Calibri"/>
                <a:cs typeface="Times New Roman"/>
              </a:rPr>
              <a:t>der Nederlandse letterkunde</a:t>
            </a:r>
            <a:r>
              <a:rPr lang="cs-CZ" sz="2800" dirty="0" smtClean="0">
                <a:ea typeface="Calibri"/>
                <a:cs typeface="Times New Roman"/>
              </a:rPr>
              <a:t> in 1950</a:t>
            </a:r>
            <a:r>
              <a:rPr lang="nl-NL" sz="2800" dirty="0" smtClean="0">
                <a:ea typeface="Calibri"/>
                <a:cs typeface="Times New Roman"/>
              </a:rPr>
              <a:t>. </a:t>
            </a:r>
            <a:endParaRPr lang="cs-CZ" sz="2800" dirty="0" smtClean="0">
              <a:ea typeface="Calibri"/>
              <a:cs typeface="Times New Roman"/>
            </a:endParaRPr>
          </a:p>
          <a:p>
            <a:pPr lvl="1">
              <a:spcBef>
                <a:spcPts val="0"/>
              </a:spcBef>
            </a:pPr>
            <a:r>
              <a:rPr lang="nl-NL" dirty="0" smtClean="0">
                <a:ea typeface="Calibri"/>
                <a:cs typeface="Times New Roman"/>
              </a:rPr>
              <a:t>Eis</a:t>
            </a:r>
            <a:r>
              <a:rPr lang="cs-CZ" dirty="0" err="1" smtClean="0">
                <a:ea typeface="Calibri"/>
                <a:cs typeface="Times New Roman"/>
              </a:rPr>
              <a:t>en</a:t>
            </a:r>
            <a:r>
              <a:rPr lang="cs-CZ" dirty="0" smtClean="0">
                <a:ea typeface="Calibri"/>
                <a:cs typeface="Times New Roman"/>
              </a:rPr>
              <a:t>: </a:t>
            </a:r>
            <a:r>
              <a:rPr lang="cs-CZ" dirty="0" err="1" smtClean="0">
                <a:ea typeface="Calibri"/>
                <a:cs typeface="Times New Roman"/>
              </a:rPr>
              <a:t>alleen</a:t>
            </a:r>
            <a:r>
              <a:rPr lang="cs-CZ" dirty="0" smtClean="0">
                <a:ea typeface="Calibri"/>
                <a:cs typeface="Times New Roman"/>
              </a:rPr>
              <a:t> f</a:t>
            </a:r>
            <a:r>
              <a:rPr lang="nl-NL" dirty="0" smtClean="0">
                <a:ea typeface="Calibri"/>
                <a:cs typeface="Times New Roman"/>
              </a:rPr>
              <a:t>ormeel</a:t>
            </a:r>
            <a:r>
              <a:rPr lang="cs-CZ" dirty="0" smtClean="0">
                <a:ea typeface="Calibri"/>
                <a:cs typeface="Times New Roman"/>
              </a:rPr>
              <a:t>, </a:t>
            </a:r>
            <a:r>
              <a:rPr lang="cs-CZ" dirty="0" err="1" smtClean="0">
                <a:ea typeface="Calibri"/>
                <a:cs typeface="Times New Roman"/>
              </a:rPr>
              <a:t>inhoudelijk</a:t>
            </a:r>
            <a:r>
              <a:rPr lang="cs-CZ" dirty="0" smtClean="0">
                <a:ea typeface="Calibri"/>
                <a:cs typeface="Times New Roman"/>
              </a:rPr>
              <a:t> </a:t>
            </a:r>
            <a:r>
              <a:rPr lang="cs-CZ" dirty="0" err="1" smtClean="0">
                <a:ea typeface="Calibri"/>
                <a:cs typeface="Times New Roman"/>
              </a:rPr>
              <a:t>keuze</a:t>
            </a:r>
            <a:r>
              <a:rPr lang="cs-CZ" dirty="0" smtClean="0">
                <a:ea typeface="Calibri"/>
                <a:cs typeface="Times New Roman"/>
              </a:rPr>
              <a:t> van de </a:t>
            </a:r>
            <a:r>
              <a:rPr lang="cs-CZ" dirty="0" err="1" smtClean="0">
                <a:ea typeface="Calibri"/>
                <a:cs typeface="Times New Roman"/>
              </a:rPr>
              <a:t>dichter</a:t>
            </a:r>
            <a:r>
              <a:rPr lang="cs-CZ" dirty="0" smtClean="0">
                <a:ea typeface="Calibri"/>
                <a:cs typeface="Times New Roman"/>
              </a:rPr>
              <a:t> </a:t>
            </a:r>
          </a:p>
          <a:p>
            <a:pPr lvl="1">
              <a:spcBef>
                <a:spcPts val="0"/>
              </a:spcBef>
            </a:pPr>
            <a:r>
              <a:rPr lang="nl-NL" dirty="0" smtClean="0">
                <a:ea typeface="Calibri"/>
                <a:cs typeface="Times New Roman"/>
              </a:rPr>
              <a:t>Beoordelingscriterium</a:t>
            </a:r>
            <a:r>
              <a:rPr lang="cs-CZ" dirty="0" smtClean="0">
                <a:ea typeface="Calibri"/>
                <a:cs typeface="Times New Roman"/>
              </a:rPr>
              <a:t>:</a:t>
            </a:r>
            <a:r>
              <a:rPr lang="nl-NL" dirty="0" smtClean="0">
                <a:ea typeface="Calibri"/>
                <a:cs typeface="Times New Roman"/>
              </a:rPr>
              <a:t> “schoonheid en oorspronkelijkheid” </a:t>
            </a:r>
            <a:endParaRPr lang="cs-CZ" dirty="0" smtClean="0">
              <a:ea typeface="Calibri"/>
              <a:cs typeface="Times New Roman"/>
            </a:endParaRPr>
          </a:p>
          <a:p>
            <a:pPr lvl="1">
              <a:spcBef>
                <a:spcPts val="0"/>
              </a:spcBef>
            </a:pPr>
            <a:r>
              <a:rPr lang="nl-NL" dirty="0" smtClean="0">
                <a:ea typeface="Calibri"/>
                <a:cs typeface="Times New Roman"/>
              </a:rPr>
              <a:t>belangstelling voor deze traditionele vorm </a:t>
            </a:r>
            <a:r>
              <a:rPr lang="cs-CZ" dirty="0" smtClean="0">
                <a:ea typeface="Calibri"/>
                <a:cs typeface="Times New Roman"/>
              </a:rPr>
              <a:t>(</a:t>
            </a:r>
            <a:r>
              <a:rPr lang="cs-CZ" dirty="0" err="1" smtClean="0">
                <a:ea typeface="Calibri"/>
                <a:cs typeface="Times New Roman"/>
              </a:rPr>
              <a:t>aantal</a:t>
            </a:r>
            <a:r>
              <a:rPr lang="cs-CZ" dirty="0" smtClean="0">
                <a:ea typeface="Calibri"/>
                <a:cs typeface="Times New Roman"/>
              </a:rPr>
              <a:t> </a:t>
            </a:r>
            <a:r>
              <a:rPr lang="cs-CZ" dirty="0" err="1" smtClean="0">
                <a:ea typeface="Calibri"/>
                <a:cs typeface="Times New Roman"/>
              </a:rPr>
              <a:t>sonetten</a:t>
            </a:r>
            <a:r>
              <a:rPr lang="cs-CZ" dirty="0" smtClean="0">
                <a:ea typeface="Calibri"/>
                <a:cs typeface="Times New Roman"/>
              </a:rPr>
              <a:t>)</a:t>
            </a:r>
            <a:r>
              <a:rPr lang="nl-NL" dirty="0" smtClean="0">
                <a:ea typeface="Calibri"/>
                <a:cs typeface="Times New Roman"/>
              </a:rPr>
              <a:t> </a:t>
            </a:r>
            <a:r>
              <a:rPr lang="cs-CZ" dirty="0" smtClean="0">
                <a:ea typeface="Calibri"/>
                <a:cs typeface="Times New Roman"/>
              </a:rPr>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Winnaar</a:t>
            </a:r>
            <a:r>
              <a:rPr lang="cs-CZ" dirty="0" smtClean="0"/>
              <a:t> </a:t>
            </a:r>
            <a:r>
              <a:rPr lang="cs-CZ" dirty="0" err="1" smtClean="0"/>
              <a:t>sonnettenprijsvraag</a:t>
            </a:r>
            <a:endParaRPr lang="cs-CZ" dirty="0"/>
          </a:p>
        </p:txBody>
      </p:sp>
      <p:sp>
        <p:nvSpPr>
          <p:cNvPr id="3" name="Zástupný symbol pro obsah 2"/>
          <p:cNvSpPr>
            <a:spLocks noGrp="1"/>
          </p:cNvSpPr>
          <p:nvPr>
            <p:ph idx="1"/>
          </p:nvPr>
        </p:nvSpPr>
        <p:spPr>
          <a:xfrm>
            <a:off x="457200" y="1600200"/>
            <a:ext cx="8229600" cy="4997152"/>
          </a:xfrm>
        </p:spPr>
        <p:txBody>
          <a:bodyPr>
            <a:noAutofit/>
          </a:bodyPr>
          <a:lstStyle/>
          <a:p>
            <a:pPr marL="285750" lvl="1">
              <a:spcBef>
                <a:spcPts val="0"/>
              </a:spcBef>
              <a:buNone/>
            </a:pPr>
            <a:r>
              <a:rPr lang="cs-CZ" sz="1800" dirty="0" smtClean="0">
                <a:ea typeface="Calibri"/>
                <a:cs typeface="Times New Roman"/>
              </a:rPr>
              <a:t>„In Memoriam“ – W. M. </a:t>
            </a:r>
            <a:r>
              <a:rPr lang="cs-CZ" sz="1800" dirty="0" err="1" smtClean="0">
                <a:ea typeface="Calibri"/>
                <a:cs typeface="Times New Roman"/>
              </a:rPr>
              <a:t>Frederiks</a:t>
            </a:r>
            <a:r>
              <a:rPr lang="cs-CZ" sz="1800" dirty="0" smtClean="0">
                <a:ea typeface="Calibri"/>
                <a:cs typeface="Times New Roman"/>
              </a:rPr>
              <a:t> (</a:t>
            </a:r>
            <a:r>
              <a:rPr lang="cs-CZ" sz="1800" dirty="0" err="1" smtClean="0">
                <a:ea typeface="Calibri"/>
                <a:cs typeface="Times New Roman"/>
              </a:rPr>
              <a:t>pseud</a:t>
            </a:r>
            <a:r>
              <a:rPr lang="cs-CZ" sz="1800" dirty="0" smtClean="0">
                <a:ea typeface="Calibri"/>
                <a:cs typeface="Times New Roman"/>
              </a:rPr>
              <a:t>.)	„</a:t>
            </a:r>
            <a:r>
              <a:rPr lang="cs-CZ" sz="1800" dirty="0" err="1" smtClean="0">
                <a:ea typeface="Calibri"/>
                <a:cs typeface="Times New Roman"/>
              </a:rPr>
              <a:t>sonnet</a:t>
            </a:r>
            <a:r>
              <a:rPr lang="cs-CZ" sz="1800" dirty="0" smtClean="0">
                <a:ea typeface="Calibri"/>
                <a:cs typeface="Times New Roman"/>
              </a:rPr>
              <a:t>“ - </a:t>
            </a:r>
            <a:r>
              <a:rPr lang="cs-CZ" sz="1800" dirty="0" err="1" smtClean="0">
                <a:ea typeface="Calibri"/>
                <a:cs typeface="Times New Roman"/>
              </a:rPr>
              <a:t>Lucebert</a:t>
            </a:r>
            <a:endParaRPr lang="cs-CZ" sz="1800" dirty="0" smtClean="0">
              <a:ea typeface="Calibri"/>
              <a:cs typeface="Times New Roman"/>
            </a:endParaRPr>
          </a:p>
          <a:p>
            <a:pPr marL="285750" lvl="1">
              <a:spcBef>
                <a:spcPts val="0"/>
              </a:spcBef>
              <a:buNone/>
            </a:pPr>
            <a:endParaRPr lang="cs-CZ" sz="1800" dirty="0" smtClean="0">
              <a:ea typeface="Calibri"/>
              <a:cs typeface="Times New Roman"/>
            </a:endParaRPr>
          </a:p>
          <a:p>
            <a:pPr>
              <a:spcBef>
                <a:spcPts val="0"/>
              </a:spcBef>
              <a:buNone/>
            </a:pPr>
            <a:r>
              <a:rPr lang="cs-CZ" sz="1800" dirty="0" err="1" smtClean="0">
                <a:ea typeface="Calibri"/>
                <a:cs typeface="Times New Roman"/>
              </a:rPr>
              <a:t>Het</a:t>
            </a:r>
            <a:r>
              <a:rPr lang="cs-CZ" sz="1800" dirty="0" smtClean="0">
                <a:ea typeface="Calibri"/>
                <a:cs typeface="Times New Roman"/>
              </a:rPr>
              <a:t> </a:t>
            </a:r>
            <a:r>
              <a:rPr lang="cs-CZ" sz="1800" dirty="0" err="1" smtClean="0">
                <a:ea typeface="Calibri"/>
                <a:cs typeface="Times New Roman"/>
              </a:rPr>
              <a:t>is</a:t>
            </a:r>
            <a:r>
              <a:rPr lang="cs-CZ" sz="1800" dirty="0" smtClean="0">
                <a:ea typeface="Calibri"/>
                <a:cs typeface="Times New Roman"/>
              </a:rPr>
              <a:t> </a:t>
            </a:r>
            <a:r>
              <a:rPr lang="cs-CZ" sz="1800" dirty="0" err="1" smtClean="0">
                <a:ea typeface="Calibri"/>
                <a:cs typeface="Times New Roman"/>
              </a:rPr>
              <a:t>niet</a:t>
            </a:r>
            <a:r>
              <a:rPr lang="cs-CZ" sz="1800" dirty="0" smtClean="0">
                <a:ea typeface="Calibri"/>
                <a:cs typeface="Times New Roman"/>
              </a:rPr>
              <a:t> </a:t>
            </a:r>
            <a:r>
              <a:rPr lang="cs-CZ" sz="1800" dirty="0" err="1" smtClean="0">
                <a:ea typeface="Calibri"/>
                <a:cs typeface="Times New Roman"/>
              </a:rPr>
              <a:t>waar</a:t>
            </a:r>
            <a:r>
              <a:rPr lang="cs-CZ" sz="1800" dirty="0" smtClean="0">
                <a:ea typeface="Calibri"/>
                <a:cs typeface="Times New Roman"/>
              </a:rPr>
              <a:t> dat je </a:t>
            </a:r>
            <a:r>
              <a:rPr lang="cs-CZ" sz="1800" dirty="0" err="1" smtClean="0">
                <a:ea typeface="Calibri"/>
                <a:cs typeface="Times New Roman"/>
              </a:rPr>
              <a:t>bent</a:t>
            </a:r>
            <a:r>
              <a:rPr lang="cs-CZ" sz="1800" dirty="0" smtClean="0">
                <a:ea typeface="Calibri"/>
                <a:cs typeface="Times New Roman"/>
              </a:rPr>
              <a:t> </a:t>
            </a:r>
            <a:r>
              <a:rPr lang="cs-CZ" sz="1800" dirty="0" err="1" smtClean="0">
                <a:ea typeface="Calibri"/>
                <a:cs typeface="Times New Roman"/>
              </a:rPr>
              <a:t>weggegaan</a:t>
            </a:r>
            <a:r>
              <a:rPr lang="cs-CZ" sz="1800" dirty="0" smtClean="0">
                <a:ea typeface="Calibri"/>
                <a:cs typeface="Times New Roman"/>
              </a:rPr>
              <a:t>,	</a:t>
            </a:r>
            <a:r>
              <a:rPr lang="cs-CZ" sz="1800" dirty="0" err="1" smtClean="0">
                <a:ea typeface="Calibri"/>
                <a:cs typeface="Times New Roman"/>
              </a:rPr>
              <a:t>ik</a:t>
            </a:r>
            <a:endParaRPr lang="cs-CZ" sz="1800" dirty="0" smtClean="0">
              <a:ea typeface="Calibri"/>
              <a:cs typeface="Times New Roman"/>
            </a:endParaRPr>
          </a:p>
          <a:p>
            <a:pPr>
              <a:spcBef>
                <a:spcPts val="0"/>
              </a:spcBef>
              <a:buNone/>
            </a:pPr>
            <a:r>
              <a:rPr lang="cs-CZ" sz="1800" dirty="0" err="1" smtClean="0">
                <a:ea typeface="Calibri"/>
                <a:cs typeface="Times New Roman"/>
              </a:rPr>
              <a:t>Want</a:t>
            </a:r>
            <a:r>
              <a:rPr lang="cs-CZ" sz="1800" dirty="0" smtClean="0">
                <a:ea typeface="Calibri"/>
                <a:cs typeface="Times New Roman"/>
              </a:rPr>
              <a:t> </a:t>
            </a:r>
            <a:r>
              <a:rPr lang="cs-CZ" sz="1800" dirty="0" err="1" smtClean="0">
                <a:ea typeface="Calibri"/>
                <a:cs typeface="Times New Roman"/>
              </a:rPr>
              <a:t>ik</a:t>
            </a:r>
            <a:r>
              <a:rPr lang="cs-CZ" sz="1800" dirty="0" smtClean="0">
                <a:ea typeface="Calibri"/>
                <a:cs typeface="Times New Roman"/>
              </a:rPr>
              <a:t> </a:t>
            </a:r>
            <a:r>
              <a:rPr lang="cs-CZ" sz="1800" dirty="0" err="1" smtClean="0">
                <a:ea typeface="Calibri"/>
                <a:cs typeface="Times New Roman"/>
              </a:rPr>
              <a:t>blijf</a:t>
            </a:r>
            <a:r>
              <a:rPr lang="cs-CZ" sz="1800" dirty="0" smtClean="0">
                <a:ea typeface="Calibri"/>
                <a:cs typeface="Times New Roman"/>
              </a:rPr>
              <a:t> </a:t>
            </a:r>
            <a:r>
              <a:rPr lang="cs-CZ" sz="1800" dirty="0" err="1" smtClean="0">
                <a:ea typeface="Calibri"/>
                <a:cs typeface="Times New Roman"/>
              </a:rPr>
              <a:t>altijd</a:t>
            </a:r>
            <a:r>
              <a:rPr lang="cs-CZ" sz="1800" dirty="0" smtClean="0">
                <a:ea typeface="Calibri"/>
                <a:cs typeface="Times New Roman"/>
              </a:rPr>
              <a:t> bij je </a:t>
            </a:r>
            <a:r>
              <a:rPr lang="cs-CZ" sz="1800" dirty="0" err="1" smtClean="0">
                <a:ea typeface="Calibri"/>
                <a:cs typeface="Times New Roman"/>
              </a:rPr>
              <a:t>glimlach</a:t>
            </a:r>
            <a:r>
              <a:rPr lang="cs-CZ" sz="1800" dirty="0" smtClean="0">
                <a:ea typeface="Calibri"/>
                <a:cs typeface="Times New Roman"/>
              </a:rPr>
              <a:t> </a:t>
            </a:r>
            <a:r>
              <a:rPr lang="cs-CZ" sz="1800" dirty="0" err="1" smtClean="0">
                <a:ea typeface="Calibri"/>
                <a:cs typeface="Times New Roman"/>
              </a:rPr>
              <a:t>waken</a:t>
            </a:r>
            <a:r>
              <a:rPr lang="cs-CZ" sz="1800" dirty="0" smtClean="0">
                <a:ea typeface="Calibri"/>
                <a:cs typeface="Times New Roman"/>
              </a:rPr>
              <a:t>		</a:t>
            </a:r>
            <a:r>
              <a:rPr lang="cs-CZ" sz="1800" dirty="0" err="1" smtClean="0">
                <a:ea typeface="Calibri"/>
                <a:cs typeface="Times New Roman"/>
              </a:rPr>
              <a:t>mij</a:t>
            </a:r>
            <a:endParaRPr lang="cs-CZ" sz="1800" dirty="0" smtClean="0">
              <a:ea typeface="Calibri"/>
              <a:cs typeface="Times New Roman"/>
            </a:endParaRPr>
          </a:p>
          <a:p>
            <a:pPr>
              <a:spcBef>
                <a:spcPts val="0"/>
              </a:spcBef>
              <a:buNone/>
            </a:pPr>
            <a:r>
              <a:rPr lang="cs-CZ" sz="1800" dirty="0" err="1" smtClean="0">
                <a:ea typeface="Calibri"/>
                <a:cs typeface="Times New Roman"/>
              </a:rPr>
              <a:t>En</a:t>
            </a:r>
            <a:r>
              <a:rPr lang="cs-CZ" sz="1800" dirty="0" smtClean="0">
                <a:ea typeface="Calibri"/>
                <a:cs typeface="Times New Roman"/>
              </a:rPr>
              <a:t> </a:t>
            </a:r>
            <a:r>
              <a:rPr lang="cs-CZ" sz="1800" dirty="0" err="1" smtClean="0">
                <a:ea typeface="Calibri"/>
                <a:cs typeface="Times New Roman"/>
              </a:rPr>
              <a:t>verder</a:t>
            </a:r>
            <a:r>
              <a:rPr lang="cs-CZ" sz="1800" dirty="0" smtClean="0">
                <a:ea typeface="Calibri"/>
                <a:cs typeface="Times New Roman"/>
              </a:rPr>
              <a:t> </a:t>
            </a:r>
            <a:r>
              <a:rPr lang="cs-CZ" sz="1800" dirty="0" err="1" smtClean="0">
                <a:ea typeface="Calibri"/>
                <a:cs typeface="Times New Roman"/>
              </a:rPr>
              <a:t>kan</a:t>
            </a:r>
            <a:r>
              <a:rPr lang="cs-CZ" sz="1800" dirty="0" smtClean="0">
                <a:ea typeface="Calibri"/>
                <a:cs typeface="Times New Roman"/>
              </a:rPr>
              <a:t> de </a:t>
            </a:r>
            <a:r>
              <a:rPr lang="cs-CZ" sz="1800" dirty="0" err="1" smtClean="0">
                <a:ea typeface="Calibri"/>
                <a:cs typeface="Times New Roman"/>
              </a:rPr>
              <a:t>wereld</a:t>
            </a:r>
            <a:r>
              <a:rPr lang="cs-CZ" sz="1800" dirty="0" smtClean="0">
                <a:ea typeface="Calibri"/>
                <a:cs typeface="Times New Roman"/>
              </a:rPr>
              <a:t> </a:t>
            </a:r>
            <a:r>
              <a:rPr lang="cs-CZ" sz="1800" dirty="0" err="1" smtClean="0">
                <a:ea typeface="Calibri"/>
                <a:cs typeface="Times New Roman"/>
              </a:rPr>
              <a:t>mij</a:t>
            </a:r>
            <a:r>
              <a:rPr lang="cs-CZ" sz="1800" dirty="0" smtClean="0">
                <a:ea typeface="Calibri"/>
                <a:cs typeface="Times New Roman"/>
              </a:rPr>
              <a:t> </a:t>
            </a:r>
            <a:r>
              <a:rPr lang="cs-CZ" sz="1800" dirty="0" err="1" smtClean="0">
                <a:ea typeface="Calibri"/>
                <a:cs typeface="Times New Roman"/>
              </a:rPr>
              <a:t>niet</a:t>
            </a:r>
            <a:r>
              <a:rPr lang="cs-CZ" sz="1800" dirty="0" smtClean="0">
                <a:ea typeface="Calibri"/>
                <a:cs typeface="Times New Roman"/>
              </a:rPr>
              <a:t> </a:t>
            </a:r>
            <a:r>
              <a:rPr lang="cs-CZ" sz="1800" dirty="0" err="1" smtClean="0">
                <a:ea typeface="Calibri"/>
                <a:cs typeface="Times New Roman"/>
              </a:rPr>
              <a:t>raken</a:t>
            </a:r>
            <a:r>
              <a:rPr lang="cs-CZ" sz="1800" dirty="0" smtClean="0">
                <a:ea typeface="Calibri"/>
                <a:cs typeface="Times New Roman"/>
              </a:rPr>
              <a:t>		</a:t>
            </a:r>
            <a:r>
              <a:rPr lang="cs-CZ" sz="1800" dirty="0" err="1" smtClean="0">
                <a:ea typeface="Calibri"/>
                <a:cs typeface="Times New Roman"/>
              </a:rPr>
              <a:t>ik</a:t>
            </a:r>
            <a:endParaRPr lang="cs-CZ" sz="1800" dirty="0" smtClean="0">
              <a:ea typeface="Calibri"/>
              <a:cs typeface="Times New Roman"/>
            </a:endParaRPr>
          </a:p>
          <a:p>
            <a:pPr>
              <a:spcBef>
                <a:spcPts val="0"/>
              </a:spcBef>
              <a:buNone/>
            </a:pPr>
            <a:r>
              <a:rPr lang="cs-CZ" sz="1800" dirty="0" err="1" smtClean="0">
                <a:ea typeface="Calibri"/>
                <a:cs typeface="Times New Roman"/>
              </a:rPr>
              <a:t>En</a:t>
            </a:r>
            <a:r>
              <a:rPr lang="cs-CZ" sz="1800" dirty="0" smtClean="0">
                <a:ea typeface="Calibri"/>
                <a:cs typeface="Times New Roman"/>
              </a:rPr>
              <a:t> </a:t>
            </a:r>
            <a:r>
              <a:rPr lang="cs-CZ" sz="1800" dirty="0" err="1" smtClean="0">
                <a:ea typeface="Calibri"/>
                <a:cs typeface="Times New Roman"/>
              </a:rPr>
              <a:t>verder</a:t>
            </a:r>
            <a:r>
              <a:rPr lang="cs-CZ" sz="1800" dirty="0" smtClean="0">
                <a:ea typeface="Calibri"/>
                <a:cs typeface="Times New Roman"/>
              </a:rPr>
              <a:t> </a:t>
            </a:r>
            <a:r>
              <a:rPr lang="cs-CZ" sz="1800" dirty="0" err="1" smtClean="0">
                <a:ea typeface="Calibri"/>
                <a:cs typeface="Times New Roman"/>
              </a:rPr>
              <a:t>gaan</a:t>
            </a:r>
            <a:r>
              <a:rPr lang="cs-CZ" sz="1800" dirty="0" smtClean="0">
                <a:ea typeface="Calibri"/>
                <a:cs typeface="Times New Roman"/>
              </a:rPr>
              <a:t> de </a:t>
            </a:r>
            <a:r>
              <a:rPr lang="cs-CZ" sz="1800" dirty="0" err="1" smtClean="0">
                <a:ea typeface="Calibri"/>
                <a:cs typeface="Times New Roman"/>
              </a:rPr>
              <a:t>dingen</a:t>
            </a:r>
            <a:r>
              <a:rPr lang="cs-CZ" sz="1800" dirty="0" smtClean="0">
                <a:ea typeface="Calibri"/>
                <a:cs typeface="Times New Roman"/>
              </a:rPr>
              <a:t> </a:t>
            </a:r>
            <a:r>
              <a:rPr lang="cs-CZ" sz="1800" dirty="0" err="1" smtClean="0">
                <a:ea typeface="Calibri"/>
                <a:cs typeface="Times New Roman"/>
              </a:rPr>
              <a:t>mij</a:t>
            </a:r>
            <a:r>
              <a:rPr lang="cs-CZ" sz="1800" dirty="0" smtClean="0">
                <a:ea typeface="Calibri"/>
                <a:cs typeface="Times New Roman"/>
              </a:rPr>
              <a:t> </a:t>
            </a:r>
            <a:r>
              <a:rPr lang="cs-CZ" sz="1800" dirty="0" err="1" smtClean="0">
                <a:ea typeface="Calibri"/>
                <a:cs typeface="Times New Roman"/>
              </a:rPr>
              <a:t>niet</a:t>
            </a:r>
            <a:r>
              <a:rPr lang="cs-CZ" sz="1800" dirty="0" smtClean="0">
                <a:ea typeface="Calibri"/>
                <a:cs typeface="Times New Roman"/>
              </a:rPr>
              <a:t> </a:t>
            </a:r>
            <a:r>
              <a:rPr lang="cs-CZ" sz="1800" dirty="0" err="1" smtClean="0">
                <a:ea typeface="Calibri"/>
                <a:cs typeface="Times New Roman"/>
              </a:rPr>
              <a:t>aan</a:t>
            </a:r>
            <a:r>
              <a:rPr lang="cs-CZ" sz="1800" dirty="0" smtClean="0">
                <a:ea typeface="Calibri"/>
                <a:cs typeface="Times New Roman"/>
              </a:rPr>
              <a:t>,		</a:t>
            </a:r>
            <a:r>
              <a:rPr lang="cs-CZ" sz="1800" dirty="0" err="1" smtClean="0">
                <a:ea typeface="Calibri"/>
                <a:cs typeface="Times New Roman"/>
              </a:rPr>
              <a:t>mij</a:t>
            </a:r>
            <a:endParaRPr lang="cs-CZ" sz="1800" dirty="0" smtClean="0">
              <a:ea typeface="Calibri"/>
              <a:cs typeface="Times New Roman"/>
            </a:endParaRPr>
          </a:p>
          <a:p>
            <a:pPr>
              <a:spcBef>
                <a:spcPts val="0"/>
              </a:spcBef>
              <a:buNone/>
            </a:pPr>
            <a:r>
              <a:rPr lang="cs-CZ" sz="1800" dirty="0" smtClean="0">
                <a:ea typeface="Calibri"/>
                <a:cs typeface="Times New Roman"/>
              </a:rPr>
              <a:t> </a:t>
            </a:r>
          </a:p>
          <a:p>
            <a:pPr>
              <a:spcBef>
                <a:spcPts val="0"/>
              </a:spcBef>
              <a:buNone/>
            </a:pPr>
            <a:r>
              <a:rPr lang="cs-CZ" sz="1800" dirty="0" err="1" smtClean="0">
                <a:ea typeface="Calibri"/>
                <a:cs typeface="Times New Roman"/>
              </a:rPr>
              <a:t>Want</a:t>
            </a:r>
            <a:r>
              <a:rPr lang="cs-CZ" sz="1800" dirty="0" smtClean="0">
                <a:ea typeface="Calibri"/>
                <a:cs typeface="Times New Roman"/>
              </a:rPr>
              <a:t> </a:t>
            </a:r>
            <a:r>
              <a:rPr lang="cs-CZ" sz="1800" dirty="0" err="1" smtClean="0">
                <a:ea typeface="Calibri"/>
                <a:cs typeface="Times New Roman"/>
              </a:rPr>
              <a:t>uit</a:t>
            </a:r>
            <a:r>
              <a:rPr lang="cs-CZ" sz="1800" dirty="0" smtClean="0">
                <a:ea typeface="Calibri"/>
                <a:cs typeface="Times New Roman"/>
              </a:rPr>
              <a:t> </a:t>
            </a:r>
            <a:r>
              <a:rPr lang="cs-CZ" sz="1800" dirty="0" err="1" smtClean="0">
                <a:ea typeface="Calibri"/>
                <a:cs typeface="Times New Roman"/>
              </a:rPr>
              <a:t>mijn</a:t>
            </a:r>
            <a:r>
              <a:rPr lang="cs-CZ" sz="1800" dirty="0" smtClean="0">
                <a:ea typeface="Calibri"/>
                <a:cs typeface="Times New Roman"/>
              </a:rPr>
              <a:t> </a:t>
            </a:r>
            <a:r>
              <a:rPr lang="cs-CZ" sz="1800" dirty="0" err="1" smtClean="0">
                <a:ea typeface="Calibri"/>
                <a:cs typeface="Times New Roman"/>
              </a:rPr>
              <a:t>wezen</a:t>
            </a:r>
            <a:r>
              <a:rPr lang="cs-CZ" sz="1800" dirty="0" smtClean="0">
                <a:ea typeface="Calibri"/>
                <a:cs typeface="Times New Roman"/>
              </a:rPr>
              <a:t> </a:t>
            </a:r>
            <a:r>
              <a:rPr lang="cs-CZ" sz="1800" dirty="0" err="1" smtClean="0">
                <a:ea typeface="Calibri"/>
                <a:cs typeface="Times New Roman"/>
              </a:rPr>
              <a:t>is</a:t>
            </a:r>
            <a:r>
              <a:rPr lang="cs-CZ" sz="1800" dirty="0" smtClean="0">
                <a:ea typeface="Calibri"/>
                <a:cs typeface="Times New Roman"/>
              </a:rPr>
              <a:t> de </a:t>
            </a:r>
            <a:r>
              <a:rPr lang="cs-CZ" sz="1800" dirty="0" err="1" smtClean="0">
                <a:ea typeface="Calibri"/>
                <a:cs typeface="Times New Roman"/>
              </a:rPr>
              <a:t>kern</a:t>
            </a:r>
            <a:r>
              <a:rPr lang="cs-CZ" sz="1800" dirty="0" smtClean="0">
                <a:ea typeface="Calibri"/>
                <a:cs typeface="Times New Roman"/>
              </a:rPr>
              <a:t> </a:t>
            </a:r>
            <a:r>
              <a:rPr lang="cs-CZ" sz="1800" dirty="0" err="1" smtClean="0">
                <a:ea typeface="Calibri"/>
                <a:cs typeface="Times New Roman"/>
              </a:rPr>
              <a:t>genomen</a:t>
            </a:r>
            <a:r>
              <a:rPr lang="cs-CZ" sz="1800" dirty="0" smtClean="0">
                <a:ea typeface="Calibri"/>
                <a:cs typeface="Times New Roman"/>
              </a:rPr>
              <a:t>	</a:t>
            </a:r>
            <a:r>
              <a:rPr lang="cs-CZ" sz="1800" dirty="0" err="1" smtClean="0">
                <a:ea typeface="Calibri"/>
                <a:cs typeface="Times New Roman"/>
              </a:rPr>
              <a:t>mij</a:t>
            </a:r>
            <a:endParaRPr lang="cs-CZ" sz="1800" dirty="0" smtClean="0">
              <a:ea typeface="Calibri"/>
              <a:cs typeface="Times New Roman"/>
            </a:endParaRPr>
          </a:p>
          <a:p>
            <a:pPr>
              <a:spcBef>
                <a:spcPts val="0"/>
              </a:spcBef>
              <a:buNone/>
            </a:pPr>
            <a:r>
              <a:rPr lang="cs-CZ" sz="1800" dirty="0" smtClean="0">
                <a:ea typeface="Calibri"/>
                <a:cs typeface="Times New Roman"/>
              </a:rPr>
              <a:t> </a:t>
            </a:r>
            <a:r>
              <a:rPr lang="cs-CZ" sz="1800" dirty="0" err="1" smtClean="0">
                <a:ea typeface="Calibri"/>
                <a:cs typeface="Times New Roman"/>
              </a:rPr>
              <a:t>En</a:t>
            </a:r>
            <a:r>
              <a:rPr lang="cs-CZ" sz="1800" dirty="0" smtClean="0">
                <a:ea typeface="Calibri"/>
                <a:cs typeface="Times New Roman"/>
              </a:rPr>
              <a:t> </a:t>
            </a:r>
            <a:r>
              <a:rPr lang="cs-CZ" sz="1800" dirty="0" err="1" smtClean="0">
                <a:ea typeface="Calibri"/>
                <a:cs typeface="Times New Roman"/>
              </a:rPr>
              <a:t>verder</a:t>
            </a:r>
            <a:r>
              <a:rPr lang="cs-CZ" sz="1800" dirty="0" smtClean="0">
                <a:ea typeface="Calibri"/>
                <a:cs typeface="Times New Roman"/>
              </a:rPr>
              <a:t> </a:t>
            </a:r>
            <a:r>
              <a:rPr lang="cs-CZ" sz="1800" dirty="0" err="1" smtClean="0">
                <a:ea typeface="Calibri"/>
                <a:cs typeface="Times New Roman"/>
              </a:rPr>
              <a:t>gaan</a:t>
            </a:r>
            <a:r>
              <a:rPr lang="cs-CZ" sz="1800" dirty="0" smtClean="0">
                <a:ea typeface="Calibri"/>
                <a:cs typeface="Times New Roman"/>
              </a:rPr>
              <a:t> de </a:t>
            </a:r>
            <a:r>
              <a:rPr lang="cs-CZ" sz="1800" dirty="0" err="1" smtClean="0">
                <a:ea typeface="Calibri"/>
                <a:cs typeface="Times New Roman"/>
              </a:rPr>
              <a:t>dingen</a:t>
            </a:r>
            <a:r>
              <a:rPr lang="cs-CZ" sz="1800" dirty="0" smtClean="0">
                <a:ea typeface="Calibri"/>
                <a:cs typeface="Times New Roman"/>
              </a:rPr>
              <a:t> </a:t>
            </a:r>
            <a:r>
              <a:rPr lang="cs-CZ" sz="1800" dirty="0" err="1" smtClean="0">
                <a:ea typeface="Calibri"/>
                <a:cs typeface="Times New Roman"/>
              </a:rPr>
              <a:t>mij</a:t>
            </a:r>
            <a:r>
              <a:rPr lang="cs-CZ" sz="1800" dirty="0" smtClean="0">
                <a:ea typeface="Calibri"/>
                <a:cs typeface="Times New Roman"/>
              </a:rPr>
              <a:t> </a:t>
            </a:r>
            <a:r>
              <a:rPr lang="cs-CZ" sz="1800" dirty="0" err="1" smtClean="0">
                <a:ea typeface="Calibri"/>
                <a:cs typeface="Times New Roman"/>
              </a:rPr>
              <a:t>niet</a:t>
            </a:r>
            <a:r>
              <a:rPr lang="cs-CZ" sz="1800" dirty="0" smtClean="0">
                <a:ea typeface="Calibri"/>
                <a:cs typeface="Times New Roman"/>
              </a:rPr>
              <a:t> </a:t>
            </a:r>
            <a:r>
              <a:rPr lang="cs-CZ" sz="1800" dirty="0" err="1" smtClean="0">
                <a:ea typeface="Calibri"/>
                <a:cs typeface="Times New Roman"/>
              </a:rPr>
              <a:t>aan</a:t>
            </a:r>
            <a:r>
              <a:rPr lang="cs-CZ" sz="1800" dirty="0" smtClean="0">
                <a:ea typeface="Calibri"/>
                <a:cs typeface="Times New Roman"/>
              </a:rPr>
              <a:t>.		</a:t>
            </a:r>
            <a:r>
              <a:rPr lang="cs-CZ" sz="1800" dirty="0" err="1" smtClean="0">
                <a:ea typeface="Calibri"/>
                <a:cs typeface="Times New Roman"/>
              </a:rPr>
              <a:t>ik</a:t>
            </a:r>
            <a:endParaRPr lang="cs-CZ" sz="1800" dirty="0" smtClean="0">
              <a:ea typeface="Calibri"/>
              <a:cs typeface="Times New Roman"/>
            </a:endParaRPr>
          </a:p>
          <a:p>
            <a:pPr>
              <a:spcBef>
                <a:spcPts val="0"/>
              </a:spcBef>
              <a:buNone/>
            </a:pPr>
            <a:r>
              <a:rPr lang="cs-CZ" sz="1800" dirty="0" smtClean="0">
                <a:ea typeface="Calibri"/>
                <a:cs typeface="Times New Roman"/>
              </a:rPr>
              <a:t> De </a:t>
            </a:r>
            <a:r>
              <a:rPr lang="cs-CZ" sz="1800" dirty="0" err="1" smtClean="0">
                <a:ea typeface="Calibri"/>
                <a:cs typeface="Times New Roman"/>
              </a:rPr>
              <a:t>jaren</a:t>
            </a:r>
            <a:r>
              <a:rPr lang="cs-CZ" sz="1800" dirty="0" smtClean="0">
                <a:ea typeface="Calibri"/>
                <a:cs typeface="Times New Roman"/>
              </a:rPr>
              <a:t> </a:t>
            </a:r>
            <a:r>
              <a:rPr lang="cs-CZ" sz="1800" dirty="0" err="1" smtClean="0">
                <a:ea typeface="Calibri"/>
                <a:cs typeface="Times New Roman"/>
              </a:rPr>
              <a:t>om</a:t>
            </a:r>
            <a:r>
              <a:rPr lang="cs-CZ" sz="1800" dirty="0" smtClean="0">
                <a:ea typeface="Calibri"/>
                <a:cs typeface="Times New Roman"/>
              </a:rPr>
              <a:t> </a:t>
            </a:r>
            <a:r>
              <a:rPr lang="cs-CZ" sz="1800" dirty="0" err="1" smtClean="0">
                <a:ea typeface="Calibri"/>
                <a:cs typeface="Times New Roman"/>
              </a:rPr>
              <a:t>dit</a:t>
            </a:r>
            <a:r>
              <a:rPr lang="cs-CZ" sz="1800" dirty="0" smtClean="0">
                <a:ea typeface="Calibri"/>
                <a:cs typeface="Times New Roman"/>
              </a:rPr>
              <a:t> </a:t>
            </a:r>
            <a:r>
              <a:rPr lang="cs-CZ" sz="1800" dirty="0" err="1" smtClean="0">
                <a:ea typeface="Calibri"/>
                <a:cs typeface="Times New Roman"/>
              </a:rPr>
              <a:t>doodsbed</a:t>
            </a:r>
            <a:r>
              <a:rPr lang="cs-CZ" sz="1800" dirty="0" smtClean="0">
                <a:ea typeface="Calibri"/>
                <a:cs typeface="Times New Roman"/>
              </a:rPr>
              <a:t> </a:t>
            </a:r>
            <a:r>
              <a:rPr lang="cs-CZ" sz="1800" dirty="0" err="1" smtClean="0">
                <a:ea typeface="Calibri"/>
                <a:cs typeface="Times New Roman"/>
              </a:rPr>
              <a:t>staan</a:t>
            </a:r>
            <a:r>
              <a:rPr lang="cs-CZ" sz="1800" dirty="0" smtClean="0">
                <a:ea typeface="Calibri"/>
                <a:cs typeface="Times New Roman"/>
              </a:rPr>
              <a:t>		</a:t>
            </a:r>
            <a:r>
              <a:rPr lang="cs-CZ" sz="1800" dirty="0" err="1" smtClean="0">
                <a:ea typeface="Calibri"/>
                <a:cs typeface="Times New Roman"/>
              </a:rPr>
              <a:t>mij</a:t>
            </a:r>
            <a:endParaRPr lang="cs-CZ" sz="1800" dirty="0" smtClean="0">
              <a:ea typeface="Calibri"/>
              <a:cs typeface="Times New Roman"/>
            </a:endParaRPr>
          </a:p>
          <a:p>
            <a:pPr>
              <a:spcBef>
                <a:spcPts val="0"/>
              </a:spcBef>
              <a:buNone/>
            </a:pPr>
            <a:r>
              <a:rPr lang="cs-CZ" sz="1800" dirty="0" smtClean="0">
                <a:ea typeface="Calibri"/>
                <a:cs typeface="Times New Roman"/>
              </a:rPr>
              <a:t> </a:t>
            </a:r>
            <a:r>
              <a:rPr lang="cs-CZ" sz="1800" dirty="0" err="1" smtClean="0">
                <a:ea typeface="Calibri"/>
                <a:cs typeface="Times New Roman"/>
              </a:rPr>
              <a:t>Als</a:t>
            </a:r>
            <a:r>
              <a:rPr lang="cs-CZ" sz="1800" dirty="0" smtClean="0">
                <a:ea typeface="Calibri"/>
                <a:cs typeface="Times New Roman"/>
              </a:rPr>
              <a:t> </a:t>
            </a:r>
            <a:r>
              <a:rPr lang="cs-CZ" sz="1800" dirty="0" err="1" smtClean="0">
                <a:ea typeface="Calibri"/>
                <a:cs typeface="Times New Roman"/>
              </a:rPr>
              <a:t>vreemdelingen</a:t>
            </a:r>
            <a:r>
              <a:rPr lang="cs-CZ" sz="1800" dirty="0" smtClean="0">
                <a:ea typeface="Calibri"/>
                <a:cs typeface="Times New Roman"/>
              </a:rPr>
              <a:t>, </a:t>
            </a:r>
            <a:r>
              <a:rPr lang="cs-CZ" sz="1800" dirty="0" err="1" smtClean="0">
                <a:ea typeface="Calibri"/>
                <a:cs typeface="Times New Roman"/>
              </a:rPr>
              <a:t>die</a:t>
            </a:r>
            <a:r>
              <a:rPr lang="cs-CZ" sz="1800" dirty="0" smtClean="0">
                <a:ea typeface="Calibri"/>
                <a:cs typeface="Times New Roman"/>
              </a:rPr>
              <a:t> </a:t>
            </a:r>
            <a:r>
              <a:rPr lang="cs-CZ" sz="1800" dirty="0" err="1" smtClean="0">
                <a:ea typeface="Calibri"/>
                <a:cs typeface="Times New Roman"/>
              </a:rPr>
              <a:t>voor</a:t>
            </a:r>
            <a:r>
              <a:rPr lang="cs-CZ" sz="1800" dirty="0" smtClean="0">
                <a:ea typeface="Calibri"/>
                <a:cs typeface="Times New Roman"/>
              </a:rPr>
              <a:t> </a:t>
            </a:r>
            <a:r>
              <a:rPr lang="cs-CZ" sz="1800" dirty="0" err="1" smtClean="0">
                <a:ea typeface="Calibri"/>
                <a:cs typeface="Times New Roman"/>
              </a:rPr>
              <a:t>mij</a:t>
            </a:r>
            <a:r>
              <a:rPr lang="cs-CZ" sz="1800" dirty="0" smtClean="0">
                <a:ea typeface="Calibri"/>
                <a:cs typeface="Times New Roman"/>
              </a:rPr>
              <a:t> </a:t>
            </a:r>
            <a:r>
              <a:rPr lang="cs-CZ" sz="1800" dirty="0" err="1" smtClean="0">
                <a:ea typeface="Calibri"/>
                <a:cs typeface="Times New Roman"/>
              </a:rPr>
              <a:t>niet</a:t>
            </a:r>
            <a:r>
              <a:rPr lang="cs-CZ" sz="1800" dirty="0" smtClean="0">
                <a:ea typeface="Calibri"/>
                <a:cs typeface="Times New Roman"/>
              </a:rPr>
              <a:t> </a:t>
            </a:r>
            <a:r>
              <a:rPr lang="cs-CZ" sz="1800" dirty="0" err="1" smtClean="0">
                <a:ea typeface="Calibri"/>
                <a:cs typeface="Times New Roman"/>
              </a:rPr>
              <a:t>komen</a:t>
            </a:r>
            <a:r>
              <a:rPr lang="cs-CZ" sz="1800" dirty="0" smtClean="0">
                <a:ea typeface="Calibri"/>
                <a:cs typeface="Times New Roman"/>
              </a:rPr>
              <a:t>.	</a:t>
            </a:r>
            <a:r>
              <a:rPr lang="cs-CZ" sz="1800" dirty="0" err="1" smtClean="0">
                <a:ea typeface="Calibri"/>
                <a:cs typeface="Times New Roman"/>
              </a:rPr>
              <a:t>ik</a:t>
            </a:r>
            <a:endParaRPr lang="cs-CZ" sz="1800" dirty="0" smtClean="0">
              <a:ea typeface="Calibri"/>
              <a:cs typeface="Times New Roman"/>
            </a:endParaRPr>
          </a:p>
          <a:p>
            <a:pPr>
              <a:spcBef>
                <a:spcPts val="0"/>
              </a:spcBef>
              <a:buNone/>
            </a:pPr>
            <a:r>
              <a:rPr lang="cs-CZ" sz="1800" dirty="0" smtClean="0">
                <a:ea typeface="Calibri"/>
                <a:cs typeface="Times New Roman"/>
              </a:rPr>
              <a:t> </a:t>
            </a:r>
          </a:p>
          <a:p>
            <a:pPr>
              <a:spcBef>
                <a:spcPts val="0"/>
              </a:spcBef>
              <a:buNone/>
            </a:pPr>
            <a:r>
              <a:rPr lang="cs-CZ" sz="1800" dirty="0" err="1" smtClean="0">
                <a:ea typeface="Calibri"/>
                <a:cs typeface="Times New Roman"/>
              </a:rPr>
              <a:t>Zo</a:t>
            </a:r>
            <a:r>
              <a:rPr lang="cs-CZ" sz="1800" dirty="0" smtClean="0">
                <a:ea typeface="Calibri"/>
                <a:cs typeface="Times New Roman"/>
              </a:rPr>
              <a:t> </a:t>
            </a:r>
            <a:r>
              <a:rPr lang="cs-CZ" sz="1800" dirty="0" err="1" smtClean="0">
                <a:ea typeface="Calibri"/>
                <a:cs typeface="Times New Roman"/>
              </a:rPr>
              <a:t>wacht</a:t>
            </a:r>
            <a:r>
              <a:rPr lang="cs-CZ" sz="1800" dirty="0" smtClean="0">
                <a:ea typeface="Calibri"/>
                <a:cs typeface="Times New Roman"/>
              </a:rPr>
              <a:t> </a:t>
            </a:r>
            <a:r>
              <a:rPr lang="cs-CZ" sz="1800" dirty="0" err="1" smtClean="0">
                <a:ea typeface="Calibri"/>
                <a:cs typeface="Times New Roman"/>
              </a:rPr>
              <a:t>ik</a:t>
            </a:r>
            <a:r>
              <a:rPr lang="cs-CZ" sz="1800" dirty="0" smtClean="0">
                <a:ea typeface="Calibri"/>
                <a:cs typeface="Times New Roman"/>
              </a:rPr>
              <a:t>; </a:t>
            </a:r>
            <a:r>
              <a:rPr lang="cs-CZ" sz="1800" dirty="0" err="1" smtClean="0">
                <a:ea typeface="Calibri"/>
                <a:cs typeface="Times New Roman"/>
              </a:rPr>
              <a:t>zo</a:t>
            </a:r>
            <a:r>
              <a:rPr lang="cs-CZ" sz="1800" dirty="0" smtClean="0">
                <a:ea typeface="Calibri"/>
                <a:cs typeface="Times New Roman"/>
              </a:rPr>
              <a:t> </a:t>
            </a:r>
            <a:r>
              <a:rPr lang="cs-CZ" sz="1800" dirty="0" err="1" smtClean="0">
                <a:ea typeface="Calibri"/>
                <a:cs typeface="Times New Roman"/>
              </a:rPr>
              <a:t>bewaak</a:t>
            </a:r>
            <a:r>
              <a:rPr lang="cs-CZ" sz="1800" dirty="0" smtClean="0">
                <a:ea typeface="Calibri"/>
                <a:cs typeface="Times New Roman"/>
              </a:rPr>
              <a:t> </a:t>
            </a:r>
            <a:r>
              <a:rPr lang="cs-CZ" sz="1800" dirty="0" err="1" smtClean="0">
                <a:ea typeface="Calibri"/>
                <a:cs typeface="Times New Roman"/>
              </a:rPr>
              <a:t>ik</a:t>
            </a:r>
            <a:r>
              <a:rPr lang="cs-CZ" sz="1800" dirty="0" smtClean="0">
                <a:ea typeface="Calibri"/>
                <a:cs typeface="Times New Roman"/>
              </a:rPr>
              <a:t> de </a:t>
            </a:r>
            <a:r>
              <a:rPr lang="cs-CZ" sz="1800" dirty="0" err="1" smtClean="0">
                <a:ea typeface="Calibri"/>
                <a:cs typeface="Times New Roman"/>
              </a:rPr>
              <a:t>kristallen</a:t>
            </a:r>
            <a:r>
              <a:rPr lang="cs-CZ" sz="1800" dirty="0" smtClean="0">
                <a:ea typeface="Calibri"/>
                <a:cs typeface="Times New Roman"/>
              </a:rPr>
              <a:t>		</a:t>
            </a:r>
            <a:r>
              <a:rPr lang="cs-CZ" sz="1800" dirty="0" err="1" smtClean="0">
                <a:ea typeface="Calibri"/>
                <a:cs typeface="Times New Roman"/>
              </a:rPr>
              <a:t>ik</a:t>
            </a:r>
            <a:endParaRPr lang="cs-CZ" sz="1800" dirty="0" smtClean="0">
              <a:ea typeface="Calibri"/>
              <a:cs typeface="Times New Roman"/>
            </a:endParaRPr>
          </a:p>
          <a:p>
            <a:pPr>
              <a:spcBef>
                <a:spcPts val="0"/>
              </a:spcBef>
              <a:buNone/>
            </a:pPr>
            <a:r>
              <a:rPr lang="cs-CZ" sz="1800" dirty="0" err="1" smtClean="0">
                <a:ea typeface="Calibri"/>
                <a:cs typeface="Times New Roman"/>
              </a:rPr>
              <a:t>Minuten</a:t>
            </a:r>
            <a:r>
              <a:rPr lang="cs-CZ" sz="1800" dirty="0" smtClean="0">
                <a:ea typeface="Calibri"/>
                <a:cs typeface="Times New Roman"/>
              </a:rPr>
              <a:t> van </a:t>
            </a:r>
            <a:r>
              <a:rPr lang="cs-CZ" sz="1800" dirty="0" err="1" smtClean="0">
                <a:ea typeface="Calibri"/>
                <a:cs typeface="Times New Roman"/>
              </a:rPr>
              <a:t>die</a:t>
            </a:r>
            <a:r>
              <a:rPr lang="cs-CZ" sz="1800" dirty="0" smtClean="0">
                <a:ea typeface="Calibri"/>
                <a:cs typeface="Times New Roman"/>
              </a:rPr>
              <a:t> </a:t>
            </a:r>
            <a:r>
              <a:rPr lang="cs-CZ" sz="1800" dirty="0" err="1" smtClean="0">
                <a:ea typeface="Calibri"/>
                <a:cs typeface="Times New Roman"/>
              </a:rPr>
              <a:t>uitgestreden</a:t>
            </a:r>
            <a:r>
              <a:rPr lang="cs-CZ" sz="1800" dirty="0" smtClean="0">
                <a:ea typeface="Calibri"/>
                <a:cs typeface="Times New Roman"/>
              </a:rPr>
              <a:t> </a:t>
            </a:r>
            <a:r>
              <a:rPr lang="cs-CZ" sz="1800" dirty="0" err="1" smtClean="0">
                <a:ea typeface="Calibri"/>
                <a:cs typeface="Times New Roman"/>
              </a:rPr>
              <a:t>strijd</a:t>
            </a:r>
            <a:r>
              <a:rPr lang="cs-CZ" sz="1800" dirty="0" smtClean="0">
                <a:ea typeface="Calibri"/>
                <a:cs typeface="Times New Roman"/>
              </a:rPr>
              <a:t>,		</a:t>
            </a:r>
            <a:r>
              <a:rPr lang="cs-CZ" sz="1800" dirty="0" err="1" smtClean="0">
                <a:ea typeface="Calibri"/>
                <a:cs typeface="Times New Roman"/>
              </a:rPr>
              <a:t>ik</a:t>
            </a:r>
            <a:endParaRPr lang="cs-CZ" sz="1800" dirty="0" smtClean="0">
              <a:ea typeface="Calibri"/>
              <a:cs typeface="Times New Roman"/>
            </a:endParaRPr>
          </a:p>
          <a:p>
            <a:pPr>
              <a:spcBef>
                <a:spcPts val="0"/>
              </a:spcBef>
              <a:buNone/>
            </a:pPr>
            <a:r>
              <a:rPr lang="cs-CZ" sz="1800" dirty="0" err="1" smtClean="0">
                <a:ea typeface="Calibri"/>
                <a:cs typeface="Times New Roman"/>
              </a:rPr>
              <a:t>En</a:t>
            </a:r>
            <a:r>
              <a:rPr lang="cs-CZ" sz="1800" dirty="0" smtClean="0">
                <a:ea typeface="Calibri"/>
                <a:cs typeface="Times New Roman"/>
              </a:rPr>
              <a:t> </a:t>
            </a:r>
            <a:r>
              <a:rPr lang="cs-CZ" sz="1800" dirty="0" err="1" smtClean="0">
                <a:ea typeface="Calibri"/>
                <a:cs typeface="Times New Roman"/>
              </a:rPr>
              <a:t>als</a:t>
            </a:r>
            <a:r>
              <a:rPr lang="cs-CZ" sz="1800" dirty="0" smtClean="0">
                <a:ea typeface="Calibri"/>
                <a:cs typeface="Times New Roman"/>
              </a:rPr>
              <a:t> de </a:t>
            </a:r>
            <a:r>
              <a:rPr lang="cs-CZ" sz="1800" dirty="0" err="1" smtClean="0">
                <a:ea typeface="Calibri"/>
                <a:cs typeface="Times New Roman"/>
              </a:rPr>
              <a:t>zware</a:t>
            </a:r>
            <a:r>
              <a:rPr lang="cs-CZ" sz="1800" dirty="0" smtClean="0">
                <a:ea typeface="Calibri"/>
                <a:cs typeface="Times New Roman"/>
              </a:rPr>
              <a:t> </a:t>
            </a:r>
            <a:r>
              <a:rPr lang="cs-CZ" sz="1800" dirty="0" err="1" smtClean="0">
                <a:ea typeface="Calibri"/>
                <a:cs typeface="Times New Roman"/>
              </a:rPr>
              <a:t>dagen</a:t>
            </a:r>
            <a:r>
              <a:rPr lang="cs-CZ" sz="1800" dirty="0" smtClean="0">
                <a:ea typeface="Calibri"/>
                <a:cs typeface="Times New Roman"/>
              </a:rPr>
              <a:t> </a:t>
            </a:r>
            <a:r>
              <a:rPr lang="cs-CZ" sz="1800" dirty="0" err="1" smtClean="0">
                <a:ea typeface="Calibri"/>
                <a:cs typeface="Times New Roman"/>
              </a:rPr>
              <a:t>langs</a:t>
            </a:r>
            <a:r>
              <a:rPr lang="cs-CZ" sz="1800" dirty="0" smtClean="0">
                <a:ea typeface="Calibri"/>
                <a:cs typeface="Times New Roman"/>
              </a:rPr>
              <a:t> </a:t>
            </a:r>
            <a:r>
              <a:rPr lang="cs-CZ" sz="1800" dirty="0" err="1" smtClean="0">
                <a:ea typeface="Calibri"/>
                <a:cs typeface="Times New Roman"/>
              </a:rPr>
              <a:t>ons</a:t>
            </a:r>
            <a:r>
              <a:rPr lang="cs-CZ" sz="1800" dirty="0" smtClean="0">
                <a:ea typeface="Calibri"/>
                <a:cs typeface="Times New Roman"/>
              </a:rPr>
              <a:t> </a:t>
            </a:r>
            <a:r>
              <a:rPr lang="cs-CZ" sz="1800" dirty="0" err="1" smtClean="0">
                <a:ea typeface="Calibri"/>
                <a:cs typeface="Times New Roman"/>
              </a:rPr>
              <a:t>vallen</a:t>
            </a:r>
            <a:r>
              <a:rPr lang="cs-CZ" sz="1800" dirty="0" smtClean="0">
                <a:ea typeface="Calibri"/>
                <a:cs typeface="Times New Roman"/>
              </a:rPr>
              <a:t>		</a:t>
            </a:r>
            <a:r>
              <a:rPr lang="cs-CZ" sz="1800" dirty="0" err="1" smtClean="0">
                <a:ea typeface="Calibri"/>
                <a:cs typeface="Times New Roman"/>
              </a:rPr>
              <a:t>mij</a:t>
            </a:r>
            <a:endParaRPr lang="cs-CZ" sz="1800" dirty="0" smtClean="0">
              <a:ea typeface="Calibri"/>
              <a:cs typeface="Times New Roman"/>
            </a:endParaRPr>
          </a:p>
          <a:p>
            <a:pPr>
              <a:spcBef>
                <a:spcPts val="0"/>
              </a:spcBef>
              <a:buNone/>
            </a:pPr>
            <a:r>
              <a:rPr lang="cs-CZ" sz="1800" dirty="0" err="1" smtClean="0">
                <a:ea typeface="Calibri"/>
                <a:cs typeface="Times New Roman"/>
              </a:rPr>
              <a:t>Hoor</a:t>
            </a:r>
            <a:r>
              <a:rPr lang="cs-CZ" sz="1800" dirty="0" smtClean="0">
                <a:ea typeface="Calibri"/>
                <a:cs typeface="Times New Roman"/>
              </a:rPr>
              <a:t> </a:t>
            </a:r>
            <a:r>
              <a:rPr lang="cs-CZ" sz="1800" dirty="0" err="1" smtClean="0">
                <a:ea typeface="Calibri"/>
                <a:cs typeface="Times New Roman"/>
              </a:rPr>
              <a:t>ik</a:t>
            </a:r>
            <a:r>
              <a:rPr lang="cs-CZ" sz="1800" dirty="0" smtClean="0">
                <a:ea typeface="Calibri"/>
                <a:cs typeface="Times New Roman"/>
              </a:rPr>
              <a:t> </a:t>
            </a:r>
            <a:r>
              <a:rPr lang="cs-CZ" sz="1800" dirty="0" err="1" smtClean="0">
                <a:ea typeface="Calibri"/>
                <a:cs typeface="Times New Roman"/>
              </a:rPr>
              <a:t>mijn</a:t>
            </a:r>
            <a:r>
              <a:rPr lang="cs-CZ" sz="1800" dirty="0" smtClean="0">
                <a:ea typeface="Calibri"/>
                <a:cs typeface="Times New Roman"/>
              </a:rPr>
              <a:t> </a:t>
            </a:r>
            <a:r>
              <a:rPr lang="cs-CZ" sz="1800" dirty="0" err="1" smtClean="0">
                <a:ea typeface="Calibri"/>
                <a:cs typeface="Times New Roman"/>
              </a:rPr>
              <a:t>voeten</a:t>
            </a:r>
            <a:r>
              <a:rPr lang="cs-CZ" sz="1800" dirty="0" smtClean="0">
                <a:ea typeface="Calibri"/>
                <a:cs typeface="Times New Roman"/>
              </a:rPr>
              <a:t> </a:t>
            </a:r>
            <a:r>
              <a:rPr lang="cs-CZ" sz="1800" dirty="0" err="1" smtClean="0">
                <a:ea typeface="Calibri"/>
                <a:cs typeface="Times New Roman"/>
              </a:rPr>
              <a:t>lopen</a:t>
            </a:r>
            <a:r>
              <a:rPr lang="cs-CZ" sz="1800" dirty="0" smtClean="0">
                <a:ea typeface="Calibri"/>
                <a:cs typeface="Times New Roman"/>
              </a:rPr>
              <a:t> </a:t>
            </a:r>
            <a:r>
              <a:rPr lang="cs-CZ" sz="1800" dirty="0" err="1" smtClean="0">
                <a:ea typeface="Calibri"/>
                <a:cs typeface="Times New Roman"/>
              </a:rPr>
              <a:t>door</a:t>
            </a:r>
            <a:r>
              <a:rPr lang="cs-CZ" sz="1800" dirty="0" smtClean="0">
                <a:ea typeface="Calibri"/>
                <a:cs typeface="Times New Roman"/>
              </a:rPr>
              <a:t> de </a:t>
            </a:r>
            <a:r>
              <a:rPr lang="cs-CZ" sz="1800" dirty="0" err="1" smtClean="0">
                <a:ea typeface="Calibri"/>
                <a:cs typeface="Times New Roman"/>
              </a:rPr>
              <a:t>tijd</a:t>
            </a:r>
            <a:r>
              <a:rPr lang="cs-CZ" sz="1800" dirty="0" smtClean="0">
                <a:ea typeface="Calibri"/>
                <a:cs typeface="Times New Roman"/>
              </a:rPr>
              <a:t>;		</a:t>
            </a:r>
            <a:r>
              <a:rPr lang="cs-CZ" sz="1800" dirty="0" err="1" smtClean="0">
                <a:ea typeface="Calibri"/>
                <a:cs typeface="Times New Roman"/>
              </a:rPr>
              <a:t>mij</a:t>
            </a:r>
            <a:endParaRPr lang="cs-CZ" sz="1800" dirty="0" smtClean="0">
              <a:ea typeface="Calibri"/>
              <a:cs typeface="Times New Roman"/>
            </a:endParaRPr>
          </a:p>
          <a:p>
            <a:pPr>
              <a:spcBef>
                <a:spcPts val="0"/>
              </a:spcBef>
              <a:buNone/>
            </a:pPr>
            <a:r>
              <a:rPr lang="cs-CZ" sz="1800" dirty="0" err="1" smtClean="0">
                <a:ea typeface="Calibri"/>
                <a:cs typeface="Times New Roman"/>
              </a:rPr>
              <a:t>Hoor</a:t>
            </a:r>
            <a:r>
              <a:rPr lang="cs-CZ" sz="1800" dirty="0" smtClean="0">
                <a:ea typeface="Calibri"/>
                <a:cs typeface="Times New Roman"/>
              </a:rPr>
              <a:t> </a:t>
            </a:r>
            <a:r>
              <a:rPr lang="cs-CZ" sz="1800" dirty="0" err="1" smtClean="0">
                <a:ea typeface="Calibri"/>
                <a:cs typeface="Times New Roman"/>
              </a:rPr>
              <a:t>ik</a:t>
            </a:r>
            <a:r>
              <a:rPr lang="cs-CZ" sz="1800" dirty="0" smtClean="0">
                <a:ea typeface="Calibri"/>
                <a:cs typeface="Times New Roman"/>
              </a:rPr>
              <a:t> </a:t>
            </a:r>
            <a:r>
              <a:rPr lang="cs-CZ" sz="1800" dirty="0" err="1" smtClean="0">
                <a:ea typeface="Calibri"/>
                <a:cs typeface="Times New Roman"/>
              </a:rPr>
              <a:t>mijn</a:t>
            </a:r>
            <a:r>
              <a:rPr lang="cs-CZ" sz="1800" dirty="0" smtClean="0">
                <a:ea typeface="Calibri"/>
                <a:cs typeface="Times New Roman"/>
              </a:rPr>
              <a:t> </a:t>
            </a:r>
            <a:r>
              <a:rPr lang="cs-CZ" sz="1800" dirty="0" err="1" smtClean="0">
                <a:ea typeface="Calibri"/>
                <a:cs typeface="Times New Roman"/>
              </a:rPr>
              <a:t>voeten</a:t>
            </a:r>
            <a:r>
              <a:rPr lang="cs-CZ" sz="1800" dirty="0" smtClean="0">
                <a:ea typeface="Calibri"/>
                <a:cs typeface="Times New Roman"/>
              </a:rPr>
              <a:t> </a:t>
            </a:r>
            <a:r>
              <a:rPr lang="cs-CZ" sz="1800" dirty="0" err="1" smtClean="0">
                <a:ea typeface="Calibri"/>
                <a:cs typeface="Times New Roman"/>
              </a:rPr>
              <a:t>lopen</a:t>
            </a:r>
            <a:r>
              <a:rPr lang="cs-CZ" sz="1800" dirty="0" smtClean="0">
                <a:ea typeface="Calibri"/>
                <a:cs typeface="Times New Roman"/>
              </a:rPr>
              <a:t> </a:t>
            </a:r>
            <a:r>
              <a:rPr lang="cs-CZ" sz="1800" dirty="0" err="1" smtClean="0">
                <a:ea typeface="Calibri"/>
                <a:cs typeface="Times New Roman"/>
              </a:rPr>
              <a:t>langs</a:t>
            </a:r>
            <a:r>
              <a:rPr lang="cs-CZ" sz="1800" dirty="0" smtClean="0">
                <a:ea typeface="Calibri"/>
                <a:cs typeface="Times New Roman"/>
              </a:rPr>
              <a:t> </a:t>
            </a:r>
            <a:r>
              <a:rPr lang="cs-CZ" sz="1800" dirty="0" err="1" smtClean="0">
                <a:ea typeface="Calibri"/>
                <a:cs typeface="Times New Roman"/>
              </a:rPr>
              <a:t>het</a:t>
            </a:r>
            <a:r>
              <a:rPr lang="cs-CZ" sz="1800" dirty="0" smtClean="0">
                <a:ea typeface="Calibri"/>
                <a:cs typeface="Times New Roman"/>
              </a:rPr>
              <a:t> </a:t>
            </a:r>
            <a:r>
              <a:rPr lang="cs-CZ" sz="1800" dirty="0" err="1" smtClean="0">
                <a:ea typeface="Calibri"/>
                <a:cs typeface="Times New Roman"/>
              </a:rPr>
              <a:t>smalle</a:t>
            </a:r>
            <a:r>
              <a:rPr lang="cs-CZ" sz="1800" dirty="0" smtClean="0">
                <a:ea typeface="Calibri"/>
                <a:cs typeface="Times New Roman"/>
              </a:rPr>
              <a:t>	</a:t>
            </a:r>
            <a:r>
              <a:rPr lang="cs-CZ" sz="1800" dirty="0" err="1" smtClean="0">
                <a:ea typeface="Calibri"/>
                <a:cs typeface="Times New Roman"/>
              </a:rPr>
              <a:t>mij</a:t>
            </a:r>
            <a:endParaRPr lang="cs-CZ" sz="1800" dirty="0" smtClean="0">
              <a:ea typeface="Calibri"/>
              <a:cs typeface="Times New Roman"/>
            </a:endParaRPr>
          </a:p>
          <a:p>
            <a:pPr>
              <a:spcBef>
                <a:spcPts val="0"/>
              </a:spcBef>
              <a:buNone/>
            </a:pPr>
            <a:r>
              <a:rPr lang="cs-CZ" sz="1800" dirty="0" err="1" smtClean="0">
                <a:ea typeface="Calibri"/>
                <a:cs typeface="Times New Roman"/>
              </a:rPr>
              <a:t>Slapende</a:t>
            </a:r>
            <a:r>
              <a:rPr lang="cs-CZ" sz="1800" dirty="0" smtClean="0">
                <a:ea typeface="Calibri"/>
                <a:cs typeface="Times New Roman"/>
              </a:rPr>
              <a:t> </a:t>
            </a:r>
            <a:r>
              <a:rPr lang="cs-CZ" sz="1800" dirty="0" err="1" smtClean="0">
                <a:ea typeface="Calibri"/>
                <a:cs typeface="Times New Roman"/>
              </a:rPr>
              <a:t>pad</a:t>
            </a:r>
            <a:r>
              <a:rPr lang="cs-CZ" sz="1800" dirty="0" smtClean="0">
                <a:ea typeface="Calibri"/>
                <a:cs typeface="Times New Roman"/>
              </a:rPr>
              <a:t>, dat </a:t>
            </a:r>
            <a:r>
              <a:rPr lang="cs-CZ" sz="1800" dirty="0" err="1" smtClean="0">
                <a:ea typeface="Calibri"/>
                <a:cs typeface="Times New Roman"/>
              </a:rPr>
              <a:t>naar</a:t>
            </a:r>
            <a:r>
              <a:rPr lang="cs-CZ" sz="1800" dirty="0" smtClean="0">
                <a:ea typeface="Calibri"/>
                <a:cs typeface="Times New Roman"/>
              </a:rPr>
              <a:t> </a:t>
            </a:r>
            <a:r>
              <a:rPr lang="cs-CZ" sz="1800" dirty="0" err="1" smtClean="0">
                <a:ea typeface="Calibri"/>
                <a:cs typeface="Times New Roman"/>
              </a:rPr>
              <a:t>jouw</a:t>
            </a:r>
            <a:r>
              <a:rPr lang="cs-CZ" sz="1800" dirty="0" smtClean="0">
                <a:ea typeface="Calibri"/>
                <a:cs typeface="Times New Roman"/>
              </a:rPr>
              <a:t> </a:t>
            </a:r>
            <a:r>
              <a:rPr lang="cs-CZ" sz="1800" dirty="0" err="1" smtClean="0">
                <a:ea typeface="Calibri"/>
                <a:cs typeface="Times New Roman"/>
              </a:rPr>
              <a:t>glimlach</a:t>
            </a:r>
            <a:r>
              <a:rPr lang="cs-CZ" sz="1800" dirty="0" smtClean="0">
                <a:ea typeface="Calibri"/>
                <a:cs typeface="Times New Roman"/>
              </a:rPr>
              <a:t> </a:t>
            </a:r>
            <a:r>
              <a:rPr lang="cs-CZ" sz="1800" dirty="0" err="1" smtClean="0">
                <a:ea typeface="Calibri"/>
                <a:cs typeface="Times New Roman"/>
              </a:rPr>
              <a:t>leidt</a:t>
            </a:r>
            <a:r>
              <a:rPr lang="cs-CZ" sz="1800" dirty="0" smtClean="0">
                <a:ea typeface="Calibri"/>
                <a:cs typeface="Times New Roman"/>
              </a:rPr>
              <a:t>	</a:t>
            </a:r>
            <a:r>
              <a:rPr lang="cs-CZ" sz="1800" dirty="0" err="1" smtClean="0">
                <a:ea typeface="Calibri"/>
                <a:cs typeface="Times New Roman"/>
              </a:rPr>
              <a:t>ik</a:t>
            </a:r>
            <a:endParaRPr lang="cs-CZ" sz="1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Maatschappelijk</a:t>
            </a:r>
            <a:r>
              <a:rPr lang="cs-CZ" dirty="0" smtClean="0"/>
              <a:t> </a:t>
            </a:r>
            <a:r>
              <a:rPr lang="cs-CZ" dirty="0" err="1" smtClean="0"/>
              <a:t>klimaat</a:t>
            </a:r>
            <a:r>
              <a:rPr lang="cs-CZ" dirty="0" smtClean="0"/>
              <a:t> </a:t>
            </a:r>
            <a:r>
              <a:rPr lang="cs-CZ" dirty="0" err="1" smtClean="0"/>
              <a:t>gereflecteerd</a:t>
            </a:r>
            <a:r>
              <a:rPr lang="cs-CZ" dirty="0" smtClean="0"/>
              <a:t> in </a:t>
            </a:r>
            <a:r>
              <a:rPr lang="cs-CZ" dirty="0" err="1" smtClean="0"/>
              <a:t>literatuur</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err="1" smtClean="0"/>
              <a:t>Opmerkingen</a:t>
            </a:r>
            <a:r>
              <a:rPr lang="cs-CZ" dirty="0" smtClean="0"/>
              <a:t> </a:t>
            </a:r>
            <a:r>
              <a:rPr lang="nl-NL" dirty="0" smtClean="0"/>
              <a:t>van de </a:t>
            </a:r>
            <a:r>
              <a:rPr lang="cs-CZ" dirty="0" err="1" smtClean="0"/>
              <a:t>vertegenwoordigers</a:t>
            </a:r>
            <a:r>
              <a:rPr lang="cs-CZ" dirty="0" smtClean="0"/>
              <a:t> van de </a:t>
            </a:r>
            <a:r>
              <a:rPr lang="nl-NL" dirty="0" smtClean="0"/>
              <a:t>Maatschappij bij de sonetten: Resultaat van wat men kan noemen een onderzoek naar de publieke opinie, [...] zal [...] kunnen getuigen van hetgeen er ten jare 1950 leefde in de harten der Nederlanders en der Vlamingen, volkeren, ook blijkens het ingezondene, met een hoog peil van beschaving.’</a:t>
            </a:r>
            <a:endParaRPr lang="cs-CZ" dirty="0" smtClean="0"/>
          </a:p>
          <a:p>
            <a:r>
              <a:rPr lang="nl-NL" dirty="0" smtClean="0"/>
              <a:t>geloof </a:t>
            </a:r>
            <a:r>
              <a:rPr lang="cs-CZ" dirty="0" err="1" smtClean="0"/>
              <a:t>speelt</a:t>
            </a:r>
            <a:r>
              <a:rPr lang="cs-CZ" dirty="0" smtClean="0"/>
              <a:t> in </a:t>
            </a:r>
            <a:r>
              <a:rPr lang="nl-NL" dirty="0" smtClean="0"/>
              <a:t>veel </a:t>
            </a:r>
            <a:r>
              <a:rPr lang="cs-CZ" dirty="0" err="1" smtClean="0"/>
              <a:t>sonnetten</a:t>
            </a:r>
            <a:r>
              <a:rPr lang="cs-CZ" dirty="0" smtClean="0"/>
              <a:t> </a:t>
            </a:r>
            <a:r>
              <a:rPr lang="nl-NL" dirty="0" smtClean="0"/>
              <a:t>een centrale rol. </a:t>
            </a:r>
            <a:r>
              <a:rPr lang="cs-CZ" dirty="0" smtClean="0"/>
              <a:t>Jury van de </a:t>
            </a:r>
            <a:r>
              <a:rPr lang="cs-CZ" dirty="0" err="1" smtClean="0"/>
              <a:t>Maatschappij</a:t>
            </a:r>
            <a:r>
              <a:rPr lang="cs-CZ" dirty="0" smtClean="0"/>
              <a:t>: </a:t>
            </a:r>
            <a:r>
              <a:rPr lang="nl-NL" dirty="0" smtClean="0"/>
              <a:t>: ‘[...] bij alle verscheidenheid van onderwerp ontvangt de lezer toch als onmiddellijke indruk deze, dat de barbarie van de bezettingsjaren niets heeft kunnen afdoen van de Christelijk-godsdienstige inslag van ons volk.’</a:t>
            </a:r>
            <a:endParaRPr lang="cs-CZ" dirty="0" smtClean="0"/>
          </a:p>
          <a:p>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Maatschappelijk</a:t>
            </a:r>
            <a:r>
              <a:rPr lang="cs-CZ" dirty="0" smtClean="0"/>
              <a:t> </a:t>
            </a:r>
            <a:r>
              <a:rPr lang="cs-CZ" dirty="0" err="1" smtClean="0"/>
              <a:t>klimaat</a:t>
            </a:r>
            <a:r>
              <a:rPr lang="cs-CZ" dirty="0" smtClean="0"/>
              <a:t> </a:t>
            </a:r>
            <a:r>
              <a:rPr lang="cs-CZ" dirty="0" err="1" smtClean="0"/>
              <a:t>getuigt</a:t>
            </a:r>
            <a:r>
              <a:rPr lang="cs-CZ" dirty="0" smtClean="0"/>
              <a:t> van </a:t>
            </a:r>
            <a:r>
              <a:rPr lang="cs-CZ" dirty="0" err="1" smtClean="0"/>
              <a:t>continuïteit</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De </a:t>
            </a:r>
            <a:r>
              <a:rPr lang="cs-CZ" dirty="0" err="1" smtClean="0"/>
              <a:t>contrast</a:t>
            </a:r>
            <a:r>
              <a:rPr lang="cs-CZ" dirty="0" smtClean="0"/>
              <a:t> </a:t>
            </a:r>
            <a:r>
              <a:rPr lang="cs-CZ" dirty="0" err="1" smtClean="0"/>
              <a:t>tussen</a:t>
            </a:r>
            <a:r>
              <a:rPr lang="cs-CZ" dirty="0" smtClean="0"/>
              <a:t> </a:t>
            </a:r>
            <a:r>
              <a:rPr lang="cs-CZ" dirty="0" err="1" smtClean="0"/>
              <a:t>het</a:t>
            </a:r>
            <a:r>
              <a:rPr lang="cs-CZ" dirty="0" smtClean="0"/>
              <a:t> </a:t>
            </a:r>
            <a:r>
              <a:rPr lang="cs-CZ" dirty="0" err="1" smtClean="0"/>
              <a:t>sonnet</a:t>
            </a:r>
            <a:r>
              <a:rPr lang="cs-CZ" dirty="0" smtClean="0"/>
              <a:t> </a:t>
            </a:r>
            <a:r>
              <a:rPr lang="cs-CZ" dirty="0" err="1" smtClean="0"/>
              <a:t>ingezonden</a:t>
            </a:r>
            <a:r>
              <a:rPr lang="cs-CZ" dirty="0" smtClean="0"/>
              <a:t> </a:t>
            </a:r>
            <a:r>
              <a:rPr lang="cs-CZ" dirty="0" err="1" smtClean="0"/>
              <a:t>voor</a:t>
            </a:r>
            <a:r>
              <a:rPr lang="cs-CZ" dirty="0" smtClean="0"/>
              <a:t> de </a:t>
            </a:r>
            <a:r>
              <a:rPr lang="cs-CZ" dirty="0" err="1" smtClean="0"/>
              <a:t>prijsvraag</a:t>
            </a:r>
            <a:r>
              <a:rPr lang="cs-CZ" dirty="0" smtClean="0"/>
              <a:t> (</a:t>
            </a:r>
            <a:r>
              <a:rPr lang="cs-CZ" dirty="0" err="1" smtClean="0"/>
              <a:t>traditionele</a:t>
            </a:r>
            <a:r>
              <a:rPr lang="cs-CZ" dirty="0" smtClean="0"/>
              <a:t> </a:t>
            </a:r>
            <a:r>
              <a:rPr lang="cs-CZ" dirty="0" err="1" smtClean="0"/>
              <a:t>vorm</a:t>
            </a:r>
            <a:r>
              <a:rPr lang="cs-CZ" dirty="0" smtClean="0"/>
              <a:t>, </a:t>
            </a:r>
            <a:r>
              <a:rPr lang="cs-CZ" dirty="0" err="1" smtClean="0"/>
              <a:t>ideologisch</a:t>
            </a:r>
            <a:r>
              <a:rPr lang="cs-CZ" dirty="0" smtClean="0"/>
              <a:t>-</a:t>
            </a:r>
            <a:r>
              <a:rPr lang="cs-CZ" dirty="0" err="1" smtClean="0"/>
              <a:t>gewortelde</a:t>
            </a:r>
            <a:r>
              <a:rPr lang="cs-CZ" dirty="0" smtClean="0"/>
              <a:t> </a:t>
            </a:r>
            <a:r>
              <a:rPr lang="cs-CZ" dirty="0" err="1" smtClean="0"/>
              <a:t>zekerheid</a:t>
            </a:r>
            <a:r>
              <a:rPr lang="cs-CZ" dirty="0" smtClean="0"/>
              <a:t>, </a:t>
            </a:r>
            <a:r>
              <a:rPr lang="cs-CZ" dirty="0" err="1" smtClean="0"/>
              <a:t>christelijke</a:t>
            </a:r>
            <a:r>
              <a:rPr lang="cs-CZ" dirty="0" smtClean="0"/>
              <a:t> </a:t>
            </a:r>
            <a:r>
              <a:rPr lang="cs-CZ" dirty="0" err="1" smtClean="0"/>
              <a:t>overtuiging</a:t>
            </a:r>
            <a:r>
              <a:rPr lang="cs-CZ" dirty="0" smtClean="0"/>
              <a:t>, </a:t>
            </a:r>
            <a:r>
              <a:rPr lang="cs-CZ" dirty="0" err="1" smtClean="0"/>
              <a:t>zelf</a:t>
            </a:r>
            <a:r>
              <a:rPr lang="cs-CZ" dirty="0" smtClean="0"/>
              <a:t>-</a:t>
            </a:r>
            <a:r>
              <a:rPr lang="cs-CZ" dirty="0" err="1" smtClean="0"/>
              <a:t>expressie</a:t>
            </a:r>
            <a:r>
              <a:rPr lang="cs-CZ" dirty="0" smtClean="0"/>
              <a:t>) </a:t>
            </a:r>
            <a:r>
              <a:rPr lang="cs-CZ" dirty="0" err="1" smtClean="0"/>
              <a:t>en</a:t>
            </a:r>
            <a:r>
              <a:rPr lang="cs-CZ" dirty="0" smtClean="0"/>
              <a:t> </a:t>
            </a:r>
            <a:r>
              <a:rPr lang="cs-CZ" dirty="0" err="1" smtClean="0"/>
              <a:t>Luceberts</a:t>
            </a:r>
            <a:r>
              <a:rPr lang="cs-CZ" dirty="0" smtClean="0"/>
              <a:t> </a:t>
            </a:r>
            <a:r>
              <a:rPr lang="cs-CZ" dirty="0" err="1" smtClean="0"/>
              <a:t>sonnet</a:t>
            </a:r>
            <a:r>
              <a:rPr lang="cs-CZ" dirty="0" smtClean="0"/>
              <a:t> </a:t>
            </a:r>
            <a:r>
              <a:rPr lang="cs-CZ" dirty="0" err="1" smtClean="0"/>
              <a:t>laat</a:t>
            </a:r>
            <a:r>
              <a:rPr lang="cs-CZ" dirty="0" smtClean="0"/>
              <a:t> </a:t>
            </a:r>
            <a:r>
              <a:rPr lang="nl-NL" dirty="0" smtClean="0"/>
              <a:t>een </a:t>
            </a:r>
            <a:r>
              <a:rPr lang="cs-CZ" dirty="0" err="1" smtClean="0"/>
              <a:t>drang</a:t>
            </a:r>
            <a:r>
              <a:rPr lang="nl-NL" dirty="0" smtClean="0"/>
              <a:t> </a:t>
            </a:r>
            <a:r>
              <a:rPr lang="cs-CZ" dirty="0" err="1" smtClean="0"/>
              <a:t>naar</a:t>
            </a:r>
            <a:r>
              <a:rPr lang="nl-NL" dirty="0" smtClean="0"/>
              <a:t> vernieuwing</a:t>
            </a:r>
            <a:r>
              <a:rPr lang="cs-CZ" dirty="0" smtClean="0"/>
              <a:t> </a:t>
            </a:r>
            <a:r>
              <a:rPr lang="cs-CZ" dirty="0" err="1" smtClean="0"/>
              <a:t>zien</a:t>
            </a:r>
            <a:endParaRPr lang="cs-CZ" dirty="0" smtClean="0"/>
          </a:p>
          <a:p>
            <a:r>
              <a:rPr lang="cs-CZ" dirty="0" smtClean="0"/>
              <a:t>De </a:t>
            </a:r>
            <a:r>
              <a:rPr lang="nl-NL" dirty="0" smtClean="0"/>
              <a:t>sonnettenprijsvraag illustreert </a:t>
            </a:r>
            <a:r>
              <a:rPr lang="cs-CZ" dirty="0" smtClean="0"/>
              <a:t>in </a:t>
            </a:r>
            <a:r>
              <a:rPr lang="cs-CZ" dirty="0" err="1" smtClean="0"/>
              <a:t>hoeverre</a:t>
            </a:r>
            <a:r>
              <a:rPr lang="cs-CZ" dirty="0" smtClean="0"/>
              <a:t> </a:t>
            </a:r>
            <a:r>
              <a:rPr lang="nl-NL" dirty="0" smtClean="0"/>
              <a:t>de maatschappelijke klimaat </a:t>
            </a:r>
            <a:r>
              <a:rPr lang="cs-CZ" dirty="0" err="1" smtClean="0"/>
              <a:t>aan</a:t>
            </a:r>
            <a:r>
              <a:rPr lang="cs-CZ" dirty="0" smtClean="0"/>
              <a:t> </a:t>
            </a:r>
            <a:r>
              <a:rPr lang="cs-CZ" dirty="0" err="1" smtClean="0"/>
              <a:t>het</a:t>
            </a:r>
            <a:r>
              <a:rPr lang="cs-CZ" dirty="0" smtClean="0"/>
              <a:t> </a:t>
            </a:r>
            <a:r>
              <a:rPr lang="cs-CZ" dirty="0" err="1" smtClean="0"/>
              <a:t>begin</a:t>
            </a:r>
            <a:r>
              <a:rPr lang="cs-CZ" dirty="0" smtClean="0"/>
              <a:t> van</a:t>
            </a:r>
            <a:r>
              <a:rPr lang="nl-NL" dirty="0" smtClean="0"/>
              <a:t> de jaren 50 gekenmerkt werd door de vooroorlogse continuïteit</a:t>
            </a:r>
            <a:endParaRPr lang="cs-CZ"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Kenmerken</a:t>
            </a:r>
            <a:r>
              <a:rPr lang="cs-CZ" dirty="0" smtClean="0"/>
              <a:t> van </a:t>
            </a:r>
            <a:r>
              <a:rPr lang="cs-CZ" dirty="0" err="1" smtClean="0"/>
              <a:t>naoorlogse</a:t>
            </a:r>
            <a:r>
              <a:rPr lang="cs-CZ" dirty="0" smtClean="0"/>
              <a:t> </a:t>
            </a:r>
            <a:r>
              <a:rPr lang="cs-CZ" dirty="0" err="1" smtClean="0"/>
              <a:t>proza</a:t>
            </a:r>
            <a:r>
              <a:rPr lang="cs-CZ" dirty="0" smtClean="0"/>
              <a:t> – </a:t>
            </a:r>
            <a:r>
              <a:rPr lang="cs-CZ" dirty="0" err="1" smtClean="0"/>
              <a:t>ontluisterend</a:t>
            </a:r>
            <a:r>
              <a:rPr lang="cs-CZ" dirty="0" smtClean="0"/>
              <a:t> realisme</a:t>
            </a:r>
            <a:endParaRPr lang="cs-CZ" dirty="0"/>
          </a:p>
        </p:txBody>
      </p:sp>
      <p:sp>
        <p:nvSpPr>
          <p:cNvPr id="3" name="Zástupný symbol pro obsah 2"/>
          <p:cNvSpPr>
            <a:spLocks noGrp="1"/>
          </p:cNvSpPr>
          <p:nvPr>
            <p:ph idx="1"/>
          </p:nvPr>
        </p:nvSpPr>
        <p:spPr>
          <a:xfrm>
            <a:off x="457200" y="1600200"/>
            <a:ext cx="8229600" cy="5257800"/>
          </a:xfrm>
        </p:spPr>
        <p:txBody>
          <a:bodyPr>
            <a:normAutofit fontScale="47500" lnSpcReduction="20000"/>
          </a:bodyPr>
          <a:lstStyle/>
          <a:p>
            <a:r>
              <a:rPr lang="cs-CZ" sz="4200" dirty="0" err="1" smtClean="0"/>
              <a:t>Prozaïsten</a:t>
            </a:r>
            <a:r>
              <a:rPr lang="cs-CZ" sz="4200" dirty="0" smtClean="0"/>
              <a:t> </a:t>
            </a:r>
            <a:r>
              <a:rPr lang="cs-CZ" sz="4200" dirty="0" err="1" smtClean="0"/>
              <a:t>getuigen</a:t>
            </a:r>
            <a:r>
              <a:rPr lang="cs-CZ" sz="4200" dirty="0" smtClean="0"/>
              <a:t> </a:t>
            </a:r>
            <a:r>
              <a:rPr lang="nl-NL" sz="4200" dirty="0" smtClean="0"/>
              <a:t>van het schok </a:t>
            </a:r>
            <a:r>
              <a:rPr lang="cs-CZ" sz="4200" dirty="0" smtClean="0"/>
              <a:t>van </a:t>
            </a:r>
            <a:r>
              <a:rPr lang="nl-NL" sz="4200" dirty="0" smtClean="0"/>
              <a:t>de oorlog voor de idealen van de westerse beschaving. </a:t>
            </a:r>
            <a:endParaRPr lang="cs-CZ" sz="4200" dirty="0" smtClean="0"/>
          </a:p>
          <a:p>
            <a:r>
              <a:rPr lang="cs-CZ" sz="4200" dirty="0" err="1" smtClean="0"/>
              <a:t>Romans</a:t>
            </a:r>
            <a:r>
              <a:rPr lang="cs-CZ" sz="4200" dirty="0" smtClean="0"/>
              <a:t> van de </a:t>
            </a:r>
            <a:r>
              <a:rPr lang="nl-NL" sz="4200" dirty="0" smtClean="0"/>
              <a:t>naoorlogse generatie prozaisten </a:t>
            </a:r>
            <a:r>
              <a:rPr lang="cs-CZ" sz="4200" dirty="0" smtClean="0"/>
              <a:t> </a:t>
            </a:r>
            <a:r>
              <a:rPr lang="cs-CZ" sz="4200" dirty="0" err="1" smtClean="0"/>
              <a:t>gekenmerkt</a:t>
            </a:r>
            <a:r>
              <a:rPr lang="cs-CZ" sz="4200" dirty="0" smtClean="0"/>
              <a:t> </a:t>
            </a:r>
            <a:r>
              <a:rPr lang="cs-CZ" sz="4200" dirty="0" err="1" smtClean="0"/>
              <a:t>door</a:t>
            </a:r>
            <a:r>
              <a:rPr lang="cs-CZ" sz="4200" dirty="0" smtClean="0"/>
              <a:t> </a:t>
            </a:r>
            <a:r>
              <a:rPr lang="nl-NL" sz="4200" dirty="0" smtClean="0"/>
              <a:t>“</a:t>
            </a:r>
            <a:r>
              <a:rPr lang="cs-CZ" sz="4200" dirty="0" err="1" smtClean="0"/>
              <a:t>het</a:t>
            </a:r>
            <a:r>
              <a:rPr lang="cs-CZ" sz="4200" dirty="0" smtClean="0"/>
              <a:t> </a:t>
            </a:r>
            <a:r>
              <a:rPr lang="cs-CZ" sz="4200" dirty="0" err="1" smtClean="0"/>
              <a:t>levensgevoel</a:t>
            </a:r>
            <a:r>
              <a:rPr lang="cs-CZ" sz="4200" dirty="0" smtClean="0"/>
              <a:t> van </a:t>
            </a:r>
            <a:r>
              <a:rPr lang="cs-CZ" sz="4200" dirty="0" err="1" smtClean="0"/>
              <a:t>zijn</a:t>
            </a:r>
            <a:r>
              <a:rPr lang="cs-CZ" sz="4200" dirty="0" smtClean="0"/>
              <a:t> </a:t>
            </a:r>
            <a:r>
              <a:rPr lang="cs-CZ" sz="4200" dirty="0" err="1" smtClean="0"/>
              <a:t>generatie</a:t>
            </a:r>
            <a:r>
              <a:rPr lang="cs-CZ" sz="4200" dirty="0" smtClean="0"/>
              <a:t> </a:t>
            </a:r>
            <a:r>
              <a:rPr lang="cs-CZ" sz="4200" dirty="0" err="1" smtClean="0"/>
              <a:t>helemaal</a:t>
            </a:r>
            <a:r>
              <a:rPr lang="cs-CZ" sz="4200" dirty="0" smtClean="0"/>
              <a:t> </a:t>
            </a:r>
            <a:r>
              <a:rPr lang="cs-CZ" sz="4200" dirty="0" err="1" smtClean="0"/>
              <a:t>verklaart</a:t>
            </a:r>
            <a:r>
              <a:rPr lang="cs-CZ" sz="4200" dirty="0" smtClean="0"/>
              <a:t> </a:t>
            </a:r>
            <a:r>
              <a:rPr lang="cs-CZ" sz="4200" dirty="0" err="1" smtClean="0"/>
              <a:t>uit</a:t>
            </a:r>
            <a:r>
              <a:rPr lang="cs-CZ" sz="4200" dirty="0" smtClean="0"/>
              <a:t> </a:t>
            </a:r>
            <a:r>
              <a:rPr lang="cs-CZ" sz="4200" dirty="0" err="1" smtClean="0"/>
              <a:t>oorlogservaringen</a:t>
            </a:r>
            <a:r>
              <a:rPr lang="cs-CZ" sz="4200" dirty="0" smtClean="0"/>
              <a:t>: </a:t>
            </a:r>
            <a:r>
              <a:rPr lang="cs-CZ" sz="4200" dirty="0" err="1" smtClean="0"/>
              <a:t>neemt</a:t>
            </a:r>
            <a:r>
              <a:rPr lang="cs-CZ" sz="4200" dirty="0" smtClean="0"/>
              <a:t> </a:t>
            </a:r>
            <a:r>
              <a:rPr lang="cs-CZ" sz="4200" dirty="0" err="1" smtClean="0"/>
              <a:t>toch</a:t>
            </a:r>
            <a:r>
              <a:rPr lang="cs-CZ" sz="4200" dirty="0" smtClean="0"/>
              <a:t> </a:t>
            </a:r>
            <a:r>
              <a:rPr lang="cs-CZ" sz="4200" dirty="0" err="1" smtClean="0"/>
              <a:t>aan</a:t>
            </a:r>
            <a:r>
              <a:rPr lang="cs-CZ" sz="4200" dirty="0" smtClean="0"/>
              <a:t> dat </a:t>
            </a:r>
            <a:r>
              <a:rPr lang="cs-CZ" sz="4200" dirty="0" err="1" smtClean="0"/>
              <a:t>er</a:t>
            </a:r>
            <a:r>
              <a:rPr lang="cs-CZ" sz="4200" dirty="0" smtClean="0"/>
              <a:t> bij </a:t>
            </a:r>
            <a:r>
              <a:rPr lang="cs-CZ" sz="4200" dirty="0" err="1" smtClean="0"/>
              <a:t>ons</a:t>
            </a:r>
            <a:r>
              <a:rPr lang="cs-CZ" sz="4200" dirty="0" smtClean="0"/>
              <a:t> </a:t>
            </a:r>
            <a:r>
              <a:rPr lang="cs-CZ" sz="4200" dirty="0" err="1" smtClean="0"/>
              <a:t>op</a:t>
            </a:r>
            <a:r>
              <a:rPr lang="cs-CZ" sz="4200" dirty="0" smtClean="0"/>
              <a:t> de </a:t>
            </a:r>
            <a:r>
              <a:rPr lang="cs-CZ" sz="4200" dirty="0" err="1" smtClean="0"/>
              <a:t>plaats</a:t>
            </a:r>
            <a:r>
              <a:rPr lang="cs-CZ" sz="4200" dirty="0" smtClean="0"/>
              <a:t> van ‘de </a:t>
            </a:r>
            <a:r>
              <a:rPr lang="cs-CZ" sz="4200" dirty="0" err="1" smtClean="0"/>
              <a:t>ziel’</a:t>
            </a:r>
            <a:r>
              <a:rPr lang="cs-CZ" sz="4200" dirty="0" smtClean="0"/>
              <a:t> </a:t>
            </a:r>
            <a:r>
              <a:rPr lang="cs-CZ" sz="4200" dirty="0" err="1" smtClean="0"/>
              <a:t>een</a:t>
            </a:r>
            <a:r>
              <a:rPr lang="cs-CZ" sz="4200" dirty="0" smtClean="0"/>
              <a:t> </a:t>
            </a:r>
            <a:r>
              <a:rPr lang="cs-CZ" sz="4200" dirty="0" err="1" smtClean="0"/>
              <a:t>leegte</a:t>
            </a:r>
            <a:r>
              <a:rPr lang="cs-CZ" sz="4200" dirty="0" smtClean="0"/>
              <a:t> </a:t>
            </a:r>
            <a:r>
              <a:rPr lang="cs-CZ" sz="4200" dirty="0" err="1" smtClean="0"/>
              <a:t>is</a:t>
            </a:r>
            <a:r>
              <a:rPr lang="cs-CZ" sz="4200" dirty="0" smtClean="0"/>
              <a:t> </a:t>
            </a:r>
            <a:r>
              <a:rPr lang="cs-CZ" sz="4200" dirty="0" err="1" smtClean="0"/>
              <a:t>en</a:t>
            </a:r>
            <a:r>
              <a:rPr lang="cs-CZ" sz="4200" dirty="0" smtClean="0"/>
              <a:t> dat </a:t>
            </a:r>
            <a:r>
              <a:rPr lang="cs-CZ" sz="4200" dirty="0" err="1" smtClean="0"/>
              <a:t>het</a:t>
            </a:r>
            <a:r>
              <a:rPr lang="cs-CZ" sz="4200" dirty="0" smtClean="0"/>
              <a:t> </a:t>
            </a:r>
            <a:r>
              <a:rPr lang="cs-CZ" sz="4200" dirty="0" err="1" smtClean="0"/>
              <a:t>woord</a:t>
            </a:r>
            <a:r>
              <a:rPr lang="cs-CZ" sz="4200" dirty="0" smtClean="0"/>
              <a:t> ‘</a:t>
            </a:r>
            <a:r>
              <a:rPr lang="cs-CZ" sz="4200" dirty="0" err="1" smtClean="0"/>
              <a:t>god’</a:t>
            </a:r>
            <a:r>
              <a:rPr lang="cs-CZ" sz="4200" dirty="0" smtClean="0"/>
              <a:t> </a:t>
            </a:r>
            <a:r>
              <a:rPr lang="cs-CZ" sz="4200" dirty="0" err="1" smtClean="0"/>
              <a:t>behoort</a:t>
            </a:r>
            <a:r>
              <a:rPr lang="cs-CZ" sz="4200" dirty="0" smtClean="0"/>
              <a:t> </a:t>
            </a:r>
            <a:r>
              <a:rPr lang="cs-CZ" sz="4200" dirty="0" err="1" smtClean="0"/>
              <a:t>tot</a:t>
            </a:r>
            <a:r>
              <a:rPr lang="cs-CZ" sz="4200" dirty="0" smtClean="0"/>
              <a:t> de </a:t>
            </a:r>
            <a:r>
              <a:rPr lang="cs-CZ" sz="4200" dirty="0" err="1" smtClean="0"/>
              <a:t>andere</a:t>
            </a:r>
            <a:r>
              <a:rPr lang="cs-CZ" sz="4200" dirty="0" smtClean="0"/>
              <a:t> </a:t>
            </a:r>
            <a:r>
              <a:rPr lang="cs-CZ" sz="4200" dirty="0" err="1" smtClean="0"/>
              <a:t>narigheden</a:t>
            </a:r>
            <a:r>
              <a:rPr lang="cs-CZ" sz="4200" dirty="0" smtClean="0"/>
              <a:t> </a:t>
            </a:r>
            <a:r>
              <a:rPr lang="cs-CZ" sz="4200" dirty="0" err="1" smtClean="0"/>
              <a:t>waarvan</a:t>
            </a:r>
            <a:r>
              <a:rPr lang="cs-CZ" sz="4200" dirty="0" smtClean="0"/>
              <a:t> </a:t>
            </a:r>
            <a:r>
              <a:rPr lang="cs-CZ" sz="4200" dirty="0" err="1" smtClean="0"/>
              <a:t>wij</a:t>
            </a:r>
            <a:r>
              <a:rPr lang="cs-CZ" sz="4200" dirty="0" smtClean="0"/>
              <a:t> nu </a:t>
            </a:r>
            <a:r>
              <a:rPr lang="cs-CZ" sz="4200" dirty="0" err="1" smtClean="0"/>
              <a:t>toch</a:t>
            </a:r>
            <a:r>
              <a:rPr lang="cs-CZ" sz="4200" dirty="0" smtClean="0"/>
              <a:t> </a:t>
            </a:r>
            <a:r>
              <a:rPr lang="cs-CZ" sz="4200" dirty="0" err="1" smtClean="0"/>
              <a:t>wel</a:t>
            </a:r>
            <a:r>
              <a:rPr lang="cs-CZ" sz="4200" dirty="0" smtClean="0"/>
              <a:t> de </a:t>
            </a:r>
            <a:r>
              <a:rPr lang="cs-CZ" sz="4200" dirty="0" err="1" smtClean="0"/>
              <a:t>smaak</a:t>
            </a:r>
            <a:r>
              <a:rPr lang="cs-CZ" sz="4200" dirty="0" smtClean="0"/>
              <a:t> </a:t>
            </a:r>
            <a:r>
              <a:rPr lang="cs-CZ" sz="4200" dirty="0" err="1" smtClean="0"/>
              <a:t>verloren</a:t>
            </a:r>
            <a:r>
              <a:rPr lang="cs-CZ" sz="4200" dirty="0" smtClean="0"/>
              <a:t> </a:t>
            </a:r>
            <a:r>
              <a:rPr lang="cs-CZ" sz="4200" dirty="0" err="1" smtClean="0"/>
              <a:t>hebben</a:t>
            </a:r>
            <a:r>
              <a:rPr lang="cs-CZ" sz="4200" dirty="0" smtClean="0"/>
              <a:t>. </a:t>
            </a:r>
            <a:r>
              <a:rPr lang="cs-CZ" sz="4200" dirty="0" err="1" smtClean="0"/>
              <a:t>Want</a:t>
            </a:r>
            <a:r>
              <a:rPr lang="cs-CZ" sz="4200" dirty="0" smtClean="0"/>
              <a:t> </a:t>
            </a:r>
            <a:r>
              <a:rPr lang="cs-CZ" sz="4200" dirty="0" err="1" smtClean="0"/>
              <a:t>waar</a:t>
            </a:r>
            <a:r>
              <a:rPr lang="cs-CZ" sz="4200" dirty="0" smtClean="0"/>
              <a:t> </a:t>
            </a:r>
            <a:r>
              <a:rPr lang="cs-CZ" sz="4200" dirty="0" err="1" smtClean="0"/>
              <a:t>god</a:t>
            </a:r>
            <a:r>
              <a:rPr lang="cs-CZ" sz="4200" dirty="0" smtClean="0"/>
              <a:t> </a:t>
            </a:r>
            <a:r>
              <a:rPr lang="cs-CZ" sz="4200" dirty="0" err="1" smtClean="0"/>
              <a:t>was</a:t>
            </a:r>
            <a:r>
              <a:rPr lang="cs-CZ" sz="4200" dirty="0" smtClean="0"/>
              <a:t> </a:t>
            </a:r>
            <a:r>
              <a:rPr lang="cs-CZ" sz="4200" dirty="0" err="1" smtClean="0"/>
              <a:t>hebben</a:t>
            </a:r>
            <a:r>
              <a:rPr lang="cs-CZ" sz="4200" dirty="0" smtClean="0"/>
              <a:t> </a:t>
            </a:r>
            <a:r>
              <a:rPr lang="cs-CZ" sz="4200" dirty="0" err="1" smtClean="0"/>
              <a:t>wij</a:t>
            </a:r>
            <a:r>
              <a:rPr lang="cs-CZ" sz="4200" dirty="0" smtClean="0"/>
              <a:t> nu </a:t>
            </a:r>
            <a:r>
              <a:rPr lang="cs-CZ" sz="4200" dirty="0" err="1" smtClean="0"/>
              <a:t>een</a:t>
            </a:r>
            <a:r>
              <a:rPr lang="cs-CZ" sz="4200" dirty="0" smtClean="0"/>
              <a:t> </a:t>
            </a:r>
            <a:r>
              <a:rPr lang="cs-CZ" sz="4200" dirty="0" err="1" smtClean="0"/>
              <a:t>blindedarmontsteking</a:t>
            </a:r>
            <a:r>
              <a:rPr lang="cs-CZ" sz="4200" dirty="0" smtClean="0"/>
              <a:t>, </a:t>
            </a:r>
            <a:r>
              <a:rPr lang="cs-CZ" sz="4200" dirty="0" err="1" smtClean="0"/>
              <a:t>het</a:t>
            </a:r>
            <a:r>
              <a:rPr lang="cs-CZ" sz="4200" dirty="0" smtClean="0"/>
              <a:t> </a:t>
            </a:r>
            <a:r>
              <a:rPr lang="cs-CZ" sz="4200" dirty="0" err="1" smtClean="0"/>
              <a:t>vocht</a:t>
            </a:r>
            <a:r>
              <a:rPr lang="cs-CZ" sz="4200" dirty="0" smtClean="0"/>
              <a:t> van de pleuritis, </a:t>
            </a:r>
            <a:r>
              <a:rPr lang="cs-CZ" sz="4200" dirty="0" err="1" smtClean="0"/>
              <a:t>een</a:t>
            </a:r>
            <a:r>
              <a:rPr lang="cs-CZ" sz="4200" dirty="0" smtClean="0"/>
              <a:t> </a:t>
            </a:r>
            <a:r>
              <a:rPr lang="cs-CZ" sz="4200" dirty="0" err="1" smtClean="0"/>
              <a:t>uitgeschoten</a:t>
            </a:r>
            <a:r>
              <a:rPr lang="cs-CZ" sz="4200" dirty="0" smtClean="0"/>
              <a:t> </a:t>
            </a:r>
            <a:r>
              <a:rPr lang="cs-CZ" sz="4200" dirty="0" err="1" smtClean="0"/>
              <a:t>oog</a:t>
            </a:r>
            <a:r>
              <a:rPr lang="cs-CZ" sz="4200" dirty="0" smtClean="0"/>
              <a:t> </a:t>
            </a:r>
            <a:r>
              <a:rPr lang="cs-CZ" sz="4200" dirty="0" err="1" smtClean="0"/>
              <a:t>of</a:t>
            </a:r>
            <a:r>
              <a:rPr lang="cs-CZ" sz="4200" dirty="0" smtClean="0"/>
              <a:t> </a:t>
            </a:r>
            <a:r>
              <a:rPr lang="cs-CZ" sz="4200" dirty="0" err="1" smtClean="0"/>
              <a:t>een</a:t>
            </a:r>
            <a:r>
              <a:rPr lang="cs-CZ" sz="4200" dirty="0" smtClean="0"/>
              <a:t> </a:t>
            </a:r>
            <a:r>
              <a:rPr lang="cs-CZ" sz="4200" dirty="0" err="1" smtClean="0"/>
              <a:t>leegte</a:t>
            </a:r>
            <a:r>
              <a:rPr lang="cs-CZ" sz="4200" dirty="0" smtClean="0"/>
              <a:t> in de </a:t>
            </a:r>
            <a:r>
              <a:rPr lang="cs-CZ" sz="4200" dirty="0" err="1" smtClean="0"/>
              <a:t>maag</a:t>
            </a:r>
            <a:r>
              <a:rPr lang="cs-CZ" sz="4200" dirty="0" smtClean="0"/>
              <a:t>: </a:t>
            </a:r>
            <a:r>
              <a:rPr lang="cs-CZ" sz="4200" dirty="0" err="1" smtClean="0"/>
              <a:t>honger</a:t>
            </a:r>
            <a:r>
              <a:rPr lang="cs-CZ" sz="4200" dirty="0" smtClean="0"/>
              <a:t>. (Simon </a:t>
            </a:r>
            <a:r>
              <a:rPr lang="cs-CZ" sz="4200" dirty="0" err="1" smtClean="0"/>
              <a:t>Vinkenoog</a:t>
            </a:r>
            <a:r>
              <a:rPr lang="cs-CZ" sz="4200" dirty="0" smtClean="0"/>
              <a:t>)</a:t>
            </a:r>
          </a:p>
          <a:p>
            <a:r>
              <a:rPr lang="cs-CZ" sz="4200" dirty="0" err="1" smtClean="0"/>
              <a:t>Vroege</a:t>
            </a:r>
            <a:r>
              <a:rPr lang="cs-CZ" sz="4200" dirty="0" smtClean="0"/>
              <a:t> </a:t>
            </a:r>
            <a:r>
              <a:rPr lang="cs-CZ" sz="4200" dirty="0" err="1" smtClean="0"/>
              <a:t>werken</a:t>
            </a:r>
            <a:r>
              <a:rPr lang="cs-CZ" sz="4200" dirty="0" smtClean="0"/>
              <a:t> van </a:t>
            </a:r>
            <a:r>
              <a:rPr lang="cs-CZ" sz="4200" dirty="0" err="1" smtClean="0"/>
              <a:t>Hermans</a:t>
            </a:r>
            <a:r>
              <a:rPr lang="cs-CZ" sz="4200" dirty="0" smtClean="0"/>
              <a:t>, </a:t>
            </a:r>
            <a:r>
              <a:rPr lang="cs-CZ" sz="4200" dirty="0" err="1" smtClean="0"/>
              <a:t>Reve</a:t>
            </a:r>
            <a:r>
              <a:rPr lang="cs-CZ" sz="4200" dirty="0" smtClean="0"/>
              <a:t> </a:t>
            </a:r>
            <a:r>
              <a:rPr lang="cs-CZ" sz="4200" dirty="0" err="1" smtClean="0"/>
              <a:t>en</a:t>
            </a:r>
            <a:r>
              <a:rPr lang="cs-CZ" sz="4200" dirty="0" smtClean="0"/>
              <a:t> </a:t>
            </a:r>
            <a:r>
              <a:rPr lang="cs-CZ" sz="4200" dirty="0" err="1" smtClean="0"/>
              <a:t>Blaman</a:t>
            </a:r>
            <a:r>
              <a:rPr lang="cs-CZ" sz="4200" dirty="0" smtClean="0"/>
              <a:t> </a:t>
            </a:r>
            <a:r>
              <a:rPr lang="cs-CZ" sz="4200" dirty="0" err="1" smtClean="0"/>
              <a:t>bestempeld</a:t>
            </a:r>
            <a:r>
              <a:rPr lang="cs-CZ" sz="4200" dirty="0" smtClean="0"/>
              <a:t> met de </a:t>
            </a:r>
            <a:r>
              <a:rPr lang="cs-CZ" sz="4200" dirty="0" err="1" smtClean="0"/>
              <a:t>label</a:t>
            </a:r>
            <a:r>
              <a:rPr lang="cs-CZ" sz="4200" dirty="0" smtClean="0"/>
              <a:t> </a:t>
            </a:r>
            <a:r>
              <a:rPr lang="cs-CZ" sz="4200" b="1" dirty="0" err="1" smtClean="0"/>
              <a:t>ontluisterend</a:t>
            </a:r>
            <a:r>
              <a:rPr lang="cs-CZ" sz="4200" b="1" dirty="0" smtClean="0"/>
              <a:t> realisme</a:t>
            </a:r>
            <a:r>
              <a:rPr lang="cs-CZ" sz="4200" dirty="0" smtClean="0"/>
              <a:t>: „</a:t>
            </a:r>
            <a:r>
              <a:rPr lang="cs-CZ" sz="4200" dirty="0" err="1" smtClean="0"/>
              <a:t>een</a:t>
            </a:r>
            <a:r>
              <a:rPr lang="cs-CZ" sz="4200" dirty="0" smtClean="0"/>
              <a:t> </a:t>
            </a:r>
            <a:r>
              <a:rPr lang="cs-CZ" sz="4200" dirty="0" err="1" smtClean="0"/>
              <a:t>uitdrukking</a:t>
            </a:r>
            <a:r>
              <a:rPr lang="cs-CZ" sz="4200" dirty="0" smtClean="0"/>
              <a:t> </a:t>
            </a:r>
            <a:r>
              <a:rPr lang="cs-CZ" sz="4200" dirty="0" err="1" smtClean="0"/>
              <a:t>zijn</a:t>
            </a:r>
            <a:r>
              <a:rPr lang="cs-CZ" sz="4200" dirty="0" smtClean="0"/>
              <a:t> van </a:t>
            </a:r>
            <a:r>
              <a:rPr lang="cs-CZ" sz="4200" dirty="0" err="1" smtClean="0"/>
              <a:t>het</a:t>
            </a:r>
            <a:r>
              <a:rPr lang="cs-CZ" sz="4200" dirty="0" smtClean="0"/>
              <a:t> </a:t>
            </a:r>
            <a:r>
              <a:rPr lang="cs-CZ" sz="4200" dirty="0" err="1" smtClean="0"/>
              <a:t>specifieke</a:t>
            </a:r>
            <a:r>
              <a:rPr lang="cs-CZ" sz="4200" dirty="0" smtClean="0"/>
              <a:t> </a:t>
            </a:r>
            <a:r>
              <a:rPr lang="cs-CZ" sz="4200" dirty="0" err="1" smtClean="0"/>
              <a:t>levensgevoel</a:t>
            </a:r>
            <a:r>
              <a:rPr lang="cs-CZ" sz="4200" dirty="0" smtClean="0"/>
              <a:t> van de </a:t>
            </a:r>
            <a:r>
              <a:rPr lang="cs-CZ" sz="4200" dirty="0" err="1" smtClean="0"/>
              <a:t>generatie</a:t>
            </a:r>
            <a:r>
              <a:rPr lang="cs-CZ" sz="4200" dirty="0" smtClean="0"/>
              <a:t> </a:t>
            </a:r>
            <a:r>
              <a:rPr lang="cs-CZ" sz="4200" dirty="0" err="1" smtClean="0"/>
              <a:t>die</a:t>
            </a:r>
            <a:r>
              <a:rPr lang="cs-CZ" sz="4200" dirty="0" smtClean="0"/>
              <a:t> in de </a:t>
            </a:r>
            <a:r>
              <a:rPr lang="cs-CZ" sz="4200" dirty="0" err="1" smtClean="0"/>
              <a:t>jaren</a:t>
            </a:r>
            <a:r>
              <a:rPr lang="cs-CZ" sz="4200" dirty="0" smtClean="0"/>
              <a:t> </a:t>
            </a:r>
            <a:r>
              <a:rPr lang="cs-CZ" sz="4200" dirty="0" err="1" smtClean="0"/>
              <a:t>twintig</a:t>
            </a:r>
            <a:r>
              <a:rPr lang="cs-CZ" sz="4200" dirty="0" smtClean="0"/>
              <a:t> </a:t>
            </a:r>
            <a:r>
              <a:rPr lang="cs-CZ" sz="4200" dirty="0" err="1" smtClean="0"/>
              <a:t>geboren</a:t>
            </a:r>
            <a:r>
              <a:rPr lang="cs-CZ" sz="4200" dirty="0" smtClean="0"/>
              <a:t> </a:t>
            </a:r>
            <a:r>
              <a:rPr lang="cs-CZ" sz="4200" dirty="0" err="1" smtClean="0"/>
              <a:t>werd</a:t>
            </a:r>
            <a:r>
              <a:rPr lang="cs-CZ" sz="4200" dirty="0" smtClean="0"/>
              <a:t>, </a:t>
            </a:r>
            <a:r>
              <a:rPr lang="cs-CZ" sz="4200" dirty="0" err="1" smtClean="0"/>
              <a:t>opgroeide</a:t>
            </a:r>
            <a:r>
              <a:rPr lang="cs-CZ" sz="4200" dirty="0" smtClean="0"/>
              <a:t> </a:t>
            </a:r>
            <a:r>
              <a:rPr lang="cs-CZ" sz="4200" dirty="0" err="1" smtClean="0"/>
              <a:t>tijdens</a:t>
            </a:r>
            <a:r>
              <a:rPr lang="cs-CZ" sz="4200" dirty="0" smtClean="0"/>
              <a:t> de </a:t>
            </a:r>
            <a:r>
              <a:rPr lang="cs-CZ" sz="4200" dirty="0" err="1" smtClean="0"/>
              <a:t>bezetting</a:t>
            </a:r>
            <a:r>
              <a:rPr lang="cs-CZ" sz="4200" dirty="0" smtClean="0"/>
              <a:t> </a:t>
            </a:r>
            <a:r>
              <a:rPr lang="cs-CZ" sz="4200" dirty="0" err="1" smtClean="0"/>
              <a:t>en</a:t>
            </a:r>
            <a:r>
              <a:rPr lang="cs-CZ" sz="4200" dirty="0" smtClean="0"/>
              <a:t> </a:t>
            </a:r>
            <a:r>
              <a:rPr lang="cs-CZ" sz="4200" dirty="0" err="1" smtClean="0"/>
              <a:t>daarna</a:t>
            </a:r>
            <a:r>
              <a:rPr lang="cs-CZ" sz="4200" dirty="0" smtClean="0"/>
              <a:t> in </a:t>
            </a:r>
            <a:r>
              <a:rPr lang="cs-CZ" sz="4200" dirty="0" err="1" smtClean="0"/>
              <a:t>een</a:t>
            </a:r>
            <a:r>
              <a:rPr lang="cs-CZ" sz="4200" dirty="0" smtClean="0"/>
              <a:t> </a:t>
            </a:r>
            <a:r>
              <a:rPr lang="cs-CZ" sz="4200" dirty="0" err="1" smtClean="0"/>
              <a:t>wereld</a:t>
            </a:r>
            <a:r>
              <a:rPr lang="cs-CZ" sz="4200" dirty="0" smtClean="0"/>
              <a:t> </a:t>
            </a:r>
            <a:r>
              <a:rPr lang="cs-CZ" sz="4200" dirty="0" err="1" smtClean="0"/>
              <a:t>terechtkwam</a:t>
            </a:r>
            <a:r>
              <a:rPr lang="cs-CZ" sz="4200" dirty="0" smtClean="0"/>
              <a:t> </a:t>
            </a:r>
            <a:r>
              <a:rPr lang="cs-CZ" sz="4200" dirty="0" err="1" smtClean="0"/>
              <a:t>die</a:t>
            </a:r>
            <a:r>
              <a:rPr lang="cs-CZ" sz="4200" dirty="0" smtClean="0"/>
              <a:t> </a:t>
            </a:r>
            <a:r>
              <a:rPr lang="cs-CZ" sz="4200" dirty="0" err="1" smtClean="0"/>
              <a:t>geen</a:t>
            </a:r>
            <a:r>
              <a:rPr lang="cs-CZ" sz="4200" dirty="0" smtClean="0"/>
              <a:t> </a:t>
            </a:r>
            <a:r>
              <a:rPr lang="cs-CZ" sz="4200" dirty="0" err="1" smtClean="0"/>
              <a:t>alternatief</a:t>
            </a:r>
            <a:r>
              <a:rPr lang="cs-CZ" sz="4200" dirty="0" smtClean="0"/>
              <a:t> </a:t>
            </a:r>
            <a:r>
              <a:rPr lang="cs-CZ" sz="4200" dirty="0" err="1" smtClean="0"/>
              <a:t>te</a:t>
            </a:r>
            <a:r>
              <a:rPr lang="cs-CZ" sz="4200" dirty="0" smtClean="0"/>
              <a:t> </a:t>
            </a:r>
            <a:r>
              <a:rPr lang="cs-CZ" sz="4200" dirty="0" err="1" smtClean="0"/>
              <a:t>bieden</a:t>
            </a:r>
            <a:r>
              <a:rPr lang="cs-CZ" sz="4200" dirty="0" smtClean="0"/>
              <a:t> had </a:t>
            </a:r>
            <a:r>
              <a:rPr lang="cs-CZ" sz="4200" dirty="0" err="1" smtClean="0"/>
              <a:t>voor</a:t>
            </a:r>
            <a:r>
              <a:rPr lang="cs-CZ" sz="4200" dirty="0" smtClean="0"/>
              <a:t> </a:t>
            </a:r>
            <a:r>
              <a:rPr lang="cs-CZ" sz="4200" dirty="0" err="1" smtClean="0"/>
              <a:t>waarden</a:t>
            </a:r>
            <a:r>
              <a:rPr lang="cs-CZ" sz="4200" dirty="0" smtClean="0"/>
              <a:t> </a:t>
            </a:r>
            <a:r>
              <a:rPr lang="cs-CZ" sz="4200" dirty="0" err="1" smtClean="0"/>
              <a:t>die</a:t>
            </a:r>
            <a:r>
              <a:rPr lang="cs-CZ" sz="4200" dirty="0" smtClean="0"/>
              <a:t> </a:t>
            </a:r>
            <a:r>
              <a:rPr lang="cs-CZ" sz="4200" dirty="0" err="1" smtClean="0"/>
              <a:t>voorgoed</a:t>
            </a:r>
            <a:r>
              <a:rPr lang="cs-CZ" sz="4200" dirty="0" smtClean="0"/>
              <a:t> in </a:t>
            </a:r>
            <a:r>
              <a:rPr lang="cs-CZ" sz="4200" dirty="0" err="1" smtClean="0"/>
              <a:t>diskrediet</a:t>
            </a:r>
            <a:r>
              <a:rPr lang="cs-CZ" sz="4200" dirty="0" smtClean="0"/>
              <a:t> </a:t>
            </a:r>
            <a:r>
              <a:rPr lang="cs-CZ" sz="4200" dirty="0" err="1" smtClean="0"/>
              <a:t>schenen</a:t>
            </a:r>
            <a:r>
              <a:rPr lang="cs-CZ" sz="4200" dirty="0" smtClean="0"/>
              <a:t> </a:t>
            </a:r>
            <a:r>
              <a:rPr lang="cs-CZ" sz="4200" dirty="0" err="1" smtClean="0"/>
              <a:t>te</a:t>
            </a:r>
            <a:r>
              <a:rPr lang="cs-CZ" sz="4200" dirty="0" smtClean="0"/>
              <a:t> </a:t>
            </a:r>
            <a:r>
              <a:rPr lang="cs-CZ" sz="4200" dirty="0" err="1" smtClean="0"/>
              <a:t>zijn</a:t>
            </a:r>
            <a:r>
              <a:rPr lang="cs-CZ" sz="4200" dirty="0" smtClean="0"/>
              <a:t> </a:t>
            </a:r>
            <a:r>
              <a:rPr lang="cs-CZ" sz="4200" dirty="0" err="1" smtClean="0"/>
              <a:t>geraakt</a:t>
            </a:r>
            <a:r>
              <a:rPr lang="cs-CZ" sz="4200" dirty="0" smtClean="0"/>
              <a:t>.“</a:t>
            </a:r>
          </a:p>
          <a:p>
            <a:r>
              <a:rPr lang="cs-CZ" sz="4200" b="1" dirty="0" err="1" smtClean="0"/>
              <a:t>kenmerken</a:t>
            </a:r>
            <a:r>
              <a:rPr lang="cs-CZ" sz="4200" dirty="0" smtClean="0"/>
              <a:t> van </a:t>
            </a:r>
            <a:r>
              <a:rPr lang="cs-CZ" sz="4200" dirty="0" err="1" smtClean="0"/>
              <a:t>deze</a:t>
            </a:r>
            <a:r>
              <a:rPr lang="cs-CZ" sz="4200" dirty="0" smtClean="0"/>
              <a:t> </a:t>
            </a:r>
            <a:r>
              <a:rPr lang="cs-CZ" sz="4200" dirty="0" err="1" smtClean="0"/>
              <a:t>label</a:t>
            </a:r>
            <a:r>
              <a:rPr lang="cs-CZ" sz="4200" dirty="0" smtClean="0"/>
              <a:t>: </a:t>
            </a:r>
            <a:r>
              <a:rPr lang="cs-CZ" sz="4200" dirty="0" err="1" smtClean="0"/>
              <a:t>anti</a:t>
            </a:r>
            <a:r>
              <a:rPr lang="cs-CZ" sz="4200" dirty="0" smtClean="0"/>
              <a:t>-</a:t>
            </a:r>
            <a:r>
              <a:rPr lang="cs-CZ" sz="4200" dirty="0" err="1" smtClean="0"/>
              <a:t>idealistische</a:t>
            </a:r>
            <a:r>
              <a:rPr lang="cs-CZ" sz="4200" dirty="0" smtClean="0"/>
              <a:t> </a:t>
            </a:r>
            <a:r>
              <a:rPr lang="cs-CZ" sz="4200" dirty="0" err="1" smtClean="0"/>
              <a:t>kijk</a:t>
            </a:r>
            <a:r>
              <a:rPr lang="cs-CZ" sz="4200" dirty="0" smtClean="0"/>
              <a:t> </a:t>
            </a:r>
            <a:r>
              <a:rPr lang="cs-CZ" sz="4200" dirty="0" err="1" smtClean="0"/>
              <a:t>op</a:t>
            </a:r>
            <a:r>
              <a:rPr lang="cs-CZ" sz="4200" dirty="0" smtClean="0"/>
              <a:t> </a:t>
            </a:r>
            <a:r>
              <a:rPr lang="cs-CZ" sz="4200" dirty="0" err="1" smtClean="0"/>
              <a:t>het</a:t>
            </a:r>
            <a:r>
              <a:rPr lang="cs-CZ" sz="4200" dirty="0" smtClean="0"/>
              <a:t> </a:t>
            </a:r>
            <a:r>
              <a:rPr lang="cs-CZ" sz="4200" dirty="0" err="1" smtClean="0"/>
              <a:t>leven</a:t>
            </a:r>
            <a:r>
              <a:rPr lang="cs-CZ" sz="4200" dirty="0" smtClean="0"/>
              <a:t>, </a:t>
            </a:r>
            <a:r>
              <a:rPr lang="cs-CZ" sz="4200" dirty="0" err="1" smtClean="0"/>
              <a:t>uitdrukking</a:t>
            </a:r>
            <a:r>
              <a:rPr lang="cs-CZ" sz="4200" dirty="0" smtClean="0"/>
              <a:t> van </a:t>
            </a:r>
            <a:r>
              <a:rPr lang="cs-CZ" sz="4200" dirty="0" err="1" smtClean="0"/>
              <a:t>een</a:t>
            </a:r>
            <a:r>
              <a:rPr lang="cs-CZ" sz="4200" dirty="0" smtClean="0"/>
              <a:t> </a:t>
            </a:r>
            <a:r>
              <a:rPr lang="cs-CZ" sz="4200" dirty="0" err="1" smtClean="0"/>
              <a:t>tijdsbeeld</a:t>
            </a:r>
            <a:r>
              <a:rPr lang="cs-CZ" sz="4200" dirty="0" smtClean="0"/>
              <a:t>, </a:t>
            </a:r>
            <a:r>
              <a:rPr lang="cs-CZ" sz="4200" dirty="0" err="1" smtClean="0"/>
              <a:t>absurdisme</a:t>
            </a:r>
            <a:r>
              <a:rPr lang="cs-CZ" sz="4200" dirty="0" smtClean="0"/>
              <a:t> </a:t>
            </a:r>
            <a:r>
              <a:rPr lang="cs-CZ" sz="4200" dirty="0" err="1" smtClean="0"/>
              <a:t>en</a:t>
            </a:r>
            <a:r>
              <a:rPr lang="cs-CZ" sz="4200" dirty="0" smtClean="0"/>
              <a:t> nihilisme, cynisme, </a:t>
            </a:r>
            <a:r>
              <a:rPr lang="cs-CZ" sz="4200" dirty="0" err="1" smtClean="0"/>
              <a:t>walging</a:t>
            </a:r>
            <a:r>
              <a:rPr lang="cs-CZ" sz="4200" dirty="0" smtClean="0"/>
              <a:t>, </a:t>
            </a:r>
            <a:r>
              <a:rPr lang="cs-CZ" sz="4200" dirty="0" err="1" smtClean="0"/>
              <a:t>existentialisme</a:t>
            </a:r>
            <a:r>
              <a:rPr lang="cs-CZ" sz="4200" dirty="0" smtClean="0"/>
              <a:t> </a:t>
            </a:r>
            <a:r>
              <a:rPr lang="cs-CZ" sz="4200" dirty="0" err="1" smtClean="0"/>
              <a:t>en</a:t>
            </a:r>
            <a:r>
              <a:rPr lang="cs-CZ" sz="4200" dirty="0" smtClean="0"/>
              <a:t> </a:t>
            </a:r>
            <a:r>
              <a:rPr lang="cs-CZ" sz="4200" dirty="0" err="1" smtClean="0"/>
              <a:t>nasleep</a:t>
            </a:r>
            <a:r>
              <a:rPr lang="cs-CZ" sz="4200" dirty="0" smtClean="0"/>
              <a:t> van de </a:t>
            </a:r>
            <a:r>
              <a:rPr lang="cs-CZ" sz="4200" dirty="0" err="1" smtClean="0"/>
              <a:t>oorlog</a:t>
            </a:r>
            <a:r>
              <a:rPr lang="cs-CZ" sz="4200" dirty="0" smtClean="0"/>
              <a:t>. </a:t>
            </a:r>
          </a:p>
          <a:p>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a:blip r:embed="rId2" cstate="print"/>
          <a:srcRect/>
          <a:stretch>
            <a:fillRect/>
          </a:stretch>
        </p:blipFill>
        <p:spPr bwMode="auto">
          <a:xfrm>
            <a:off x="6157912" y="0"/>
            <a:ext cx="2986088" cy="4465637"/>
          </a:xfrm>
          <a:prstGeom prst="rect">
            <a:avLst/>
          </a:prstGeom>
          <a:noFill/>
          <a:ln w="9525">
            <a:noFill/>
            <a:miter lim="800000"/>
            <a:headEnd/>
            <a:tailEnd/>
          </a:ln>
        </p:spPr>
      </p:pic>
      <p:sp>
        <p:nvSpPr>
          <p:cNvPr id="2" name="Nadpis 1"/>
          <p:cNvSpPr>
            <a:spLocks noGrp="1"/>
          </p:cNvSpPr>
          <p:nvPr>
            <p:ph type="title"/>
          </p:nvPr>
        </p:nvSpPr>
        <p:spPr>
          <a:xfrm>
            <a:off x="0" y="260648"/>
            <a:ext cx="8229600" cy="922114"/>
          </a:xfrm>
        </p:spPr>
        <p:txBody>
          <a:bodyPr>
            <a:normAutofit/>
          </a:bodyPr>
          <a:lstStyle/>
          <a:p>
            <a:pPr algn="l"/>
            <a:r>
              <a:rPr lang="cs-CZ" sz="3600" dirty="0" err="1" smtClean="0"/>
              <a:t>Proza</a:t>
            </a:r>
            <a:r>
              <a:rPr lang="cs-CZ" sz="3600" dirty="0" smtClean="0"/>
              <a:t> – </a:t>
            </a:r>
            <a:r>
              <a:rPr lang="cs-CZ" sz="3600" dirty="0" err="1" smtClean="0"/>
              <a:t>ontluisterend</a:t>
            </a:r>
            <a:r>
              <a:rPr lang="cs-CZ" sz="3600" dirty="0" smtClean="0"/>
              <a:t> realisme</a:t>
            </a:r>
            <a:endParaRPr lang="cs-CZ" sz="3600" dirty="0"/>
          </a:p>
        </p:txBody>
      </p:sp>
      <p:sp>
        <p:nvSpPr>
          <p:cNvPr id="3" name="Zástupný symbol pro obsah 2"/>
          <p:cNvSpPr>
            <a:spLocks noGrp="1"/>
          </p:cNvSpPr>
          <p:nvPr>
            <p:ph idx="1"/>
          </p:nvPr>
        </p:nvSpPr>
        <p:spPr>
          <a:xfrm>
            <a:off x="457200" y="1268760"/>
            <a:ext cx="8229600" cy="5112568"/>
          </a:xfrm>
        </p:spPr>
        <p:txBody>
          <a:bodyPr>
            <a:noAutofit/>
          </a:bodyPr>
          <a:lstStyle/>
          <a:p>
            <a:r>
              <a:rPr lang="cs-CZ" sz="2000" dirty="0" err="1" smtClean="0"/>
              <a:t>oorlogsjaren</a:t>
            </a:r>
            <a:r>
              <a:rPr lang="cs-CZ" sz="2000" dirty="0" smtClean="0"/>
              <a:t> </a:t>
            </a:r>
            <a:r>
              <a:rPr lang="cs-CZ" sz="2000" dirty="0" err="1" smtClean="0"/>
              <a:t>als</a:t>
            </a:r>
            <a:r>
              <a:rPr lang="cs-CZ" sz="2000" dirty="0" smtClean="0"/>
              <a:t> </a:t>
            </a:r>
            <a:r>
              <a:rPr lang="cs-CZ" sz="2000" dirty="0" err="1" smtClean="0"/>
              <a:t>verklaringsgrond</a:t>
            </a:r>
            <a:r>
              <a:rPr lang="cs-CZ" sz="2000" dirty="0" smtClean="0"/>
              <a:t>, </a:t>
            </a:r>
            <a:r>
              <a:rPr lang="cs-CZ" sz="2000" dirty="0" err="1" smtClean="0"/>
              <a:t>existentialisme</a:t>
            </a:r>
            <a:endParaRPr lang="cs-CZ" sz="2000" dirty="0" smtClean="0"/>
          </a:p>
          <a:p>
            <a:pPr>
              <a:buNone/>
            </a:pPr>
            <a:r>
              <a:rPr lang="cs-CZ" sz="2000" dirty="0" smtClean="0"/>
              <a:t> </a:t>
            </a:r>
            <a:r>
              <a:rPr lang="cs-CZ" sz="2000" dirty="0" err="1" smtClean="0"/>
              <a:t>als</a:t>
            </a:r>
            <a:r>
              <a:rPr lang="cs-CZ" sz="2000" dirty="0" smtClean="0"/>
              <a:t> </a:t>
            </a:r>
            <a:r>
              <a:rPr lang="cs-CZ" sz="2000" dirty="0" err="1" smtClean="0"/>
              <a:t>filosofisch</a:t>
            </a:r>
            <a:r>
              <a:rPr lang="cs-CZ" sz="2000" dirty="0" smtClean="0"/>
              <a:t> </a:t>
            </a:r>
            <a:r>
              <a:rPr lang="cs-CZ" sz="2000" dirty="0" err="1" smtClean="0"/>
              <a:t>referentiepunt</a:t>
            </a:r>
            <a:endParaRPr lang="cs-CZ" sz="2000" dirty="0" smtClean="0"/>
          </a:p>
          <a:p>
            <a:r>
              <a:rPr lang="cs-CZ" sz="2000" dirty="0" err="1" smtClean="0"/>
              <a:t>Romans</a:t>
            </a:r>
            <a:r>
              <a:rPr lang="cs-CZ" sz="2000" dirty="0" smtClean="0"/>
              <a:t> </a:t>
            </a:r>
            <a:r>
              <a:rPr lang="cs-CZ" sz="2000" dirty="0" err="1" smtClean="0"/>
              <a:t>als</a:t>
            </a:r>
            <a:r>
              <a:rPr lang="cs-CZ" sz="2000" dirty="0" smtClean="0"/>
              <a:t> </a:t>
            </a:r>
            <a:r>
              <a:rPr lang="cs-CZ" sz="2000" i="1" dirty="0" smtClean="0"/>
              <a:t>De </a:t>
            </a:r>
            <a:r>
              <a:rPr lang="cs-CZ" sz="2000" i="1" dirty="0" err="1" smtClean="0"/>
              <a:t>avonden</a:t>
            </a:r>
            <a:r>
              <a:rPr lang="cs-CZ" sz="2000" i="1" dirty="0" smtClean="0"/>
              <a:t>, </a:t>
            </a:r>
            <a:r>
              <a:rPr lang="cs-CZ" sz="2000" i="1" dirty="0" err="1" smtClean="0"/>
              <a:t>Ik</a:t>
            </a:r>
            <a:r>
              <a:rPr lang="cs-CZ" sz="2000" i="1" dirty="0" smtClean="0"/>
              <a:t> </a:t>
            </a:r>
            <a:r>
              <a:rPr lang="cs-CZ" sz="2000" i="1" dirty="0" err="1" smtClean="0"/>
              <a:t>heb</a:t>
            </a:r>
            <a:r>
              <a:rPr lang="cs-CZ" sz="2000" i="1" dirty="0" smtClean="0"/>
              <a:t> </a:t>
            </a:r>
            <a:r>
              <a:rPr lang="cs-CZ" sz="2000" i="1" dirty="0" err="1" smtClean="0"/>
              <a:t>altijd</a:t>
            </a:r>
            <a:r>
              <a:rPr lang="cs-CZ" sz="2000" i="1" dirty="0" smtClean="0"/>
              <a:t> </a:t>
            </a:r>
            <a:r>
              <a:rPr lang="cs-CZ" sz="2000" i="1" dirty="0" err="1" smtClean="0"/>
              <a:t>gelijk</a:t>
            </a:r>
            <a:r>
              <a:rPr lang="cs-CZ" sz="2000" i="1" dirty="0" smtClean="0"/>
              <a:t> </a:t>
            </a:r>
          </a:p>
          <a:p>
            <a:pPr>
              <a:buNone/>
            </a:pPr>
            <a:r>
              <a:rPr lang="cs-CZ" sz="2000" i="1" dirty="0" smtClean="0"/>
              <a:t> </a:t>
            </a:r>
            <a:r>
              <a:rPr lang="cs-CZ" sz="2000" dirty="0" err="1" smtClean="0"/>
              <a:t>of</a:t>
            </a:r>
            <a:r>
              <a:rPr lang="cs-CZ" sz="2000" dirty="0" smtClean="0"/>
              <a:t> </a:t>
            </a:r>
            <a:r>
              <a:rPr lang="cs-CZ" sz="2000" i="1" dirty="0" smtClean="0"/>
              <a:t>De </a:t>
            </a:r>
            <a:r>
              <a:rPr lang="cs-CZ" sz="2000" i="1" dirty="0" err="1" smtClean="0"/>
              <a:t>tranen</a:t>
            </a:r>
            <a:r>
              <a:rPr lang="cs-CZ" sz="2000" i="1" dirty="0" smtClean="0"/>
              <a:t> der </a:t>
            </a:r>
            <a:r>
              <a:rPr lang="cs-CZ" sz="2000" i="1" dirty="0" err="1" smtClean="0"/>
              <a:t>acacia</a:t>
            </a:r>
            <a:r>
              <a:rPr lang="cs-CZ" sz="2000" i="1" dirty="0" smtClean="0"/>
              <a:t>‘s </a:t>
            </a:r>
            <a:r>
              <a:rPr lang="cs-CZ" sz="2000" dirty="0" err="1" smtClean="0"/>
              <a:t>worden</a:t>
            </a:r>
            <a:r>
              <a:rPr lang="cs-CZ" sz="2000" dirty="0" smtClean="0"/>
              <a:t> </a:t>
            </a:r>
            <a:r>
              <a:rPr lang="cs-CZ" sz="2000" dirty="0" err="1" smtClean="0"/>
              <a:t>door</a:t>
            </a:r>
            <a:r>
              <a:rPr lang="cs-CZ" sz="2000" dirty="0" smtClean="0"/>
              <a:t> de </a:t>
            </a:r>
            <a:r>
              <a:rPr lang="cs-CZ" sz="2000" dirty="0" err="1" smtClean="0"/>
              <a:t>literaire</a:t>
            </a:r>
            <a:endParaRPr lang="cs-CZ" sz="2000" dirty="0" smtClean="0"/>
          </a:p>
          <a:p>
            <a:pPr>
              <a:buNone/>
            </a:pPr>
            <a:r>
              <a:rPr lang="cs-CZ" sz="2000" dirty="0" smtClean="0"/>
              <a:t> </a:t>
            </a:r>
            <a:r>
              <a:rPr lang="cs-CZ" sz="2000" dirty="0" err="1" smtClean="0"/>
              <a:t>kritiek</a:t>
            </a:r>
            <a:r>
              <a:rPr lang="cs-CZ" sz="2000" dirty="0" smtClean="0"/>
              <a:t> </a:t>
            </a:r>
            <a:r>
              <a:rPr lang="cs-CZ" sz="2000" dirty="0" err="1" smtClean="0"/>
              <a:t>op</a:t>
            </a:r>
            <a:r>
              <a:rPr lang="cs-CZ" sz="2000" dirty="0" smtClean="0"/>
              <a:t> </a:t>
            </a:r>
            <a:r>
              <a:rPr lang="cs-CZ" sz="2000" dirty="0" err="1" smtClean="0"/>
              <a:t>grond</a:t>
            </a:r>
            <a:r>
              <a:rPr lang="cs-CZ" sz="2000" dirty="0" smtClean="0"/>
              <a:t> van </a:t>
            </a:r>
            <a:r>
              <a:rPr lang="cs-CZ" sz="2000" dirty="0" err="1" smtClean="0"/>
              <a:t>deze</a:t>
            </a:r>
            <a:r>
              <a:rPr lang="cs-CZ" sz="2000" dirty="0" smtClean="0"/>
              <a:t> </a:t>
            </a:r>
            <a:r>
              <a:rPr lang="cs-CZ" sz="2000" dirty="0" err="1" smtClean="0"/>
              <a:t>kenmerken</a:t>
            </a:r>
            <a:r>
              <a:rPr lang="cs-CZ" sz="2000" dirty="0" smtClean="0"/>
              <a:t> </a:t>
            </a:r>
            <a:r>
              <a:rPr lang="cs-CZ" sz="2000" dirty="0" err="1" smtClean="0"/>
              <a:t>bestempeld</a:t>
            </a:r>
            <a:endParaRPr lang="cs-CZ" sz="2000" dirty="0" smtClean="0"/>
          </a:p>
          <a:p>
            <a:r>
              <a:rPr lang="cs-CZ" sz="2000" dirty="0" smtClean="0"/>
              <a:t>De </a:t>
            </a:r>
            <a:r>
              <a:rPr lang="cs-CZ" sz="2000" dirty="0" err="1" smtClean="0"/>
              <a:t>kritiek</a:t>
            </a:r>
            <a:r>
              <a:rPr lang="cs-CZ" sz="2000" dirty="0" smtClean="0"/>
              <a:t> </a:t>
            </a:r>
            <a:r>
              <a:rPr lang="cs-CZ" sz="2000" dirty="0" err="1" smtClean="0"/>
              <a:t>was</a:t>
            </a:r>
            <a:r>
              <a:rPr lang="cs-CZ" sz="2000" dirty="0" smtClean="0"/>
              <a:t> </a:t>
            </a:r>
            <a:r>
              <a:rPr lang="cs-CZ" sz="2000" dirty="0" err="1" smtClean="0"/>
              <a:t>verzuild</a:t>
            </a:r>
            <a:r>
              <a:rPr lang="cs-CZ" sz="2000" dirty="0" smtClean="0"/>
              <a:t> (</a:t>
            </a:r>
            <a:r>
              <a:rPr lang="cs-CZ" sz="2000" dirty="0" err="1" smtClean="0"/>
              <a:t>veel</a:t>
            </a:r>
            <a:r>
              <a:rPr lang="cs-CZ" sz="2000" dirty="0" smtClean="0"/>
              <a:t> </a:t>
            </a:r>
            <a:r>
              <a:rPr lang="cs-CZ" sz="2000" dirty="0" err="1" smtClean="0"/>
              <a:t>christelijke</a:t>
            </a:r>
            <a:r>
              <a:rPr lang="cs-CZ" sz="2000" dirty="0" smtClean="0"/>
              <a:t> </a:t>
            </a:r>
            <a:r>
              <a:rPr lang="cs-CZ" sz="2000" dirty="0" err="1" smtClean="0"/>
              <a:t>critici</a:t>
            </a:r>
            <a:r>
              <a:rPr lang="cs-CZ" sz="2000" dirty="0" smtClean="0"/>
              <a:t>):</a:t>
            </a:r>
          </a:p>
          <a:p>
            <a:pPr>
              <a:buNone/>
            </a:pPr>
            <a:r>
              <a:rPr lang="cs-CZ" sz="2000" dirty="0" smtClean="0"/>
              <a:t> </a:t>
            </a:r>
            <a:r>
              <a:rPr lang="cs-CZ" sz="2000" dirty="0" err="1" smtClean="0"/>
              <a:t>die</a:t>
            </a:r>
            <a:r>
              <a:rPr lang="cs-CZ" sz="2000" dirty="0" smtClean="0"/>
              <a:t> </a:t>
            </a:r>
            <a:r>
              <a:rPr lang="cs-CZ" sz="2000" dirty="0" err="1" smtClean="0"/>
              <a:t>keurden</a:t>
            </a:r>
            <a:r>
              <a:rPr lang="cs-CZ" sz="2000" dirty="0" smtClean="0"/>
              <a:t> </a:t>
            </a:r>
            <a:r>
              <a:rPr lang="cs-CZ" sz="2000" dirty="0" err="1" smtClean="0"/>
              <a:t>het</a:t>
            </a:r>
            <a:r>
              <a:rPr lang="cs-CZ" sz="2000" dirty="0" smtClean="0"/>
              <a:t> nihilisme </a:t>
            </a:r>
            <a:r>
              <a:rPr lang="cs-CZ" sz="2000" dirty="0" err="1" smtClean="0"/>
              <a:t>en</a:t>
            </a:r>
            <a:r>
              <a:rPr lang="cs-CZ" sz="2000" dirty="0" smtClean="0"/>
              <a:t> de </a:t>
            </a:r>
            <a:r>
              <a:rPr lang="cs-CZ" sz="2000" dirty="0" err="1" smtClean="0"/>
              <a:t>ontkenning</a:t>
            </a:r>
            <a:r>
              <a:rPr lang="cs-CZ" sz="2000" dirty="0" smtClean="0"/>
              <a:t> van</a:t>
            </a:r>
          </a:p>
          <a:p>
            <a:pPr>
              <a:buNone/>
            </a:pPr>
            <a:r>
              <a:rPr lang="cs-CZ" sz="2000" dirty="0" err="1" smtClean="0"/>
              <a:t>hogere</a:t>
            </a:r>
            <a:r>
              <a:rPr lang="cs-CZ" sz="2000" dirty="0" smtClean="0"/>
              <a:t> </a:t>
            </a:r>
            <a:r>
              <a:rPr lang="cs-CZ" sz="2000" dirty="0" err="1" smtClean="0"/>
              <a:t>waarden</a:t>
            </a:r>
            <a:r>
              <a:rPr lang="cs-CZ" sz="2000" dirty="0" smtClean="0"/>
              <a:t> in de </a:t>
            </a:r>
            <a:r>
              <a:rPr lang="cs-CZ" sz="2000" dirty="0" err="1" smtClean="0"/>
              <a:t>romans</a:t>
            </a:r>
            <a:r>
              <a:rPr lang="cs-CZ" sz="2000" dirty="0" smtClean="0"/>
              <a:t> </a:t>
            </a:r>
            <a:r>
              <a:rPr lang="cs-CZ" sz="2000" dirty="0" err="1" smtClean="0"/>
              <a:t>af</a:t>
            </a:r>
            <a:r>
              <a:rPr lang="cs-CZ" sz="2000" dirty="0" smtClean="0"/>
              <a:t> </a:t>
            </a:r>
            <a:r>
              <a:rPr lang="cs-CZ" sz="2000" dirty="0" err="1" smtClean="0"/>
              <a:t>op</a:t>
            </a:r>
            <a:endParaRPr lang="cs-CZ" sz="2000" dirty="0" smtClean="0"/>
          </a:p>
          <a:p>
            <a:pPr>
              <a:buNone/>
            </a:pPr>
            <a:r>
              <a:rPr lang="cs-CZ" sz="2000" dirty="0" err="1" smtClean="0"/>
              <a:t>levensbeschouwelijke</a:t>
            </a:r>
            <a:r>
              <a:rPr lang="cs-CZ" sz="2000" dirty="0" smtClean="0"/>
              <a:t> </a:t>
            </a:r>
            <a:r>
              <a:rPr lang="cs-CZ" sz="2000" dirty="0" err="1" smtClean="0"/>
              <a:t>gronden</a:t>
            </a:r>
            <a:r>
              <a:rPr lang="cs-CZ" sz="2000" dirty="0" smtClean="0"/>
              <a:t>. </a:t>
            </a:r>
          </a:p>
          <a:p>
            <a:r>
              <a:rPr lang="cs-CZ" sz="2000" dirty="0" smtClean="0"/>
              <a:t>„</a:t>
            </a:r>
            <a:r>
              <a:rPr lang="cs-CZ" sz="2000" dirty="0" err="1" smtClean="0"/>
              <a:t>Zo</a:t>
            </a:r>
            <a:r>
              <a:rPr lang="cs-CZ" sz="2000" dirty="0" smtClean="0"/>
              <a:t>'n </a:t>
            </a:r>
            <a:r>
              <a:rPr lang="cs-CZ" sz="2000" dirty="0" err="1" smtClean="0"/>
              <a:t>geloofsbelijdenis</a:t>
            </a:r>
            <a:r>
              <a:rPr lang="cs-CZ" sz="2000" dirty="0" smtClean="0"/>
              <a:t> </a:t>
            </a:r>
            <a:r>
              <a:rPr lang="cs-CZ" sz="2000" dirty="0" err="1" smtClean="0"/>
              <a:t>zou</a:t>
            </a:r>
            <a:r>
              <a:rPr lang="cs-CZ" sz="2000" dirty="0" smtClean="0"/>
              <a:t> in </a:t>
            </a:r>
            <a:r>
              <a:rPr lang="cs-CZ" sz="2000" dirty="0" err="1" smtClean="0"/>
              <a:t>onze</a:t>
            </a:r>
            <a:r>
              <a:rPr lang="cs-CZ" sz="2000" dirty="0" smtClean="0"/>
              <a:t> </a:t>
            </a:r>
            <a:r>
              <a:rPr lang="cs-CZ" sz="2000" dirty="0" err="1" smtClean="0"/>
              <a:t>tijd</a:t>
            </a:r>
            <a:r>
              <a:rPr lang="cs-CZ" sz="2000" dirty="0" smtClean="0"/>
              <a:t> </a:t>
            </a:r>
            <a:r>
              <a:rPr lang="cs-CZ" sz="2000" dirty="0" err="1" smtClean="0"/>
              <a:t>potsierlijk</a:t>
            </a:r>
            <a:r>
              <a:rPr lang="cs-CZ" sz="2000" dirty="0" smtClean="0"/>
              <a:t> </a:t>
            </a:r>
            <a:r>
              <a:rPr lang="cs-CZ" sz="2000" dirty="0" err="1" smtClean="0"/>
              <a:t>klinken</a:t>
            </a:r>
            <a:r>
              <a:rPr lang="cs-CZ" sz="2000" dirty="0" smtClean="0"/>
              <a:t>: </a:t>
            </a:r>
            <a:r>
              <a:rPr lang="cs-CZ" sz="2000" dirty="0" err="1" smtClean="0"/>
              <a:t>niemand</a:t>
            </a:r>
            <a:r>
              <a:rPr lang="cs-CZ" sz="2000" dirty="0" smtClean="0"/>
              <a:t> </a:t>
            </a:r>
            <a:r>
              <a:rPr lang="cs-CZ" sz="2000" dirty="0" err="1" smtClean="0"/>
              <a:t>heeft</a:t>
            </a:r>
            <a:r>
              <a:rPr lang="cs-CZ" sz="2000" dirty="0" smtClean="0"/>
              <a:t> </a:t>
            </a:r>
            <a:r>
              <a:rPr lang="cs-CZ" sz="2000" dirty="0" err="1" smtClean="0"/>
              <a:t>daar</a:t>
            </a:r>
            <a:r>
              <a:rPr lang="cs-CZ" sz="2000" dirty="0" smtClean="0"/>
              <a:t> </a:t>
            </a:r>
            <a:r>
              <a:rPr lang="cs-CZ" sz="2000" dirty="0" err="1" smtClean="0"/>
              <a:t>om</a:t>
            </a:r>
            <a:r>
              <a:rPr lang="cs-CZ" sz="2000" dirty="0" smtClean="0"/>
              <a:t> </a:t>
            </a:r>
            <a:r>
              <a:rPr lang="cs-CZ" sz="2000" dirty="0" err="1" smtClean="0"/>
              <a:t>gevraagd</a:t>
            </a:r>
            <a:r>
              <a:rPr lang="cs-CZ" sz="2000" dirty="0" smtClean="0"/>
              <a:t>.“ (</a:t>
            </a:r>
            <a:r>
              <a:rPr lang="cs-CZ" sz="2000" dirty="0" err="1" smtClean="0"/>
              <a:t>Ton</a:t>
            </a:r>
            <a:r>
              <a:rPr lang="cs-CZ" sz="2000" dirty="0" smtClean="0"/>
              <a:t> </a:t>
            </a:r>
            <a:r>
              <a:rPr lang="cs-CZ" sz="2000" dirty="0" err="1" smtClean="0"/>
              <a:t>Anbeek</a:t>
            </a:r>
            <a:r>
              <a:rPr lang="cs-CZ" sz="2000" dirty="0" smtClean="0"/>
              <a:t>, </a:t>
            </a:r>
            <a:r>
              <a:rPr lang="cs-CZ" sz="2000" i="1" dirty="0" err="1" smtClean="0"/>
              <a:t>Geschiedenis</a:t>
            </a:r>
            <a:r>
              <a:rPr lang="cs-CZ" sz="2000" i="1" dirty="0" smtClean="0"/>
              <a:t> van de </a:t>
            </a:r>
            <a:r>
              <a:rPr lang="cs-CZ" sz="2000" i="1" dirty="0" err="1" smtClean="0"/>
              <a:t>Nederlandse</a:t>
            </a:r>
            <a:r>
              <a:rPr lang="cs-CZ" sz="2000" i="1" dirty="0" smtClean="0"/>
              <a:t> </a:t>
            </a:r>
            <a:r>
              <a:rPr lang="cs-CZ" sz="2000" i="1" dirty="0" err="1" smtClean="0"/>
              <a:t>literatuur</a:t>
            </a:r>
            <a:r>
              <a:rPr lang="cs-CZ" sz="2000" dirty="0" smtClean="0"/>
              <a:t>) </a:t>
            </a:r>
          </a:p>
          <a:p>
            <a:pPr>
              <a:buNone/>
            </a:pPr>
            <a:endParaRPr lang="cs-CZ" sz="20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Literaire</a:t>
            </a:r>
            <a:r>
              <a:rPr lang="cs-CZ" dirty="0" smtClean="0"/>
              <a:t> </a:t>
            </a:r>
            <a:r>
              <a:rPr lang="cs-CZ" dirty="0" err="1" smtClean="0"/>
              <a:t>affaires</a:t>
            </a:r>
            <a:r>
              <a:rPr lang="cs-CZ" dirty="0" smtClean="0"/>
              <a:t> </a:t>
            </a:r>
            <a:endParaRPr lang="cs-CZ" dirty="0"/>
          </a:p>
        </p:txBody>
      </p:sp>
      <p:sp>
        <p:nvSpPr>
          <p:cNvPr id="3" name="Zástupný symbol pro obsah 2"/>
          <p:cNvSpPr>
            <a:spLocks noGrp="1"/>
          </p:cNvSpPr>
          <p:nvPr>
            <p:ph idx="1"/>
          </p:nvPr>
        </p:nvSpPr>
        <p:spPr>
          <a:xfrm>
            <a:off x="457200" y="1600200"/>
            <a:ext cx="8229600" cy="5069160"/>
          </a:xfrm>
        </p:spPr>
        <p:txBody>
          <a:bodyPr>
            <a:normAutofit fontScale="62500" lnSpcReduction="20000"/>
          </a:bodyPr>
          <a:lstStyle/>
          <a:p>
            <a:r>
              <a:rPr lang="cs-CZ" dirty="0" err="1" smtClean="0"/>
              <a:t>Naorloogse</a:t>
            </a:r>
            <a:r>
              <a:rPr lang="cs-CZ" dirty="0" smtClean="0"/>
              <a:t> </a:t>
            </a:r>
            <a:r>
              <a:rPr lang="cs-CZ" dirty="0" err="1" smtClean="0"/>
              <a:t>literaire</a:t>
            </a:r>
            <a:r>
              <a:rPr lang="cs-CZ" dirty="0" smtClean="0"/>
              <a:t> </a:t>
            </a:r>
            <a:r>
              <a:rPr lang="cs-CZ" dirty="0" err="1" smtClean="0"/>
              <a:t>affaires</a:t>
            </a:r>
            <a:r>
              <a:rPr lang="cs-CZ" dirty="0" smtClean="0"/>
              <a:t> </a:t>
            </a:r>
            <a:r>
              <a:rPr lang="cs-CZ" dirty="0" err="1" smtClean="0"/>
              <a:t>getuigen</a:t>
            </a:r>
            <a:r>
              <a:rPr lang="cs-CZ" dirty="0" smtClean="0"/>
              <a:t> </a:t>
            </a:r>
            <a:r>
              <a:rPr lang="cs-CZ" dirty="0" err="1" smtClean="0"/>
              <a:t>ook</a:t>
            </a:r>
            <a:r>
              <a:rPr lang="cs-CZ" dirty="0" smtClean="0"/>
              <a:t> van </a:t>
            </a:r>
            <a:r>
              <a:rPr lang="cs-CZ" dirty="0" err="1" smtClean="0"/>
              <a:t>het</a:t>
            </a:r>
            <a:r>
              <a:rPr lang="cs-CZ" dirty="0" smtClean="0"/>
              <a:t> </a:t>
            </a:r>
            <a:r>
              <a:rPr lang="cs-CZ" dirty="0" err="1" smtClean="0"/>
              <a:t>maatschappelijke</a:t>
            </a:r>
            <a:r>
              <a:rPr lang="cs-CZ" dirty="0" smtClean="0"/>
              <a:t> </a:t>
            </a:r>
            <a:r>
              <a:rPr lang="cs-CZ" dirty="0" err="1" smtClean="0"/>
              <a:t>klimaat</a:t>
            </a:r>
            <a:r>
              <a:rPr lang="cs-CZ" dirty="0" smtClean="0"/>
              <a:t> </a:t>
            </a:r>
            <a:r>
              <a:rPr lang="cs-CZ" dirty="0" err="1" smtClean="0"/>
              <a:t>en</a:t>
            </a:r>
            <a:r>
              <a:rPr lang="cs-CZ" dirty="0" smtClean="0"/>
              <a:t> de </a:t>
            </a:r>
            <a:r>
              <a:rPr lang="cs-CZ" dirty="0" err="1" smtClean="0"/>
              <a:t>proza</a:t>
            </a:r>
            <a:endParaRPr lang="cs-CZ" dirty="0" smtClean="0"/>
          </a:p>
          <a:p>
            <a:r>
              <a:rPr lang="cs-CZ" b="1" dirty="0" err="1" smtClean="0"/>
              <a:t>Rechtszaak</a:t>
            </a:r>
            <a:r>
              <a:rPr lang="cs-CZ" dirty="0" smtClean="0"/>
              <a:t> rond </a:t>
            </a:r>
            <a:r>
              <a:rPr lang="cs-CZ" i="1" dirty="0" err="1" smtClean="0"/>
              <a:t>Ik</a:t>
            </a:r>
            <a:r>
              <a:rPr lang="cs-CZ" i="1" dirty="0" smtClean="0"/>
              <a:t> </a:t>
            </a:r>
            <a:r>
              <a:rPr lang="cs-CZ" i="1" dirty="0" err="1" smtClean="0"/>
              <a:t>heb</a:t>
            </a:r>
            <a:r>
              <a:rPr lang="cs-CZ" i="1" dirty="0" smtClean="0"/>
              <a:t> </a:t>
            </a:r>
            <a:r>
              <a:rPr lang="cs-CZ" i="1" dirty="0" err="1" smtClean="0"/>
              <a:t>altijd</a:t>
            </a:r>
            <a:r>
              <a:rPr lang="cs-CZ" i="1" dirty="0" smtClean="0"/>
              <a:t> </a:t>
            </a:r>
            <a:r>
              <a:rPr lang="cs-CZ" i="1" dirty="0" err="1" smtClean="0"/>
              <a:t>gelijk</a:t>
            </a:r>
            <a:r>
              <a:rPr lang="cs-CZ" i="1" dirty="0" smtClean="0"/>
              <a:t> </a:t>
            </a:r>
            <a:r>
              <a:rPr lang="cs-CZ" dirty="0" smtClean="0"/>
              <a:t>W. F. </a:t>
            </a:r>
            <a:r>
              <a:rPr lang="cs-CZ" dirty="0" err="1" smtClean="0"/>
              <a:t>Hermans</a:t>
            </a:r>
            <a:r>
              <a:rPr lang="cs-CZ" dirty="0" smtClean="0"/>
              <a:t> (1952). </a:t>
            </a:r>
            <a:r>
              <a:rPr lang="cs-CZ" dirty="0" err="1" smtClean="0"/>
              <a:t>Reactie</a:t>
            </a:r>
            <a:r>
              <a:rPr lang="cs-CZ" dirty="0" smtClean="0"/>
              <a:t> van </a:t>
            </a:r>
            <a:r>
              <a:rPr lang="cs-CZ" dirty="0" err="1" smtClean="0"/>
              <a:t>voornamelijk</a:t>
            </a:r>
            <a:r>
              <a:rPr lang="cs-CZ" dirty="0" smtClean="0"/>
              <a:t> </a:t>
            </a:r>
            <a:r>
              <a:rPr lang="cs-CZ" dirty="0" err="1" smtClean="0"/>
              <a:t>katholieke</a:t>
            </a:r>
            <a:r>
              <a:rPr lang="cs-CZ" dirty="0" smtClean="0"/>
              <a:t> </a:t>
            </a:r>
            <a:r>
              <a:rPr lang="cs-CZ" dirty="0" err="1" smtClean="0"/>
              <a:t>kranten</a:t>
            </a:r>
            <a:r>
              <a:rPr lang="cs-CZ" dirty="0" smtClean="0"/>
              <a:t> </a:t>
            </a:r>
            <a:r>
              <a:rPr lang="cs-CZ" dirty="0" err="1" smtClean="0"/>
              <a:t>op</a:t>
            </a:r>
            <a:r>
              <a:rPr lang="cs-CZ" dirty="0" smtClean="0"/>
              <a:t> </a:t>
            </a:r>
            <a:r>
              <a:rPr lang="cs-CZ" dirty="0" err="1" smtClean="0"/>
              <a:t>een</a:t>
            </a:r>
            <a:r>
              <a:rPr lang="cs-CZ" dirty="0" smtClean="0"/>
              <a:t> </a:t>
            </a:r>
            <a:r>
              <a:rPr lang="cs-CZ" dirty="0" err="1" smtClean="0"/>
              <a:t>voorpublicatie</a:t>
            </a:r>
            <a:r>
              <a:rPr lang="cs-CZ" dirty="0" smtClean="0"/>
              <a:t> van </a:t>
            </a:r>
            <a:r>
              <a:rPr lang="cs-CZ" dirty="0" err="1" smtClean="0"/>
              <a:t>het</a:t>
            </a:r>
            <a:r>
              <a:rPr lang="cs-CZ" dirty="0" smtClean="0"/>
              <a:t> </a:t>
            </a:r>
            <a:r>
              <a:rPr lang="cs-CZ" dirty="0" err="1" smtClean="0"/>
              <a:t>eerste</a:t>
            </a:r>
            <a:r>
              <a:rPr lang="cs-CZ" dirty="0" smtClean="0"/>
              <a:t> </a:t>
            </a:r>
            <a:r>
              <a:rPr lang="cs-CZ" dirty="0" err="1" smtClean="0"/>
              <a:t>hoofdstuk</a:t>
            </a:r>
            <a:r>
              <a:rPr lang="cs-CZ" dirty="0" smtClean="0"/>
              <a:t>: </a:t>
            </a:r>
            <a:r>
              <a:rPr lang="cs-CZ" dirty="0" err="1" smtClean="0"/>
              <a:t>belediging</a:t>
            </a:r>
            <a:r>
              <a:rPr lang="cs-CZ" dirty="0" smtClean="0"/>
              <a:t> van </a:t>
            </a:r>
            <a:r>
              <a:rPr lang="cs-CZ" dirty="0" err="1" smtClean="0"/>
              <a:t>een</a:t>
            </a:r>
            <a:r>
              <a:rPr lang="cs-CZ" dirty="0" smtClean="0"/>
              <a:t> </a:t>
            </a:r>
            <a:r>
              <a:rPr lang="cs-CZ" dirty="0" err="1" smtClean="0"/>
              <a:t>bevolkingsgroep</a:t>
            </a:r>
            <a:r>
              <a:rPr lang="cs-CZ" dirty="0" smtClean="0"/>
              <a:t>:</a:t>
            </a:r>
          </a:p>
          <a:p>
            <a:pPr lvl="1"/>
            <a:r>
              <a:rPr lang="nl-NL" dirty="0" smtClean="0"/>
              <a:t>’De Katholieken! Dat is het meest schunnige, belazerde, </a:t>
            </a:r>
            <a:r>
              <a:rPr lang="cs-CZ" dirty="0" smtClean="0"/>
              <a:t>o</a:t>
            </a:r>
            <a:r>
              <a:rPr lang="nl-NL" dirty="0" smtClean="0"/>
              <a:t>nderkruiperige, besodemieterde deel van ons volk! Maar díe naaien er op los! Die planten zich voort! Als konijnen, ratten, vlooien, luizen. Die emigreren niet! Die blijven wel zitten in Brabant en Limburg met puisten op hun wangen en rotte kiezen van het ouwels vreten!”</a:t>
            </a:r>
            <a:endParaRPr lang="cs-CZ" dirty="0" smtClean="0"/>
          </a:p>
          <a:p>
            <a:r>
              <a:rPr lang="cs-CZ" i="1" dirty="0" smtClean="0"/>
              <a:t>De </a:t>
            </a:r>
            <a:r>
              <a:rPr lang="cs-CZ" i="1" dirty="0" err="1" smtClean="0"/>
              <a:t>Volkskrant</a:t>
            </a:r>
            <a:r>
              <a:rPr lang="cs-CZ" i="1" dirty="0" smtClean="0"/>
              <a:t> </a:t>
            </a:r>
            <a:r>
              <a:rPr lang="cs-CZ" dirty="0" err="1" smtClean="0"/>
              <a:t>en</a:t>
            </a:r>
            <a:r>
              <a:rPr lang="cs-CZ" dirty="0" smtClean="0"/>
              <a:t> </a:t>
            </a:r>
            <a:r>
              <a:rPr lang="cs-CZ" i="1" dirty="0" smtClean="0"/>
              <a:t>De </a:t>
            </a:r>
            <a:r>
              <a:rPr lang="cs-CZ" i="1" dirty="0" err="1" smtClean="0"/>
              <a:t>Tijd</a:t>
            </a:r>
            <a:r>
              <a:rPr lang="cs-CZ" i="1" dirty="0" smtClean="0"/>
              <a:t> </a:t>
            </a:r>
            <a:r>
              <a:rPr lang="cs-CZ" dirty="0" err="1" smtClean="0"/>
              <a:t>riepen</a:t>
            </a:r>
            <a:r>
              <a:rPr lang="cs-CZ" dirty="0" smtClean="0"/>
              <a:t> </a:t>
            </a:r>
            <a:r>
              <a:rPr lang="cs-CZ" dirty="0" err="1" smtClean="0"/>
              <a:t>op</a:t>
            </a:r>
            <a:r>
              <a:rPr lang="cs-CZ" dirty="0" smtClean="0"/>
              <a:t> </a:t>
            </a:r>
            <a:r>
              <a:rPr lang="cs-CZ" dirty="0" err="1" smtClean="0"/>
              <a:t>tot</a:t>
            </a:r>
            <a:r>
              <a:rPr lang="cs-CZ" dirty="0" smtClean="0"/>
              <a:t> </a:t>
            </a:r>
            <a:r>
              <a:rPr lang="cs-CZ" dirty="0" err="1" smtClean="0"/>
              <a:t>strafvervolging</a:t>
            </a:r>
            <a:r>
              <a:rPr lang="cs-CZ" dirty="0" smtClean="0"/>
              <a:t> van de </a:t>
            </a:r>
            <a:r>
              <a:rPr lang="cs-CZ" dirty="0" err="1" smtClean="0"/>
              <a:t>auteur</a:t>
            </a:r>
            <a:r>
              <a:rPr lang="cs-CZ" dirty="0" smtClean="0"/>
              <a:t> </a:t>
            </a:r>
            <a:r>
              <a:rPr lang="cs-CZ" dirty="0" err="1" smtClean="0"/>
              <a:t>en</a:t>
            </a:r>
            <a:r>
              <a:rPr lang="cs-CZ" dirty="0" smtClean="0"/>
              <a:t> </a:t>
            </a:r>
            <a:r>
              <a:rPr lang="cs-CZ" dirty="0" err="1" smtClean="0"/>
              <a:t>noemden</a:t>
            </a:r>
            <a:r>
              <a:rPr lang="cs-CZ" dirty="0" smtClean="0"/>
              <a:t> de </a:t>
            </a:r>
            <a:r>
              <a:rPr lang="cs-CZ" dirty="0" err="1" smtClean="0"/>
              <a:t>tekst</a:t>
            </a:r>
            <a:r>
              <a:rPr lang="cs-CZ" dirty="0" smtClean="0"/>
              <a:t> „</a:t>
            </a:r>
            <a:r>
              <a:rPr lang="cs-CZ" dirty="0" err="1" smtClean="0"/>
              <a:t>smeerlapperij</a:t>
            </a:r>
            <a:r>
              <a:rPr lang="cs-CZ" dirty="0" smtClean="0"/>
              <a:t>“ </a:t>
            </a:r>
            <a:r>
              <a:rPr lang="cs-CZ" dirty="0" err="1" smtClean="0"/>
              <a:t>en</a:t>
            </a:r>
            <a:r>
              <a:rPr lang="cs-CZ" dirty="0" smtClean="0"/>
              <a:t> de </a:t>
            </a:r>
            <a:r>
              <a:rPr lang="cs-CZ" dirty="0" err="1" smtClean="0"/>
              <a:t>auteur</a:t>
            </a:r>
            <a:r>
              <a:rPr lang="cs-CZ" dirty="0" smtClean="0"/>
              <a:t> „satan“</a:t>
            </a:r>
          </a:p>
          <a:p>
            <a:r>
              <a:rPr lang="cs-CZ" dirty="0" smtClean="0"/>
              <a:t>De </a:t>
            </a:r>
            <a:r>
              <a:rPr lang="cs-CZ" dirty="0" err="1" smtClean="0"/>
              <a:t>fractievoorzitter</a:t>
            </a:r>
            <a:r>
              <a:rPr lang="cs-CZ" dirty="0" smtClean="0"/>
              <a:t> van de </a:t>
            </a:r>
            <a:r>
              <a:rPr lang="cs-CZ" dirty="0" err="1" smtClean="0"/>
              <a:t>Katholieke</a:t>
            </a:r>
            <a:r>
              <a:rPr lang="cs-CZ" dirty="0" smtClean="0"/>
              <a:t> </a:t>
            </a:r>
            <a:r>
              <a:rPr lang="cs-CZ" dirty="0" err="1" smtClean="0"/>
              <a:t>Volkspartij</a:t>
            </a:r>
            <a:r>
              <a:rPr lang="cs-CZ" dirty="0" smtClean="0"/>
              <a:t> </a:t>
            </a:r>
            <a:r>
              <a:rPr lang="cs-CZ" dirty="0" err="1" smtClean="0"/>
              <a:t>heeft</a:t>
            </a:r>
            <a:r>
              <a:rPr lang="cs-CZ" dirty="0" smtClean="0"/>
              <a:t> de </a:t>
            </a:r>
            <a:r>
              <a:rPr lang="cs-CZ" dirty="0" err="1" smtClean="0"/>
              <a:t>rechtszaak</a:t>
            </a:r>
            <a:r>
              <a:rPr lang="cs-CZ" dirty="0" smtClean="0"/>
              <a:t> in gang </a:t>
            </a:r>
            <a:r>
              <a:rPr lang="cs-CZ" dirty="0" err="1" smtClean="0"/>
              <a:t>gezet</a:t>
            </a:r>
            <a:endParaRPr lang="cs-CZ" dirty="0" smtClean="0"/>
          </a:p>
          <a:p>
            <a:r>
              <a:rPr lang="cs-CZ" dirty="0" err="1" smtClean="0"/>
              <a:t>Hermans</a:t>
            </a:r>
            <a:r>
              <a:rPr lang="cs-CZ" dirty="0" smtClean="0"/>
              <a:t> </a:t>
            </a:r>
            <a:r>
              <a:rPr lang="cs-CZ" smtClean="0"/>
              <a:t>wordt </a:t>
            </a:r>
            <a:r>
              <a:rPr lang="cs-CZ" b="1" dirty="0" err="1" smtClean="0"/>
              <a:t>vrijgesproken</a:t>
            </a:r>
            <a:r>
              <a:rPr lang="cs-CZ" dirty="0" smtClean="0"/>
              <a:t>, </a:t>
            </a:r>
            <a:r>
              <a:rPr lang="cs-CZ" dirty="0" err="1" smtClean="0"/>
              <a:t>zijn</a:t>
            </a:r>
            <a:r>
              <a:rPr lang="cs-CZ" dirty="0" smtClean="0"/>
              <a:t> </a:t>
            </a:r>
            <a:r>
              <a:rPr lang="cs-CZ" dirty="0" err="1" smtClean="0"/>
              <a:t>verdediging</a:t>
            </a:r>
            <a:r>
              <a:rPr lang="cs-CZ" dirty="0" smtClean="0"/>
              <a:t>: de </a:t>
            </a:r>
            <a:r>
              <a:rPr lang="cs-CZ" dirty="0" err="1" smtClean="0"/>
              <a:t>auteur</a:t>
            </a:r>
            <a:r>
              <a:rPr lang="cs-CZ" dirty="0" smtClean="0"/>
              <a:t> </a:t>
            </a:r>
            <a:r>
              <a:rPr lang="cs-CZ" dirty="0" err="1" smtClean="0"/>
              <a:t>is</a:t>
            </a:r>
            <a:r>
              <a:rPr lang="cs-CZ" dirty="0" smtClean="0"/>
              <a:t> </a:t>
            </a:r>
            <a:r>
              <a:rPr lang="cs-CZ" dirty="0" err="1" smtClean="0"/>
              <a:t>niet</a:t>
            </a:r>
            <a:r>
              <a:rPr lang="cs-CZ" dirty="0" smtClean="0"/>
              <a:t> </a:t>
            </a:r>
            <a:r>
              <a:rPr lang="cs-CZ" dirty="0" err="1" smtClean="0"/>
              <a:t>verantwoordelijk</a:t>
            </a:r>
            <a:r>
              <a:rPr lang="cs-CZ" dirty="0" smtClean="0"/>
              <a:t> </a:t>
            </a:r>
            <a:r>
              <a:rPr lang="cs-CZ" dirty="0" err="1" smtClean="0"/>
              <a:t>voor</a:t>
            </a:r>
            <a:r>
              <a:rPr lang="cs-CZ" dirty="0" smtClean="0"/>
              <a:t> de </a:t>
            </a:r>
            <a:r>
              <a:rPr lang="cs-CZ" dirty="0" err="1" smtClean="0"/>
              <a:t>gedachten</a:t>
            </a:r>
            <a:r>
              <a:rPr lang="cs-CZ" dirty="0" smtClean="0"/>
              <a:t> van </a:t>
            </a:r>
            <a:r>
              <a:rPr lang="cs-CZ" dirty="0" err="1" smtClean="0"/>
              <a:t>een</a:t>
            </a:r>
            <a:r>
              <a:rPr lang="cs-CZ" dirty="0" smtClean="0"/>
              <a:t> </a:t>
            </a:r>
            <a:r>
              <a:rPr lang="cs-CZ" dirty="0" err="1" smtClean="0"/>
              <a:t>personage</a:t>
            </a:r>
            <a:endParaRPr lang="cs-CZ" dirty="0" smtClean="0"/>
          </a:p>
          <a:p>
            <a:r>
              <a:rPr lang="cs-CZ" dirty="0" smtClean="0"/>
              <a:t>De hele </a:t>
            </a:r>
            <a:r>
              <a:rPr lang="cs-CZ" dirty="0" err="1" smtClean="0"/>
              <a:t>rechtszaak</a:t>
            </a:r>
            <a:r>
              <a:rPr lang="cs-CZ" dirty="0" smtClean="0"/>
              <a:t> </a:t>
            </a:r>
            <a:r>
              <a:rPr lang="cs-CZ" dirty="0" err="1" smtClean="0"/>
              <a:t>kan</a:t>
            </a:r>
            <a:r>
              <a:rPr lang="cs-CZ" dirty="0" smtClean="0"/>
              <a:t> </a:t>
            </a:r>
            <a:r>
              <a:rPr lang="cs-CZ" dirty="0" err="1" smtClean="0"/>
              <a:t>gezien</a:t>
            </a:r>
            <a:r>
              <a:rPr lang="cs-CZ" dirty="0" smtClean="0"/>
              <a:t> </a:t>
            </a:r>
            <a:r>
              <a:rPr lang="cs-CZ" dirty="0" err="1" smtClean="0"/>
              <a:t>worden</a:t>
            </a:r>
            <a:r>
              <a:rPr lang="cs-CZ" dirty="0" smtClean="0"/>
              <a:t> </a:t>
            </a:r>
            <a:r>
              <a:rPr lang="cs-CZ" dirty="0" err="1" smtClean="0"/>
              <a:t>als</a:t>
            </a:r>
            <a:r>
              <a:rPr lang="cs-CZ" dirty="0" smtClean="0"/>
              <a:t> </a:t>
            </a:r>
            <a:r>
              <a:rPr lang="cs-CZ" dirty="0" err="1" smtClean="0"/>
              <a:t>een</a:t>
            </a:r>
            <a:r>
              <a:rPr lang="cs-CZ" dirty="0" smtClean="0"/>
              <a:t> </a:t>
            </a:r>
            <a:r>
              <a:rPr lang="cs-CZ" dirty="0" err="1" smtClean="0"/>
              <a:t>botsing</a:t>
            </a:r>
            <a:r>
              <a:rPr lang="cs-CZ" dirty="0" smtClean="0"/>
              <a:t> </a:t>
            </a:r>
            <a:r>
              <a:rPr lang="cs-CZ" dirty="0" err="1" smtClean="0"/>
              <a:t>tussen</a:t>
            </a:r>
            <a:r>
              <a:rPr lang="cs-CZ" dirty="0" smtClean="0"/>
              <a:t> </a:t>
            </a:r>
            <a:r>
              <a:rPr lang="cs-CZ" dirty="0" err="1" smtClean="0"/>
              <a:t>literatuur</a:t>
            </a:r>
            <a:r>
              <a:rPr lang="cs-CZ" dirty="0" smtClean="0"/>
              <a:t> (met </a:t>
            </a:r>
            <a:r>
              <a:rPr lang="cs-CZ" dirty="0" err="1" smtClean="0"/>
              <a:t>een</a:t>
            </a:r>
            <a:r>
              <a:rPr lang="cs-CZ" dirty="0" smtClean="0"/>
              <a:t> </a:t>
            </a:r>
            <a:r>
              <a:rPr lang="cs-CZ" dirty="0" err="1" smtClean="0"/>
              <a:t>ondermijnend</a:t>
            </a:r>
            <a:r>
              <a:rPr lang="cs-CZ" dirty="0" smtClean="0"/>
              <a:t> </a:t>
            </a:r>
            <a:r>
              <a:rPr lang="cs-CZ" dirty="0" err="1" smtClean="0"/>
              <a:t>wereldbeeld</a:t>
            </a:r>
            <a:r>
              <a:rPr lang="cs-CZ" dirty="0" smtClean="0"/>
              <a:t>) </a:t>
            </a:r>
            <a:r>
              <a:rPr lang="cs-CZ" dirty="0" err="1" smtClean="0"/>
              <a:t>en</a:t>
            </a:r>
            <a:r>
              <a:rPr lang="cs-CZ" dirty="0" smtClean="0"/>
              <a:t> de </a:t>
            </a:r>
            <a:r>
              <a:rPr lang="cs-CZ" dirty="0" err="1" smtClean="0"/>
              <a:t>verzuilde</a:t>
            </a:r>
            <a:r>
              <a:rPr lang="cs-CZ" dirty="0" smtClean="0"/>
              <a:t> </a:t>
            </a:r>
            <a:r>
              <a:rPr lang="cs-CZ" dirty="0" err="1" smtClean="0"/>
              <a:t>maatschapelijke</a:t>
            </a:r>
            <a:r>
              <a:rPr lang="cs-CZ" dirty="0" smtClean="0"/>
              <a:t> </a:t>
            </a:r>
            <a:r>
              <a:rPr lang="cs-CZ" dirty="0" err="1" smtClean="0"/>
              <a:t>instituties</a:t>
            </a:r>
            <a:r>
              <a:rPr lang="cs-CZ" dirty="0" smtClean="0"/>
              <a:t> (</a:t>
            </a:r>
            <a:r>
              <a:rPr lang="cs-CZ" dirty="0" err="1" smtClean="0"/>
              <a:t>kranten</a:t>
            </a:r>
            <a:r>
              <a:rPr lang="cs-CZ" dirty="0" smtClean="0"/>
              <a:t>, </a:t>
            </a:r>
            <a:r>
              <a:rPr lang="cs-CZ" dirty="0" err="1" smtClean="0"/>
              <a:t>politieke</a:t>
            </a:r>
            <a:r>
              <a:rPr lang="cs-CZ" dirty="0" smtClean="0"/>
              <a:t> </a:t>
            </a:r>
            <a:r>
              <a:rPr lang="cs-CZ" dirty="0" err="1" smtClean="0"/>
              <a:t>partijen</a:t>
            </a:r>
            <a:r>
              <a:rPr lang="cs-CZ" dirty="0" smtClean="0"/>
              <a:t>) </a:t>
            </a:r>
            <a:r>
              <a:rPr lang="cs-CZ" dirty="0" err="1" smtClean="0"/>
              <a:t>die</a:t>
            </a:r>
            <a:r>
              <a:rPr lang="cs-CZ" dirty="0" smtClean="0"/>
              <a:t> </a:t>
            </a:r>
            <a:r>
              <a:rPr lang="cs-CZ" dirty="0" err="1" smtClean="0"/>
              <a:t>bepaalde</a:t>
            </a:r>
            <a:r>
              <a:rPr lang="cs-CZ" dirty="0" smtClean="0"/>
              <a:t> </a:t>
            </a:r>
            <a:r>
              <a:rPr lang="cs-CZ" dirty="0" err="1" smtClean="0"/>
              <a:t>waarden</a:t>
            </a:r>
            <a:r>
              <a:rPr lang="cs-CZ" dirty="0" smtClean="0"/>
              <a:t> </a:t>
            </a:r>
            <a:r>
              <a:rPr lang="cs-CZ" dirty="0" err="1" smtClean="0"/>
              <a:t>uitdragen</a:t>
            </a:r>
            <a:r>
              <a:rPr lang="cs-CZ" dirty="0" smtClean="0"/>
              <a:t> </a:t>
            </a:r>
          </a:p>
        </p:txBody>
      </p:sp>
      <p:pic>
        <p:nvPicPr>
          <p:cNvPr id="4" name="Obrázek 3" descr="Zure_Ouwels_4_LR.jpg"/>
          <p:cNvPicPr>
            <a:picLocks noChangeAspect="1"/>
          </p:cNvPicPr>
          <p:nvPr/>
        </p:nvPicPr>
        <p:blipFill>
          <a:blip r:embed="rId2" cstate="print"/>
          <a:stretch>
            <a:fillRect/>
          </a:stretch>
        </p:blipFill>
        <p:spPr>
          <a:xfrm>
            <a:off x="0" y="0"/>
            <a:ext cx="2267744" cy="1578917"/>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Het</a:t>
            </a:r>
            <a:r>
              <a:rPr lang="cs-CZ" dirty="0" smtClean="0"/>
              <a:t> </a:t>
            </a:r>
            <a:r>
              <a:rPr lang="cs-CZ" dirty="0" err="1" smtClean="0"/>
              <a:t>einde</a:t>
            </a:r>
            <a:r>
              <a:rPr lang="cs-CZ" dirty="0" smtClean="0"/>
              <a:t> van WOII </a:t>
            </a:r>
            <a:r>
              <a:rPr lang="cs-CZ" dirty="0" err="1" smtClean="0"/>
              <a:t>als</a:t>
            </a:r>
            <a:r>
              <a:rPr lang="cs-CZ" dirty="0" smtClean="0"/>
              <a:t> </a:t>
            </a:r>
            <a:r>
              <a:rPr lang="cs-CZ" dirty="0" err="1" smtClean="0"/>
              <a:t>breukmoment</a:t>
            </a:r>
            <a:r>
              <a:rPr lang="cs-CZ" dirty="0" smtClean="0"/>
              <a:t>?</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err="1" smtClean="0"/>
              <a:t>Ondervraging</a:t>
            </a:r>
            <a:r>
              <a:rPr lang="cs-CZ" dirty="0" smtClean="0"/>
              <a:t> van </a:t>
            </a:r>
            <a:r>
              <a:rPr lang="cs-CZ" dirty="0" err="1" smtClean="0"/>
              <a:t>het</a:t>
            </a:r>
            <a:r>
              <a:rPr lang="cs-CZ" dirty="0" smtClean="0"/>
              <a:t> </a:t>
            </a:r>
            <a:r>
              <a:rPr lang="cs-CZ" dirty="0" err="1" smtClean="0"/>
              <a:t>idee</a:t>
            </a:r>
            <a:r>
              <a:rPr lang="cs-CZ" dirty="0" smtClean="0"/>
              <a:t> dat </a:t>
            </a:r>
            <a:r>
              <a:rPr lang="cs-CZ" dirty="0" err="1" smtClean="0"/>
              <a:t>deze</a:t>
            </a:r>
            <a:r>
              <a:rPr lang="cs-CZ" dirty="0" smtClean="0"/>
              <a:t> </a:t>
            </a:r>
            <a:r>
              <a:rPr lang="cs-CZ" dirty="0" err="1" smtClean="0"/>
              <a:t>cursus</a:t>
            </a:r>
            <a:r>
              <a:rPr lang="cs-CZ" dirty="0" smtClean="0"/>
              <a:t> </a:t>
            </a:r>
            <a:r>
              <a:rPr lang="cs-CZ" dirty="0" err="1" smtClean="0"/>
              <a:t>definiëert</a:t>
            </a:r>
            <a:endParaRPr lang="cs-CZ" dirty="0" smtClean="0"/>
          </a:p>
          <a:p>
            <a:r>
              <a:rPr lang="cs-CZ" dirty="0" err="1" smtClean="0"/>
              <a:t>Periodisering</a:t>
            </a:r>
            <a:r>
              <a:rPr lang="cs-CZ" dirty="0" smtClean="0"/>
              <a:t> </a:t>
            </a:r>
            <a:r>
              <a:rPr lang="cs-CZ" dirty="0" err="1" smtClean="0"/>
              <a:t>is</a:t>
            </a:r>
            <a:r>
              <a:rPr lang="cs-CZ" dirty="0" smtClean="0"/>
              <a:t> in </a:t>
            </a:r>
            <a:r>
              <a:rPr lang="cs-CZ" dirty="0" err="1" smtClean="0"/>
              <a:t>literatuurgeschiedenis</a:t>
            </a:r>
            <a:r>
              <a:rPr lang="cs-CZ" dirty="0" smtClean="0"/>
              <a:t> </a:t>
            </a:r>
            <a:r>
              <a:rPr lang="cs-CZ" dirty="0" err="1" smtClean="0"/>
              <a:t>altijd</a:t>
            </a:r>
            <a:r>
              <a:rPr lang="cs-CZ" dirty="0" smtClean="0"/>
              <a:t> </a:t>
            </a:r>
            <a:r>
              <a:rPr lang="cs-CZ" dirty="0" err="1" smtClean="0"/>
              <a:t>een</a:t>
            </a:r>
            <a:r>
              <a:rPr lang="cs-CZ" dirty="0" smtClean="0"/>
              <a:t> </a:t>
            </a:r>
            <a:r>
              <a:rPr lang="cs-CZ" dirty="0" err="1" smtClean="0"/>
              <a:t>constructie</a:t>
            </a:r>
            <a:r>
              <a:rPr lang="cs-CZ" dirty="0" smtClean="0"/>
              <a:t> (</a:t>
            </a:r>
            <a:r>
              <a:rPr lang="cs-CZ" dirty="0" err="1" smtClean="0"/>
              <a:t>metaverhaal</a:t>
            </a:r>
            <a:r>
              <a:rPr lang="cs-CZ" dirty="0" smtClean="0"/>
              <a:t>)</a:t>
            </a:r>
          </a:p>
          <a:p>
            <a:pPr lvl="1"/>
            <a:r>
              <a:rPr lang="cs-CZ" dirty="0" err="1" smtClean="0"/>
              <a:t>Samengesteld</a:t>
            </a:r>
            <a:r>
              <a:rPr lang="cs-CZ" dirty="0" smtClean="0"/>
              <a:t> van </a:t>
            </a:r>
            <a:r>
              <a:rPr lang="cs-CZ" dirty="0" err="1" smtClean="0"/>
              <a:t>breukmomenten</a:t>
            </a:r>
            <a:r>
              <a:rPr lang="cs-CZ" dirty="0" smtClean="0"/>
              <a:t>, </a:t>
            </a:r>
            <a:r>
              <a:rPr lang="cs-CZ" dirty="0" err="1" smtClean="0"/>
              <a:t>doorbraken</a:t>
            </a:r>
            <a:r>
              <a:rPr lang="cs-CZ" dirty="0" smtClean="0"/>
              <a:t> </a:t>
            </a:r>
            <a:r>
              <a:rPr lang="cs-CZ" dirty="0" err="1" smtClean="0"/>
              <a:t>en</a:t>
            </a:r>
            <a:r>
              <a:rPr lang="cs-CZ" dirty="0" smtClean="0"/>
              <a:t> </a:t>
            </a:r>
            <a:r>
              <a:rPr lang="cs-CZ" dirty="0" err="1" smtClean="0"/>
              <a:t>innovatie</a:t>
            </a:r>
            <a:r>
              <a:rPr lang="cs-CZ" dirty="0" smtClean="0"/>
              <a:t>  (</a:t>
            </a:r>
            <a:r>
              <a:rPr lang="cs-CZ" dirty="0" err="1" smtClean="0"/>
              <a:t>principes</a:t>
            </a:r>
            <a:r>
              <a:rPr lang="cs-CZ" dirty="0" smtClean="0"/>
              <a:t> </a:t>
            </a:r>
            <a:r>
              <a:rPr lang="cs-CZ" dirty="0" err="1" smtClean="0"/>
              <a:t>die</a:t>
            </a:r>
            <a:r>
              <a:rPr lang="cs-CZ" dirty="0" smtClean="0"/>
              <a:t> </a:t>
            </a:r>
            <a:r>
              <a:rPr lang="cs-CZ" dirty="0" err="1" smtClean="0"/>
              <a:t>het</a:t>
            </a:r>
            <a:r>
              <a:rPr lang="cs-CZ" dirty="0" smtClean="0"/>
              <a:t> </a:t>
            </a:r>
            <a:r>
              <a:rPr lang="cs-CZ" dirty="0" err="1" smtClean="0"/>
              <a:t>metaverhaal</a:t>
            </a:r>
            <a:r>
              <a:rPr lang="cs-CZ" dirty="0" smtClean="0"/>
              <a:t> </a:t>
            </a:r>
            <a:r>
              <a:rPr lang="cs-CZ" dirty="0" err="1" smtClean="0"/>
              <a:t>structureren</a:t>
            </a:r>
            <a:r>
              <a:rPr lang="cs-CZ" dirty="0" smtClean="0"/>
              <a:t>)</a:t>
            </a:r>
          </a:p>
          <a:p>
            <a:r>
              <a:rPr lang="cs-CZ" dirty="0" err="1" smtClean="0"/>
              <a:t>Vanuit</a:t>
            </a:r>
            <a:r>
              <a:rPr lang="cs-CZ" dirty="0" smtClean="0"/>
              <a:t> </a:t>
            </a:r>
            <a:r>
              <a:rPr lang="cs-CZ" dirty="0" err="1" smtClean="0"/>
              <a:t>deze</a:t>
            </a:r>
            <a:r>
              <a:rPr lang="cs-CZ" dirty="0" smtClean="0"/>
              <a:t> </a:t>
            </a:r>
            <a:r>
              <a:rPr lang="cs-CZ" dirty="0" err="1" smtClean="0"/>
              <a:t>standpunt</a:t>
            </a:r>
            <a:r>
              <a:rPr lang="cs-CZ" dirty="0" smtClean="0"/>
              <a:t> </a:t>
            </a:r>
            <a:r>
              <a:rPr lang="cs-CZ" dirty="0" err="1" smtClean="0"/>
              <a:t>zou</a:t>
            </a:r>
            <a:r>
              <a:rPr lang="cs-CZ" dirty="0" smtClean="0"/>
              <a:t> </a:t>
            </a:r>
            <a:r>
              <a:rPr lang="cs-CZ" dirty="0" err="1" smtClean="0"/>
              <a:t>het</a:t>
            </a:r>
            <a:r>
              <a:rPr lang="cs-CZ" dirty="0" smtClean="0"/>
              <a:t> </a:t>
            </a:r>
            <a:r>
              <a:rPr lang="cs-CZ" dirty="0" err="1" smtClean="0"/>
              <a:t>cursus</a:t>
            </a:r>
            <a:r>
              <a:rPr lang="cs-CZ" dirty="0" smtClean="0"/>
              <a:t> </a:t>
            </a:r>
            <a:r>
              <a:rPr lang="cs-CZ" dirty="0" err="1" smtClean="0"/>
              <a:t>ook</a:t>
            </a:r>
            <a:r>
              <a:rPr lang="cs-CZ" dirty="0" smtClean="0"/>
              <a:t> in 1955 </a:t>
            </a:r>
            <a:r>
              <a:rPr lang="cs-CZ" dirty="0" err="1" smtClean="0"/>
              <a:t>kunnen</a:t>
            </a:r>
            <a:r>
              <a:rPr lang="cs-CZ" dirty="0" smtClean="0"/>
              <a:t> </a:t>
            </a:r>
            <a:r>
              <a:rPr lang="cs-CZ" dirty="0" err="1" smtClean="0"/>
              <a:t>beginnen</a:t>
            </a:r>
            <a:endParaRPr lang="cs-CZ" dirty="0" smtClean="0"/>
          </a:p>
          <a:p>
            <a:pPr lvl="1"/>
            <a:r>
              <a:rPr lang="cs-CZ" dirty="0" err="1" smtClean="0"/>
              <a:t>Redenen</a:t>
            </a:r>
            <a:r>
              <a:rPr lang="cs-CZ" dirty="0" smtClean="0"/>
              <a:t> </a:t>
            </a:r>
            <a:r>
              <a:rPr lang="cs-CZ" dirty="0" err="1" smtClean="0"/>
              <a:t>waarom</a:t>
            </a:r>
            <a:r>
              <a:rPr lang="cs-CZ" dirty="0" smtClean="0"/>
              <a:t> WO II </a:t>
            </a:r>
            <a:r>
              <a:rPr lang="cs-CZ" dirty="0" err="1" smtClean="0"/>
              <a:t>wel</a:t>
            </a:r>
            <a:r>
              <a:rPr lang="cs-CZ" dirty="0" smtClean="0"/>
              <a:t> </a:t>
            </a:r>
            <a:r>
              <a:rPr lang="cs-CZ" dirty="0" err="1" smtClean="0"/>
              <a:t>als</a:t>
            </a:r>
            <a:r>
              <a:rPr lang="cs-CZ" dirty="0" smtClean="0"/>
              <a:t> </a:t>
            </a:r>
            <a:r>
              <a:rPr lang="cs-CZ" dirty="0" err="1" smtClean="0"/>
              <a:t>een</a:t>
            </a:r>
            <a:r>
              <a:rPr lang="cs-CZ" dirty="0" smtClean="0"/>
              <a:t> </a:t>
            </a:r>
            <a:r>
              <a:rPr lang="cs-CZ" dirty="0" err="1" smtClean="0"/>
              <a:t>breukmoment</a:t>
            </a:r>
            <a:r>
              <a:rPr lang="cs-CZ" dirty="0" smtClean="0"/>
              <a:t> </a:t>
            </a:r>
            <a:r>
              <a:rPr lang="cs-CZ" dirty="0" err="1" smtClean="0"/>
              <a:t>voor</a:t>
            </a:r>
            <a:r>
              <a:rPr lang="cs-CZ" dirty="0" smtClean="0"/>
              <a:t> de </a:t>
            </a:r>
            <a:r>
              <a:rPr lang="cs-CZ" dirty="0" err="1" smtClean="0"/>
              <a:t>geschiedenis</a:t>
            </a:r>
            <a:r>
              <a:rPr lang="cs-CZ" dirty="0" smtClean="0"/>
              <a:t> van </a:t>
            </a:r>
            <a:r>
              <a:rPr lang="cs-CZ" dirty="0" err="1" smtClean="0"/>
              <a:t>NLse</a:t>
            </a:r>
            <a:r>
              <a:rPr lang="cs-CZ" dirty="0" smtClean="0"/>
              <a:t> </a:t>
            </a:r>
            <a:r>
              <a:rPr lang="cs-CZ" dirty="0" err="1" smtClean="0"/>
              <a:t>literatuur</a:t>
            </a:r>
            <a:r>
              <a:rPr lang="cs-CZ" dirty="0" smtClean="0"/>
              <a:t> </a:t>
            </a:r>
            <a:r>
              <a:rPr lang="cs-CZ" dirty="0" err="1" smtClean="0"/>
              <a:t>kan</a:t>
            </a:r>
            <a:r>
              <a:rPr lang="cs-CZ" dirty="0" smtClean="0"/>
              <a:t> </a:t>
            </a:r>
            <a:r>
              <a:rPr lang="cs-CZ" dirty="0" err="1" smtClean="0"/>
              <a:t>functioneren</a:t>
            </a:r>
            <a:endParaRPr lang="cs-CZ" dirty="0" smtClean="0"/>
          </a:p>
          <a:p>
            <a:pPr lvl="1"/>
            <a:r>
              <a:rPr lang="cs-CZ" dirty="0" err="1" smtClean="0"/>
              <a:t>Redenen</a:t>
            </a:r>
            <a:r>
              <a:rPr lang="cs-CZ" dirty="0" smtClean="0"/>
              <a:t> </a:t>
            </a:r>
            <a:r>
              <a:rPr lang="cs-CZ" dirty="0" err="1" smtClean="0"/>
              <a:t>waarom</a:t>
            </a:r>
            <a:r>
              <a:rPr lang="cs-CZ" dirty="0" smtClean="0"/>
              <a:t> </a:t>
            </a:r>
            <a:r>
              <a:rPr lang="cs-CZ" dirty="0" err="1" smtClean="0"/>
              <a:t>niet</a:t>
            </a:r>
            <a:r>
              <a:rPr lang="cs-CZ" dirty="0" smtClean="0"/>
              <a:t> – </a:t>
            </a:r>
            <a:r>
              <a:rPr lang="cs-CZ" dirty="0" err="1" smtClean="0"/>
              <a:t>continuïteiten</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nl-NL" dirty="0" smtClean="0"/>
              <a:t>WO II wel als breukmoment – vernieuwing (NL)</a:t>
            </a:r>
            <a:endParaRPr lang="nl-NL" dirty="0"/>
          </a:p>
        </p:txBody>
      </p:sp>
      <p:sp>
        <p:nvSpPr>
          <p:cNvPr id="3" name="Zástupný symbol pro obsah 2"/>
          <p:cNvSpPr>
            <a:spLocks noGrp="1"/>
          </p:cNvSpPr>
          <p:nvPr>
            <p:ph idx="1"/>
          </p:nvPr>
        </p:nvSpPr>
        <p:spPr>
          <a:xfrm>
            <a:off x="457200" y="1600200"/>
            <a:ext cx="8507288" cy="5257800"/>
          </a:xfrm>
        </p:spPr>
        <p:txBody>
          <a:bodyPr>
            <a:normAutofit fontScale="85000" lnSpcReduction="20000"/>
          </a:bodyPr>
          <a:lstStyle/>
          <a:p>
            <a:pPr marL="342900" lvl="1" indent="-342900">
              <a:buFont typeface="Arial" pitchFamily="34" charset="0"/>
              <a:buChar char="•"/>
            </a:pPr>
            <a:r>
              <a:rPr lang="nl-NL" dirty="0" smtClean="0"/>
              <a:t>Invloed van de oorlog: bezetting, oprichting van Kultuurkamer en papierschaarste - invloed op het literaire veld. </a:t>
            </a:r>
          </a:p>
          <a:p>
            <a:pPr lvl="1"/>
            <a:r>
              <a:rPr lang="nl-NL" b="1" dirty="0" smtClean="0"/>
              <a:t>Kultuurkamer</a:t>
            </a:r>
            <a:r>
              <a:rPr lang="nl-NL" dirty="0" smtClean="0"/>
              <a:t>:  door de bezetter ingevoerde instelling (eind 1941) </a:t>
            </a:r>
            <a:br>
              <a:rPr lang="nl-NL" dirty="0" smtClean="0"/>
            </a:br>
            <a:r>
              <a:rPr lang="nl-NL" dirty="0" smtClean="0"/>
              <a:t>                          : kunstenaars moeten verplicht lid worden. Weigering = publicatieverbod</a:t>
            </a:r>
          </a:p>
          <a:p>
            <a:pPr lvl="1">
              <a:buNone/>
            </a:pPr>
            <a:r>
              <a:rPr lang="nl-NL" dirty="0" smtClean="0"/>
              <a:t>                              : illegale publicatie = hoge boete. </a:t>
            </a:r>
          </a:p>
          <a:p>
            <a:pPr marL="285750" lvl="1">
              <a:buFont typeface="Arial" pitchFamily="34" charset="0"/>
              <a:buChar char="•"/>
            </a:pPr>
            <a:r>
              <a:rPr lang="nl-NL" dirty="0" smtClean="0"/>
              <a:t>Na de oorlog wordt collaboratie in Nederland op basis van lidmaatschap in de Kultuurkamer bestraft door verbod op publicatie.</a:t>
            </a:r>
          </a:p>
          <a:p>
            <a:pPr marL="285750" lvl="1">
              <a:buFont typeface="Arial" pitchFamily="34" charset="0"/>
              <a:buChar char="•"/>
            </a:pPr>
            <a:r>
              <a:rPr lang="nl-NL" dirty="0" smtClean="0"/>
              <a:t>Alle uitgegeven boeken waren aan </a:t>
            </a:r>
            <a:r>
              <a:rPr lang="nl-NL" b="1" dirty="0" smtClean="0"/>
              <a:t>censuur</a:t>
            </a:r>
            <a:r>
              <a:rPr lang="nl-NL" dirty="0" smtClean="0"/>
              <a:t> onderworpen: „boeken die blijk gaven van ‘waardeering [...] voor Joden, de levende leden van het Oranje-huis, voor het marxisme, bolsjewisme of andere vijanden van het Duitsche Rijk, of die het nationaal-socialisme of het fascisme bestrijden’ werden afgekeurd.”</a:t>
            </a:r>
          </a:p>
          <a:p>
            <a:pPr marL="285750" lvl="1">
              <a:buFont typeface="Arial" pitchFamily="34" charset="0"/>
              <a:buChar char="•"/>
            </a:pPr>
            <a:endParaRPr lang="cs-CZ" dirty="0" smtClean="0"/>
          </a:p>
          <a:p>
            <a:pPr marL="285750" lvl="1">
              <a:buFont typeface="Arial" pitchFamily="34" charset="0"/>
              <a:buChar char="•"/>
            </a:pPr>
            <a:endParaRPr lang="cs-CZ" dirty="0" smtClean="0"/>
          </a:p>
          <a:p>
            <a:pPr marL="285750" lvl="1">
              <a:buFont typeface="Arial" pitchFamily="34" charset="0"/>
              <a:buChar char="•"/>
            </a:pPr>
            <a:endParaRPr lang="cs-CZ"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9a44095bbd687e0000f6c5f252fa2289.jpg"/>
          <p:cNvPicPr>
            <a:picLocks noChangeAspect="1"/>
          </p:cNvPicPr>
          <p:nvPr/>
        </p:nvPicPr>
        <p:blipFill>
          <a:blip r:embed="rId2" cstate="print">
            <a:lum bright="37000" contrast="-62000"/>
          </a:blip>
          <a:stretch>
            <a:fillRect/>
          </a:stretch>
        </p:blipFill>
        <p:spPr>
          <a:xfrm>
            <a:off x="6042470" y="0"/>
            <a:ext cx="3101530" cy="4536504"/>
          </a:xfrm>
          <a:prstGeom prst="rect">
            <a:avLst/>
          </a:prstGeom>
        </p:spPr>
      </p:pic>
      <p:sp>
        <p:nvSpPr>
          <p:cNvPr id="2" name="Nadpis 1"/>
          <p:cNvSpPr>
            <a:spLocks noGrp="1"/>
          </p:cNvSpPr>
          <p:nvPr>
            <p:ph type="title"/>
          </p:nvPr>
        </p:nvSpPr>
        <p:spPr/>
        <p:txBody>
          <a:bodyPr>
            <a:normAutofit fontScale="90000"/>
          </a:bodyPr>
          <a:lstStyle/>
          <a:p>
            <a:r>
              <a:rPr lang="cs-CZ" dirty="0" smtClean="0"/>
              <a:t>WO II </a:t>
            </a:r>
            <a:r>
              <a:rPr lang="cs-CZ" dirty="0" err="1" smtClean="0"/>
              <a:t>wel</a:t>
            </a:r>
            <a:r>
              <a:rPr lang="cs-CZ" dirty="0" smtClean="0"/>
              <a:t> </a:t>
            </a:r>
            <a:r>
              <a:rPr lang="cs-CZ" dirty="0" err="1" smtClean="0"/>
              <a:t>als</a:t>
            </a:r>
            <a:r>
              <a:rPr lang="cs-CZ" dirty="0" smtClean="0"/>
              <a:t> </a:t>
            </a:r>
            <a:r>
              <a:rPr lang="cs-CZ" dirty="0" err="1" smtClean="0"/>
              <a:t>breukmoment</a:t>
            </a:r>
            <a:r>
              <a:rPr lang="cs-CZ" dirty="0" smtClean="0"/>
              <a:t> – </a:t>
            </a:r>
            <a:r>
              <a:rPr lang="cs-CZ" dirty="0" err="1" smtClean="0"/>
              <a:t>vernieuwing</a:t>
            </a:r>
            <a:r>
              <a:rPr lang="cs-CZ" dirty="0" smtClean="0"/>
              <a:t> (NL)</a:t>
            </a:r>
            <a:endParaRPr lang="cs-CZ" dirty="0"/>
          </a:p>
        </p:txBody>
      </p:sp>
      <p:sp>
        <p:nvSpPr>
          <p:cNvPr id="3" name="Zástupný symbol pro obsah 2"/>
          <p:cNvSpPr>
            <a:spLocks noGrp="1"/>
          </p:cNvSpPr>
          <p:nvPr>
            <p:ph idx="1"/>
          </p:nvPr>
        </p:nvSpPr>
        <p:spPr>
          <a:xfrm>
            <a:off x="457200" y="1600200"/>
            <a:ext cx="8291264" cy="4925144"/>
          </a:xfrm>
        </p:spPr>
        <p:txBody>
          <a:bodyPr>
            <a:normAutofit fontScale="92500" lnSpcReduction="10000"/>
          </a:bodyPr>
          <a:lstStyle/>
          <a:p>
            <a:r>
              <a:rPr lang="nl-NL" dirty="0" smtClean="0"/>
              <a:t>auteurs die niet lid zijn geworden van de Kultuurkamer hadden de kans om in ondergrondse uitgeverijen of in verzetstijdschriften te publiceren. </a:t>
            </a:r>
          </a:p>
          <a:p>
            <a:r>
              <a:rPr lang="nl-NL" dirty="0" smtClean="0"/>
              <a:t>Oprichting van illegaal verspreide kranten tijdens de bezetting: </a:t>
            </a:r>
            <a:r>
              <a:rPr lang="nl-NL" i="1" dirty="0" smtClean="0"/>
              <a:t>Het Paroo</a:t>
            </a:r>
            <a:r>
              <a:rPr lang="nl-NL" dirty="0" smtClean="0"/>
              <a:t>l en </a:t>
            </a:r>
            <a:r>
              <a:rPr lang="nl-NL" i="1" dirty="0" smtClean="0"/>
              <a:t>Vrij Nederland </a:t>
            </a:r>
            <a:r>
              <a:rPr lang="nl-NL" dirty="0" smtClean="0"/>
              <a:t>(vandaag landelijke kranten). </a:t>
            </a:r>
          </a:p>
          <a:p>
            <a:r>
              <a:rPr lang="nl-NL" dirty="0" smtClean="0"/>
              <a:t>Uitgeverij gestart als verzetsuitgeverij: De bezige bij – na de oorlog een commerciële uitgeverij die ruimte bood aan iedereen ongeacht zijn of haar maatschappelijke zuil</a:t>
            </a:r>
            <a:endParaRPr lang="nl-N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4857750" y="0"/>
            <a:ext cx="4286250" cy="2657475"/>
          </a:xfrm>
          <a:prstGeom prst="rect">
            <a:avLst/>
          </a:prstGeom>
          <a:noFill/>
          <a:ln w="9525">
            <a:noFill/>
            <a:miter lim="800000"/>
            <a:headEnd/>
            <a:tailEnd/>
          </a:ln>
        </p:spPr>
      </p:pic>
      <p:sp>
        <p:nvSpPr>
          <p:cNvPr id="2" name="Nadpis 1"/>
          <p:cNvSpPr>
            <a:spLocks noGrp="1"/>
          </p:cNvSpPr>
          <p:nvPr>
            <p:ph type="title"/>
          </p:nvPr>
        </p:nvSpPr>
        <p:spPr/>
        <p:txBody>
          <a:bodyPr>
            <a:normAutofit fontScale="90000"/>
          </a:bodyPr>
          <a:lstStyle/>
          <a:p>
            <a:r>
              <a:rPr lang="cs-CZ" dirty="0" smtClean="0"/>
              <a:t>WO II </a:t>
            </a:r>
            <a:r>
              <a:rPr lang="cs-CZ" dirty="0" err="1" smtClean="0"/>
              <a:t>als</a:t>
            </a:r>
            <a:r>
              <a:rPr lang="cs-CZ" dirty="0" smtClean="0"/>
              <a:t> </a:t>
            </a:r>
            <a:r>
              <a:rPr lang="cs-CZ" dirty="0" err="1" smtClean="0"/>
              <a:t>breukmoment</a:t>
            </a:r>
            <a:r>
              <a:rPr lang="cs-CZ" dirty="0" smtClean="0"/>
              <a:t> – </a:t>
            </a:r>
            <a:r>
              <a:rPr lang="cs-CZ" dirty="0" err="1" smtClean="0"/>
              <a:t>vernieuwing</a:t>
            </a:r>
            <a:r>
              <a:rPr lang="cs-CZ" dirty="0" smtClean="0"/>
              <a:t> (BE)</a:t>
            </a:r>
            <a:endParaRPr lang="cs-CZ" dirty="0"/>
          </a:p>
        </p:txBody>
      </p:sp>
      <p:sp>
        <p:nvSpPr>
          <p:cNvPr id="5" name="TextovéPole 4"/>
          <p:cNvSpPr txBox="1"/>
          <p:nvPr/>
        </p:nvSpPr>
        <p:spPr>
          <a:xfrm>
            <a:off x="611560" y="1412776"/>
            <a:ext cx="8064896" cy="5693866"/>
          </a:xfrm>
          <a:prstGeom prst="rect">
            <a:avLst/>
          </a:prstGeom>
          <a:noFill/>
        </p:spPr>
        <p:txBody>
          <a:bodyPr wrap="square" rtlCol="0">
            <a:spAutoFit/>
          </a:bodyPr>
          <a:lstStyle/>
          <a:p>
            <a:pPr>
              <a:buFont typeface="Arial" pitchFamily="34" charset="0"/>
              <a:buChar char="•"/>
            </a:pPr>
            <a:r>
              <a:rPr lang="cs-CZ" sz="2700" dirty="0" smtClean="0"/>
              <a:t> </a:t>
            </a:r>
            <a:r>
              <a:rPr lang="cs-CZ" sz="2700" dirty="0" err="1" smtClean="0"/>
              <a:t>Andere</a:t>
            </a:r>
            <a:r>
              <a:rPr lang="cs-CZ" sz="2700" dirty="0" smtClean="0"/>
              <a:t> </a:t>
            </a:r>
            <a:r>
              <a:rPr lang="cs-CZ" sz="2700" dirty="0" err="1" smtClean="0"/>
              <a:t>situatie</a:t>
            </a:r>
            <a:r>
              <a:rPr lang="cs-CZ" sz="2700" dirty="0" smtClean="0"/>
              <a:t> (</a:t>
            </a:r>
            <a:r>
              <a:rPr lang="cs-CZ" sz="2700" dirty="0" err="1" smtClean="0"/>
              <a:t>militair</a:t>
            </a:r>
            <a:r>
              <a:rPr lang="cs-CZ" sz="2700" dirty="0" smtClean="0"/>
              <a:t> </a:t>
            </a:r>
            <a:br>
              <a:rPr lang="cs-CZ" sz="2700" dirty="0" smtClean="0"/>
            </a:br>
            <a:r>
              <a:rPr lang="cs-CZ" sz="2700" dirty="0" err="1" smtClean="0"/>
              <a:t>bestuur</a:t>
            </a:r>
            <a:r>
              <a:rPr lang="cs-CZ" sz="2700" dirty="0" smtClean="0"/>
              <a:t>) </a:t>
            </a:r>
            <a:r>
              <a:rPr lang="nl-NL" sz="2700" dirty="0" smtClean="0"/>
              <a:t>- het culturele leven </a:t>
            </a:r>
            <a:r>
              <a:rPr lang="cs-CZ" sz="2700" dirty="0" smtClean="0"/>
              <a:t/>
            </a:r>
            <a:br>
              <a:rPr lang="cs-CZ" sz="2700" dirty="0" smtClean="0"/>
            </a:br>
            <a:r>
              <a:rPr lang="nl-NL" sz="2700" dirty="0" smtClean="0"/>
              <a:t>niet beperkt door een</a:t>
            </a:r>
            <a:r>
              <a:rPr lang="cs-CZ" sz="2700" dirty="0" smtClean="0"/>
              <a:t/>
            </a:r>
            <a:br>
              <a:rPr lang="cs-CZ" sz="2700" dirty="0" smtClean="0"/>
            </a:br>
            <a:r>
              <a:rPr lang="nl-NL" sz="2700" dirty="0" smtClean="0"/>
              <a:t>Kultuurkamer</a:t>
            </a:r>
            <a:r>
              <a:rPr lang="cs-CZ" sz="2700" dirty="0" smtClean="0"/>
              <a:t>.</a:t>
            </a:r>
          </a:p>
          <a:p>
            <a:pPr>
              <a:buFont typeface="Arial" pitchFamily="34" charset="0"/>
              <a:buChar char="•"/>
            </a:pPr>
            <a:r>
              <a:rPr lang="cs-CZ" sz="2700" dirty="0" smtClean="0"/>
              <a:t> </a:t>
            </a:r>
            <a:r>
              <a:rPr lang="cs-CZ" sz="2700" dirty="0" err="1" smtClean="0"/>
              <a:t>Daarom</a:t>
            </a:r>
            <a:r>
              <a:rPr lang="cs-CZ" sz="2700" dirty="0" smtClean="0"/>
              <a:t> </a:t>
            </a:r>
            <a:r>
              <a:rPr lang="cs-CZ" sz="2700" dirty="0" err="1" smtClean="0"/>
              <a:t>nauwelijks</a:t>
            </a:r>
            <a:r>
              <a:rPr lang="cs-CZ" sz="2700" dirty="0" smtClean="0"/>
              <a:t> </a:t>
            </a:r>
            <a:r>
              <a:rPr lang="cs-CZ" sz="2700" dirty="0" err="1" smtClean="0"/>
              <a:t>illegale</a:t>
            </a:r>
            <a:r>
              <a:rPr lang="cs-CZ" sz="2700" dirty="0" smtClean="0"/>
              <a:t> </a:t>
            </a:r>
            <a:r>
              <a:rPr lang="cs-CZ" sz="2700" dirty="0" err="1" smtClean="0"/>
              <a:t>verzetsliteratuur</a:t>
            </a:r>
            <a:r>
              <a:rPr lang="cs-CZ" sz="2700" dirty="0" smtClean="0"/>
              <a:t>. </a:t>
            </a:r>
          </a:p>
          <a:p>
            <a:pPr>
              <a:buFont typeface="Arial" pitchFamily="34" charset="0"/>
              <a:buChar char="•"/>
            </a:pPr>
            <a:r>
              <a:rPr lang="en-US" sz="2700" dirty="0" smtClean="0"/>
              <a:t> </a:t>
            </a:r>
            <a:r>
              <a:rPr lang="cs-CZ" sz="2700" dirty="0" smtClean="0"/>
              <a:t>Bij de </a:t>
            </a:r>
            <a:r>
              <a:rPr lang="cs-CZ" sz="2700" dirty="0" err="1" smtClean="0"/>
              <a:t>flaminganten</a:t>
            </a:r>
            <a:r>
              <a:rPr lang="cs-CZ" sz="2700" dirty="0" smtClean="0"/>
              <a:t> (de </a:t>
            </a:r>
            <a:r>
              <a:rPr lang="cs-CZ" sz="2700" dirty="0" err="1" smtClean="0"/>
              <a:t>Vlaamse</a:t>
            </a:r>
            <a:r>
              <a:rPr lang="cs-CZ" sz="2700" dirty="0" smtClean="0"/>
              <a:t> </a:t>
            </a:r>
            <a:r>
              <a:rPr lang="cs-CZ" sz="2700" dirty="0" err="1" smtClean="0"/>
              <a:t>b</a:t>
            </a:r>
            <a:r>
              <a:rPr lang="cs-CZ" sz="2700" dirty="0" err="1" smtClean="0"/>
              <a:t>eweging</a:t>
            </a:r>
            <a:r>
              <a:rPr lang="cs-CZ" sz="2700" dirty="0" smtClean="0"/>
              <a:t>) </a:t>
            </a:r>
            <a:r>
              <a:rPr lang="cs-CZ" sz="2700" dirty="0" err="1" smtClean="0"/>
              <a:t>was</a:t>
            </a:r>
            <a:r>
              <a:rPr lang="cs-CZ" sz="2700" dirty="0" smtClean="0"/>
              <a:t> </a:t>
            </a:r>
            <a:r>
              <a:rPr lang="cs-CZ" sz="2700" dirty="0" err="1" smtClean="0"/>
              <a:t>er</a:t>
            </a:r>
            <a:r>
              <a:rPr lang="cs-CZ" sz="2700" dirty="0" smtClean="0"/>
              <a:t> </a:t>
            </a:r>
            <a:r>
              <a:rPr lang="cs-CZ" sz="2700" dirty="0" err="1" smtClean="0"/>
              <a:t>sympathie</a:t>
            </a:r>
            <a:r>
              <a:rPr lang="cs-CZ" sz="2700" dirty="0" smtClean="0"/>
              <a:t> </a:t>
            </a:r>
            <a:r>
              <a:rPr lang="cs-CZ" sz="2700" dirty="0" err="1" smtClean="0"/>
              <a:t>voor</a:t>
            </a:r>
            <a:r>
              <a:rPr lang="cs-CZ" sz="2700" dirty="0" smtClean="0"/>
              <a:t> de </a:t>
            </a:r>
            <a:r>
              <a:rPr lang="cs-CZ" sz="2700" dirty="0" err="1" smtClean="0"/>
              <a:t>politiek</a:t>
            </a:r>
            <a:r>
              <a:rPr lang="cs-CZ" sz="2700" dirty="0" smtClean="0"/>
              <a:t> van </a:t>
            </a:r>
            <a:r>
              <a:rPr lang="cs-CZ" sz="2700" dirty="0" err="1" smtClean="0"/>
              <a:t>het</a:t>
            </a:r>
            <a:r>
              <a:rPr lang="cs-CZ" sz="2700" dirty="0" smtClean="0"/>
              <a:t> </a:t>
            </a:r>
            <a:r>
              <a:rPr lang="cs-CZ" sz="2700" dirty="0" err="1" smtClean="0"/>
              <a:t>Derde</a:t>
            </a:r>
            <a:r>
              <a:rPr lang="cs-CZ" sz="2700" dirty="0" smtClean="0"/>
              <a:t> </a:t>
            </a:r>
            <a:r>
              <a:rPr lang="cs-CZ" sz="2700" dirty="0" err="1" smtClean="0"/>
              <a:t>Rijk</a:t>
            </a:r>
            <a:r>
              <a:rPr lang="cs-CZ" sz="2700" dirty="0" smtClean="0"/>
              <a:t> (</a:t>
            </a:r>
            <a:r>
              <a:rPr lang="cs-CZ" sz="2700" dirty="0" err="1" smtClean="0"/>
              <a:t>Vlamingen</a:t>
            </a:r>
            <a:r>
              <a:rPr lang="cs-CZ" sz="2700" dirty="0" smtClean="0"/>
              <a:t> in de </a:t>
            </a:r>
            <a:r>
              <a:rPr lang="cs-CZ" sz="2700" dirty="0" err="1" smtClean="0"/>
              <a:t>Duitse</a:t>
            </a:r>
            <a:r>
              <a:rPr lang="cs-CZ" sz="2700" dirty="0" smtClean="0"/>
              <a:t> propaganda </a:t>
            </a:r>
            <a:r>
              <a:rPr lang="cs-CZ" sz="2700" dirty="0" err="1" smtClean="0"/>
              <a:t>als</a:t>
            </a:r>
            <a:r>
              <a:rPr lang="cs-CZ" sz="2700" dirty="0" smtClean="0"/>
              <a:t> </a:t>
            </a:r>
            <a:r>
              <a:rPr lang="cs-CZ" sz="2700" dirty="0" err="1" smtClean="0"/>
              <a:t>broedervolk</a:t>
            </a:r>
            <a:r>
              <a:rPr lang="cs-CZ" sz="2700" dirty="0" smtClean="0"/>
              <a:t>).</a:t>
            </a:r>
          </a:p>
          <a:p>
            <a:pPr>
              <a:buFont typeface="Arial" pitchFamily="34" charset="0"/>
              <a:buChar char="•"/>
            </a:pPr>
            <a:r>
              <a:rPr lang="cs-CZ" sz="2700" dirty="0" smtClean="0"/>
              <a:t> </a:t>
            </a:r>
            <a:r>
              <a:rPr lang="cs-CZ" sz="2700" dirty="0" err="1" smtClean="0"/>
              <a:t>Vlaamse</a:t>
            </a:r>
            <a:r>
              <a:rPr lang="cs-CZ" sz="2700" dirty="0" smtClean="0"/>
              <a:t> </a:t>
            </a:r>
            <a:r>
              <a:rPr lang="cs-CZ" sz="2700" dirty="0" err="1" smtClean="0"/>
              <a:t>b</a:t>
            </a:r>
            <a:r>
              <a:rPr lang="cs-CZ" sz="2700" dirty="0" err="1" smtClean="0"/>
              <a:t>eweging</a:t>
            </a:r>
            <a:r>
              <a:rPr lang="cs-CZ" sz="2700" dirty="0" smtClean="0"/>
              <a:t> </a:t>
            </a:r>
            <a:r>
              <a:rPr lang="cs-CZ" sz="2700" dirty="0" smtClean="0"/>
              <a:t>na de </a:t>
            </a:r>
            <a:r>
              <a:rPr lang="cs-CZ" sz="2700" dirty="0" err="1" smtClean="0"/>
              <a:t>oorlog</a:t>
            </a:r>
            <a:r>
              <a:rPr lang="cs-CZ" sz="2700" dirty="0" smtClean="0"/>
              <a:t> </a:t>
            </a:r>
            <a:r>
              <a:rPr lang="cs-CZ" sz="2700" dirty="0" err="1" smtClean="0"/>
              <a:t>op</a:t>
            </a:r>
            <a:r>
              <a:rPr lang="cs-CZ" sz="2700" dirty="0" smtClean="0"/>
              <a:t> </a:t>
            </a:r>
            <a:r>
              <a:rPr lang="cs-CZ" sz="2700" dirty="0" err="1" smtClean="0"/>
              <a:t>het</a:t>
            </a:r>
            <a:r>
              <a:rPr lang="cs-CZ" sz="2700" dirty="0" smtClean="0"/>
              <a:t> </a:t>
            </a:r>
            <a:r>
              <a:rPr lang="cs-CZ" sz="2700" dirty="0" err="1" smtClean="0"/>
              <a:t>politieke</a:t>
            </a:r>
            <a:r>
              <a:rPr lang="cs-CZ" sz="2700" dirty="0" smtClean="0"/>
              <a:t> </a:t>
            </a:r>
            <a:r>
              <a:rPr lang="cs-CZ" sz="2700" dirty="0" err="1" smtClean="0"/>
              <a:t>en</a:t>
            </a:r>
            <a:r>
              <a:rPr lang="cs-CZ" sz="2700" dirty="0" smtClean="0"/>
              <a:t> </a:t>
            </a:r>
            <a:r>
              <a:rPr lang="cs-CZ" sz="2700" dirty="0" err="1" smtClean="0"/>
              <a:t>culturele</a:t>
            </a:r>
            <a:r>
              <a:rPr lang="cs-CZ" sz="2700" dirty="0" smtClean="0"/>
              <a:t> </a:t>
            </a:r>
            <a:r>
              <a:rPr lang="cs-CZ" sz="2700" dirty="0" err="1" smtClean="0"/>
              <a:t>niveau</a:t>
            </a:r>
            <a:r>
              <a:rPr lang="cs-CZ" sz="2700" dirty="0" smtClean="0"/>
              <a:t> </a:t>
            </a:r>
            <a:r>
              <a:rPr lang="cs-CZ" sz="2700" dirty="0" err="1" smtClean="0"/>
              <a:t>door</a:t>
            </a:r>
            <a:r>
              <a:rPr lang="cs-CZ" sz="2700" dirty="0" smtClean="0"/>
              <a:t> de </a:t>
            </a:r>
            <a:r>
              <a:rPr lang="cs-CZ" sz="2700" dirty="0" err="1" smtClean="0"/>
              <a:t>collaboratie</a:t>
            </a:r>
            <a:r>
              <a:rPr lang="cs-CZ" sz="2700" dirty="0" smtClean="0"/>
              <a:t> in </a:t>
            </a:r>
            <a:r>
              <a:rPr lang="cs-CZ" sz="2700" dirty="0" err="1" smtClean="0"/>
              <a:t>diskrediet</a:t>
            </a:r>
            <a:r>
              <a:rPr lang="cs-CZ" sz="2700" dirty="0" smtClean="0"/>
              <a:t> </a:t>
            </a:r>
            <a:r>
              <a:rPr lang="cs-CZ" sz="2700" dirty="0" err="1" smtClean="0"/>
              <a:t>gebracht</a:t>
            </a:r>
            <a:r>
              <a:rPr lang="cs-CZ" sz="2700" dirty="0" smtClean="0"/>
              <a:t>.</a:t>
            </a:r>
          </a:p>
          <a:p>
            <a:pPr>
              <a:buFont typeface="Arial" pitchFamily="34" charset="0"/>
              <a:buChar char="•"/>
            </a:pPr>
            <a:r>
              <a:rPr lang="cs-CZ" sz="2700" dirty="0" smtClean="0"/>
              <a:t> </a:t>
            </a:r>
            <a:r>
              <a:rPr lang="cs-CZ" sz="2700" dirty="0" err="1" smtClean="0"/>
              <a:t>Geen</a:t>
            </a:r>
            <a:r>
              <a:rPr lang="cs-CZ" sz="2700" dirty="0" smtClean="0"/>
              <a:t> </a:t>
            </a:r>
            <a:r>
              <a:rPr lang="cs-CZ" sz="2700" dirty="0" err="1" smtClean="0"/>
              <a:t>straffen</a:t>
            </a:r>
            <a:r>
              <a:rPr lang="cs-CZ" sz="2700" dirty="0" smtClean="0"/>
              <a:t> </a:t>
            </a:r>
            <a:r>
              <a:rPr lang="cs-CZ" sz="2700" dirty="0" err="1" smtClean="0"/>
              <a:t>uitgedeeld</a:t>
            </a:r>
            <a:r>
              <a:rPr lang="cs-CZ" sz="2700" dirty="0" smtClean="0"/>
              <a:t> na de </a:t>
            </a:r>
            <a:r>
              <a:rPr lang="cs-CZ" sz="2700" dirty="0" err="1" smtClean="0"/>
              <a:t>oorlog</a:t>
            </a:r>
            <a:r>
              <a:rPr lang="cs-CZ" sz="2700" dirty="0" smtClean="0"/>
              <a:t> </a:t>
            </a:r>
            <a:r>
              <a:rPr lang="cs-CZ" sz="2700" dirty="0" err="1" smtClean="0"/>
              <a:t>voor</a:t>
            </a:r>
            <a:r>
              <a:rPr lang="cs-CZ" sz="2700" dirty="0" smtClean="0"/>
              <a:t> </a:t>
            </a:r>
            <a:r>
              <a:rPr lang="cs-CZ" sz="2700" dirty="0" err="1" smtClean="0"/>
              <a:t>ideologische</a:t>
            </a:r>
            <a:r>
              <a:rPr lang="cs-CZ" sz="2700" dirty="0" smtClean="0"/>
              <a:t> </a:t>
            </a:r>
            <a:r>
              <a:rPr lang="cs-CZ" sz="2700" dirty="0" err="1" smtClean="0"/>
              <a:t>collaboratie</a:t>
            </a:r>
            <a:endParaRPr lang="cs-CZ" sz="27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normAutofit fontScale="90000"/>
          </a:bodyPr>
          <a:lstStyle/>
          <a:p>
            <a:r>
              <a:rPr lang="cs-CZ" dirty="0" smtClean="0"/>
              <a:t>WO II </a:t>
            </a:r>
            <a:r>
              <a:rPr lang="cs-CZ" dirty="0" err="1" smtClean="0"/>
              <a:t>wel</a:t>
            </a:r>
            <a:r>
              <a:rPr lang="cs-CZ" dirty="0" smtClean="0"/>
              <a:t> </a:t>
            </a:r>
            <a:r>
              <a:rPr lang="cs-CZ" dirty="0" err="1" smtClean="0"/>
              <a:t>als</a:t>
            </a:r>
            <a:r>
              <a:rPr lang="cs-CZ" dirty="0" smtClean="0"/>
              <a:t> </a:t>
            </a:r>
            <a:r>
              <a:rPr lang="cs-CZ" dirty="0" err="1" smtClean="0"/>
              <a:t>breukmoment</a:t>
            </a:r>
            <a:r>
              <a:rPr lang="cs-CZ" dirty="0" smtClean="0"/>
              <a:t> – </a:t>
            </a:r>
            <a:r>
              <a:rPr lang="cs-CZ" dirty="0" err="1" smtClean="0"/>
              <a:t>literaire</a:t>
            </a:r>
            <a:r>
              <a:rPr lang="cs-CZ" dirty="0" smtClean="0"/>
              <a:t> </a:t>
            </a:r>
            <a:r>
              <a:rPr lang="cs-CZ" dirty="0" err="1" smtClean="0"/>
              <a:t>veld</a:t>
            </a:r>
            <a:endParaRPr lang="cs-CZ" dirty="0"/>
          </a:p>
        </p:txBody>
      </p:sp>
      <p:sp>
        <p:nvSpPr>
          <p:cNvPr id="3" name="Zástupný symbol pro obsah 2"/>
          <p:cNvSpPr>
            <a:spLocks noGrp="1"/>
          </p:cNvSpPr>
          <p:nvPr>
            <p:ph idx="1"/>
          </p:nvPr>
        </p:nvSpPr>
        <p:spPr>
          <a:xfrm>
            <a:off x="457200" y="1268760"/>
            <a:ext cx="8229600" cy="4857403"/>
          </a:xfrm>
        </p:spPr>
        <p:txBody>
          <a:bodyPr>
            <a:normAutofit/>
          </a:bodyPr>
          <a:lstStyle/>
          <a:p>
            <a:r>
              <a:rPr lang="cs-CZ" sz="2000" dirty="0" err="1" smtClean="0"/>
              <a:t>Dood</a:t>
            </a:r>
            <a:r>
              <a:rPr lang="cs-CZ" sz="2000" dirty="0" smtClean="0"/>
              <a:t> van </a:t>
            </a:r>
            <a:r>
              <a:rPr lang="cs-CZ" sz="2000" dirty="0" err="1" smtClean="0"/>
              <a:t>drie</a:t>
            </a:r>
            <a:r>
              <a:rPr lang="nl-NL" sz="2000" dirty="0" smtClean="0"/>
              <a:t> publieke intellectuelen</a:t>
            </a:r>
            <a:r>
              <a:rPr lang="cs-CZ" sz="2000" dirty="0" smtClean="0"/>
              <a:t> </a:t>
            </a:r>
            <a:r>
              <a:rPr lang="cs-CZ" sz="2000" dirty="0" err="1" smtClean="0"/>
              <a:t>en</a:t>
            </a:r>
            <a:r>
              <a:rPr lang="cs-CZ" sz="2000" dirty="0" smtClean="0"/>
              <a:t> l</a:t>
            </a:r>
            <a:r>
              <a:rPr lang="nl-NL" sz="2000" dirty="0" smtClean="0"/>
              <a:t>iteratoren aan het begin van de oorlog gestorven</a:t>
            </a:r>
            <a:r>
              <a:rPr lang="cs-CZ" sz="2000" dirty="0" smtClean="0"/>
              <a:t> – </a:t>
            </a:r>
            <a:r>
              <a:rPr lang="cs-CZ" sz="2000" dirty="0" err="1" smtClean="0"/>
              <a:t>kritische</a:t>
            </a:r>
            <a:r>
              <a:rPr lang="cs-CZ" sz="2000" dirty="0" smtClean="0"/>
              <a:t> </a:t>
            </a:r>
            <a:r>
              <a:rPr lang="cs-CZ" sz="2000" dirty="0" err="1" smtClean="0"/>
              <a:t>vacuüm</a:t>
            </a:r>
            <a:endParaRPr lang="cs-CZ" sz="2000" dirty="0" smtClean="0"/>
          </a:p>
          <a:p>
            <a:pPr lvl="1"/>
            <a:r>
              <a:rPr lang="nl-NL" sz="2000" dirty="0" smtClean="0"/>
              <a:t>Menno ter Braak (zelfmoord gepleegd in 1940 bij de kapitulatie van het Nederlandse leger)</a:t>
            </a:r>
            <a:endParaRPr lang="cs-CZ" sz="2000" dirty="0" smtClean="0"/>
          </a:p>
          <a:p>
            <a:pPr lvl="1"/>
            <a:r>
              <a:rPr lang="nl-NL" sz="2000" dirty="0" smtClean="0"/>
              <a:t>Edgar du Perron (stierf op dezelfde dag aan een </a:t>
            </a:r>
            <a:r>
              <a:rPr lang="nl-NL" sz="2000" dirty="0" smtClean="0"/>
              <a:t>hartaanval</a:t>
            </a:r>
            <a:r>
              <a:rPr lang="nl-NL" sz="2000" dirty="0" smtClean="0"/>
              <a:t>) </a:t>
            </a:r>
            <a:endParaRPr lang="cs-CZ" sz="2000" dirty="0" smtClean="0"/>
          </a:p>
          <a:p>
            <a:pPr lvl="1"/>
            <a:r>
              <a:rPr lang="nl-NL" sz="2000" dirty="0" smtClean="0"/>
              <a:t>Hendrik Marsman (gesneuveld in een schipongeluk tijdens zijn vlucht</a:t>
            </a:r>
            <a:r>
              <a:rPr lang="cs-CZ" sz="2000" dirty="0" smtClean="0"/>
              <a:t> </a:t>
            </a:r>
            <a:r>
              <a:rPr lang="nl-NL" sz="2000" dirty="0" smtClean="0"/>
              <a:t>naar Engeland)</a:t>
            </a:r>
            <a:r>
              <a:rPr lang="en-US" sz="2000" dirty="0" smtClean="0"/>
              <a:t> </a:t>
            </a:r>
            <a:endParaRPr lang="cs-CZ" sz="2000" dirty="0" smtClean="0"/>
          </a:p>
          <a:p>
            <a:endParaRPr lang="cs-CZ" sz="1600" dirty="0"/>
          </a:p>
        </p:txBody>
      </p:sp>
      <p:pic>
        <p:nvPicPr>
          <p:cNvPr id="4" name="Obrázek 3" descr="ter braak du perron marsman.JPG"/>
          <p:cNvPicPr>
            <a:picLocks noChangeAspect="1"/>
          </p:cNvPicPr>
          <p:nvPr/>
        </p:nvPicPr>
        <p:blipFill>
          <a:blip r:embed="rId2" cstate="print"/>
          <a:srcRect/>
          <a:stretch>
            <a:fillRect/>
          </a:stretch>
        </p:blipFill>
        <p:spPr bwMode="auto">
          <a:xfrm>
            <a:off x="899592" y="3933056"/>
            <a:ext cx="7858125" cy="33416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WO II </a:t>
            </a:r>
            <a:r>
              <a:rPr lang="cs-CZ" dirty="0" err="1" smtClean="0"/>
              <a:t>als</a:t>
            </a:r>
            <a:r>
              <a:rPr lang="cs-CZ" dirty="0" smtClean="0"/>
              <a:t> </a:t>
            </a:r>
            <a:r>
              <a:rPr lang="cs-CZ" dirty="0" err="1" smtClean="0"/>
              <a:t>geen</a:t>
            </a:r>
            <a:r>
              <a:rPr lang="cs-CZ" dirty="0" smtClean="0"/>
              <a:t> </a:t>
            </a:r>
            <a:r>
              <a:rPr lang="cs-CZ" dirty="0" err="1" smtClean="0"/>
              <a:t>breukmoment</a:t>
            </a:r>
            <a:r>
              <a:rPr lang="cs-CZ" dirty="0" smtClean="0"/>
              <a:t> - </a:t>
            </a:r>
            <a:r>
              <a:rPr lang="cs-CZ" dirty="0" err="1" smtClean="0"/>
              <a:t>continuïteiten</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err="1" smtClean="0"/>
              <a:t>Verzuiling</a:t>
            </a:r>
            <a:r>
              <a:rPr lang="nl-NL" dirty="0" smtClean="0"/>
              <a:t>: organisatie van het sociale leven langs ideologische lijnen/zuilen</a:t>
            </a:r>
            <a:r>
              <a:rPr lang="cs-CZ" dirty="0" smtClean="0"/>
              <a:t>: </a:t>
            </a:r>
            <a:r>
              <a:rPr lang="nl-NL" dirty="0" smtClean="0"/>
              <a:t>protestantse, katholieke, socialistische en liberaal-humanistische zuil. </a:t>
            </a:r>
            <a:endParaRPr lang="cs-CZ" dirty="0" smtClean="0"/>
          </a:p>
          <a:p>
            <a:pPr lvl="1"/>
            <a:r>
              <a:rPr lang="nl-NL" dirty="0" smtClean="0"/>
              <a:t>organisaties/verenigingen</a:t>
            </a:r>
            <a:r>
              <a:rPr lang="cs-CZ" dirty="0" smtClean="0"/>
              <a:t> </a:t>
            </a:r>
            <a:r>
              <a:rPr lang="cs-CZ" dirty="0" err="1" smtClean="0"/>
              <a:t>binnen</a:t>
            </a:r>
            <a:r>
              <a:rPr lang="cs-CZ" dirty="0" smtClean="0"/>
              <a:t> </a:t>
            </a:r>
            <a:r>
              <a:rPr lang="cs-CZ" dirty="0" err="1" smtClean="0"/>
              <a:t>een</a:t>
            </a:r>
            <a:r>
              <a:rPr lang="cs-CZ" dirty="0" smtClean="0"/>
              <a:t> </a:t>
            </a:r>
            <a:r>
              <a:rPr lang="cs-CZ" dirty="0" err="1" smtClean="0"/>
              <a:t>zuil</a:t>
            </a:r>
            <a:r>
              <a:rPr lang="cs-CZ" dirty="0" smtClean="0"/>
              <a:t>: </a:t>
            </a:r>
            <a:r>
              <a:rPr lang="nl-NL" dirty="0" smtClean="0"/>
              <a:t> scholen, sportverenigingen, omroepzenders, televisiezenders, kranten, uitgeverijen, jeugdorganisaties. </a:t>
            </a:r>
            <a:endParaRPr lang="cs-CZ" dirty="0" smtClean="0"/>
          </a:p>
          <a:p>
            <a:r>
              <a:rPr lang="cs-CZ" dirty="0" err="1" smtClean="0"/>
              <a:t>Spiegel</a:t>
            </a:r>
            <a:r>
              <a:rPr lang="cs-CZ" dirty="0" smtClean="0"/>
              <a:t> </a:t>
            </a:r>
            <a:r>
              <a:rPr lang="cs-CZ" dirty="0" err="1" smtClean="0"/>
              <a:t>hiervan</a:t>
            </a:r>
            <a:r>
              <a:rPr lang="cs-CZ" dirty="0" smtClean="0"/>
              <a:t> o</a:t>
            </a:r>
            <a:r>
              <a:rPr lang="nl-NL" dirty="0" smtClean="0"/>
              <a:t>p het politieke niveau</a:t>
            </a:r>
            <a:r>
              <a:rPr lang="cs-CZ" dirty="0" smtClean="0"/>
              <a:t>: </a:t>
            </a:r>
            <a:r>
              <a:rPr lang="nl-NL" dirty="0" smtClean="0"/>
              <a:t>politieke partijen </a:t>
            </a:r>
            <a:r>
              <a:rPr lang="cs-CZ" dirty="0" err="1" smtClean="0"/>
              <a:t>volgens</a:t>
            </a:r>
            <a:r>
              <a:rPr lang="cs-CZ" dirty="0" smtClean="0"/>
              <a:t> de </a:t>
            </a:r>
            <a:r>
              <a:rPr lang="nl-NL" dirty="0" smtClean="0"/>
              <a:t>wereldbeschouwing van de zuilen beantwoorde</a:t>
            </a:r>
            <a:endParaRPr lang="cs-CZ" dirty="0" smtClean="0"/>
          </a:p>
          <a:p>
            <a:pPr lvl="1"/>
            <a:r>
              <a:rPr lang="nl-NL" dirty="0" smtClean="0"/>
              <a:t>partij voor protestanten, katholieken, socialisten, vrijzinnigen).</a:t>
            </a:r>
            <a:endParaRPr lang="cs-CZ" dirty="0" smtClean="0"/>
          </a:p>
          <a:p>
            <a:pPr lvl="1"/>
            <a:r>
              <a:rPr lang="nl-NL" dirty="0" smtClean="0"/>
              <a:t>nationale politiek</a:t>
            </a:r>
            <a:r>
              <a:rPr lang="cs-CZ" dirty="0" smtClean="0"/>
              <a:t>: </a:t>
            </a:r>
            <a:r>
              <a:rPr lang="nl-NL" dirty="0" smtClean="0"/>
              <a:t>samenwerking tussen de partijen</a:t>
            </a:r>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Verzuiling</a:t>
            </a:r>
            <a:r>
              <a:rPr lang="cs-CZ" dirty="0" smtClean="0"/>
              <a:t> </a:t>
            </a:r>
            <a:r>
              <a:rPr lang="cs-CZ" dirty="0" err="1" smtClean="0"/>
              <a:t>afbeelding</a:t>
            </a:r>
            <a:endParaRPr lang="cs-CZ" dirty="0"/>
          </a:p>
        </p:txBody>
      </p:sp>
      <p:pic>
        <p:nvPicPr>
          <p:cNvPr id="4" name="Zástupný symbol pro obsah 3" descr="verzuiling.jpg"/>
          <p:cNvPicPr>
            <a:picLocks noGrp="1" noChangeAspect="1"/>
          </p:cNvPicPr>
          <p:nvPr>
            <p:ph idx="1"/>
          </p:nvPr>
        </p:nvPicPr>
        <p:blipFill>
          <a:blip r:embed="rId2" cstate="print"/>
          <a:stretch>
            <a:fillRect/>
          </a:stretch>
        </p:blipFill>
        <p:spPr>
          <a:xfrm>
            <a:off x="721536" y="1196752"/>
            <a:ext cx="7814317" cy="5256583"/>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Verzuiling</a:t>
            </a:r>
            <a:r>
              <a:rPr lang="cs-CZ" dirty="0" smtClean="0"/>
              <a:t> – </a:t>
            </a:r>
            <a:r>
              <a:rPr lang="cs-CZ" dirty="0" err="1" smtClean="0"/>
              <a:t>naorloogse</a:t>
            </a:r>
            <a:r>
              <a:rPr lang="cs-CZ" dirty="0" smtClean="0"/>
              <a:t> </a:t>
            </a:r>
            <a:r>
              <a:rPr lang="cs-CZ" dirty="0" err="1" smtClean="0"/>
              <a:t>doorbraak</a:t>
            </a:r>
            <a:r>
              <a:rPr lang="cs-CZ" dirty="0" smtClean="0"/>
              <a:t>? </a:t>
            </a:r>
            <a:endParaRPr lang="cs-CZ" dirty="0"/>
          </a:p>
        </p:txBody>
      </p:sp>
      <p:sp>
        <p:nvSpPr>
          <p:cNvPr id="3" name="Zástupný symbol pro obsah 2"/>
          <p:cNvSpPr>
            <a:spLocks noGrp="1"/>
          </p:cNvSpPr>
          <p:nvPr>
            <p:ph idx="1"/>
          </p:nvPr>
        </p:nvSpPr>
        <p:spPr>
          <a:xfrm>
            <a:off x="457200" y="1600200"/>
            <a:ext cx="8229600" cy="4781128"/>
          </a:xfrm>
        </p:spPr>
        <p:txBody>
          <a:bodyPr>
            <a:normAutofit fontScale="77500" lnSpcReduction="20000"/>
          </a:bodyPr>
          <a:lstStyle/>
          <a:p>
            <a:r>
              <a:rPr lang="nl-NL" dirty="0" smtClean="0"/>
              <a:t>meteen na de oorlog</a:t>
            </a:r>
            <a:r>
              <a:rPr lang="cs-CZ" dirty="0" smtClean="0"/>
              <a:t> </a:t>
            </a:r>
            <a:r>
              <a:rPr lang="nl-NL" dirty="0" smtClean="0"/>
              <a:t>hoop op doorbraak </a:t>
            </a:r>
            <a:r>
              <a:rPr lang="cs-CZ" dirty="0" smtClean="0"/>
              <a:t>d</a:t>
            </a:r>
            <a:r>
              <a:rPr lang="nl-NL" dirty="0" smtClean="0"/>
              <a:t>oor bezetting en samenwerking in het verzet</a:t>
            </a:r>
            <a:endParaRPr lang="cs-CZ" dirty="0" smtClean="0"/>
          </a:p>
          <a:p>
            <a:r>
              <a:rPr lang="cs-CZ" dirty="0" err="1" smtClean="0"/>
              <a:t>Vertegenwoordiging</a:t>
            </a:r>
            <a:r>
              <a:rPr lang="cs-CZ" dirty="0" smtClean="0"/>
              <a:t> van </a:t>
            </a:r>
            <a:r>
              <a:rPr lang="cs-CZ" dirty="0" err="1" smtClean="0"/>
              <a:t>deze</a:t>
            </a:r>
            <a:r>
              <a:rPr lang="cs-CZ" dirty="0" smtClean="0"/>
              <a:t> </a:t>
            </a:r>
            <a:r>
              <a:rPr lang="cs-CZ" dirty="0" err="1" smtClean="0"/>
              <a:t>gedachte</a:t>
            </a:r>
            <a:r>
              <a:rPr lang="cs-CZ" dirty="0" smtClean="0"/>
              <a:t> o</a:t>
            </a:r>
            <a:r>
              <a:rPr lang="nl-NL" dirty="0" smtClean="0"/>
              <a:t>p het politieke niveau</a:t>
            </a:r>
            <a:r>
              <a:rPr lang="cs-CZ" dirty="0" smtClean="0"/>
              <a:t>: </a:t>
            </a:r>
            <a:r>
              <a:rPr lang="nl-NL" dirty="0" smtClean="0"/>
              <a:t>PvdA: alternatief tot het </a:t>
            </a:r>
            <a:r>
              <a:rPr lang="cs-CZ" dirty="0" err="1" smtClean="0"/>
              <a:t>stemmen</a:t>
            </a:r>
            <a:r>
              <a:rPr lang="cs-CZ" dirty="0" smtClean="0"/>
              <a:t> </a:t>
            </a:r>
            <a:r>
              <a:rPr lang="nl-NL" dirty="0" smtClean="0"/>
              <a:t>langs de confessionele lijnen of de lijnen van klasse. </a:t>
            </a:r>
            <a:endParaRPr lang="cs-CZ" dirty="0" smtClean="0"/>
          </a:p>
          <a:p>
            <a:r>
              <a:rPr lang="nl-NL" dirty="0" smtClean="0"/>
              <a:t>Op het literaire niveau</a:t>
            </a:r>
            <a:r>
              <a:rPr lang="cs-CZ" dirty="0" smtClean="0"/>
              <a:t>: </a:t>
            </a:r>
            <a:r>
              <a:rPr lang="nl-NL" dirty="0" smtClean="0"/>
              <a:t>equivalent op doorbraak gedachte - De bezige bij uitgeverij voor schrijvers van alle zuilen. </a:t>
            </a:r>
            <a:endParaRPr lang="cs-CZ" dirty="0" smtClean="0"/>
          </a:p>
          <a:p>
            <a:r>
              <a:rPr lang="cs-CZ" dirty="0" smtClean="0"/>
              <a:t>De </a:t>
            </a:r>
            <a:r>
              <a:rPr lang="cs-CZ" dirty="0" err="1" smtClean="0"/>
              <a:t>meerderheid</a:t>
            </a:r>
            <a:r>
              <a:rPr lang="cs-CZ" dirty="0" smtClean="0"/>
              <a:t> van </a:t>
            </a:r>
            <a:r>
              <a:rPr lang="cs-CZ" dirty="0" err="1" smtClean="0"/>
              <a:t>het</a:t>
            </a:r>
            <a:r>
              <a:rPr lang="cs-CZ" dirty="0" smtClean="0"/>
              <a:t> </a:t>
            </a:r>
            <a:r>
              <a:rPr lang="nl-NL" dirty="0" smtClean="0"/>
              <a:t>sociale leven</a:t>
            </a:r>
            <a:r>
              <a:rPr lang="cs-CZ" dirty="0" smtClean="0"/>
              <a:t> </a:t>
            </a:r>
            <a:r>
              <a:rPr lang="cs-CZ" dirty="0" err="1" smtClean="0"/>
              <a:t>speelt</a:t>
            </a:r>
            <a:r>
              <a:rPr lang="cs-CZ" dirty="0" smtClean="0"/>
              <a:t> </a:t>
            </a:r>
            <a:r>
              <a:rPr lang="cs-CZ" dirty="0" err="1" smtClean="0"/>
              <a:t>zich</a:t>
            </a:r>
            <a:r>
              <a:rPr lang="cs-CZ" dirty="0" smtClean="0"/>
              <a:t> in de </a:t>
            </a:r>
            <a:r>
              <a:rPr lang="cs-CZ" dirty="0" err="1" smtClean="0"/>
              <a:t>jaren</a:t>
            </a:r>
            <a:r>
              <a:rPr lang="cs-CZ" dirty="0" smtClean="0"/>
              <a:t> 50</a:t>
            </a:r>
            <a:r>
              <a:rPr lang="nl-NL" dirty="0" smtClean="0"/>
              <a:t> langs de zuilen af.  </a:t>
            </a:r>
            <a:endParaRPr lang="cs-CZ" dirty="0" smtClean="0"/>
          </a:p>
          <a:p>
            <a:r>
              <a:rPr lang="nl-NL" dirty="0" smtClean="0"/>
              <a:t>De reden voor terugkeer naar </a:t>
            </a:r>
            <a:r>
              <a:rPr lang="cs-CZ" dirty="0" err="1" smtClean="0"/>
              <a:t>verzuiling</a:t>
            </a:r>
            <a:r>
              <a:rPr lang="cs-CZ" dirty="0" smtClean="0"/>
              <a:t> in </a:t>
            </a:r>
            <a:r>
              <a:rPr lang="cs-CZ" dirty="0" err="1" smtClean="0"/>
              <a:t>maa</a:t>
            </a:r>
            <a:r>
              <a:rPr lang="nl-NL" dirty="0" smtClean="0"/>
              <a:t>atschappelijke leven</a:t>
            </a:r>
            <a:r>
              <a:rPr lang="cs-CZ" dirty="0" smtClean="0"/>
              <a:t>: </a:t>
            </a:r>
            <a:r>
              <a:rPr lang="nl-NL" dirty="0" smtClean="0"/>
              <a:t>reactie op de onzekerheid van de oorlogsjaren en een behoefte aan de vertrouwde en veilige omgeving van de eigen zuil. </a:t>
            </a:r>
            <a:endParaRPr lang="cs-CZ" dirty="0" smtClean="0"/>
          </a:p>
          <a:p>
            <a:r>
              <a:rPr lang="nl-NL" dirty="0" smtClean="0"/>
              <a:t>geleidelijk</a:t>
            </a:r>
            <a:r>
              <a:rPr lang="cs-CZ" dirty="0" smtClean="0"/>
              <a:t>e </a:t>
            </a:r>
            <a:r>
              <a:rPr lang="nl-NL" dirty="0" smtClean="0"/>
              <a:t>ontzuiling </a:t>
            </a:r>
            <a:r>
              <a:rPr lang="cs-CZ" dirty="0" smtClean="0"/>
              <a:t>p</a:t>
            </a:r>
            <a:r>
              <a:rPr lang="nl-NL" dirty="0" smtClean="0"/>
              <a:t>as in de jaren 60</a:t>
            </a:r>
            <a:endParaRPr lang="cs-CZ"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1006</TotalTime>
  <Words>1233</Words>
  <Application>Microsoft Office PowerPoint</Application>
  <PresentationFormat>Předvádění na obrazovce (4:3)</PresentationFormat>
  <Paragraphs>100</Paragraphs>
  <Slides>16</Slides>
  <Notes>0</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Motiv sady Office</vt:lpstr>
      <vt:lpstr>Nederlandse literatuur en cultuur na 1945</vt:lpstr>
      <vt:lpstr>Het einde van WOII als breukmoment?</vt:lpstr>
      <vt:lpstr>WO II wel als breukmoment – vernieuwing (NL)</vt:lpstr>
      <vt:lpstr>WO II wel als breukmoment – vernieuwing (NL)</vt:lpstr>
      <vt:lpstr>WO II als breukmoment – vernieuwing (BE)</vt:lpstr>
      <vt:lpstr>WO II wel als breukmoment – literaire veld</vt:lpstr>
      <vt:lpstr>WO II als geen breukmoment - continuïteiten</vt:lpstr>
      <vt:lpstr>Verzuiling afbeelding</vt:lpstr>
      <vt:lpstr>Verzuiling – naorloogse doorbraak? </vt:lpstr>
      <vt:lpstr>Maatschappelijk klimaat gereflecteerd in literatuur</vt:lpstr>
      <vt:lpstr>Winnaar sonnettenprijsvraag</vt:lpstr>
      <vt:lpstr>Maatschappelijk klimaat gereflecteerd in literatuur</vt:lpstr>
      <vt:lpstr>Maatschappelijk klimaat getuigt van continuïteit</vt:lpstr>
      <vt:lpstr>Kenmerken van naoorlogse proza – ontluisterend realisme</vt:lpstr>
      <vt:lpstr>Proza – ontluisterend realisme</vt:lpstr>
      <vt:lpstr>Literaire affaires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Anna Krýsová</dc:creator>
  <cp:lastModifiedBy>Anna Krýsová</cp:lastModifiedBy>
  <cp:revision>10</cp:revision>
  <dcterms:created xsi:type="dcterms:W3CDTF">2021-02-09T14:30:40Z</dcterms:created>
  <dcterms:modified xsi:type="dcterms:W3CDTF">2021-02-16T13:29:24Z</dcterms:modified>
</cp:coreProperties>
</file>