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63" r:id="rId7"/>
    <p:sldId id="264" r:id="rId8"/>
    <p:sldId id="273" r:id="rId9"/>
    <p:sldId id="265" r:id="rId10"/>
    <p:sldId id="274" r:id="rId11"/>
    <p:sldId id="275" r:id="rId12"/>
    <p:sldId id="259" r:id="rId13"/>
    <p:sldId id="276" r:id="rId14"/>
    <p:sldId id="277" r:id="rId15"/>
    <p:sldId id="266" r:id="rId16"/>
    <p:sldId id="267" r:id="rId17"/>
    <p:sldId id="268" r:id="rId18"/>
    <p:sldId id="272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CE1E3-6BAE-4CBA-A72D-F88D18E5B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4EE26D-3FB0-4162-8B36-C801AD0CD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A0C222-B759-4A3F-B9B9-14C31FFF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DF057-C06E-4118-84A3-18BAABBE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989BDF-B103-457F-B957-03641FF5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42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BF7A8-E690-47B9-8F59-DF826AE4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955102-1CAD-4388-8972-4E93953D5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729706-089B-4116-945A-57B22836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CA8F23-7DEE-44A5-94FE-AA706EB7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56B7B8-60FB-4456-B81C-EF4FA756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92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F2A791-3B1E-451F-9161-C01CCC6BE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22C4F1-8CAB-43BC-BD20-DF898CDCA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8327E2-F945-4B59-91B5-D7F2AD15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90B0B8-DEAD-4D7A-92AD-D83D586E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5EDDEC-D66C-415C-948D-AD494FDA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24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87AA9-2AEA-46C3-A653-6EE9832B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D9AC8-6B0D-4EE3-A044-294C6605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D8964E-0CB6-4406-A15F-750B2076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83ED5D-BD34-40AA-A4C3-842136FC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EBF0A-76E4-4663-B5FC-E4149014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36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A8266-A101-4DD4-929A-00074D09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5914E7-7E32-4D27-979E-8FEA6784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C6E540-227F-49BF-AFF9-0C5E2476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3BCDFA-8A10-457B-8066-6F74FB90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B2856B-B732-487D-85A9-5686D04A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0150C-00B3-4286-9204-1A502EDF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F716E-FFCE-48B3-BFE3-1E4AFDF14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63CCD2-16AE-4238-903C-CFCA070C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3CA533-156A-43A4-B8C6-BD8F58E0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DE07D3-6502-48B1-AA7D-2D5AAAAF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F33070-715B-448D-B4EA-8AC26203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46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0C839-99E5-4081-A944-5C301F61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9E4F7C-1916-4FCF-B797-CAB7E6BF3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EFD3C7-2160-44A3-A5BC-E72823C5C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A865CCA-20B2-423C-AAD7-A7B2C1947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5FBFC2-466C-4B4A-A048-66872A09E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D05C7E-54CC-4EAE-ABC7-6CA046BE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FCB409-9B51-44D2-86C4-71DFCCEB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DFA18E-FFF0-4D15-9137-584CE878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92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307A2-0FF7-49DF-9430-6F5CDAAC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64CD6D-20F2-4FF8-A70D-F2B8556F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C00DC2-5790-4895-826C-D939F09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41ECC5-4FC4-457C-AC40-A1FBF247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46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4FE652-F5AC-40C9-B1FF-A5B58EE8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0598FA-DD17-4971-9E27-42BB3BD0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9D295C-C0CC-4A95-9720-FB1DB900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C22DE-43C1-42BD-8E86-E0664176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4FD2A-6E0E-4180-B590-84FA31C9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05B441-6F93-45AB-BFE6-9C3C0B44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0E8A62-1AA8-4950-AC8B-CB2487C6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F040D-9967-4F9F-9518-75A4A829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B95FBE-66C6-4163-9E19-C165BBB4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E9E23-7801-453F-93EF-AE886700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151E345-F865-4262-87AA-78568A744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66E1B6-1D65-4F31-BA39-0D30A4DB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2CA93D-C289-4E7D-BE6F-E782C6A0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9143B9-6A17-4399-BAFD-5EAD7131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6B7406-A771-4279-B651-CF274C28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48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6A455D-9B0A-4206-A7B2-0E001FB1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6ABDFD-2CB5-405A-BE5A-7836DB95E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BEFD28-EA5F-4A82-8FED-E568E5671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1EFA-9143-4991-9504-56AC427D9A97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AC0812-8D91-420C-AA5B-3E25571C6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D6FA57-B6D8-4FAC-B6D6-6BFF781BC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C8D8-195E-4269-BABE-69DF1EA73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99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83ADB-C954-4A3E-AE12-6A62C4863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Norddeutschland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E12F24-3A32-4379-90D1-9916E84E1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Brandenburg, Mecklenburg-Vorpommern, Schleswig-Holstein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87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8CB70893-3513-47C2-97A4-D29052B2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2"/>
            <a:ext cx="10515600" cy="1325563"/>
          </a:xfrm>
        </p:spPr>
        <p:txBody>
          <a:bodyPr/>
          <a:lstStyle/>
          <a:p>
            <a:pPr eaLnBrk="1" hangingPunct="1"/>
            <a:r>
              <a:rPr lang="de-DE" altLang="cs-CZ" sz="2800" dirty="0"/>
              <a:t>LAGE IN DER BRD</a:t>
            </a:r>
            <a:endParaRPr lang="cs-CZ" altLang="cs-CZ" sz="2800" dirty="0"/>
          </a:p>
        </p:txBody>
      </p:sp>
      <p:pic>
        <p:nvPicPr>
          <p:cNvPr id="3075" name="Picture 2" descr="C:\Users\Tvrdík\Documents\Bavorsko\MV-mapa.png">
            <a:extLst>
              <a:ext uri="{FF2B5EF4-FFF2-40B4-BE49-F238E27FC236}">
                <a16:creationId xmlns:a16="http://schemas.microsoft.com/office/drawing/2014/main" id="{063DE928-584E-4126-86A2-2223900E5B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995489"/>
            <a:ext cx="2762250" cy="3735387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E91E80A8-CD40-4CD5-9F95-593249A3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LANDESSYMBOLE</a:t>
            </a:r>
            <a:endParaRPr lang="cs-CZ" altLang="cs-CZ" sz="2800" dirty="0"/>
          </a:p>
        </p:txBody>
      </p:sp>
      <p:pic>
        <p:nvPicPr>
          <p:cNvPr id="4099" name="Picture 2" descr="C:\Users\Tvrdík\Documents\Bavorsko\MV-znak.png">
            <a:extLst>
              <a:ext uri="{FF2B5EF4-FFF2-40B4-BE49-F238E27FC236}">
                <a16:creationId xmlns:a16="http://schemas.microsoft.com/office/drawing/2014/main" id="{5212B2D8-393E-4530-AFF8-5661059A2B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81164"/>
            <a:ext cx="4038600" cy="4364037"/>
          </a:xfrm>
          <a:noFill/>
        </p:spPr>
      </p:pic>
      <p:pic>
        <p:nvPicPr>
          <p:cNvPr id="4100" name="Picture 3" descr="C:\Users\Tvrdík\Documents\Bavorsko\MV-vlajka.png">
            <a:extLst>
              <a:ext uri="{FF2B5EF4-FFF2-40B4-BE49-F238E27FC236}">
                <a16:creationId xmlns:a16="http://schemas.microsoft.com/office/drawing/2014/main" id="{EA7F82F5-F9D6-4578-8211-40F38B621A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651126"/>
            <a:ext cx="4038600" cy="242411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0155C25D-9FB3-4E01-BAE2-4C933C84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/>
              <a:t>Mecklenburg</a:t>
            </a:r>
            <a:endParaRPr lang="cs-CZ" altLang="cs-CZ" sz="3200" dirty="0"/>
          </a:p>
        </p:txBody>
      </p:sp>
      <p:pic>
        <p:nvPicPr>
          <p:cNvPr id="5123" name="Picture 2" descr="C:\Users\Tvrdík\Documents\Bavorsko\MV-Mecklenburg-mapa.png">
            <a:extLst>
              <a:ext uri="{FF2B5EF4-FFF2-40B4-BE49-F238E27FC236}">
                <a16:creationId xmlns:a16="http://schemas.microsoft.com/office/drawing/2014/main" id="{CF904CF7-FE2D-4906-BC52-A075470717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382" y="539517"/>
            <a:ext cx="9467850" cy="69469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DCCB65A3-F57C-48A6-A638-A30578A6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400" dirty="0"/>
              <a:t>VORPOMMERN</a:t>
            </a:r>
          </a:p>
        </p:txBody>
      </p:sp>
      <p:pic>
        <p:nvPicPr>
          <p:cNvPr id="7171" name="Picture 2" descr="C:\Users\Tvrdík\Documents\Bavorsko\MV-Vorpommern-mapa.png">
            <a:extLst>
              <a:ext uri="{FF2B5EF4-FFF2-40B4-BE49-F238E27FC236}">
                <a16:creationId xmlns:a16="http://schemas.microsoft.com/office/drawing/2014/main" id="{B566FE1D-8FC0-423B-A4D4-8A8B528C9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490789"/>
            <a:ext cx="2635250" cy="2744787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90FC3C3F-B8F3-444B-91A4-77380FF8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000" dirty="0"/>
              <a:t>FIRMEN (SEEFAHRT</a:t>
            </a:r>
            <a:r>
              <a:rPr lang="cs-CZ" altLang="cs-CZ" sz="200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848BE1-9898-4869-BDD7-1BA2C26E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2000" dirty="0"/>
              <a:t>Deutsche Seereederei Rostock </a:t>
            </a:r>
            <a:r>
              <a:rPr lang="cs-CZ" sz="2000" dirty="0"/>
              <a:t>(1952) – </a:t>
            </a:r>
            <a:r>
              <a:rPr lang="de-DE" sz="2000" dirty="0"/>
              <a:t>gegründet als Volkseigener Betrieb </a:t>
            </a:r>
            <a:r>
              <a:rPr lang="cs-CZ" sz="2000" dirty="0"/>
              <a:t>(VEB) </a:t>
            </a:r>
            <a:r>
              <a:rPr lang="de-DE" sz="2000" dirty="0"/>
              <a:t>für Seefahrt auf der Ostsee, Nordsee und auf dem Mittelmeer</a:t>
            </a:r>
            <a:r>
              <a:rPr lang="cs-CZ" sz="2000" dirty="0"/>
              <a:t>, </a:t>
            </a:r>
            <a:r>
              <a:rPr lang="de-DE" sz="2000" dirty="0"/>
              <a:t>in der Zeit ihrer höchsten Blüte in den 1980er Jahren hatte sie an </a:t>
            </a:r>
            <a:r>
              <a:rPr lang="cs-CZ" sz="2000" dirty="0"/>
              <a:t>160 </a:t>
            </a:r>
            <a:r>
              <a:rPr lang="de-DE" sz="2000" dirty="0"/>
              <a:t>Schiffe</a:t>
            </a:r>
            <a:r>
              <a:rPr lang="cs-CZ" sz="2000" dirty="0"/>
              <a:t>. 1993 </a:t>
            </a:r>
            <a:r>
              <a:rPr lang="de-DE" sz="2000" dirty="0"/>
              <a:t>privatisiert durch das Hamburger Konsortium Rahe/</a:t>
            </a:r>
            <a:r>
              <a:rPr lang="de-DE" sz="2000" dirty="0" err="1"/>
              <a:t>Schües</a:t>
            </a:r>
            <a:r>
              <a:rPr lang="de-DE" sz="2000" dirty="0"/>
              <a:t>. </a:t>
            </a:r>
          </a:p>
          <a:p>
            <a:pPr>
              <a:defRPr/>
            </a:pPr>
            <a:r>
              <a:rPr lang="de-DE" sz="2000" dirty="0"/>
              <a:t>Scandlines Rostock (1998) – Fährgesellschaft</a:t>
            </a:r>
            <a:r>
              <a:rPr lang="cs-CZ" sz="2000" dirty="0"/>
              <a:t>, </a:t>
            </a:r>
            <a:r>
              <a:rPr lang="de-DE" sz="2000" dirty="0"/>
              <a:t>die mit der Hälfte Scandlines Deutschland GmbH und mit der zweiten Hälfte Scandlines Danmark A/S besitzen.</a:t>
            </a:r>
          </a:p>
          <a:p>
            <a:pPr>
              <a:defRPr/>
            </a:pPr>
            <a:r>
              <a:rPr lang="de-DE" sz="2000" dirty="0"/>
              <a:t>Weiße Flotte GmbH Stralsund (1949) – gegründet in der DDR für Personenverkehr und Gütertransport auf den Binnenwasserstraßen der DDR als</a:t>
            </a:r>
            <a:r>
              <a:rPr lang="cs-CZ" sz="2000" dirty="0"/>
              <a:t> </a:t>
            </a:r>
            <a:r>
              <a:rPr lang="de-DE" sz="2000" dirty="0"/>
              <a:t>Deutsche </a:t>
            </a:r>
            <a:r>
              <a:rPr lang="de-DE" sz="2000" dirty="0" err="1"/>
              <a:t>Schiffahrts</a:t>
            </a:r>
            <a:r>
              <a:rPr lang="de-DE" sz="2000" dirty="0"/>
              <a:t>- und Umschlagsbetriebs-Zentrale (DSU), </a:t>
            </a:r>
            <a:r>
              <a:rPr lang="cs-CZ" sz="2000" dirty="0"/>
              <a:t>1957 </a:t>
            </a:r>
            <a:r>
              <a:rPr lang="de-DE" sz="2000" dirty="0"/>
              <a:t>erweitert um den Linienverkehr mit Schiffen entlang der gesamten DDR-Ostseeküste im</a:t>
            </a:r>
            <a:r>
              <a:rPr lang="cs-CZ" sz="2000" dirty="0"/>
              <a:t> </a:t>
            </a:r>
            <a:r>
              <a:rPr lang="de-DE" sz="2000" dirty="0"/>
              <a:t>VEB </a:t>
            </a:r>
            <a:r>
              <a:rPr lang="de-DE" sz="2000" dirty="0" err="1"/>
              <a:t>Fahrgutschiffahrt</a:t>
            </a:r>
            <a:r>
              <a:rPr lang="de-DE" sz="2000" dirty="0"/>
              <a:t> Stralsund „Weiße Flotte“. </a:t>
            </a:r>
            <a:r>
              <a:rPr lang="cs-CZ" sz="2000" dirty="0"/>
              <a:t>1990 </a:t>
            </a:r>
            <a:r>
              <a:rPr lang="de-DE" sz="2000" dirty="0"/>
              <a:t>übernommen vom Flensburger Reedereiverbund Förde Reederei Seetouristik bei der Erhaltung der ursprünglichen Marke „Weiße Flotte“</a:t>
            </a:r>
            <a:r>
              <a:rPr lang="cs-CZ" sz="2000" dirty="0"/>
              <a:t>.</a:t>
            </a:r>
          </a:p>
          <a:p>
            <a:pPr>
              <a:defRPr/>
            </a:pPr>
            <a:r>
              <a:rPr lang="cs-CZ" sz="2000" dirty="0"/>
              <a:t>P+S </a:t>
            </a:r>
            <a:r>
              <a:rPr lang="de-DE" sz="2000" dirty="0"/>
              <a:t>Werften GmbH</a:t>
            </a:r>
            <a:r>
              <a:rPr lang="cs-CZ" sz="2000" dirty="0"/>
              <a:t> (2010) – </a:t>
            </a:r>
            <a:r>
              <a:rPr lang="de-DE" sz="2000" dirty="0"/>
              <a:t>die Werft entstand durch Fusion der selbstständigen Werften Volkswerft Stralsund </a:t>
            </a:r>
            <a:r>
              <a:rPr lang="cs-CZ" sz="2000" dirty="0"/>
              <a:t>(1945) a</a:t>
            </a:r>
            <a:r>
              <a:rPr lang="de-DE" sz="2000" dirty="0"/>
              <a:t>und </a:t>
            </a:r>
            <a:r>
              <a:rPr lang="de-DE" sz="2000" dirty="0" err="1"/>
              <a:t>Peene</a:t>
            </a:r>
            <a:r>
              <a:rPr lang="de-DE" sz="2000" dirty="0"/>
              <a:t>-Werft Wolgast</a:t>
            </a:r>
            <a:r>
              <a:rPr lang="cs-CZ" sz="2000" dirty="0"/>
              <a:t> (1948).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B9D957CA-37E3-4618-B67E-581B28AE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400" dirty="0"/>
              <a:t>U</a:t>
            </a:r>
            <a:r>
              <a:rPr lang="de-DE" altLang="cs-CZ" sz="2400" dirty="0"/>
              <a:t>NIVERSITÄTEN</a:t>
            </a:r>
            <a:endParaRPr lang="cs-CZ" altLang="cs-CZ" sz="2400" dirty="0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17ECA14D-F18F-456D-A47D-5AABF5FB7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cs-CZ" sz="2000" dirty="0"/>
              <a:t>Universität Rostock (1419) – die älteste Universität auf der Ostseeküste</a:t>
            </a:r>
            <a:r>
              <a:rPr lang="cs-CZ" altLang="cs-CZ" sz="2000" dirty="0"/>
              <a:t> (</a:t>
            </a:r>
            <a:r>
              <a:rPr lang="de-DE" altLang="cs-CZ" sz="2000" dirty="0"/>
              <a:t>mecklenburgische Landesuniversität</a:t>
            </a:r>
            <a:r>
              <a:rPr lang="cs-CZ" altLang="cs-CZ" sz="2000" dirty="0"/>
              <a:t>) </a:t>
            </a:r>
            <a:r>
              <a:rPr lang="de-DE" altLang="cs-CZ" sz="2000" dirty="0"/>
              <a:t>wurde von den mecklenburgischen Herzögen der beiden Linien Mecklenburg-Schwerin a Mecklenburg-Güstrow </a:t>
            </a:r>
            <a:r>
              <a:rPr lang="cs-CZ" altLang="cs-CZ" sz="2000" dirty="0"/>
              <a:t>Johann IV. </a:t>
            </a:r>
            <a:r>
              <a:rPr lang="de-DE" altLang="cs-CZ" sz="2000" dirty="0"/>
              <a:t>und</a:t>
            </a:r>
            <a:r>
              <a:rPr lang="cs-CZ" altLang="cs-CZ" sz="2000" dirty="0"/>
              <a:t> Albrecht V. </a:t>
            </a:r>
            <a:r>
              <a:rPr lang="de-DE" altLang="cs-CZ" sz="2000" dirty="0"/>
              <a:t>unter Mitwirkung der Hansestadt Rostock gegründet</a:t>
            </a:r>
            <a:r>
              <a:rPr lang="cs-CZ" altLang="cs-CZ" sz="2000" dirty="0"/>
              <a:t>. </a:t>
            </a:r>
            <a:r>
              <a:rPr lang="de-DE" altLang="cs-CZ" sz="2000" dirty="0"/>
              <a:t>In den DDR-Jahren </a:t>
            </a:r>
            <a:r>
              <a:rPr lang="cs-CZ" altLang="cs-CZ" sz="2000" dirty="0"/>
              <a:t>1976-1990 </a:t>
            </a:r>
            <a:r>
              <a:rPr lang="de-DE" altLang="cs-CZ" sz="2000" dirty="0"/>
              <a:t>Wilhelm-Pieck-Universität Rostock.</a:t>
            </a:r>
          </a:p>
          <a:p>
            <a:pPr eaLnBrk="1" hangingPunct="1"/>
            <a:r>
              <a:rPr lang="de-DE" altLang="cs-CZ" sz="2000" dirty="0"/>
              <a:t>Ernst-Moritz-Arndt-Universität Greifswald (1456) – die Landesuniversität von Pommern</a:t>
            </a:r>
            <a:r>
              <a:rPr lang="cs-CZ" altLang="cs-CZ" sz="2000" dirty="0"/>
              <a:t>, </a:t>
            </a:r>
            <a:r>
              <a:rPr lang="de-DE" altLang="cs-CZ" sz="2000" dirty="0"/>
              <a:t>seiner Zeit die älteste schwedische Universität </a:t>
            </a:r>
            <a:r>
              <a:rPr lang="cs-CZ" altLang="cs-CZ" sz="2000" dirty="0"/>
              <a:t>(</a:t>
            </a:r>
            <a:r>
              <a:rPr lang="de-DE" altLang="cs-CZ" sz="2000" dirty="0"/>
              <a:t>Okkupation durch Schweden von </a:t>
            </a:r>
            <a:r>
              <a:rPr lang="cs-CZ" altLang="cs-CZ" sz="2000" dirty="0"/>
              <a:t>1648</a:t>
            </a:r>
            <a:r>
              <a:rPr lang="de-DE" altLang="cs-CZ" sz="2000" dirty="0"/>
              <a:t> bis </a:t>
            </a:r>
            <a:r>
              <a:rPr lang="cs-CZ" altLang="cs-CZ" sz="2000" dirty="0"/>
              <a:t>1815)</a:t>
            </a:r>
            <a:r>
              <a:rPr lang="de-DE" altLang="cs-CZ" sz="2000" dirty="0"/>
              <a:t>, und preußische Universität </a:t>
            </a:r>
            <a:r>
              <a:rPr lang="cs-CZ" altLang="cs-CZ" sz="2000" dirty="0"/>
              <a:t>(1815-1947), </a:t>
            </a:r>
            <a:r>
              <a:rPr lang="de-DE" altLang="cs-CZ" sz="2000" dirty="0"/>
              <a:t>die zweite im Ostseegebiet </a:t>
            </a:r>
            <a:r>
              <a:rPr lang="cs-CZ" altLang="cs-CZ" sz="2000" dirty="0"/>
              <a:t>(Rostock 1419, Uppsala 1477, </a:t>
            </a:r>
            <a:r>
              <a:rPr lang="de-DE" altLang="cs-CZ" sz="2000" dirty="0"/>
              <a:t>Kopenhagen</a:t>
            </a:r>
            <a:r>
              <a:rPr lang="cs-CZ" altLang="cs-CZ" sz="2000" dirty="0"/>
              <a:t> 1479), </a:t>
            </a:r>
            <a:r>
              <a:rPr lang="de-DE" altLang="cs-CZ" sz="2000" dirty="0"/>
              <a:t>wurde vom Greifswalder Bürgermeister Heinrich </a:t>
            </a:r>
            <a:r>
              <a:rPr lang="cs-CZ" altLang="cs-CZ" sz="2000" dirty="0" err="1"/>
              <a:t>Rubenow</a:t>
            </a:r>
            <a:r>
              <a:rPr lang="de-DE" altLang="cs-CZ" sz="2000" dirty="0"/>
              <a:t> gegründet</a:t>
            </a:r>
            <a:r>
              <a:rPr lang="cs-CZ" altLang="cs-CZ" sz="2000" dirty="0"/>
              <a:t>, </a:t>
            </a:r>
            <a:r>
              <a:rPr lang="de-DE" altLang="cs-CZ" sz="2000" dirty="0"/>
              <a:t>der zu ihrem ersten Rektor unter der Schirmherrschaft des pommerschen Herzogs </a:t>
            </a:r>
            <a:r>
              <a:rPr lang="cs-CZ" altLang="cs-CZ" sz="2000" dirty="0" err="1"/>
              <a:t>Wartislaw</a:t>
            </a:r>
            <a:r>
              <a:rPr lang="cs-CZ" altLang="cs-CZ" sz="2000" dirty="0"/>
              <a:t> IX.</a:t>
            </a:r>
            <a:r>
              <a:rPr lang="de-DE" altLang="cs-CZ" sz="2000" dirty="0"/>
              <a:t> wurde.</a:t>
            </a:r>
            <a:r>
              <a:rPr lang="cs-CZ" altLang="cs-CZ" sz="2000" dirty="0"/>
              <a:t> </a:t>
            </a:r>
            <a:r>
              <a:rPr lang="de-DE" altLang="cs-CZ" sz="2000" dirty="0"/>
              <a:t>Seit </a:t>
            </a:r>
            <a:r>
              <a:rPr lang="cs-CZ" altLang="cs-CZ" sz="2000" dirty="0"/>
              <a:t>1933 Er</a:t>
            </a:r>
            <a:r>
              <a:rPr lang="de-DE" altLang="cs-CZ" sz="2000" dirty="0" err="1"/>
              <a:t>nst</a:t>
            </a:r>
            <a:r>
              <a:rPr lang="de-DE" altLang="cs-CZ" sz="2000" dirty="0"/>
              <a:t>-Moritz-Arndt-Universität.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8AC8E4CA-0F7C-429F-9A52-268E21AF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de-DE" altLang="cs-CZ" sz="2400" dirty="0"/>
              <a:t>UNESCO-DENKMÄLER </a:t>
            </a:r>
            <a:br>
              <a:rPr lang="cs-CZ" altLang="cs-CZ" sz="2400" dirty="0"/>
            </a:br>
            <a:r>
              <a:rPr lang="cs-CZ" altLang="cs-CZ" sz="2400" dirty="0"/>
              <a:t> </a:t>
            </a:r>
            <a:r>
              <a:rPr lang="de-DE" altLang="cs-CZ" sz="2400" dirty="0"/>
              <a:t>STRALSUND UND WISMAR</a:t>
            </a:r>
            <a:r>
              <a:rPr lang="cs-CZ" altLang="cs-CZ" sz="2400" dirty="0"/>
              <a:t> – </a:t>
            </a:r>
            <a:r>
              <a:rPr lang="de-DE" altLang="cs-CZ" sz="2400" dirty="0"/>
              <a:t>HISTORISCHE STADTZENTREN</a:t>
            </a:r>
            <a:r>
              <a:rPr lang="cs-CZ" altLang="cs-CZ" sz="2400" dirty="0"/>
              <a:t> (</a:t>
            </a:r>
            <a:r>
              <a:rPr lang="de-DE" altLang="cs-CZ" sz="2400" dirty="0"/>
              <a:t>AB</a:t>
            </a:r>
            <a:r>
              <a:rPr lang="cs-CZ" altLang="cs-CZ" sz="2400" dirty="0"/>
              <a:t> 2002)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C6DCAABC-8FF4-4356-B49A-C86517DA4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800"/>
              <a:t>Stralsund </a:t>
            </a:r>
          </a:p>
          <a:p>
            <a:pPr eaLnBrk="1" hangingPunct="1"/>
            <a:endParaRPr lang="cs-CZ" altLang="cs-CZ" sz="1800"/>
          </a:p>
        </p:txBody>
      </p:sp>
      <p:pic>
        <p:nvPicPr>
          <p:cNvPr id="13316" name="Picture 2" descr="C:\Users\MT\Documents\Německo\MV-Stralsund-Blick auf die Altstadt-Marienkirche, Nikolaikirche.jpg">
            <a:extLst>
              <a:ext uri="{FF2B5EF4-FFF2-40B4-BE49-F238E27FC236}">
                <a16:creationId xmlns:a16="http://schemas.microsoft.com/office/drawing/2014/main" id="{6EA92CA1-75B3-460A-BDB4-A7E7B6D2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16114"/>
            <a:ext cx="36004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MT\Documents\Německo\MV-Stralsund-Alter Markt.jpg">
            <a:extLst>
              <a:ext uri="{FF2B5EF4-FFF2-40B4-BE49-F238E27FC236}">
                <a16:creationId xmlns:a16="http://schemas.microsoft.com/office/drawing/2014/main" id="{F951C69D-AC42-41C5-B938-80F8FD18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2060575"/>
            <a:ext cx="43195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MT\Documents\Německo\MV-Stralsund_St_Nikolai_St_Jakobi.jpg">
            <a:extLst>
              <a:ext uri="{FF2B5EF4-FFF2-40B4-BE49-F238E27FC236}">
                <a16:creationId xmlns:a16="http://schemas.microsoft.com/office/drawing/2014/main" id="{47FC9955-1D2D-4C5E-A77D-D5F53747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221163"/>
            <a:ext cx="4064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>
            <a:extLst>
              <a:ext uri="{FF2B5EF4-FFF2-40B4-BE49-F238E27FC236}">
                <a16:creationId xmlns:a16="http://schemas.microsoft.com/office/drawing/2014/main" id="{0F249E28-851A-4631-A912-231BCDF2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800"/>
              <a:t>Wismar</a:t>
            </a:r>
          </a:p>
        </p:txBody>
      </p:sp>
      <p:pic>
        <p:nvPicPr>
          <p:cNvPr id="14340" name="Picture 2" descr="C:\Users\MT\Documents\Německo\MV-Hansestadt Wismar.jpg">
            <a:extLst>
              <a:ext uri="{FF2B5EF4-FFF2-40B4-BE49-F238E27FC236}">
                <a16:creationId xmlns:a16="http://schemas.microsoft.com/office/drawing/2014/main" id="{0D9FC819-89C7-44D4-8EF0-EA580C05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989138"/>
            <a:ext cx="37814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MT\Documents\Německo\MV-Wismar-Alter Schwede.jpg">
            <a:extLst>
              <a:ext uri="{FF2B5EF4-FFF2-40B4-BE49-F238E27FC236}">
                <a16:creationId xmlns:a16="http://schemas.microsoft.com/office/drawing/2014/main" id="{13A79B99-E399-4695-88E8-2AED82F8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565401"/>
            <a:ext cx="1889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MT\Documents\Německo\MV-WismarWasserkunst.jpg">
            <a:extLst>
              <a:ext uri="{FF2B5EF4-FFF2-40B4-BE49-F238E27FC236}">
                <a16:creationId xmlns:a16="http://schemas.microsoft.com/office/drawing/2014/main" id="{554E4CC6-1140-4E10-91DF-90A058CF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500438"/>
            <a:ext cx="18907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D674F4F-A080-4D22-A2E8-E0623080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de-DE" altLang="cs-CZ" sz="2400" dirty="0"/>
              <a:t>UNESCO-DENKMÄLER </a:t>
            </a:r>
            <a:br>
              <a:rPr lang="cs-CZ" altLang="cs-CZ" sz="2400" dirty="0"/>
            </a:br>
            <a:r>
              <a:rPr lang="cs-CZ" altLang="cs-CZ" sz="2400" dirty="0"/>
              <a:t> </a:t>
            </a:r>
            <a:r>
              <a:rPr lang="de-DE" altLang="cs-CZ" sz="2400" dirty="0"/>
              <a:t>STRALSUND UND WISMAR</a:t>
            </a:r>
            <a:r>
              <a:rPr lang="cs-CZ" altLang="cs-CZ" sz="2400" dirty="0"/>
              <a:t> – </a:t>
            </a:r>
            <a:r>
              <a:rPr lang="de-DE" altLang="cs-CZ" sz="2400" dirty="0"/>
              <a:t>HISTORISCHE STADTZENTREN</a:t>
            </a:r>
            <a:r>
              <a:rPr lang="cs-CZ" altLang="cs-CZ" sz="2400" dirty="0"/>
              <a:t> (</a:t>
            </a:r>
            <a:r>
              <a:rPr lang="de-DE" altLang="cs-CZ" sz="2400" dirty="0"/>
              <a:t>AB</a:t>
            </a:r>
            <a:r>
              <a:rPr lang="cs-CZ" altLang="cs-CZ" sz="2400" dirty="0"/>
              <a:t> 2002)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>
            <a:extLst>
              <a:ext uri="{FF2B5EF4-FFF2-40B4-BE49-F238E27FC236}">
                <a16:creationId xmlns:a16="http://schemas.microsoft.com/office/drawing/2014/main" id="{419F0302-9926-4359-80AA-4268140EA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de-DE" altLang="cs-CZ" sz="2800" dirty="0"/>
              <a:t>Fläche: 15 </a:t>
            </a:r>
            <a:r>
              <a:rPr lang="cs-CZ" altLang="cs-CZ" sz="2800" dirty="0"/>
              <a:t>800</a:t>
            </a:r>
            <a:r>
              <a:rPr lang="de-DE" altLang="cs-CZ" sz="2800" dirty="0"/>
              <a:t> km</a:t>
            </a:r>
            <a:r>
              <a:rPr lang="de-DE" altLang="cs-CZ" sz="2800" baseline="30000" dirty="0"/>
              <a:t>2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Einwohner: 2,9 Mio.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Beitritt zum Bund: 1949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Landeshauptstadt: Kiel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Landesparlament: Schleswig-Holsteinischer Landtag (69 Mandate)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Prozentanzahl der Ausländer: 5,3%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BIP: 97.762 Mio. (pro Kopf: 33.712) – 2,8% der BRD</a:t>
            </a:r>
            <a:endParaRPr lang="cs-CZ" altLang="cs-CZ" sz="2800" dirty="0"/>
          </a:p>
        </p:txBody>
      </p:sp>
      <p:sp>
        <p:nvSpPr>
          <p:cNvPr id="29699" name="Nadpis 1">
            <a:extLst>
              <a:ext uri="{FF2B5EF4-FFF2-40B4-BE49-F238E27FC236}">
                <a16:creationId xmlns:a16="http://schemas.microsoft.com/office/drawing/2014/main" id="{193031E5-BC3E-400C-875F-8D739209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de-DE" altLang="cs-CZ" sz="2800" dirty="0"/>
              <a:t>Land Schleswig – Holstein (SH</a:t>
            </a:r>
            <a:r>
              <a:rPr lang="de-DE" altLang="cs-CZ" sz="2700" dirty="0"/>
              <a:t>) </a:t>
            </a:r>
            <a:br>
              <a:rPr lang="de-DE" altLang="cs-CZ" sz="2700" dirty="0"/>
            </a:br>
            <a:r>
              <a:rPr lang="de-DE" sz="2700" dirty="0"/>
              <a:t>Land </a:t>
            </a:r>
            <a:r>
              <a:rPr lang="de-DE" sz="2700" dirty="0" err="1"/>
              <a:t>Sleswig-Holsteen</a:t>
            </a:r>
            <a:r>
              <a:rPr lang="de-DE" sz="2700" dirty="0"/>
              <a:t> (niederdeutsch)</a:t>
            </a:r>
            <a:br>
              <a:rPr lang="de-DE" sz="2700" dirty="0"/>
            </a:br>
            <a:r>
              <a:rPr lang="de-DE" sz="2700" dirty="0" err="1"/>
              <a:t>Delstat</a:t>
            </a:r>
            <a:r>
              <a:rPr lang="de-DE" sz="2700" dirty="0"/>
              <a:t> </a:t>
            </a:r>
            <a:r>
              <a:rPr lang="de-DE" sz="2700" dirty="0" err="1"/>
              <a:t>Slesvig</a:t>
            </a:r>
            <a:r>
              <a:rPr lang="de-DE" sz="2700" dirty="0"/>
              <a:t>-Holsten (dänisch)</a:t>
            </a:r>
            <a:br>
              <a:rPr lang="de-DE" sz="2700" dirty="0"/>
            </a:br>
            <a:r>
              <a:rPr lang="de-DE" sz="2700" dirty="0" err="1"/>
              <a:t>Lönj</a:t>
            </a:r>
            <a:r>
              <a:rPr lang="de-DE" sz="2700" dirty="0"/>
              <a:t> </a:t>
            </a:r>
            <a:r>
              <a:rPr lang="de-DE" sz="2700" dirty="0" err="1"/>
              <a:t>Slaswik-Holstiinj</a:t>
            </a:r>
            <a:r>
              <a:rPr lang="de-DE" sz="2700" dirty="0"/>
              <a:t> (nordfriesisch)</a:t>
            </a:r>
            <a:endParaRPr lang="cs-CZ" altLang="cs-CZ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C6720ED6-1C4C-4BAA-AFF5-EF094431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000" dirty="0"/>
              <a:t>LAGE IN DER BRD</a:t>
            </a:r>
            <a:endParaRPr lang="cs-CZ" altLang="cs-CZ" sz="2000" dirty="0"/>
          </a:p>
        </p:txBody>
      </p:sp>
      <p:pic>
        <p:nvPicPr>
          <p:cNvPr id="3075" name="Picture 2" descr="C:\Users\Tvrdík\Documents\Bavorsko\SH-mapa.png">
            <a:extLst>
              <a:ext uri="{FF2B5EF4-FFF2-40B4-BE49-F238E27FC236}">
                <a16:creationId xmlns:a16="http://schemas.microsoft.com/office/drawing/2014/main" id="{F737ED4A-7226-4204-BFF1-519B9FDF5C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2775" y="1600201"/>
            <a:ext cx="3346450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>
            <a:extLst>
              <a:ext uri="{FF2B5EF4-FFF2-40B4-BE49-F238E27FC236}">
                <a16:creationId xmlns:a16="http://schemas.microsoft.com/office/drawing/2014/main" id="{4CD1468F-237C-468F-9953-C04966132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de-DE" altLang="cs-CZ" sz="2800" dirty="0"/>
              <a:t>- Fläche: </a:t>
            </a:r>
            <a:r>
              <a:rPr lang="cs-CZ" altLang="cs-CZ" sz="2800" dirty="0"/>
              <a:t>29 </a:t>
            </a:r>
            <a:r>
              <a:rPr lang="de-DE" altLang="cs-CZ" sz="2800" dirty="0"/>
              <a:t>654</a:t>
            </a:r>
            <a:r>
              <a:rPr lang="cs-CZ" altLang="cs-CZ" sz="2800" dirty="0"/>
              <a:t> km</a:t>
            </a:r>
            <a:r>
              <a:rPr lang="cs-CZ" altLang="cs-CZ" sz="2800" baseline="30000" dirty="0"/>
              <a:t>2</a:t>
            </a:r>
            <a:endParaRPr lang="de-DE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Einwohner: </a:t>
            </a:r>
            <a:r>
              <a:rPr lang="cs-CZ" altLang="cs-CZ" sz="2800" dirty="0"/>
              <a:t>2,5 </a:t>
            </a:r>
            <a:r>
              <a:rPr lang="de-DE" altLang="cs-CZ" sz="2800" dirty="0" err="1"/>
              <a:t>Mio</a:t>
            </a:r>
            <a:r>
              <a:rPr lang="cs-CZ" altLang="cs-CZ" sz="2800" dirty="0"/>
              <a:t>.</a:t>
            </a:r>
            <a:r>
              <a:rPr lang="cs-CZ" altLang="cs-CZ" sz="2800" baseline="30000" dirty="0"/>
              <a:t> </a:t>
            </a:r>
            <a:endParaRPr lang="cs-CZ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Beitritt zum Bund: 1990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Landeshauptstadt: Potsdam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Landesparlament: Landtag Brandenburg (88 Mandate)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Prozentanzahl der Ausländer: 2,8%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BIP</a:t>
            </a:r>
            <a:r>
              <a:rPr lang="cs-CZ" altLang="cs-CZ" sz="2800" dirty="0"/>
              <a:t>: </a:t>
            </a:r>
            <a:r>
              <a:rPr lang="de-DE" altLang="cs-CZ" sz="2800" dirty="0"/>
              <a:t>74.330 Mio. (pro Kopf: 29.541) – 2,2% der BRD</a:t>
            </a:r>
          </a:p>
          <a:p>
            <a:pPr marL="0" indent="0" eaLnBrk="1" hangingPunct="1">
              <a:buNone/>
            </a:pPr>
            <a:endParaRPr lang="cs-CZ" altLang="cs-CZ" sz="2800" dirty="0"/>
          </a:p>
        </p:txBody>
      </p:sp>
      <p:sp>
        <p:nvSpPr>
          <p:cNvPr id="18435" name="Nadpis 1">
            <a:extLst>
              <a:ext uri="{FF2B5EF4-FFF2-40B4-BE49-F238E27FC236}">
                <a16:creationId xmlns:a16="http://schemas.microsoft.com/office/drawing/2014/main" id="{CFC655EF-193C-41B2-A0F4-84E83F0F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81236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cs-CZ" sz="2800" dirty="0"/>
              <a:t>LAND BRANDENBURG (BB)</a:t>
            </a:r>
            <a:br>
              <a:rPr lang="de-DE" altLang="cs-CZ" sz="2800" dirty="0"/>
            </a:br>
            <a:r>
              <a:rPr lang="de-DE" sz="2000" dirty="0"/>
              <a:t>KRAJ BRAMBORSKA (NIEDERSORBISCH)</a:t>
            </a:r>
            <a:br>
              <a:rPr lang="de-DE" sz="2000" dirty="0"/>
            </a:br>
            <a:r>
              <a:rPr lang="de-DE" sz="2000" dirty="0"/>
              <a:t>LAND BRANNENBORG (NIEDERDEUTSCH)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E2D9FF19-A030-40EC-B8F1-9F569353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000" dirty="0"/>
              <a:t>LANDESSYMBOLE</a:t>
            </a:r>
            <a:endParaRPr lang="cs-CZ" altLang="cs-CZ" sz="2000" dirty="0"/>
          </a:p>
        </p:txBody>
      </p:sp>
      <p:pic>
        <p:nvPicPr>
          <p:cNvPr id="4099" name="Picture 2" descr="C:\Users\Tvrdík\Documents\Bavorsko\SH-Flagge.png">
            <a:extLst>
              <a:ext uri="{FF2B5EF4-FFF2-40B4-BE49-F238E27FC236}">
                <a16:creationId xmlns:a16="http://schemas.microsoft.com/office/drawing/2014/main" id="{C7779C32-EB52-4E52-BE62-08BEC49893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51126"/>
            <a:ext cx="4038600" cy="2424113"/>
          </a:xfrm>
          <a:noFill/>
        </p:spPr>
      </p:pic>
      <p:pic>
        <p:nvPicPr>
          <p:cNvPr id="4100" name="Picture 3" descr="C:\Users\Tvrdík\Documents\Bavorsko\SH-znak.jpg">
            <a:extLst>
              <a:ext uri="{FF2B5EF4-FFF2-40B4-BE49-F238E27FC236}">
                <a16:creationId xmlns:a16="http://schemas.microsoft.com/office/drawing/2014/main" id="{519A73E5-D306-402F-B60B-3420B5EDC1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16175"/>
            <a:ext cx="4038600" cy="302895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B893F46E-091B-4FA5-995B-C147AC85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FIRMEN</a:t>
            </a:r>
            <a:endParaRPr lang="cs-CZ" altLang="cs-CZ" sz="28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5EAB3544-1B6A-446D-83DD-74A63F0F1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cs-CZ" sz="2000" dirty="0"/>
              <a:t>Howaldtswerke – Deutsche Werft Kiel</a:t>
            </a:r>
            <a:r>
              <a:rPr lang="cs-CZ" altLang="cs-CZ" sz="2000" dirty="0"/>
              <a:t>, </a:t>
            </a:r>
            <a:r>
              <a:rPr lang="de-DE" altLang="cs-CZ" sz="2000" dirty="0"/>
              <a:t>die größte deutsche Werft</a:t>
            </a:r>
            <a:r>
              <a:rPr lang="cs-CZ" altLang="cs-CZ" sz="2000" dirty="0"/>
              <a:t>, </a:t>
            </a:r>
            <a:r>
              <a:rPr lang="de-DE" altLang="cs-CZ" sz="2000" dirty="0"/>
              <a:t>Hersteller von Schiffen und U-Booten</a:t>
            </a:r>
            <a:r>
              <a:rPr lang="cs-CZ" altLang="cs-CZ" sz="2000" dirty="0"/>
              <a:t>, </a:t>
            </a:r>
            <a:r>
              <a:rPr lang="de-DE" altLang="cs-CZ" sz="2000" dirty="0"/>
              <a:t>entstand </a:t>
            </a:r>
            <a:r>
              <a:rPr lang="cs-CZ" altLang="cs-CZ" sz="2000" dirty="0"/>
              <a:t>1968 </a:t>
            </a:r>
            <a:r>
              <a:rPr lang="de-DE" altLang="cs-CZ" sz="2000" dirty="0"/>
              <a:t>durch die Fusion von Howaldtswerken Kiel und Hamburg mit der Deutschen Werft AG,</a:t>
            </a:r>
            <a:r>
              <a:rPr lang="cs-CZ" altLang="cs-CZ" sz="2000" dirty="0"/>
              <a:t> </a:t>
            </a:r>
            <a:r>
              <a:rPr lang="de-DE" altLang="cs-CZ" sz="2000" dirty="0"/>
              <a:t>erweitert </a:t>
            </a:r>
            <a:r>
              <a:rPr lang="cs-CZ" altLang="cs-CZ" sz="2000" dirty="0"/>
              <a:t>2005</a:t>
            </a:r>
            <a:r>
              <a:rPr lang="de-DE" altLang="cs-CZ" sz="2000" dirty="0"/>
              <a:t> durch Fusion mit</a:t>
            </a:r>
            <a:r>
              <a:rPr lang="cs-CZ" altLang="cs-CZ" sz="2000" dirty="0"/>
              <a:t> </a:t>
            </a:r>
            <a:r>
              <a:rPr lang="de-DE" altLang="cs-CZ" sz="2000" dirty="0"/>
              <a:t>Thyssenkrupp Werften</a:t>
            </a:r>
            <a:r>
              <a:rPr lang="cs-CZ" altLang="cs-CZ" sz="2000" dirty="0"/>
              <a:t>. </a:t>
            </a:r>
            <a:r>
              <a:rPr lang="de-DE" altLang="cs-CZ" sz="2000" dirty="0"/>
              <a:t>Gegründet wurde die Werft </a:t>
            </a:r>
            <a:r>
              <a:rPr lang="cs-CZ" altLang="cs-CZ" sz="2000" dirty="0"/>
              <a:t>1836 </a:t>
            </a:r>
            <a:r>
              <a:rPr lang="de-DE" altLang="cs-CZ" sz="2000" dirty="0"/>
              <a:t>in Kiel von Ingenieur </a:t>
            </a:r>
            <a:r>
              <a:rPr lang="cs-CZ" altLang="cs-CZ" sz="2000" dirty="0"/>
              <a:t>August Ferdinand </a:t>
            </a:r>
            <a:r>
              <a:rPr lang="de-DE" altLang="cs-CZ" sz="2000" dirty="0" err="1"/>
              <a:t>Howaldt</a:t>
            </a:r>
            <a:r>
              <a:rPr lang="cs-CZ" altLang="cs-CZ" sz="2000" dirty="0"/>
              <a:t> </a:t>
            </a:r>
            <a:r>
              <a:rPr lang="de-DE" altLang="cs-CZ" sz="2000" dirty="0"/>
              <a:t>und vom Kaufmann </a:t>
            </a:r>
            <a:r>
              <a:rPr lang="cs-CZ" altLang="cs-CZ" sz="2000" dirty="0"/>
              <a:t>Johann </a:t>
            </a:r>
            <a:r>
              <a:rPr lang="de-DE" altLang="cs-CZ" sz="2000" dirty="0" err="1"/>
              <a:t>Schweffel</a:t>
            </a:r>
            <a:r>
              <a:rPr lang="de-DE" altLang="cs-CZ" sz="2000" dirty="0"/>
              <a:t> als Werk für Erzeugung von Dampfmaschinen</a:t>
            </a:r>
            <a:r>
              <a:rPr lang="cs-CZ" altLang="cs-CZ" sz="2000" dirty="0"/>
              <a:t>, </a:t>
            </a:r>
            <a:r>
              <a:rPr lang="de-DE" altLang="cs-CZ" sz="2000" dirty="0"/>
              <a:t>seit </a:t>
            </a:r>
            <a:r>
              <a:rPr lang="cs-CZ" altLang="cs-CZ" sz="2000" dirty="0"/>
              <a:t>1849 </a:t>
            </a:r>
            <a:r>
              <a:rPr lang="de-DE" altLang="cs-CZ" sz="2000" dirty="0"/>
              <a:t>Herstellung von Schiffen</a:t>
            </a:r>
            <a:r>
              <a:rPr lang="cs-CZ" altLang="cs-CZ" sz="20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B4405BB4-19B8-4748-ACF6-0A87A7B7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UNIVERSITÄTEN</a:t>
            </a:r>
            <a:endParaRPr lang="cs-CZ" altLang="cs-CZ" sz="2800" dirty="0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474DC7BA-95DC-4CCA-A143-871410AB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de-DE" altLang="cs-CZ" sz="2000" dirty="0"/>
              <a:t>Christian-Albrechts-Universität zu Kiel wurde 1665</a:t>
            </a:r>
            <a:r>
              <a:rPr lang="cs-CZ" altLang="cs-CZ" sz="2000" dirty="0"/>
              <a:t> </a:t>
            </a:r>
            <a:r>
              <a:rPr lang="de-DE" altLang="cs-CZ" sz="2000" dirty="0"/>
              <a:t>vom Herzog </a:t>
            </a:r>
            <a:r>
              <a:rPr lang="cs-CZ" altLang="cs-CZ" sz="2000" dirty="0"/>
              <a:t>Christian Albrecht von </a:t>
            </a:r>
            <a:r>
              <a:rPr lang="de-DE" altLang="cs-CZ" sz="2000" dirty="0"/>
              <a:t>Schleswig-Holstein-Gottorf</a:t>
            </a:r>
            <a:r>
              <a:rPr lang="cs-CZ" altLang="cs-CZ" sz="2000" dirty="0"/>
              <a:t> </a:t>
            </a:r>
            <a:r>
              <a:rPr lang="de-DE" altLang="cs-CZ" sz="2000" dirty="0"/>
              <a:t>als die nördlichste Universität des Heiligen Römischen Reiches gegründet.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cs-CZ" sz="2000" dirty="0"/>
              <a:t>Universität zu Lübeck (seit 2002, gegründet </a:t>
            </a:r>
            <a:r>
              <a:rPr lang="cs-CZ" altLang="cs-CZ" sz="2000" dirty="0"/>
              <a:t>1964 </a:t>
            </a:r>
            <a:r>
              <a:rPr lang="de-DE" altLang="cs-CZ" sz="2000" dirty="0"/>
              <a:t>als Medizinische Akademie</a:t>
            </a:r>
            <a:r>
              <a:rPr lang="cs-CZ" altLang="cs-CZ" sz="2000" dirty="0"/>
              <a:t>, </a:t>
            </a:r>
            <a:r>
              <a:rPr lang="de-DE" altLang="cs-CZ" sz="2000" dirty="0"/>
              <a:t>seit </a:t>
            </a:r>
            <a:r>
              <a:rPr lang="cs-CZ" altLang="cs-CZ" sz="2000" dirty="0"/>
              <a:t>1973 </a:t>
            </a:r>
            <a:r>
              <a:rPr lang="de-DE" altLang="cs-CZ" sz="2000" dirty="0"/>
              <a:t>Medizinische Hochschule</a:t>
            </a:r>
            <a:r>
              <a:rPr lang="cs-CZ" altLang="cs-CZ" sz="2000" dirty="0"/>
              <a:t>, </a:t>
            </a:r>
            <a:r>
              <a:rPr lang="de-DE" altLang="cs-CZ" sz="2000" dirty="0"/>
              <a:t>seit </a:t>
            </a:r>
            <a:r>
              <a:rPr lang="cs-CZ" altLang="cs-CZ" sz="2000" dirty="0"/>
              <a:t>1985 </a:t>
            </a:r>
            <a:r>
              <a:rPr lang="de-DE" altLang="cs-CZ" sz="2000" dirty="0"/>
              <a:t>Medizinische</a:t>
            </a:r>
            <a:r>
              <a:rPr lang="cs-CZ" altLang="cs-CZ" sz="2000" dirty="0"/>
              <a:t> </a:t>
            </a:r>
            <a:r>
              <a:rPr lang="de-DE" altLang="cs-CZ" sz="2000" dirty="0"/>
              <a:t>Universität)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cs-CZ" sz="2000" dirty="0"/>
              <a:t>Universität Flensburg (1994</a:t>
            </a:r>
            <a:r>
              <a:rPr lang="cs-CZ" altLang="cs-CZ" sz="2000" dirty="0"/>
              <a:t>, </a:t>
            </a:r>
            <a:r>
              <a:rPr lang="de-DE" altLang="cs-CZ" sz="2000" dirty="0"/>
              <a:t>ging aus der 1964 gegründeten Pädagogischen Hochschule hervor</a:t>
            </a:r>
            <a:r>
              <a:rPr lang="cs-CZ" altLang="cs-CZ" sz="2000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0463048-73D7-4245-A3C7-2DD2816E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000" dirty="0"/>
              <a:t>UNESCO</a:t>
            </a:r>
            <a:r>
              <a:rPr lang="de-DE" altLang="cs-CZ" sz="2000" dirty="0"/>
              <a:t>-DENKMÄLER</a:t>
            </a:r>
            <a:br>
              <a:rPr lang="cs-CZ" altLang="cs-CZ" sz="2000" dirty="0"/>
            </a:br>
            <a:r>
              <a:rPr lang="de-DE" altLang="cs-CZ" sz="2000" dirty="0"/>
              <a:t>LÜBECK – ALTSTADT </a:t>
            </a:r>
            <a:r>
              <a:rPr lang="cs-CZ" altLang="cs-CZ" sz="2000" dirty="0"/>
              <a:t>(</a:t>
            </a:r>
            <a:r>
              <a:rPr lang="de-DE" altLang="cs-CZ" sz="2000" dirty="0"/>
              <a:t>SEIT</a:t>
            </a:r>
            <a:r>
              <a:rPr lang="cs-CZ" altLang="cs-CZ" sz="2000" dirty="0"/>
              <a:t> 1987)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34C0D251-BA77-4C1A-B739-B5153E30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de-DE" altLang="cs-CZ" sz="1400" dirty="0"/>
              <a:t>Die Freie Reichs- und Hansestadt wurde </a:t>
            </a:r>
            <a:r>
              <a:rPr lang="cs-CZ" altLang="cs-CZ" sz="1400" dirty="0"/>
              <a:t>1143</a:t>
            </a:r>
            <a:r>
              <a:rPr lang="de-DE" altLang="cs-CZ" sz="1400" dirty="0"/>
              <a:t> gegründet</a:t>
            </a:r>
            <a:r>
              <a:rPr lang="cs-CZ" altLang="cs-CZ" sz="1400" dirty="0"/>
              <a:t>, </a:t>
            </a:r>
            <a:r>
              <a:rPr lang="de-DE" altLang="cs-CZ" sz="1400" dirty="0"/>
              <a:t>Ziegelbauten der norddeutschen Gotik</a:t>
            </a:r>
            <a:r>
              <a:rPr lang="cs-CZ" altLang="cs-CZ" sz="1400" dirty="0"/>
              <a:t>, </a:t>
            </a:r>
            <a:r>
              <a:rPr lang="de-DE" altLang="cs-CZ" sz="1400" dirty="0"/>
              <a:t>das Stadtbild bestimmen sieben Türme</a:t>
            </a:r>
            <a:r>
              <a:rPr lang="cs-CZ" altLang="cs-CZ" sz="1400" dirty="0"/>
              <a:t>, </a:t>
            </a:r>
            <a:r>
              <a:rPr lang="de-DE" altLang="cs-CZ" sz="1400" dirty="0"/>
              <a:t>das weltbekannte Holstentor</a:t>
            </a:r>
            <a:r>
              <a:rPr lang="cs-CZ" altLang="cs-CZ" sz="1400" dirty="0"/>
              <a:t>, </a:t>
            </a:r>
            <a:r>
              <a:rPr lang="de-DE" altLang="cs-CZ" sz="1400" dirty="0"/>
              <a:t>das westliche Stadttor</a:t>
            </a:r>
            <a:r>
              <a:rPr lang="cs-CZ" altLang="cs-CZ" sz="1400" dirty="0"/>
              <a:t>, </a:t>
            </a:r>
            <a:r>
              <a:rPr lang="de-DE" altLang="cs-CZ" sz="1400" dirty="0"/>
              <a:t>ist heute das Symbol der Stadt</a:t>
            </a:r>
            <a:r>
              <a:rPr lang="cs-CZ" altLang="cs-CZ" sz="1400" dirty="0"/>
              <a:t>. </a:t>
            </a:r>
            <a:r>
              <a:rPr lang="de-DE" altLang="cs-CZ" sz="1400" dirty="0"/>
              <a:t>Das erste Stadtzentrum unter Denkmalschutz in Deutschland</a:t>
            </a:r>
            <a:r>
              <a:rPr lang="cs-CZ" altLang="cs-CZ" sz="1400" dirty="0"/>
              <a:t>. </a:t>
            </a:r>
            <a:r>
              <a:rPr lang="de-DE" altLang="cs-CZ" sz="1400" dirty="0"/>
              <a:t>Geburtsort von </a:t>
            </a:r>
            <a:r>
              <a:rPr lang="cs-CZ" altLang="cs-CZ" sz="1400" dirty="0"/>
              <a:t>Heinrich</a:t>
            </a:r>
            <a:r>
              <a:rPr lang="de-DE" altLang="cs-CZ" sz="1400" dirty="0"/>
              <a:t> und</a:t>
            </a:r>
            <a:r>
              <a:rPr lang="cs-CZ" altLang="cs-CZ" sz="1400"/>
              <a:t> Thomas Mann</a:t>
            </a:r>
            <a:endParaRPr lang="cs-CZ" altLang="cs-CZ" sz="1400" dirty="0"/>
          </a:p>
        </p:txBody>
      </p:sp>
      <p:pic>
        <p:nvPicPr>
          <p:cNvPr id="11268" name="Picture 2" descr="C:\Users\MT\Documents\Německo\SH-Luebeck-Altstadt.jpg">
            <a:extLst>
              <a:ext uri="{FF2B5EF4-FFF2-40B4-BE49-F238E27FC236}">
                <a16:creationId xmlns:a16="http://schemas.microsoft.com/office/drawing/2014/main" id="{4BEEE9BF-071D-42D5-B487-D58F0AD9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65401"/>
            <a:ext cx="35877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MT\Documents\Německo\SH-Luebecker Rathaus.jpg">
            <a:extLst>
              <a:ext uri="{FF2B5EF4-FFF2-40B4-BE49-F238E27FC236}">
                <a16:creationId xmlns:a16="http://schemas.microsoft.com/office/drawing/2014/main" id="{F93F1467-29C8-4524-9825-3011DEDB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229226"/>
            <a:ext cx="233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MT\Documents\Německo\SH-Luebeck-Holstentor.jpg">
            <a:extLst>
              <a:ext uri="{FF2B5EF4-FFF2-40B4-BE49-F238E27FC236}">
                <a16:creationId xmlns:a16="http://schemas.microsoft.com/office/drawing/2014/main" id="{F18B08FE-6FEE-4ED4-A388-ABF7144A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636838"/>
            <a:ext cx="33575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759649CA-53C9-4FB0-BCD4-2BFE0560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800" dirty="0"/>
              <a:t>LAGE IN DER BRD</a:t>
            </a:r>
            <a:endParaRPr lang="cs-CZ" altLang="cs-CZ" sz="2800" dirty="0"/>
          </a:p>
        </p:txBody>
      </p:sp>
      <p:pic>
        <p:nvPicPr>
          <p:cNvPr id="3075" name="Picture 2" descr="C:\Users\Tvrdík\Documents\Bavorsko\Brand-mapa.gif">
            <a:extLst>
              <a:ext uri="{FF2B5EF4-FFF2-40B4-BE49-F238E27FC236}">
                <a16:creationId xmlns:a16="http://schemas.microsoft.com/office/drawing/2014/main" id="{95E99C7E-C912-444E-9AB7-9D0277986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1604963"/>
            <a:ext cx="3333750" cy="45148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BE1FF239-57FF-45EC-B96B-A5691483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400" dirty="0"/>
              <a:t>LANDESSYMBOLE</a:t>
            </a:r>
            <a:endParaRPr lang="cs-CZ" altLang="cs-CZ" sz="2400" dirty="0"/>
          </a:p>
        </p:txBody>
      </p:sp>
      <p:pic>
        <p:nvPicPr>
          <p:cNvPr id="4099" name="Picture 2" descr="C:\Users\Tvrdík\Documents\Bavorsko\Brand-znak.png">
            <a:extLst>
              <a:ext uri="{FF2B5EF4-FFF2-40B4-BE49-F238E27FC236}">
                <a16:creationId xmlns:a16="http://schemas.microsoft.com/office/drawing/2014/main" id="{E3DCC86E-EAAA-4E90-8141-DB094C9BD3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1849439"/>
            <a:ext cx="3371850" cy="4029075"/>
          </a:xfrm>
          <a:noFill/>
        </p:spPr>
      </p:pic>
      <p:pic>
        <p:nvPicPr>
          <p:cNvPr id="4100" name="Picture 3" descr="C:\Users\Tvrdík\Documents\Bavorsko\Brand-vlajka.png">
            <a:extLst>
              <a:ext uri="{FF2B5EF4-FFF2-40B4-BE49-F238E27FC236}">
                <a16:creationId xmlns:a16="http://schemas.microsoft.com/office/drawing/2014/main" id="{5E567F12-340A-4A82-9981-B7CC5E454F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651126"/>
            <a:ext cx="4038600" cy="242411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43D34490-9E98-4DD5-8842-05B08FF6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2400" dirty="0"/>
              <a:t>HISTORISCHE LAGE </a:t>
            </a:r>
            <a:endParaRPr lang="cs-CZ" altLang="cs-CZ" sz="2400" dirty="0"/>
          </a:p>
        </p:txBody>
      </p:sp>
      <p:pic>
        <p:nvPicPr>
          <p:cNvPr id="6147" name="Picture 2" descr="C:\Users\Tvrdík\Documents\Bavorsko\Brand-Preußens Provinz.png">
            <a:extLst>
              <a:ext uri="{FF2B5EF4-FFF2-40B4-BE49-F238E27FC236}">
                <a16:creationId xmlns:a16="http://schemas.microsoft.com/office/drawing/2014/main" id="{C364E2BB-B7A2-486B-A21C-9B96325F2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1412875"/>
            <a:ext cx="10729913" cy="85725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720413BD-FA3A-4A34-B60B-666F5489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FIRMEN</a:t>
            </a:r>
            <a:endParaRPr lang="cs-CZ" altLang="cs-CZ" sz="28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0405A951-62F1-445E-BD43-CED8664E4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cs-CZ" sz="2000" dirty="0"/>
          </a:p>
          <a:p>
            <a:pPr eaLnBrk="1" hangingPunct="1"/>
            <a:r>
              <a:rPr lang="de-DE" altLang="cs-CZ" sz="2000" dirty="0"/>
              <a:t>ArcelorMittal, Eisenhüttenstadt (1950) – ursprünglich die größten Stahlwerke und metallurgische Kombinate auf dem Gebiet der ehemaligen DDR</a:t>
            </a:r>
            <a:r>
              <a:rPr lang="cs-CZ" altLang="cs-CZ" sz="2000" dirty="0"/>
              <a:t>, </a:t>
            </a:r>
            <a:r>
              <a:rPr lang="de-DE" altLang="cs-CZ" sz="2000" dirty="0"/>
              <a:t>gegründet </a:t>
            </a:r>
            <a:r>
              <a:rPr lang="cs-CZ" altLang="cs-CZ" sz="2000" dirty="0"/>
              <a:t>1950 </a:t>
            </a:r>
            <a:r>
              <a:rPr lang="de-DE" altLang="cs-CZ" sz="2000" dirty="0"/>
              <a:t>als</a:t>
            </a:r>
            <a:r>
              <a:rPr lang="cs-CZ" altLang="cs-CZ" sz="2000" dirty="0"/>
              <a:t> </a:t>
            </a:r>
            <a:r>
              <a:rPr lang="de-DE" altLang="cs-CZ" sz="2000" dirty="0"/>
              <a:t>VEB </a:t>
            </a:r>
            <a:r>
              <a:rPr lang="de-DE" altLang="cs-CZ" sz="2000" dirty="0">
                <a:solidFill>
                  <a:srgbClr val="FF0000"/>
                </a:solidFill>
              </a:rPr>
              <a:t>E</a:t>
            </a:r>
            <a:r>
              <a:rPr lang="de-DE" altLang="cs-CZ" sz="2000" dirty="0"/>
              <a:t>isenhütten</a:t>
            </a:r>
            <a:r>
              <a:rPr lang="de-DE" altLang="cs-CZ" sz="2000" dirty="0">
                <a:solidFill>
                  <a:srgbClr val="FF0000"/>
                </a:solidFill>
              </a:rPr>
              <a:t>k</a:t>
            </a:r>
            <a:r>
              <a:rPr lang="de-DE" altLang="cs-CZ" sz="2000" dirty="0"/>
              <a:t>ombinat </a:t>
            </a:r>
            <a:r>
              <a:rPr lang="de-DE" altLang="cs-CZ" sz="2000" dirty="0">
                <a:solidFill>
                  <a:srgbClr val="FF0000"/>
                </a:solidFill>
              </a:rPr>
              <a:t>O</a:t>
            </a:r>
            <a:r>
              <a:rPr lang="de-DE" altLang="cs-CZ" sz="2000" dirty="0"/>
              <a:t>st </a:t>
            </a:r>
            <a:r>
              <a:rPr lang="cs-CZ" altLang="cs-CZ" sz="2000" dirty="0"/>
              <a:t>(EKO)</a:t>
            </a:r>
            <a:r>
              <a:rPr lang="de-DE" altLang="cs-CZ" sz="2000" dirty="0"/>
              <a:t>– Hüttenwerk, nach dem Untergang der DDR</a:t>
            </a:r>
            <a:r>
              <a:rPr lang="cs-CZ" altLang="cs-CZ" sz="2000" dirty="0"/>
              <a:t> 1990 </a:t>
            </a:r>
            <a:r>
              <a:rPr lang="de-DE" altLang="cs-CZ" sz="2000" dirty="0"/>
              <a:t>als </a:t>
            </a:r>
            <a:r>
              <a:rPr lang="cs-CZ" altLang="cs-CZ" sz="2000" dirty="0"/>
              <a:t>EKO-Stahl </a:t>
            </a:r>
            <a:r>
              <a:rPr lang="de-DE" altLang="cs-CZ" sz="2000" dirty="0"/>
              <a:t>GmbH,</a:t>
            </a:r>
            <a:r>
              <a:rPr lang="cs-CZ" altLang="cs-CZ" sz="2000" dirty="0"/>
              <a:t> </a:t>
            </a:r>
            <a:r>
              <a:rPr lang="de-DE" altLang="cs-CZ" sz="2000" dirty="0"/>
              <a:t>seit </a:t>
            </a:r>
            <a:r>
              <a:rPr lang="cs-CZ" altLang="cs-CZ" sz="2000" dirty="0"/>
              <a:t>2002 </a:t>
            </a:r>
            <a:r>
              <a:rPr lang="de-DE" altLang="cs-CZ" sz="2000" dirty="0"/>
              <a:t>Bestandteil des Stahlkonzerns Arcelor</a:t>
            </a:r>
            <a:r>
              <a:rPr lang="cs-CZ" altLang="cs-CZ" sz="2000" dirty="0"/>
              <a:t>, </a:t>
            </a:r>
            <a:r>
              <a:rPr lang="de-DE" altLang="cs-CZ" sz="2000" dirty="0"/>
              <a:t>nach seiner Fusion mit Mittal </a:t>
            </a:r>
            <a:r>
              <a:rPr lang="cs-CZ" altLang="cs-CZ" sz="2000" dirty="0"/>
              <a:t>2006 </a:t>
            </a:r>
            <a:r>
              <a:rPr lang="de-DE" altLang="cs-CZ" sz="2000" dirty="0"/>
              <a:t>ArcelorMittal Eisenhüttenstadt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PCK </a:t>
            </a:r>
            <a:r>
              <a:rPr lang="de-DE" altLang="cs-CZ" sz="2000" dirty="0"/>
              <a:t>Raffinerie GmbH</a:t>
            </a:r>
            <a:r>
              <a:rPr lang="cs-CZ" altLang="cs-CZ" sz="2000" dirty="0"/>
              <a:t>  </a:t>
            </a:r>
            <a:r>
              <a:rPr lang="de-DE" altLang="cs-CZ" sz="2000" dirty="0"/>
              <a:t>Schwedt </a:t>
            </a:r>
            <a:r>
              <a:rPr lang="cs-CZ" altLang="cs-CZ" sz="2000" dirty="0"/>
              <a:t>(1958) – </a:t>
            </a:r>
            <a:r>
              <a:rPr lang="de-DE" altLang="cs-CZ" sz="2000" dirty="0"/>
              <a:t>gegründet auf der Erdölleitung „</a:t>
            </a:r>
            <a:r>
              <a:rPr lang="de-DE" altLang="cs-CZ" sz="2000" dirty="0" err="1"/>
              <a:t>Drushba</a:t>
            </a:r>
            <a:r>
              <a:rPr lang="de-DE" altLang="cs-CZ" sz="2000" dirty="0"/>
              <a:t>“ (Erdölleitung Freundschaft) als petrochemisches Kombinat</a:t>
            </a:r>
            <a:r>
              <a:rPr lang="cs-CZ" altLang="cs-CZ" sz="2000" dirty="0"/>
              <a:t> (PCK: </a:t>
            </a:r>
            <a:r>
              <a:rPr lang="cs-CZ" altLang="cs-CZ" sz="2000" dirty="0" err="1">
                <a:solidFill>
                  <a:srgbClr val="FF0000"/>
                </a:solidFill>
              </a:rPr>
              <a:t>P</a:t>
            </a:r>
            <a:r>
              <a:rPr lang="cs-CZ" altLang="cs-CZ" sz="2000" dirty="0" err="1"/>
              <a:t>etrol</a:t>
            </a:r>
            <a:r>
              <a:rPr lang="cs-CZ" altLang="cs-CZ" sz="2000" dirty="0" err="1">
                <a:solidFill>
                  <a:srgbClr val="FF0000"/>
                </a:solidFill>
              </a:rPr>
              <a:t>c</a:t>
            </a:r>
            <a:r>
              <a:rPr lang="cs-CZ" altLang="cs-CZ" sz="2000" dirty="0" err="1"/>
              <a:t>hemisches</a:t>
            </a:r>
            <a:r>
              <a:rPr lang="cs-CZ" altLang="cs-CZ" sz="2000" dirty="0"/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K</a:t>
            </a:r>
            <a:r>
              <a:rPr lang="cs-CZ" altLang="cs-CZ" sz="2000" dirty="0" err="1"/>
              <a:t>ombinat</a:t>
            </a:r>
            <a:r>
              <a:rPr lang="cs-CZ" altLang="cs-CZ" sz="2000" dirty="0"/>
              <a:t>, od 1991 </a:t>
            </a:r>
            <a:r>
              <a:rPr lang="cs-CZ" altLang="cs-CZ" sz="2000" dirty="0" err="1">
                <a:solidFill>
                  <a:srgbClr val="FF0000"/>
                </a:solidFill>
              </a:rPr>
              <a:t>P</a:t>
            </a:r>
            <a:r>
              <a:rPr lang="cs-CZ" altLang="cs-CZ" sz="2000" dirty="0" err="1"/>
              <a:t>etrol</a:t>
            </a:r>
            <a:r>
              <a:rPr lang="cs-CZ" altLang="cs-CZ" sz="2000" dirty="0" err="1">
                <a:solidFill>
                  <a:srgbClr val="FF0000"/>
                </a:solidFill>
              </a:rPr>
              <a:t>c</a:t>
            </a:r>
            <a:r>
              <a:rPr lang="cs-CZ" altLang="cs-CZ" sz="2000" dirty="0" err="1"/>
              <a:t>hemie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und</a:t>
            </a:r>
            <a:r>
              <a:rPr lang="cs-CZ" altLang="cs-CZ" sz="2000" dirty="0"/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K</a:t>
            </a:r>
            <a:r>
              <a:rPr lang="cs-CZ" altLang="cs-CZ" sz="2000" dirty="0" err="1"/>
              <a:t>unststoffe</a:t>
            </a:r>
            <a:r>
              <a:rPr lang="cs-CZ" altLang="cs-CZ" sz="2000" dirty="0"/>
              <a:t>) </a:t>
            </a:r>
            <a:r>
              <a:rPr lang="de-DE" altLang="cs-CZ" sz="2000" dirty="0"/>
              <a:t>für Verarbeitung des Erdöls mit dem Namen</a:t>
            </a:r>
            <a:r>
              <a:rPr lang="cs-CZ" altLang="cs-CZ" sz="2000" dirty="0"/>
              <a:t> VEB </a:t>
            </a:r>
            <a:r>
              <a:rPr lang="de-DE" altLang="cs-CZ" sz="2000" dirty="0"/>
              <a:t>Erdölverarbeitungswerk Schwedt</a:t>
            </a:r>
            <a:r>
              <a:rPr lang="cs-CZ" altLang="cs-CZ" sz="2000" dirty="0"/>
              <a:t>. </a:t>
            </a:r>
            <a:r>
              <a:rPr lang="de-DE" altLang="cs-CZ" sz="2000" dirty="0"/>
              <a:t>Heute im Besitz der Erdölgesellschaften </a:t>
            </a:r>
            <a:r>
              <a:rPr lang="cs-CZ" altLang="cs-CZ" sz="2000" dirty="0"/>
              <a:t>BP, </a:t>
            </a:r>
            <a:r>
              <a:rPr lang="cs-CZ" altLang="cs-CZ" sz="2000" dirty="0" err="1"/>
              <a:t>Rosněfť</a:t>
            </a:r>
            <a:r>
              <a:rPr lang="cs-CZ" altLang="cs-CZ" sz="2000" dirty="0"/>
              <a:t>, Shell, ENI </a:t>
            </a:r>
            <a:r>
              <a:rPr lang="de-DE" altLang="cs-CZ" sz="2000" dirty="0"/>
              <a:t>und Total</a:t>
            </a:r>
            <a:r>
              <a:rPr lang="cs-CZ" altLang="cs-CZ" sz="2000" dirty="0"/>
              <a:t>. </a:t>
            </a:r>
            <a:r>
              <a:rPr lang="de-DE" altLang="cs-CZ" sz="2000" dirty="0"/>
              <a:t>Sie produziert </a:t>
            </a:r>
            <a:r>
              <a:rPr lang="cs-CZ" altLang="cs-CZ" sz="2000" dirty="0"/>
              <a:t>10 % </a:t>
            </a:r>
            <a:r>
              <a:rPr lang="de-DE" altLang="cs-CZ" sz="2000" dirty="0"/>
              <a:t>des gesamten deutschen Verbrauchs von Diesel, Benzin und Heizöl ausschließlich aus russischem Erdöl</a:t>
            </a:r>
            <a:r>
              <a:rPr lang="cs-CZ" altLang="cs-CZ" sz="2000" dirty="0"/>
              <a:t>. </a:t>
            </a:r>
            <a:r>
              <a:rPr lang="de-DE" altLang="cs-CZ" sz="2000" dirty="0"/>
              <a:t>Die Erdölleitung fährt nach Leuna-Werke in Sachsen-Anhalt fort.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cs-CZ" sz="2000" dirty="0"/>
          </a:p>
          <a:p>
            <a:pPr eaLnBrk="1" hangingPunct="1"/>
            <a:endParaRPr lang="cs-CZ" alt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7B38C7A-AC11-4C1C-BFC7-D986AF0A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UNIVERSITÄTEN </a:t>
            </a:r>
            <a:endParaRPr lang="cs-CZ" alt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4DA08-E921-4FA7-B1F1-C574AF4A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2000" dirty="0"/>
              <a:t>Europa-Universität Viadrina Frankfurt an der Oder (1506-1811, 1991) – gegründet vom Brandenburger Kurfürsten </a:t>
            </a:r>
            <a:r>
              <a:rPr lang="cs-CZ" sz="2000" dirty="0"/>
              <a:t>Joachim I. </a:t>
            </a:r>
            <a:r>
              <a:rPr lang="de-DE" sz="2000" dirty="0"/>
              <a:t>als die erste brandenburgische Landesuniversität</a:t>
            </a:r>
            <a:r>
              <a:rPr lang="cs-CZ" sz="2000" dirty="0"/>
              <a:t>, </a:t>
            </a:r>
            <a:r>
              <a:rPr lang="de-DE" sz="2000" dirty="0"/>
              <a:t>nach der Gründung der Berliner Universität </a:t>
            </a:r>
            <a:r>
              <a:rPr lang="cs-CZ" sz="2000" dirty="0"/>
              <a:t>1810 </a:t>
            </a:r>
            <a:r>
              <a:rPr lang="de-DE" sz="2000" dirty="0"/>
              <a:t>wurde sie </a:t>
            </a:r>
            <a:r>
              <a:rPr lang="cs-CZ" sz="2000" dirty="0"/>
              <a:t>1811 </a:t>
            </a:r>
            <a:r>
              <a:rPr lang="de-DE" sz="2000" dirty="0"/>
              <a:t>geschlossen</a:t>
            </a:r>
            <a:r>
              <a:rPr lang="cs-CZ" sz="2000" dirty="0"/>
              <a:t>, </a:t>
            </a:r>
            <a:r>
              <a:rPr lang="de-DE" sz="2000" dirty="0"/>
              <a:t>nach schlesischem Breslau übertragen und mit der dortigen Universität verbunden</a:t>
            </a:r>
            <a:r>
              <a:rPr lang="cs-CZ" sz="2000" dirty="0"/>
              <a:t>. </a:t>
            </a:r>
            <a:r>
              <a:rPr lang="de-DE" sz="2000" dirty="0"/>
              <a:t>Zahlreiche bedeutende Persönlichkeiten studierten an der Viadrina (Gebrüder </a:t>
            </a:r>
            <a:r>
              <a:rPr lang="cs-CZ" sz="2000" dirty="0"/>
              <a:t>Wilhelm [1767-1835] </a:t>
            </a:r>
            <a:r>
              <a:rPr lang="de-DE" sz="2000" dirty="0"/>
              <a:t>und</a:t>
            </a:r>
            <a:r>
              <a:rPr lang="cs-CZ" sz="2000" dirty="0"/>
              <a:t> Alexander [1769-1859] Humboldt, Heinrich von </a:t>
            </a:r>
            <a:r>
              <a:rPr lang="de-DE" sz="2000" dirty="0"/>
              <a:t>Kleist</a:t>
            </a:r>
            <a:r>
              <a:rPr lang="cs-CZ" sz="2000" dirty="0"/>
              <a:t> [1777-1811]). </a:t>
            </a:r>
            <a:r>
              <a:rPr lang="de-DE" sz="2000" dirty="0"/>
              <a:t>Neu gegründet </a:t>
            </a:r>
            <a:r>
              <a:rPr lang="cs-CZ" sz="2000" dirty="0"/>
              <a:t>1991.</a:t>
            </a:r>
          </a:p>
          <a:p>
            <a:pPr>
              <a:defRPr/>
            </a:pPr>
            <a:r>
              <a:rPr lang="de-DE" sz="2000" dirty="0"/>
              <a:t>Universität Potsdam (1991) </a:t>
            </a:r>
            <a:r>
              <a:rPr lang="cs-CZ" sz="2000" dirty="0"/>
              <a:t>– </a:t>
            </a:r>
            <a:r>
              <a:rPr lang="de-DE" sz="2000" dirty="0"/>
              <a:t>gegründet durch Verbindung von drei Hochschulen aus der DDR-Zeit, von denen zwei die Parteischulen der kommunistischen SED waren</a:t>
            </a:r>
            <a:r>
              <a:rPr lang="cs-CZ" sz="2000" dirty="0"/>
              <a:t>: </a:t>
            </a:r>
            <a:r>
              <a:rPr lang="de-DE" sz="2000" dirty="0"/>
              <a:t>Deutsche Hochschule für Justiz (1952), Deutsche Verwaltungsakademie „Walter Ulbricht“ (1953). Die dritte war die Pädagogische Hochschule „Karl Liebknecht“ (1951).</a:t>
            </a:r>
          </a:p>
          <a:p>
            <a:pPr>
              <a:defRPr/>
            </a:pPr>
            <a:r>
              <a:rPr lang="de-DE" sz="2000" dirty="0"/>
              <a:t>Brandenburgische Technische Universität Cottbus (1991) – ging aus der 1954 gegründeten Hochschule für Bauwesen hervor</a:t>
            </a:r>
            <a:r>
              <a:rPr lang="cs-CZ" sz="2000" dirty="0"/>
              <a:t>, </a:t>
            </a:r>
            <a:r>
              <a:rPr lang="de-DE" sz="2000" dirty="0"/>
              <a:t>die aus ideologischen Gründen 1963 von der Partei geschlossen wurde</a:t>
            </a:r>
            <a:r>
              <a:rPr lang="cs-CZ" sz="2000" dirty="0"/>
              <a:t>. </a:t>
            </a:r>
            <a:r>
              <a:rPr lang="de-DE" sz="2000" dirty="0"/>
              <a:t>Wiedereröffnet </a:t>
            </a:r>
            <a:r>
              <a:rPr lang="cs-CZ" sz="2000" dirty="0"/>
              <a:t>1969 </a:t>
            </a:r>
            <a:r>
              <a:rPr lang="de-DE" sz="2000" dirty="0"/>
              <a:t>als Ingenieurhochschule für Bauwesen, 1989 in Hochschule für Bauwesen umgewandelt, 1991 BTU.</a:t>
            </a:r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8DA76608-C40C-415B-AC1C-95F43140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1800" dirty="0"/>
              <a:t>UNESCO-DENKMÄLER</a:t>
            </a:r>
            <a:endParaRPr lang="cs-CZ" altLang="cs-CZ" sz="1800" dirty="0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B257E6F4-BE13-4F48-BC69-69B85A9C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cs-CZ" sz="1400" dirty="0"/>
              <a:t>Kulturgebiet Berlin – Potsdam </a:t>
            </a:r>
            <a:r>
              <a:rPr lang="cs-CZ" altLang="cs-CZ" sz="1400" dirty="0"/>
              <a:t>(</a:t>
            </a:r>
            <a:r>
              <a:rPr lang="de-DE" altLang="cs-CZ" sz="1400" dirty="0"/>
              <a:t>Parkanlagen</a:t>
            </a:r>
            <a:r>
              <a:rPr lang="cs-CZ" altLang="cs-CZ" sz="1400" dirty="0"/>
              <a:t>, </a:t>
            </a:r>
            <a:r>
              <a:rPr lang="de-DE" altLang="cs-CZ" sz="1400" dirty="0"/>
              <a:t>Schlösser</a:t>
            </a:r>
            <a:r>
              <a:rPr lang="cs-CZ" altLang="cs-CZ" sz="1400" dirty="0"/>
              <a:t>) – </a:t>
            </a:r>
            <a:r>
              <a:rPr lang="de-DE" altLang="cs-CZ" sz="1400"/>
              <a:t>ab</a:t>
            </a:r>
            <a:r>
              <a:rPr lang="cs-CZ" altLang="cs-CZ" sz="1400"/>
              <a:t> </a:t>
            </a:r>
            <a:r>
              <a:rPr lang="cs-CZ" altLang="cs-CZ" sz="1400" dirty="0"/>
              <a:t>1990 (</a:t>
            </a:r>
            <a:r>
              <a:rPr lang="de-DE" altLang="cs-CZ" sz="1400" dirty="0"/>
              <a:t>Preußische Schlösser und Gärten)</a:t>
            </a:r>
            <a:endParaRPr lang="cs-CZ" altLang="cs-CZ" sz="1400" dirty="0"/>
          </a:p>
        </p:txBody>
      </p:sp>
      <p:pic>
        <p:nvPicPr>
          <p:cNvPr id="12292" name="Picture 2" descr="C:\Users\MT\Documents\Německo\Brandenburg-Sansouci007.jpg">
            <a:extLst>
              <a:ext uri="{FF2B5EF4-FFF2-40B4-BE49-F238E27FC236}">
                <a16:creationId xmlns:a16="http://schemas.microsoft.com/office/drawing/2014/main" id="{F3E98F13-D973-4081-9B6D-E560AF50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133601"/>
            <a:ext cx="2698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MT\Documents\Německo\Brandenburg-Neues Palais.jpg">
            <a:extLst>
              <a:ext uri="{FF2B5EF4-FFF2-40B4-BE49-F238E27FC236}">
                <a16:creationId xmlns:a16="http://schemas.microsoft.com/office/drawing/2014/main" id="{33BEC812-664B-4546-A640-E29E1751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133601"/>
            <a:ext cx="270033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C:\Users\MT\Documents\Německo\Brandenburg-Cecilienhof.jpg">
            <a:extLst>
              <a:ext uri="{FF2B5EF4-FFF2-40B4-BE49-F238E27FC236}">
                <a16:creationId xmlns:a16="http://schemas.microsoft.com/office/drawing/2014/main" id="{877B17C2-0BC9-49E0-B55F-9211ED9C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508501"/>
            <a:ext cx="2698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C:\Users\MT\Documents\Německo\Brandenburg-Sanssouci.jpg">
            <a:extLst>
              <a:ext uri="{FF2B5EF4-FFF2-40B4-BE49-F238E27FC236}">
                <a16:creationId xmlns:a16="http://schemas.microsoft.com/office/drawing/2014/main" id="{0A1FBF09-8A45-4592-BC47-D65139CD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437063"/>
            <a:ext cx="2952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>
            <a:extLst>
              <a:ext uri="{FF2B5EF4-FFF2-40B4-BE49-F238E27FC236}">
                <a16:creationId xmlns:a16="http://schemas.microsoft.com/office/drawing/2014/main" id="{44F4A343-9B16-4B7F-831C-E08B44A6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de-DE" altLang="cs-CZ" sz="2800" dirty="0"/>
              <a:t>Fläche: </a:t>
            </a:r>
            <a:r>
              <a:rPr lang="cs-CZ" altLang="cs-CZ" sz="2800" dirty="0"/>
              <a:t>23 </a:t>
            </a:r>
            <a:r>
              <a:rPr lang="de-DE" altLang="cs-CZ" sz="2800" dirty="0"/>
              <a:t>211</a:t>
            </a:r>
            <a:r>
              <a:rPr lang="cs-CZ" altLang="cs-CZ" sz="2800" dirty="0"/>
              <a:t> km</a:t>
            </a:r>
            <a:r>
              <a:rPr lang="cs-CZ" altLang="cs-CZ" sz="2800" baseline="30000" dirty="0"/>
              <a:t>2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Einwohner: </a:t>
            </a:r>
            <a:r>
              <a:rPr lang="cs-CZ" altLang="cs-CZ" sz="2800" dirty="0"/>
              <a:t>1,</a:t>
            </a:r>
            <a:r>
              <a:rPr lang="de-DE" altLang="cs-CZ" sz="2800" dirty="0"/>
              <a:t>6</a:t>
            </a:r>
            <a:r>
              <a:rPr lang="cs-CZ" altLang="cs-CZ" sz="2800" dirty="0"/>
              <a:t> </a:t>
            </a:r>
            <a:r>
              <a:rPr lang="de-DE" altLang="cs-CZ" sz="2800" dirty="0" err="1"/>
              <a:t>Mio</a:t>
            </a:r>
            <a:r>
              <a:rPr lang="cs-CZ" altLang="cs-CZ" sz="2800" dirty="0"/>
              <a:t>.</a:t>
            </a:r>
            <a:endParaRPr lang="de-DE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Beitritt zum Bund: 1990</a:t>
            </a:r>
            <a:endParaRPr lang="cs-CZ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Landeshauptstadt: </a:t>
            </a:r>
            <a:r>
              <a:rPr lang="cs-CZ" altLang="cs-CZ" sz="2800" dirty="0"/>
              <a:t>Schwerin </a:t>
            </a:r>
            <a:endParaRPr lang="de-DE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Landesparlament: Landtag Mecklenburg – Vorpommern (71 Mandate)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Prozentanzahl der Ausländer: 2,5%</a:t>
            </a:r>
            <a:endParaRPr lang="cs-CZ" altLang="cs-CZ" sz="2800" dirty="0"/>
          </a:p>
          <a:p>
            <a:pPr eaLnBrk="1" hangingPunct="1">
              <a:buFontTx/>
              <a:buChar char="-"/>
            </a:pPr>
            <a:r>
              <a:rPr lang="de-DE" altLang="cs-CZ" sz="2800" dirty="0"/>
              <a:t>BIP</a:t>
            </a:r>
            <a:r>
              <a:rPr lang="cs-CZ" altLang="cs-CZ" sz="2800" dirty="0"/>
              <a:t>: </a:t>
            </a:r>
            <a:r>
              <a:rPr lang="de-DE" altLang="cs-CZ" sz="2800" dirty="0"/>
              <a:t>46.567 </a:t>
            </a:r>
            <a:r>
              <a:rPr lang="de-DE" altLang="cs-CZ" sz="2800" dirty="0" err="1"/>
              <a:t>Mio</a:t>
            </a:r>
            <a:r>
              <a:rPr lang="cs-CZ" altLang="cs-CZ" sz="2800" dirty="0"/>
              <a:t>.</a:t>
            </a:r>
            <a:r>
              <a:rPr lang="de-DE" altLang="cs-CZ" sz="2800" dirty="0"/>
              <a:t> (pro Kopf: 28.940) – 1,4% der BRD</a:t>
            </a:r>
            <a:endParaRPr lang="cs-CZ" altLang="cs-CZ" sz="2800" dirty="0"/>
          </a:p>
        </p:txBody>
      </p:sp>
      <p:sp>
        <p:nvSpPr>
          <p:cNvPr id="22531" name="Nadpis 1">
            <a:extLst>
              <a:ext uri="{FF2B5EF4-FFF2-40B4-BE49-F238E27FC236}">
                <a16:creationId xmlns:a16="http://schemas.microsoft.com/office/drawing/2014/main" id="{9A94275C-DC51-4E75-ADAF-07A51CD5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de-DE" altLang="cs-CZ" sz="2800" dirty="0"/>
              <a:t>Land Mecklenburg – Vorpommern (MV)</a:t>
            </a:r>
            <a:r>
              <a:rPr lang="de-DE" sz="4800" dirty="0"/>
              <a:t> </a:t>
            </a:r>
            <a:br>
              <a:rPr lang="de-DE" sz="4800" dirty="0"/>
            </a:br>
            <a:r>
              <a:rPr lang="de-DE" sz="2700" dirty="0"/>
              <a:t>Land Mäkelborg-</a:t>
            </a:r>
            <a:r>
              <a:rPr lang="de-DE" sz="2700" dirty="0" err="1"/>
              <a:t>Vörpommern</a:t>
            </a:r>
            <a:r>
              <a:rPr lang="de-DE" sz="2700" dirty="0"/>
              <a:t> (niederdeutsch)</a:t>
            </a:r>
            <a:endParaRPr lang="cs-CZ" altLang="cs-CZ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1097</Words>
  <Application>Microsoft Office PowerPoint</Application>
  <PresentationFormat>Širokoúhlá obrazovka</PresentationFormat>
  <Paragraphs>65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Norddeutschland</vt:lpstr>
      <vt:lpstr>LAND BRANDENBURG (BB) KRAJ BRAMBORSKA (NIEDERSORBISCH) LAND BRANNENBORG (NIEDERDEUTSCH)</vt:lpstr>
      <vt:lpstr>LAGE IN DER BRD</vt:lpstr>
      <vt:lpstr>LANDESSYMBOLE</vt:lpstr>
      <vt:lpstr>HISTORISCHE LAGE </vt:lpstr>
      <vt:lpstr>FIRMEN</vt:lpstr>
      <vt:lpstr>UNIVERSITÄTEN </vt:lpstr>
      <vt:lpstr>UNESCO-DENKMÄLER</vt:lpstr>
      <vt:lpstr>Land Mecklenburg – Vorpommern (MV)  Land Mäkelborg-Vörpommern (niederdeutsch)</vt:lpstr>
      <vt:lpstr>LAGE IN DER BRD</vt:lpstr>
      <vt:lpstr>LANDESSYMBOLE</vt:lpstr>
      <vt:lpstr>Mecklenburg</vt:lpstr>
      <vt:lpstr>VORPOMMERN</vt:lpstr>
      <vt:lpstr>FIRMEN (SEEFAHRT)</vt:lpstr>
      <vt:lpstr>UNIVERSITÄTEN</vt:lpstr>
      <vt:lpstr>UNESCO-DENKMÄLER   STRALSUND UND WISMAR – HISTORISCHE STADTZENTREN (AB 2002)</vt:lpstr>
      <vt:lpstr>UNESCO-DENKMÄLER   STRALSUND UND WISMAR – HISTORISCHE STADTZENTREN (AB 2002)</vt:lpstr>
      <vt:lpstr>Land Schleswig – Holstein (SH)  Land Sleswig-Holsteen (niederdeutsch) Delstat Slesvig-Holsten (dänisch) Lönj Slaswik-Holstiinj (nordfriesisch)</vt:lpstr>
      <vt:lpstr>LAGE IN DER BRD</vt:lpstr>
      <vt:lpstr>LANDESSYMBOLE</vt:lpstr>
      <vt:lpstr>FIRMEN</vt:lpstr>
      <vt:lpstr>UNIVERSITÄTEN</vt:lpstr>
      <vt:lpstr>UNESCO-DENKMÄLER LÜBECK – ALTSTADT (SEIT 1987)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Norddeutschland</dc:title>
  <dc:creator>Milan Tvrdík</dc:creator>
  <cp:lastModifiedBy>Milan Tvrdík</cp:lastModifiedBy>
  <cp:revision>15</cp:revision>
  <dcterms:created xsi:type="dcterms:W3CDTF">2020-11-01T17:22:49Z</dcterms:created>
  <dcterms:modified xsi:type="dcterms:W3CDTF">2020-11-30T15:19:20Z</dcterms:modified>
</cp:coreProperties>
</file>