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73" r:id="rId6"/>
    <p:sldId id="272" r:id="rId7"/>
    <p:sldId id="265" r:id="rId8"/>
    <p:sldId id="261" r:id="rId9"/>
    <p:sldId id="268" r:id="rId10"/>
    <p:sldId id="266" r:id="rId11"/>
    <p:sldId id="267" r:id="rId12"/>
    <p:sldId id="269" r:id="rId13"/>
    <p:sldId id="270" r:id="rId14"/>
    <p:sldId id="271" r:id="rId15"/>
    <p:sldId id="26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78B-D435-4C8F-9D3C-7FA79779C07F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219604E-9B06-4B47-8CA6-3D61B2223566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55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78B-D435-4C8F-9D3C-7FA79779C07F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04E-9B06-4B47-8CA6-3D61B2223566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47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78B-D435-4C8F-9D3C-7FA79779C07F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04E-9B06-4B47-8CA6-3D61B2223566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15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78B-D435-4C8F-9D3C-7FA79779C07F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04E-9B06-4B47-8CA6-3D61B2223566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04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78B-D435-4C8F-9D3C-7FA79779C07F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04E-9B06-4B47-8CA6-3D61B2223566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76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78B-D435-4C8F-9D3C-7FA79779C07F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04E-9B06-4B47-8CA6-3D61B2223566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87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78B-D435-4C8F-9D3C-7FA79779C07F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04E-9B06-4B47-8CA6-3D61B2223566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37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78B-D435-4C8F-9D3C-7FA79779C07F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04E-9B06-4B47-8CA6-3D61B2223566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78B-D435-4C8F-9D3C-7FA79779C07F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04E-9B06-4B47-8CA6-3D61B22235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34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78B-D435-4C8F-9D3C-7FA79779C07F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04E-9B06-4B47-8CA6-3D61B2223566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76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1F3978B-D435-4C8F-9D3C-7FA79779C07F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04E-9B06-4B47-8CA6-3D61B2223566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2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3978B-D435-4C8F-9D3C-7FA79779C07F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219604E-9B06-4B47-8CA6-3D61B2223566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31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DA8FB-5217-477B-811F-E38273EF98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Rozpad Německa, rok1949 a jeho mezinárodní přesah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AC1935-0623-43F0-9D40-7B51AF381D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Dvě století střední </a:t>
            </a:r>
            <a:r>
              <a:rPr lang="cs-CZ" dirty="0" err="1"/>
              <a:t>evropy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91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2A039-2E7F-47FE-9EE0-EE2DE80B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Berlínská krize 23. 6. 1948 – 12. 5. 1949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9E43E0-CC21-474C-A488-88F95DC55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64902"/>
            <a:ext cx="9603275" cy="435678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Letecký most – vojenské letectvo</a:t>
            </a:r>
          </a:p>
          <a:p>
            <a:r>
              <a:rPr lang="cs-CZ" dirty="0"/>
              <a:t>Konec jakýchkoliv hospodářských styků mezi západními sektory Berlína a sovětským okupačním pásmem</a:t>
            </a:r>
          </a:p>
          <a:p>
            <a:r>
              <a:rPr lang="cs-CZ" dirty="0"/>
              <a:t>Urychlené přípravy ke vzniku samostatného západoněmeckého státu</a:t>
            </a:r>
          </a:p>
          <a:p>
            <a:r>
              <a:rPr lang="cs-CZ" dirty="0"/>
              <a:t>1. 9. 1948 – Bonn – prozatímní parlament – Konrád </a:t>
            </a:r>
            <a:r>
              <a:rPr lang="cs-CZ" dirty="0" err="1"/>
              <a:t>Adenauer</a:t>
            </a:r>
            <a:r>
              <a:rPr lang="cs-CZ" dirty="0"/>
              <a:t>, SPD, CDU, CSU</a:t>
            </a:r>
          </a:p>
          <a:p>
            <a:r>
              <a:rPr lang="cs-CZ" dirty="0"/>
              <a:t>Za blokády dochází k politickému a správnímu rozdělení Berlína </a:t>
            </a:r>
          </a:p>
          <a:p>
            <a:r>
              <a:rPr lang="cs-CZ" dirty="0"/>
              <a:t>prosinec 1948 – velitelství tří mocností v západním Berlíně, Ernest </a:t>
            </a:r>
            <a:r>
              <a:rPr lang="cs-CZ" dirty="0" err="1"/>
              <a:t>Reuter</a:t>
            </a:r>
            <a:endParaRPr lang="cs-CZ" dirty="0"/>
          </a:p>
          <a:p>
            <a:r>
              <a:rPr lang="cs-CZ" dirty="0"/>
              <a:t>v sovětském prostoru od 20. listopadu 1948 Friedrich </a:t>
            </a:r>
            <a:r>
              <a:rPr lang="cs-CZ" dirty="0" err="1"/>
              <a:t>Ebert</a:t>
            </a:r>
            <a:r>
              <a:rPr lang="cs-CZ" dirty="0"/>
              <a:t> (syn bývalého říšského presidenta)</a:t>
            </a:r>
          </a:p>
          <a:p>
            <a:r>
              <a:rPr lang="cs-CZ" dirty="0"/>
              <a:t>12. 5. 1949 Konec blokády (neúčinná) – obnova komunikace</a:t>
            </a:r>
          </a:p>
          <a:p>
            <a:r>
              <a:rPr lang="cs-CZ" dirty="0"/>
              <a:t>schválení ústavy SRN</a:t>
            </a:r>
          </a:p>
          <a:p>
            <a:endParaRPr lang="cs-CZ" dirty="0"/>
          </a:p>
        </p:txBody>
      </p:sp>
      <p:pic>
        <p:nvPicPr>
          <p:cNvPr id="2050" name="Picture 2" descr="https://upload.wikimedia.org/wikipedia/commons/d/d8/C-54landingattemplehof.jpg">
            <a:extLst>
              <a:ext uri="{FF2B5EF4-FFF2-40B4-BE49-F238E27FC236}">
                <a16:creationId xmlns:a16="http://schemas.microsoft.com/office/drawing/2014/main" id="{5B2BF7C4-64C0-4F77-BC4E-3202D4FFF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312" y="182165"/>
            <a:ext cx="6822863" cy="6493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79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25526-9CB2-4E1E-BB4E-D4E1BF74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německých republik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072037-3417-4451-A8E0-F4E98907E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1372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7. 9. 1949 vyhlášena Spolková republika Německo (Berlín získal samostatné postavení – pouze poradní hlas)</a:t>
            </a:r>
          </a:p>
          <a:p>
            <a:r>
              <a:rPr lang="cs-CZ" dirty="0"/>
              <a:t>Theodor </a:t>
            </a:r>
            <a:r>
              <a:rPr lang="cs-CZ" dirty="0" err="1"/>
              <a:t>Heuss</a:t>
            </a:r>
            <a:r>
              <a:rPr lang="cs-CZ" dirty="0"/>
              <a:t>, K. </a:t>
            </a:r>
            <a:r>
              <a:rPr lang="cs-CZ" dirty="0" err="1"/>
              <a:t>Adenauer</a:t>
            </a:r>
            <a:endParaRPr lang="cs-CZ" dirty="0"/>
          </a:p>
          <a:p>
            <a:endParaRPr lang="cs-CZ" dirty="0"/>
          </a:p>
          <a:p>
            <a:r>
              <a:rPr lang="cs-CZ" dirty="0"/>
              <a:t>7. 10. 1949 vyhlášena Německá demokratická republika</a:t>
            </a:r>
          </a:p>
          <a:p>
            <a:r>
              <a:rPr lang="cs-CZ" dirty="0"/>
              <a:t>Wilhelm </a:t>
            </a:r>
            <a:r>
              <a:rPr lang="cs-CZ" dirty="0" err="1"/>
              <a:t>Pieck</a:t>
            </a:r>
            <a:r>
              <a:rPr lang="cs-CZ" dirty="0"/>
              <a:t>, Otto </a:t>
            </a:r>
            <a:r>
              <a:rPr lang="cs-CZ" dirty="0" err="1"/>
              <a:t>Grotewohl</a:t>
            </a:r>
            <a:endParaRPr lang="cs-CZ" dirty="0"/>
          </a:p>
          <a:p>
            <a:r>
              <a:rPr lang="cs-CZ" dirty="0"/>
              <a:t>NDR odmítá platit reparace vůči Izraeli (nepovažuje se za právního nástupce Německé říše)</a:t>
            </a:r>
          </a:p>
          <a:p>
            <a:r>
              <a:rPr lang="cs-CZ" dirty="0"/>
              <a:t>USA prohlašují NDR za ilegální a protiústavní.</a:t>
            </a:r>
          </a:p>
          <a:p>
            <a:endParaRPr lang="cs-CZ" dirty="0"/>
          </a:p>
        </p:txBody>
      </p:sp>
      <p:pic>
        <p:nvPicPr>
          <p:cNvPr id="2050" name="Picture 2" descr="Související obrázek">
            <a:extLst>
              <a:ext uri="{FF2B5EF4-FFF2-40B4-BE49-F238E27FC236}">
                <a16:creationId xmlns:a16="http://schemas.microsoft.com/office/drawing/2014/main" id="{7EFB48BE-524B-4342-B94A-1A9B517C7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56" y="1439617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wilhelm pieck">
            <a:extLst>
              <a:ext uri="{FF2B5EF4-FFF2-40B4-BE49-F238E27FC236}">
                <a16:creationId xmlns:a16="http://schemas.microsoft.com/office/drawing/2014/main" id="{EF67EFEF-D81E-4299-B5A3-4D3E1ABCF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144" y="352425"/>
            <a:ext cx="396240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20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rada vzájemné hospodářské pomoci">
            <a:extLst>
              <a:ext uri="{FF2B5EF4-FFF2-40B4-BE49-F238E27FC236}">
                <a16:creationId xmlns:a16="http://schemas.microsoft.com/office/drawing/2014/main" id="{A882AB17-FCC1-42BD-86CC-E5324E28A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83" y="2063029"/>
            <a:ext cx="3770724" cy="251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5160405-4E15-42B2-929A-1E179529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Rada vzájemné hospodářské pomoci - </a:t>
            </a:r>
            <a:r>
              <a:rPr lang="cs-CZ" dirty="0" err="1"/>
              <a:t>rvhp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B57A86-64FE-4C76-A616-359C7E3B4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205959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Moskva 5. 1. 1949</a:t>
            </a:r>
          </a:p>
          <a:p>
            <a:r>
              <a:rPr lang="cs-CZ" sz="2400" dirty="0"/>
              <a:t>Zakládající: Bulharsko, Československo, Maďarsko, </a:t>
            </a:r>
          </a:p>
          <a:p>
            <a:pPr marL="0" indent="0">
              <a:buNone/>
            </a:pPr>
            <a:r>
              <a:rPr lang="cs-CZ" sz="2400" dirty="0"/>
              <a:t>	Polsko, Rumunsko a SSSR</a:t>
            </a:r>
          </a:p>
          <a:p>
            <a:r>
              <a:rPr lang="cs-CZ" sz="2400" dirty="0"/>
              <a:t>sovětský protipól Marshallova plánu</a:t>
            </a:r>
          </a:p>
          <a:p>
            <a:r>
              <a:rPr lang="cs-CZ" sz="2400" dirty="0"/>
              <a:t>proti ekonomické síle Západu, soběstačný prostor</a:t>
            </a:r>
          </a:p>
          <a:p>
            <a:r>
              <a:rPr lang="cs-CZ" sz="2400" dirty="0"/>
              <a:t>sofijská usnesení – zakazují a přísně kontrolují zahraniční obchod členů RVHP se Západem.</a:t>
            </a:r>
          </a:p>
          <a:p>
            <a:r>
              <a:rPr lang="cs-CZ" sz="2400" dirty="0"/>
              <a:t>Koordinace vzájemného obchodu členských zemí, hospodářská pomoc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179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47C1AD-0B60-4901-8A0A-637A69825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Severoatlantická aliance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7033F3-CF01-4E9E-8352-ACFCDD6F7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205959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/>
              <a:t>sídlo: Paříž (Brusel)</a:t>
            </a:r>
          </a:p>
          <a:p>
            <a:r>
              <a:rPr lang="cs-CZ" sz="2600" dirty="0"/>
              <a:t>Předchůdcem Bruselský pakt (17. 3. 1948) – </a:t>
            </a:r>
            <a:r>
              <a:rPr lang="cs-CZ" sz="2600" dirty="0" err="1"/>
              <a:t>BeNeLux</a:t>
            </a:r>
            <a:r>
              <a:rPr lang="cs-CZ" sz="2600" dirty="0"/>
              <a:t>, Francie, UK</a:t>
            </a:r>
          </a:p>
          <a:p>
            <a:r>
              <a:rPr lang="cs-CZ" sz="2600" dirty="0"/>
              <a:t>K obraně proti SSSR jsou potřeba i Spojené státy – debaty o nové vojenské alianci</a:t>
            </a:r>
          </a:p>
          <a:p>
            <a:r>
              <a:rPr lang="cs-CZ" sz="2600" dirty="0"/>
              <a:t>4. 4. 1949 Washington – USA, Kanada, Portugalsko, Itálie, Island, Norsko, Dánsko + Bruselský pakt</a:t>
            </a:r>
          </a:p>
          <a:p>
            <a:r>
              <a:rPr lang="cs-CZ" sz="2600" dirty="0"/>
              <a:t>První generální tajemník </a:t>
            </a:r>
            <a:r>
              <a:rPr lang="cs-CZ" sz="2600" dirty="0" err="1"/>
              <a:t>Hastings</a:t>
            </a:r>
            <a:r>
              <a:rPr lang="cs-CZ" sz="2600" dirty="0"/>
              <a:t> </a:t>
            </a:r>
            <a:r>
              <a:rPr lang="cs-CZ" sz="2600" dirty="0" err="1"/>
              <a:t>Ismay</a:t>
            </a:r>
            <a:r>
              <a:rPr lang="cs-CZ" sz="2600" dirty="0"/>
              <a:t>: úkolem NATO je udržet Ameriku v Evropě, Rusko mimo západní Evropu a Německo při zemi</a:t>
            </a:r>
          </a:p>
          <a:p>
            <a:endParaRPr lang="cs-CZ" dirty="0"/>
          </a:p>
        </p:txBody>
      </p:sp>
      <p:pic>
        <p:nvPicPr>
          <p:cNvPr id="3074" name="Picture 2" descr="Výsledek obrázku pro nato">
            <a:extLst>
              <a:ext uri="{FF2B5EF4-FFF2-40B4-BE49-F238E27FC236}">
                <a16:creationId xmlns:a16="http://schemas.microsoft.com/office/drawing/2014/main" id="{AE5D268B-CC4D-4F65-B3CF-FE63C3598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137851"/>
            <a:ext cx="4565715" cy="237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3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5748C3-9EC5-4240-B2BB-009C672F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RÁDIO SVOBODNÁ EVROPA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0CDE1F-908E-4251-9328-057B8D5F6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215386"/>
          </a:xfrm>
        </p:spPr>
        <p:txBody>
          <a:bodyPr>
            <a:normAutofit/>
          </a:bodyPr>
          <a:lstStyle/>
          <a:p>
            <a:r>
              <a:rPr lang="cs-CZ" dirty="0"/>
              <a:t>Rozhlasová organizace založená Kongresem USA – šíření objektivních informací v diktátorských režimech. </a:t>
            </a:r>
          </a:p>
          <a:p>
            <a:r>
              <a:rPr lang="cs-CZ" dirty="0"/>
              <a:t>Ovšem kompetence Národní rady pro svobodnou Evropu – červen 1949 zastupující ředitel CIA</a:t>
            </a:r>
          </a:p>
          <a:p>
            <a:r>
              <a:rPr lang="cs-CZ" dirty="0"/>
              <a:t>= reakce na založení Rady svobodného Československa (25. únor) - organizace zastupující československý exil po komunistickém převratu únoru 1948</a:t>
            </a:r>
          </a:p>
          <a:p>
            <a:r>
              <a:rPr lang="cs-CZ" dirty="0"/>
              <a:t>RFE zahájila provoz v Mnichově (1. květen 1951) v češtině</a:t>
            </a:r>
          </a:p>
          <a:p>
            <a:r>
              <a:rPr lang="cs-CZ" i="1" dirty="0"/>
              <a:t>Volá hlas svobodného Československa, rozhlasová stanice Svobodná Evropa…</a:t>
            </a:r>
            <a:r>
              <a:rPr lang="cs-CZ" dirty="0"/>
              <a:t> </a:t>
            </a:r>
          </a:p>
          <a:p>
            <a:r>
              <a:rPr lang="cs-CZ" dirty="0"/>
              <a:t>Zvuk rušiček = "moskevské </a:t>
            </a:r>
            <a:r>
              <a:rPr lang="cs-CZ" dirty="0" err="1"/>
              <a:t>boogie</a:t>
            </a:r>
            <a:r>
              <a:rPr lang="cs-CZ" dirty="0"/>
              <a:t>"</a:t>
            </a:r>
          </a:p>
          <a:p>
            <a:endParaRPr lang="cs-CZ" dirty="0"/>
          </a:p>
        </p:txBody>
      </p:sp>
      <p:pic>
        <p:nvPicPr>
          <p:cNvPr id="4102" name="Picture 6" descr="Výsledek obrázku pro rádio svobodná evropa 1949">
            <a:extLst>
              <a:ext uri="{FF2B5EF4-FFF2-40B4-BE49-F238E27FC236}">
                <a16:creationId xmlns:a16="http://schemas.microsoft.com/office/drawing/2014/main" id="{64BE5E35-39FC-4F8B-8DEB-D605B8F14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11" y="-131977"/>
            <a:ext cx="4872676" cy="191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826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1DB1D-29D3-4029-97C6-031971E32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události roku 1949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0030A3-AAB0-4642-A4F3-D721F041F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234239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/>
              <a:t>1. 10.  – </a:t>
            </a:r>
            <a:r>
              <a:rPr lang="cs-CZ" sz="2400" dirty="0" err="1"/>
              <a:t>Mao</a:t>
            </a:r>
            <a:r>
              <a:rPr lang="cs-CZ" sz="2400" dirty="0"/>
              <a:t> </a:t>
            </a:r>
            <a:r>
              <a:rPr lang="cs-CZ" sz="2400" dirty="0" err="1"/>
              <a:t>Ce</a:t>
            </a:r>
            <a:r>
              <a:rPr lang="cs-CZ" sz="2400" dirty="0"/>
              <a:t>-tung – vyhlášení Čínské lidové republiky </a:t>
            </a:r>
          </a:p>
          <a:p>
            <a:pPr marL="0" indent="0">
              <a:buNone/>
            </a:pPr>
            <a:r>
              <a:rPr lang="cs-CZ" sz="2400" dirty="0"/>
              <a:t>	= konec čínské občanské války</a:t>
            </a:r>
          </a:p>
          <a:p>
            <a:r>
              <a:rPr lang="cs-CZ" sz="2400" dirty="0"/>
              <a:t>Poražení příznivci </a:t>
            </a:r>
            <a:r>
              <a:rPr lang="cs-CZ" sz="2400" dirty="0" err="1"/>
              <a:t>Čankajška</a:t>
            </a:r>
            <a:r>
              <a:rPr lang="cs-CZ" sz="2400" dirty="0"/>
              <a:t> utíkají na Tchaj-wan (2 miliony uprchlíků) </a:t>
            </a:r>
          </a:p>
          <a:p>
            <a:pPr marL="0" indent="0">
              <a:buNone/>
            </a:pPr>
            <a:r>
              <a:rPr lang="cs-CZ" sz="2400" dirty="0"/>
              <a:t>	= Čínská republika, hl. město </a:t>
            </a:r>
            <a:r>
              <a:rPr lang="cs-CZ" sz="2400" dirty="0" err="1"/>
              <a:t>Taibei</a:t>
            </a:r>
            <a:endParaRPr lang="cs-CZ" sz="2400" dirty="0"/>
          </a:p>
          <a:p>
            <a:r>
              <a:rPr lang="cs-CZ" sz="2400" dirty="0"/>
              <a:t>8. 6. – publikován román “1984“ od George </a:t>
            </a:r>
            <a:r>
              <a:rPr lang="cs-CZ" sz="2400" dirty="0" err="1"/>
              <a:t>Orwella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červen – Emil Zátopek poprvé překonal světový rekord v běhu na 10 000 m</a:t>
            </a:r>
          </a:p>
          <a:p>
            <a:r>
              <a:rPr lang="cs-CZ" sz="2400" dirty="0"/>
              <a:t>22. 6. narozena </a:t>
            </a:r>
            <a:r>
              <a:rPr lang="cs-CZ" sz="2400" dirty="0" err="1"/>
              <a:t>Meryl</a:t>
            </a:r>
            <a:r>
              <a:rPr lang="cs-CZ" sz="2400" dirty="0"/>
              <a:t> Streepová, americká divadelní, televizní a filmová herečka</a:t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4098" name="Picture 2" descr="Výsledek obrázku">
            <a:extLst>
              <a:ext uri="{FF2B5EF4-FFF2-40B4-BE49-F238E27FC236}">
                <a16:creationId xmlns:a16="http://schemas.microsoft.com/office/drawing/2014/main" id="{66C51AAB-29DE-4FC3-A11E-EBF10F134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70" y="418442"/>
            <a:ext cx="1709323" cy="22790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meryl streep">
            <a:extLst>
              <a:ext uri="{FF2B5EF4-FFF2-40B4-BE49-F238E27FC236}">
                <a16:creationId xmlns:a16="http://schemas.microsoft.com/office/drawing/2014/main" id="{CFD213BF-3DF2-4F41-AF43-ABA4F28D4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73" r="16600"/>
          <a:stretch/>
        </p:blipFill>
        <p:spPr bwMode="auto">
          <a:xfrm>
            <a:off x="9870817" y="1853754"/>
            <a:ext cx="2316035" cy="32822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822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EB3FD-15FC-4EA9-81DB-AD7E7FA04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A59273-9BFB-4513-B166-74F0136D0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1984 george orwell">
            <a:extLst>
              <a:ext uri="{FF2B5EF4-FFF2-40B4-BE49-F238E27FC236}">
                <a16:creationId xmlns:a16="http://schemas.microsoft.com/office/drawing/2014/main" id="{80278BEC-9883-4863-A484-C0087E2D3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32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E361C-BA77-4704-A19A-D364AB2B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Německo bezprostředně po konci války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5849FD-4FB2-419B-946F-C327B3D3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460482"/>
          </a:xfrm>
        </p:spPr>
        <p:txBody>
          <a:bodyPr>
            <a:normAutofit/>
          </a:bodyPr>
          <a:lstStyle/>
          <a:p>
            <a:r>
              <a:rPr lang="cs-CZ" sz="2400" dirty="0"/>
              <a:t>8. 5. 1945 konec války v Evropě</a:t>
            </a:r>
          </a:p>
          <a:p>
            <a:r>
              <a:rPr lang="cs-CZ" sz="2400" dirty="0"/>
              <a:t>23. 5. zatčení říšské vlády ve Flensburgu – období bezvládí</a:t>
            </a:r>
          </a:p>
          <a:p>
            <a:r>
              <a:rPr lang="cs-CZ" sz="2400" dirty="0"/>
              <a:t>5. 6. deklarace o porážce Německa – převzetí moci vítěznými mocnostmi - Spojenecká kontrolní rada</a:t>
            </a:r>
          </a:p>
          <a:p>
            <a:r>
              <a:rPr lang="cs-CZ" sz="2400" dirty="0"/>
              <a:t>Rozdělení Německa – Jaltská konference (4. – 11. 2. 1945)</a:t>
            </a:r>
          </a:p>
          <a:p>
            <a:r>
              <a:rPr lang="cs-CZ" sz="2400" dirty="0"/>
              <a:t>17. 7. – 2. 8. Postupimská konference – poválečná správa Německa, uspořádání a rekonstrukce Evropy  </a:t>
            </a:r>
          </a:p>
        </p:txBody>
      </p:sp>
    </p:spTree>
    <p:extLst>
      <p:ext uri="{BB962C8B-B14F-4D97-AF65-F5344CB8AC3E}">
        <p14:creationId xmlns:p14="http://schemas.microsoft.com/office/powerpoint/2010/main" val="241229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62E5EE-0EE6-46A4-9EA5-8A83BC45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Okupační zóny.">
            <a:extLst>
              <a:ext uri="{FF2B5EF4-FFF2-40B4-BE49-F238E27FC236}">
                <a16:creationId xmlns:a16="http://schemas.microsoft.com/office/drawing/2014/main" id="{5F768DC5-5CD8-4ECB-B0D7-AA85375159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41" y="111469"/>
            <a:ext cx="8301917" cy="6635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7531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F37EA4-984C-4B31-95B3-B9DFACCC7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Sjednocení zón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8AE01A7-FB3F-41A2-804D-67B041898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36619"/>
            <a:ext cx="9603275" cy="4413350"/>
          </a:xfrm>
        </p:spPr>
        <p:txBody>
          <a:bodyPr>
            <a:normAutofit/>
          </a:bodyPr>
          <a:lstStyle/>
          <a:p>
            <a:r>
              <a:rPr lang="cs-CZ" sz="2400" dirty="0"/>
              <a:t>Postupimská konference – celé Německo má být spravováno jako hospodářsky soběstačná jednotka</a:t>
            </a:r>
          </a:p>
          <a:p>
            <a:r>
              <a:rPr lang="cs-CZ" sz="2400" dirty="0"/>
              <a:t>Červenec 1946 – výzva USA k uzavření vícestranných smluv mezi okupačními mocnostmi – cílem zvládnout hospodářské problémy</a:t>
            </a:r>
          </a:p>
          <a:p>
            <a:r>
              <a:rPr lang="cs-CZ" sz="2400" dirty="0"/>
              <a:t>Hlavní cíl – hospodářská obnova zničeného Německa</a:t>
            </a:r>
          </a:p>
          <a:p>
            <a:r>
              <a:rPr lang="cs-CZ" sz="2400" dirty="0"/>
              <a:t>5. – 11. 9. 1946 Hospodářská rada (</a:t>
            </a:r>
            <a:r>
              <a:rPr lang="cs-CZ" sz="2400" i="1" dirty="0" err="1"/>
              <a:t>Wirtschaftsrat</a:t>
            </a:r>
            <a:r>
              <a:rPr lang="cs-CZ" sz="2400" dirty="0"/>
              <a:t>) </a:t>
            </a:r>
            <a:r>
              <a:rPr lang="cs-CZ" sz="2400" dirty="0" err="1"/>
              <a:t>Minden</a:t>
            </a:r>
            <a:r>
              <a:rPr lang="cs-CZ" sz="2400" dirty="0"/>
              <a:t> </a:t>
            </a:r>
          </a:p>
          <a:p>
            <a:r>
              <a:rPr lang="cs-CZ" sz="2400" dirty="0"/>
              <a:t>10. 6. 1947 Správa sjednoceného hospodářského území (</a:t>
            </a:r>
            <a:r>
              <a:rPr lang="cs-CZ" sz="2400" i="1" dirty="0" err="1"/>
              <a:t>Verwaltung</a:t>
            </a:r>
            <a:r>
              <a:rPr lang="cs-CZ" sz="2400" i="1" dirty="0"/>
              <a:t> des </a:t>
            </a:r>
            <a:r>
              <a:rPr lang="cs-CZ" sz="2400" i="1" dirty="0" err="1"/>
              <a:t>Vereinigten</a:t>
            </a:r>
            <a:r>
              <a:rPr lang="cs-CZ" sz="2400" i="1" dirty="0"/>
              <a:t> </a:t>
            </a:r>
            <a:r>
              <a:rPr lang="cs-CZ" sz="2400" i="1" dirty="0" err="1"/>
              <a:t>Wirtschaftsgebiets</a:t>
            </a:r>
            <a:r>
              <a:rPr lang="cs-CZ" sz="2400" dirty="0"/>
              <a:t>) Frankfurt nad Mohanem.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8969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F37EA4-984C-4B31-95B3-B9DFACCC7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Sjednocení zón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8AE01A7-FB3F-41A2-804D-67B041898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21462"/>
            <a:ext cx="9603275" cy="4526470"/>
          </a:xfrm>
        </p:spPr>
        <p:txBody>
          <a:bodyPr>
            <a:normAutofit/>
          </a:bodyPr>
          <a:lstStyle/>
          <a:p>
            <a:r>
              <a:rPr lang="cs-CZ" sz="2400" dirty="0"/>
              <a:t>Moskva odmítá, Paříž reaguje vyhýbavě</a:t>
            </a:r>
          </a:p>
          <a:p>
            <a:r>
              <a:rPr lang="cs-CZ" sz="2400" dirty="0"/>
              <a:t>2. 12. 1946 New York – Ernest </a:t>
            </a:r>
            <a:r>
              <a:rPr lang="cs-CZ" sz="2400" dirty="0" err="1"/>
              <a:t>Bevin</a:t>
            </a:r>
            <a:r>
              <a:rPr lang="cs-CZ" sz="2400" dirty="0"/>
              <a:t> (UK) a James F. </a:t>
            </a:r>
            <a:r>
              <a:rPr lang="cs-CZ" sz="2400" dirty="0" err="1"/>
              <a:t>Byrnes</a:t>
            </a:r>
            <a:r>
              <a:rPr lang="cs-CZ" sz="2400" dirty="0"/>
              <a:t> (USA</a:t>
            </a:r>
            <a:r>
              <a:rPr lang="cs-CZ" sz="2400" u="sng" dirty="0"/>
              <a:t>)</a:t>
            </a:r>
            <a:endParaRPr lang="cs-CZ" sz="2400" dirty="0"/>
          </a:p>
          <a:p>
            <a:r>
              <a:rPr lang="cs-CZ" sz="2400" dirty="0"/>
              <a:t>1. 1. 1947 vytvoření </a:t>
            </a:r>
            <a:r>
              <a:rPr lang="cs-CZ" sz="2400" dirty="0" err="1"/>
              <a:t>Bizónie</a:t>
            </a:r>
            <a:r>
              <a:rPr lang="cs-CZ" sz="2400" dirty="0"/>
              <a:t> – sdružení americké a britské okupační zóny</a:t>
            </a:r>
          </a:p>
          <a:p>
            <a:r>
              <a:rPr lang="cs-CZ" sz="2400" dirty="0"/>
              <a:t>Londýnská konference – vytvoření německého státu ze západních okupačních zón, vypracování ústavy, měnová reforma</a:t>
            </a:r>
          </a:p>
          <a:p>
            <a:r>
              <a:rPr lang="cs-CZ" sz="2400" dirty="0"/>
              <a:t>Během konference – vznik </a:t>
            </a:r>
            <a:r>
              <a:rPr lang="cs-CZ" sz="2400" dirty="0" err="1"/>
              <a:t>Trizónie</a:t>
            </a:r>
            <a:r>
              <a:rPr lang="cs-CZ" sz="2400" dirty="0"/>
              <a:t> 17. 4. 1948</a:t>
            </a:r>
          </a:p>
          <a:p>
            <a:r>
              <a:rPr lang="cs-CZ" sz="2400" dirty="0"/>
              <a:t>Připojení Sárska až 1. 1. 1957</a:t>
            </a:r>
          </a:p>
        </p:txBody>
      </p:sp>
      <p:pic>
        <p:nvPicPr>
          <p:cNvPr id="3076" name="Picture 4" descr="Výsledek obrázku pro shaking hands">
            <a:extLst>
              <a:ext uri="{FF2B5EF4-FFF2-40B4-BE49-F238E27FC236}">
                <a16:creationId xmlns:a16="http://schemas.microsoft.com/office/drawing/2014/main" id="{6E658157-BF12-4798-88C1-E9C83EC15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79" y="157104"/>
            <a:ext cx="5128182" cy="2355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59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C9C43-C7C7-4A6C-A46B-D81593323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Marshallův plán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3F6702-145B-4428-AE36-6A9F7B3C2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/>
              <a:t>Přijat kongresem 3. 4. 1948 (5. 6. 1947)</a:t>
            </a:r>
          </a:p>
          <a:p>
            <a:r>
              <a:rPr lang="cs-CZ" sz="2400" dirty="0"/>
              <a:t>1948 –1952 pomoc USA asi 13 miliard dolarů (zhruba 190 miliard USD dnes)</a:t>
            </a:r>
          </a:p>
          <a:p>
            <a:r>
              <a:rPr lang="en-US" sz="2400" dirty="0" err="1"/>
              <a:t>Organisation</a:t>
            </a:r>
            <a:r>
              <a:rPr lang="en-US" sz="2400" dirty="0"/>
              <a:t> for European Economic Co-operation; (OEEC)</a:t>
            </a:r>
            <a:endParaRPr lang="cs-CZ" sz="2400" dirty="0"/>
          </a:p>
          <a:p>
            <a:r>
              <a:rPr lang="cs-CZ" sz="2400" dirty="0"/>
              <a:t>Hospodářská rekonstrukce Západní Evropy, obnova průmyslu i zemědělství, mezinárodní obchod </a:t>
            </a:r>
          </a:p>
          <a:p>
            <a:r>
              <a:rPr lang="cs-CZ" sz="2400" dirty="0"/>
              <a:t>Vede k rozdělení Evropy – na západ a východ (východ plán nepřijal – ekonomicky zaostává)</a:t>
            </a:r>
          </a:p>
          <a:p>
            <a:endParaRPr lang="cs-CZ" dirty="0"/>
          </a:p>
        </p:txBody>
      </p:sp>
      <p:pic>
        <p:nvPicPr>
          <p:cNvPr id="1026" name="Picture 2" descr="http://studena.valka.cz/marsha9.jpg">
            <a:extLst>
              <a:ext uri="{FF2B5EF4-FFF2-40B4-BE49-F238E27FC236}">
                <a16:creationId xmlns:a16="http://schemas.microsoft.com/office/drawing/2014/main" id="{C823F14A-8060-40FB-9D4B-9809855C8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920" y="546568"/>
            <a:ext cx="4064229" cy="5764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4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F37EA4-984C-4B31-95B3-B9DFACCC7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Berlínská blokáda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8AE01A7-FB3F-41A2-804D-67B041898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21462"/>
            <a:ext cx="9603275" cy="4526470"/>
          </a:xfrm>
        </p:spPr>
        <p:txBody>
          <a:bodyPr>
            <a:normAutofit/>
          </a:bodyPr>
          <a:lstStyle/>
          <a:p>
            <a:r>
              <a:rPr lang="cs-CZ" sz="2400" dirty="0"/>
              <a:t>18. 6. 1948 – Západ tiskne novou německou marku – Sověti ji odmítají</a:t>
            </a:r>
          </a:p>
          <a:p>
            <a:r>
              <a:rPr lang="cs-CZ" sz="2400" dirty="0"/>
              <a:t>22. 6. 1948 - Sověti zavádějí východní marku (cíl zavést ji i v celém Berlíně)</a:t>
            </a:r>
          </a:p>
          <a:p>
            <a:r>
              <a:rPr lang="cs-CZ" sz="2400" dirty="0"/>
              <a:t>Západ posílá 250 milionu německých marek do svých berlínských sektorů</a:t>
            </a:r>
          </a:p>
          <a:p>
            <a:r>
              <a:rPr lang="cs-CZ" sz="2400" dirty="0"/>
              <a:t>23. / 24. 6. 1948 – blokáda západních sektorů města – přerušení zásobování elektřinou pro západní sektory, uzavření pozemních a vodních cest, konec dodávek potravin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0683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21EE0D-E42E-4131-8F5B-211C41CC7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ethandazelle.files.wordpress.com/2015/01/the-four-sectors-of-berlin-from-1945-to-1990-map.jpg">
            <a:extLst>
              <a:ext uri="{FF2B5EF4-FFF2-40B4-BE49-F238E27FC236}">
                <a16:creationId xmlns:a16="http://schemas.microsoft.com/office/drawing/2014/main" id="{14846609-D533-44BD-BDB7-7F19FE8686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3826">
            <a:off x="2413313" y="129457"/>
            <a:ext cx="7154736" cy="6312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83136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0F8A4-0193-4E6B-813E-5F893F8F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upload.wikimedia.org/wikipedia/commons/thumb/6/67/BerlinerBlockadeLuftwege.png/800px-BerlinerBlockadeLuftwege.png">
            <a:extLst>
              <a:ext uri="{FF2B5EF4-FFF2-40B4-BE49-F238E27FC236}">
                <a16:creationId xmlns:a16="http://schemas.microsoft.com/office/drawing/2014/main" id="{FB0E7362-0734-4269-8A6D-B2939EF003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2661">
            <a:off x="3022810" y="77855"/>
            <a:ext cx="6146381" cy="6438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7724981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371</TotalTime>
  <Words>560</Words>
  <Application>Microsoft Office PowerPoint</Application>
  <PresentationFormat>Širokoúhlá obrazovka</PresentationFormat>
  <Paragraphs>83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Galerie</vt:lpstr>
      <vt:lpstr>Rozpad Německa, rok1949 a jeho mezinárodní přesah</vt:lpstr>
      <vt:lpstr>Německo bezprostředně po konci války</vt:lpstr>
      <vt:lpstr>Prezentace aplikace PowerPoint</vt:lpstr>
      <vt:lpstr>Sjednocení zón</vt:lpstr>
      <vt:lpstr>Sjednocení zón</vt:lpstr>
      <vt:lpstr>Marshallův plán</vt:lpstr>
      <vt:lpstr>Berlínská blokáda</vt:lpstr>
      <vt:lpstr>Prezentace aplikace PowerPoint</vt:lpstr>
      <vt:lpstr>Prezentace aplikace PowerPoint</vt:lpstr>
      <vt:lpstr>Berlínská krize 23. 6. 1948 – 12. 5. 1949</vt:lpstr>
      <vt:lpstr>Vznik německých republik</vt:lpstr>
      <vt:lpstr>Rada vzájemné hospodářské pomoci - rvhp</vt:lpstr>
      <vt:lpstr>Severoatlantická aliance</vt:lpstr>
      <vt:lpstr>RÁDIO SVOBODNÁ EVROPA</vt:lpstr>
      <vt:lpstr>Další události roku 1949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Rozpad Německa, rok1949 a jeho mezinárodní přesah</dc:title>
  <dc:creator>Pavel Pohner</dc:creator>
  <cp:lastModifiedBy>Pavel Pohner</cp:lastModifiedBy>
  <cp:revision>36</cp:revision>
  <dcterms:created xsi:type="dcterms:W3CDTF">2018-03-09T14:40:24Z</dcterms:created>
  <dcterms:modified xsi:type="dcterms:W3CDTF">2018-03-14T13:54:17Z</dcterms:modified>
</cp:coreProperties>
</file>