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8" r:id="rId2"/>
    <p:sldId id="277" r:id="rId3"/>
    <p:sldId id="257" r:id="rId4"/>
    <p:sldId id="260" r:id="rId5"/>
    <p:sldId id="266" r:id="rId6"/>
    <p:sldId id="270" r:id="rId7"/>
    <p:sldId id="269" r:id="rId8"/>
    <p:sldId id="261" r:id="rId9"/>
    <p:sldId id="267" r:id="rId10"/>
    <p:sldId id="282" r:id="rId11"/>
    <p:sldId id="280" r:id="rId12"/>
    <p:sldId id="281" r:id="rId13"/>
    <p:sldId id="268" r:id="rId14"/>
    <p:sldId id="272" r:id="rId15"/>
    <p:sldId id="273" r:id="rId16"/>
    <p:sldId id="274" r:id="rId17"/>
    <p:sldId id="275" r:id="rId18"/>
    <p:sldId id="276" r:id="rId19"/>
    <p:sldId id="286" r:id="rId20"/>
    <p:sldId id="318" r:id="rId21"/>
    <p:sldId id="319" r:id="rId22"/>
    <p:sldId id="320" r:id="rId23"/>
    <p:sldId id="321" r:id="rId24"/>
    <p:sldId id="322" r:id="rId25"/>
    <p:sldId id="323" r:id="rId26"/>
    <p:sldId id="324" r:id="rId27"/>
    <p:sldId id="279" r:id="rId28"/>
    <p:sldId id="330" r:id="rId29"/>
    <p:sldId id="326" r:id="rId30"/>
    <p:sldId id="327" r:id="rId31"/>
    <p:sldId id="328" r:id="rId32"/>
    <p:sldId id="329" r:id="rId33"/>
    <p:sldId id="296" r:id="rId34"/>
    <p:sldId id="308" r:id="rId35"/>
    <p:sldId id="258" r:id="rId36"/>
    <p:sldId id="283" r:id="rId37"/>
    <p:sldId id="284" r:id="rId38"/>
    <p:sldId id="285" r:id="rId39"/>
    <p:sldId id="271" r:id="rId4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116" d="100"/>
          <a:sy n="116" d="100"/>
        </p:scale>
        <p:origin x="76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9E463F-5FAC-45A1-8658-E5C5C85F1809}" type="datetimeFigureOut">
              <a:rPr lang="cs-CZ" smtClean="0"/>
              <a:pPr/>
              <a:t>12.03.2024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1C8ED6-D8A5-4409-89A6-EDE11CDD7B6E}"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01C8ED6-D8A5-4409-89A6-EDE11CDD7B6E}" type="slidenum">
              <a:rPr lang="cs-CZ" smtClean="0"/>
              <a:pPr/>
              <a:t>8</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1E6F8C63-F89F-4D9F-ABB9-BA055688B7E2}" type="datetimeFigureOut">
              <a:rPr lang="cs-CZ" smtClean="0"/>
              <a:pPr/>
              <a:t>12.03.2024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27AF5A3-E0D8-455D-B886-30AE10949179}"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E6F8C63-F89F-4D9F-ABB9-BA055688B7E2}" type="datetimeFigureOut">
              <a:rPr lang="cs-CZ" smtClean="0"/>
              <a:pPr/>
              <a:t>12.03.2024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27AF5A3-E0D8-455D-B886-30AE10949179}"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E6F8C63-F89F-4D9F-ABB9-BA055688B7E2}" type="datetimeFigureOut">
              <a:rPr lang="cs-CZ" smtClean="0"/>
              <a:pPr/>
              <a:t>12.03.2024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27AF5A3-E0D8-455D-B886-30AE10949179}"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E6F8C63-F89F-4D9F-ABB9-BA055688B7E2}" type="datetimeFigureOut">
              <a:rPr lang="cs-CZ" smtClean="0"/>
              <a:pPr/>
              <a:t>12.03.2024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27AF5A3-E0D8-455D-B886-30AE10949179}"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1E6F8C63-F89F-4D9F-ABB9-BA055688B7E2}" type="datetimeFigureOut">
              <a:rPr lang="cs-CZ" smtClean="0"/>
              <a:pPr/>
              <a:t>12.03.2024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27AF5A3-E0D8-455D-B886-30AE10949179}"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E6F8C63-F89F-4D9F-ABB9-BA055688B7E2}" type="datetimeFigureOut">
              <a:rPr lang="cs-CZ" smtClean="0"/>
              <a:pPr/>
              <a:t>12.03.2024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27AF5A3-E0D8-455D-B886-30AE10949179}"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E6F8C63-F89F-4D9F-ABB9-BA055688B7E2}" type="datetimeFigureOut">
              <a:rPr lang="cs-CZ" smtClean="0"/>
              <a:pPr/>
              <a:t>12.03.2024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27AF5A3-E0D8-455D-B886-30AE10949179}"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1E6F8C63-F89F-4D9F-ABB9-BA055688B7E2}" type="datetimeFigureOut">
              <a:rPr lang="cs-CZ" smtClean="0"/>
              <a:pPr/>
              <a:t>12.03.2024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27AF5A3-E0D8-455D-B886-30AE10949179}"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E6F8C63-F89F-4D9F-ABB9-BA055688B7E2}" type="datetimeFigureOut">
              <a:rPr lang="cs-CZ" smtClean="0"/>
              <a:pPr/>
              <a:t>12.03.2024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27AF5A3-E0D8-455D-B886-30AE10949179}"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E6F8C63-F89F-4D9F-ABB9-BA055688B7E2}" type="datetimeFigureOut">
              <a:rPr lang="cs-CZ" smtClean="0"/>
              <a:pPr/>
              <a:t>12.03.2024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27AF5A3-E0D8-455D-B886-30AE10949179}"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E6F8C63-F89F-4D9F-ABB9-BA055688B7E2}" type="datetimeFigureOut">
              <a:rPr lang="cs-CZ" smtClean="0"/>
              <a:pPr/>
              <a:t>12.03.2024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27AF5A3-E0D8-455D-B886-30AE10949179}"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F8C63-F89F-4D9F-ABB9-BA055688B7E2}" type="datetimeFigureOut">
              <a:rPr lang="cs-CZ" smtClean="0"/>
              <a:pPr/>
              <a:t>12.03.2024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AF5A3-E0D8-455D-B886-30AE10949179}"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LNQACv-b_xQ" TargetMode="External"/><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relax.com.ua/afisha/spektakli/opera-natalka-poltavka/attachment/natalka-2/" TargetMode="External"/><Relationship Id="rId2" Type="http://schemas.openxmlformats.org/officeDocument/2006/relationships/hyperlink" Target="https://www.youtube.com/watch?v=0osYVHnAPZE" TargetMode="Externa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solidFill>
            <a:schemeClr val="accent5">
              <a:lumMod val="75000"/>
            </a:schemeClr>
          </a:solidFill>
        </p:spPr>
        <p:txBody>
          <a:bodyPr/>
          <a:lstStyle/>
          <a:p>
            <a:r>
              <a:rPr lang="cs-CZ" dirty="0"/>
              <a:t>Kulturní pozadí (17. a 18. století)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CA0834DC-8383-43E9-882C-76728296E6EC}"/>
              </a:ext>
            </a:extLst>
          </p:cNvPr>
          <p:cNvSpPr txBox="1"/>
          <p:nvPr/>
        </p:nvSpPr>
        <p:spPr>
          <a:xfrm>
            <a:off x="323528" y="260648"/>
            <a:ext cx="4572000" cy="369332"/>
          </a:xfrm>
          <a:prstGeom prst="rect">
            <a:avLst/>
          </a:prstGeom>
          <a:noFill/>
        </p:spPr>
        <p:txBody>
          <a:bodyPr wrap="square">
            <a:spAutoFit/>
          </a:bodyPr>
          <a:lstStyle/>
          <a:p>
            <a:pPr algn="just" hangingPunct="0"/>
            <a:r>
              <a:rPr lang="cs-CZ" sz="1800" b="1" u="sng" cap="all">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Těsný vztah s folklorem</a:t>
            </a:r>
            <a:endParaRPr lang="cs-CZ" sz="1800" b="1" cap="all"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TextovéPole 6">
            <a:extLst>
              <a:ext uri="{FF2B5EF4-FFF2-40B4-BE49-F238E27FC236}">
                <a16:creationId xmlns:a16="http://schemas.microsoft.com/office/drawing/2014/main" id="{03B400F4-3B72-4A46-AB25-B2745B92AF79}"/>
              </a:ext>
            </a:extLst>
          </p:cNvPr>
          <p:cNvSpPr txBox="1"/>
          <p:nvPr/>
        </p:nvSpPr>
        <p:spPr>
          <a:xfrm>
            <a:off x="179512" y="692696"/>
            <a:ext cx="8424936" cy="923330"/>
          </a:xfrm>
          <a:prstGeom prst="rect">
            <a:avLst/>
          </a:prstGeom>
          <a:noFill/>
        </p:spPr>
        <p:txBody>
          <a:bodyPr wrap="square">
            <a:spAutoFit/>
          </a:bodyPr>
          <a:lstStyle/>
          <a:p>
            <a:pPr marL="342900" lvl="0" indent="-342900" algn="just" hangingPunct="0">
              <a:buFont typeface="Symbol" panose="05050102010706020507" pitchFamily="18" charset="2"/>
              <a:buChar char=""/>
            </a:pPr>
            <a:r>
              <a:rPr lang="cs-CZ" sz="1800" dirty="0" err="1">
                <a:effectLst/>
                <a:latin typeface="Arial" panose="020B0604020202020204" pitchFamily="34" charset="0"/>
                <a:ea typeface="Times New Roman" panose="02020603050405020304" pitchFamily="18" charset="0"/>
                <a:cs typeface="Times New Roman" panose="02020603050405020304" pitchFamily="18" charset="0"/>
              </a:rPr>
              <a:t>Kotljarevskyj</a:t>
            </a:r>
            <a:r>
              <a:rPr lang="cs-CZ" sz="1800" dirty="0">
                <a:effectLst/>
                <a:latin typeface="Arial" panose="020B0604020202020204" pitchFamily="34" charset="0"/>
                <a:ea typeface="Times New Roman" panose="02020603050405020304" pitchFamily="18" charset="0"/>
                <a:cs typeface="Times New Roman" panose="02020603050405020304" pitchFamily="18" charset="0"/>
              </a:rPr>
              <a:t> zde předvádí celou řadu lidových zábav, svátků, her, tanců, obyčejů, pověr, oblečení, věštění, strav, nápojů, materiální kultury, církevních zvyklostí, </a:t>
            </a:r>
            <a:r>
              <a:rPr lang="cs-CZ" sz="1800" dirty="0" err="1">
                <a:effectLst/>
                <a:latin typeface="Arial" panose="020B0604020202020204" pitchFamily="34" charset="0"/>
                <a:ea typeface="Times New Roman" panose="02020603050405020304" pitchFamily="18" charset="0"/>
                <a:cs typeface="Times New Roman" panose="02020603050405020304" pitchFamily="18" charset="0"/>
              </a:rPr>
              <a:t>čumakování</a:t>
            </a:r>
            <a:r>
              <a:rPr lang="cs-CZ" sz="1800" dirty="0">
                <a:effectLst/>
                <a:latin typeface="Arial" panose="020B0604020202020204" pitchFamily="34" charset="0"/>
                <a:ea typeface="Times New Roman" panose="02020603050405020304" pitchFamily="18" charset="0"/>
                <a:cs typeface="Times New Roman" panose="02020603050405020304" pitchFamily="18" charset="0"/>
              </a:rPr>
              <a:t>, pohřby, léčení, legendy, žerty, tance, pohádky.... </a:t>
            </a:r>
          </a:p>
        </p:txBody>
      </p:sp>
      <p:pic>
        <p:nvPicPr>
          <p:cNvPr id="9" name="Obrázek 8" descr="Obsah obrázku text&#10;&#10;Popis byl vytvořen automaticky">
            <a:extLst>
              <a:ext uri="{FF2B5EF4-FFF2-40B4-BE49-F238E27FC236}">
                <a16:creationId xmlns:a16="http://schemas.microsoft.com/office/drawing/2014/main" id="{07587CF1-17F6-4517-94B4-C927D1E81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844824"/>
            <a:ext cx="3456384" cy="4547874"/>
          </a:xfrm>
          <a:prstGeom prst="rect">
            <a:avLst/>
          </a:prstGeom>
        </p:spPr>
      </p:pic>
      <p:sp>
        <p:nvSpPr>
          <p:cNvPr id="11" name="TextovéPole 10">
            <a:extLst>
              <a:ext uri="{FF2B5EF4-FFF2-40B4-BE49-F238E27FC236}">
                <a16:creationId xmlns:a16="http://schemas.microsoft.com/office/drawing/2014/main" id="{F136ADFD-6730-4FE1-A540-C10EC39875E1}"/>
              </a:ext>
            </a:extLst>
          </p:cNvPr>
          <p:cNvSpPr txBox="1"/>
          <p:nvPr/>
        </p:nvSpPr>
        <p:spPr>
          <a:xfrm>
            <a:off x="467544" y="6392698"/>
            <a:ext cx="3528392" cy="430887"/>
          </a:xfrm>
          <a:prstGeom prst="rect">
            <a:avLst/>
          </a:prstGeom>
          <a:noFill/>
        </p:spPr>
        <p:txBody>
          <a:bodyPr wrap="square">
            <a:spAutoFit/>
          </a:bodyPr>
          <a:lstStyle/>
          <a:p>
            <a:r>
              <a:rPr lang="cs-CZ" sz="1100" dirty="0"/>
              <a:t>https://xoxm.art/en/creation/ilyustracziyi-do-poemy-eneyida-i-kotlyarevskogo/</a:t>
            </a:r>
          </a:p>
        </p:txBody>
      </p:sp>
      <p:sp>
        <p:nvSpPr>
          <p:cNvPr id="12" name="Rectangle 4">
            <a:extLst>
              <a:ext uri="{FF2B5EF4-FFF2-40B4-BE49-F238E27FC236}">
                <a16:creationId xmlns:a16="http://schemas.microsoft.com/office/drawing/2014/main" id="{E889FF56-E9D0-41EA-B1D4-12FDCCD07656}"/>
              </a:ext>
            </a:extLst>
          </p:cNvPr>
          <p:cNvSpPr>
            <a:spLocks noChangeArrowheads="1"/>
          </p:cNvSpPr>
          <p:nvPr/>
        </p:nvSpPr>
        <p:spPr bwMode="auto">
          <a:xfrm>
            <a:off x="4283968" y="1844824"/>
            <a:ext cx="102784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cs-CZ" sz="2000" b="1" i="0" u="sng" strike="noStrike" cap="none" normalizeH="0" baseline="0" dirty="0">
                <a:ln>
                  <a:noFill/>
                </a:ln>
                <a:solidFill>
                  <a:schemeClr val="accent6">
                    <a:lumMod val="75000"/>
                  </a:schemeClr>
                </a:solidFill>
                <a:effectLst/>
                <a:latin typeface="Arial" pitchFamily="34" charset="0"/>
                <a:ea typeface="Times New Roman" pitchFamily="18" charset="0"/>
                <a:cs typeface="Times New Roman" pitchFamily="18" charset="0"/>
              </a:rPr>
              <a:t>JAZYK</a:t>
            </a:r>
            <a:endParaRPr kumimoji="0" lang="cs-CZ" sz="2000" b="0" i="0" u="none" strike="noStrike" cap="none" normalizeH="0" baseline="0" dirty="0">
              <a:ln>
                <a:noFill/>
              </a:ln>
              <a:solidFill>
                <a:schemeClr val="accent6">
                  <a:lumMod val="75000"/>
                </a:schemeClr>
              </a:solidFill>
              <a:effectLst/>
              <a:latin typeface="Arial" pitchFamily="34" charset="0"/>
              <a:cs typeface="Arial" pitchFamily="34" charset="0"/>
            </a:endParaRPr>
          </a:p>
        </p:txBody>
      </p:sp>
      <p:sp>
        <p:nvSpPr>
          <p:cNvPr id="13" name="Obdélník 12">
            <a:extLst>
              <a:ext uri="{FF2B5EF4-FFF2-40B4-BE49-F238E27FC236}">
                <a16:creationId xmlns:a16="http://schemas.microsoft.com/office/drawing/2014/main" id="{DB82DA56-5CCF-4358-B6D3-7A22A77A0180}"/>
              </a:ext>
            </a:extLst>
          </p:cNvPr>
          <p:cNvSpPr/>
          <p:nvPr/>
        </p:nvSpPr>
        <p:spPr>
          <a:xfrm>
            <a:off x="4274452" y="2274550"/>
            <a:ext cx="4618028" cy="707886"/>
          </a:xfrm>
          <a:prstGeom prst="rect">
            <a:avLst/>
          </a:prstGeom>
        </p:spPr>
        <p:txBody>
          <a:bodyPr wrap="square">
            <a:spAutoFit/>
          </a:bodyPr>
          <a:lstStyle/>
          <a:p>
            <a:pPr marL="0" lvl="2" algn="just" fontAlgn="base">
              <a:spcBef>
                <a:spcPct val="0"/>
              </a:spcBef>
              <a:spcAft>
                <a:spcPct val="0"/>
              </a:spcAft>
            </a:pPr>
            <a:r>
              <a:rPr lang="cs-CZ" sz="2000" u="sng" dirty="0" err="1">
                <a:latin typeface="Calibri" pitchFamily="34" charset="0"/>
                <a:ea typeface="Calibri" pitchFamily="34" charset="0"/>
                <a:cs typeface="Times New Roman" pitchFamily="18" charset="0"/>
                <a:sym typeface="Times New Roman" pitchFamily="18" charset="0"/>
              </a:rPr>
              <a:t>Enejida</a:t>
            </a:r>
            <a:r>
              <a:rPr lang="cs-CZ" sz="2000" u="sng" dirty="0">
                <a:latin typeface="Calibri" pitchFamily="34" charset="0"/>
                <a:ea typeface="Calibri" pitchFamily="34" charset="0"/>
                <a:cs typeface="Times New Roman" pitchFamily="18" charset="0"/>
                <a:sym typeface="Times New Roman" pitchFamily="18" charset="0"/>
              </a:rPr>
              <a:t> -  „</a:t>
            </a:r>
            <a:r>
              <a:rPr lang="cs-CZ" sz="2000" b="1" u="sng" dirty="0">
                <a:solidFill>
                  <a:srgbClr val="0070C0"/>
                </a:solidFill>
                <a:latin typeface="Calibri" pitchFamily="34" charset="0"/>
                <a:ea typeface="Calibri" pitchFamily="34" charset="0"/>
                <a:cs typeface="Times New Roman" pitchFamily="18" charset="0"/>
                <a:sym typeface="Times New Roman" pitchFamily="18" charset="0"/>
              </a:rPr>
              <a:t>první slovník lidové ukrajinštiny“. </a:t>
            </a:r>
          </a:p>
        </p:txBody>
      </p:sp>
      <p:sp>
        <p:nvSpPr>
          <p:cNvPr id="14" name="Rectangle 5">
            <a:extLst>
              <a:ext uri="{FF2B5EF4-FFF2-40B4-BE49-F238E27FC236}">
                <a16:creationId xmlns:a16="http://schemas.microsoft.com/office/drawing/2014/main" id="{4D929756-2884-40A6-8329-B964637504E6}"/>
              </a:ext>
            </a:extLst>
          </p:cNvPr>
          <p:cNvSpPr>
            <a:spLocks noChangeArrowheads="1"/>
          </p:cNvSpPr>
          <p:nvPr/>
        </p:nvSpPr>
        <p:spPr bwMode="auto">
          <a:xfrm>
            <a:off x="4251756" y="3021425"/>
            <a:ext cx="461802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cs-CZ" b="1" i="0" u="sng" strike="noStrike" cap="all" normalizeH="0" dirty="0">
                <a:ln>
                  <a:noFill/>
                </a:ln>
                <a:solidFill>
                  <a:srgbClr val="000000"/>
                </a:solidFill>
                <a:effectLst/>
                <a:latin typeface="Arial" pitchFamily="34" charset="0"/>
                <a:ea typeface="Times New Roman" pitchFamily="18" charset="0"/>
                <a:cs typeface="Times New Roman" pitchFamily="18" charset="0"/>
              </a:rPr>
              <a:t>JAZYK ENEJIDY SE STAL VERBÁLNÍ METAFOROU UKRAJINSKÉHO CHARAKTERU. </a:t>
            </a:r>
            <a:endParaRPr kumimoji="0" lang="cs-CZ" b="0" i="0" u="none" strike="noStrike" cap="all" normalizeH="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0688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02FD4084-D803-4930-9089-63C6128DCAC9}"/>
              </a:ext>
            </a:extLst>
          </p:cNvPr>
          <p:cNvGraphicFramePr>
            <a:graphicFrameLocks noGrp="1"/>
          </p:cNvGraphicFramePr>
          <p:nvPr>
            <p:extLst>
              <p:ext uri="{D42A27DB-BD31-4B8C-83A1-F6EECF244321}">
                <p14:modId xmlns:p14="http://schemas.microsoft.com/office/powerpoint/2010/main" val="394847536"/>
              </p:ext>
            </p:extLst>
          </p:nvPr>
        </p:nvGraphicFramePr>
        <p:xfrm>
          <a:off x="899592" y="188640"/>
          <a:ext cx="7344816" cy="9529192"/>
        </p:xfrm>
        <a:graphic>
          <a:graphicData uri="http://schemas.openxmlformats.org/drawingml/2006/table">
            <a:tbl>
              <a:tblPr firstRow="1" firstCol="1" lastRow="1" lastCol="1" bandRow="1" bandCol="1">
                <a:tableStyleId>{5C22544A-7EE6-4342-B048-85BDC9FD1C3A}</a:tableStyleId>
              </a:tblPr>
              <a:tblGrid>
                <a:gridCol w="3656603">
                  <a:extLst>
                    <a:ext uri="{9D8B030D-6E8A-4147-A177-3AD203B41FA5}">
                      <a16:colId xmlns:a16="http://schemas.microsoft.com/office/drawing/2014/main" val="1635720483"/>
                    </a:ext>
                  </a:extLst>
                </a:gridCol>
                <a:gridCol w="3688213">
                  <a:extLst>
                    <a:ext uri="{9D8B030D-6E8A-4147-A177-3AD203B41FA5}">
                      <a16:colId xmlns:a16="http://schemas.microsoft.com/office/drawing/2014/main" val="2463112907"/>
                    </a:ext>
                  </a:extLst>
                </a:gridCol>
              </a:tblGrid>
              <a:tr h="9529192">
                <a:tc>
                  <a:txBody>
                    <a:bodyPr/>
                    <a:lstStyle/>
                    <a:p>
                      <a:r>
                        <a:rPr lang="cs-CZ" sz="1200" dirty="0">
                          <a:solidFill>
                            <a:schemeClr val="tx1"/>
                          </a:solidFill>
                          <a:effectLst/>
                        </a:rPr>
                        <a:t>I.</a:t>
                      </a:r>
                    </a:p>
                    <a:p>
                      <a:r>
                        <a:rPr lang="cs-CZ" sz="1200" dirty="0">
                          <a:solidFill>
                            <a:schemeClr val="tx1"/>
                          </a:solidFill>
                          <a:effectLst/>
                        </a:rPr>
                        <a:t> </a:t>
                      </a:r>
                    </a:p>
                    <a:p>
                      <a:r>
                        <a:rPr lang="ru-RU" sz="1200" dirty="0">
                          <a:solidFill>
                            <a:schemeClr val="tx1"/>
                          </a:solidFill>
                          <a:effectLst/>
                        </a:rPr>
                        <a:t>Еней був парубок моторний</a:t>
                      </a:r>
                      <a:endParaRPr lang="cs-CZ" sz="1200" dirty="0">
                        <a:solidFill>
                          <a:schemeClr val="tx1"/>
                        </a:solidFill>
                        <a:effectLst/>
                      </a:endParaRPr>
                    </a:p>
                    <a:p>
                      <a:r>
                        <a:rPr lang="ru-RU" sz="1200" dirty="0">
                          <a:solidFill>
                            <a:schemeClr val="tx1"/>
                          </a:solidFill>
                          <a:effectLst/>
                        </a:rPr>
                        <a:t>І хлопець хоть куди козак,</a:t>
                      </a:r>
                      <a:endParaRPr lang="cs-CZ" sz="1200" dirty="0">
                        <a:solidFill>
                          <a:schemeClr val="tx1"/>
                        </a:solidFill>
                        <a:effectLst/>
                      </a:endParaRPr>
                    </a:p>
                    <a:p>
                      <a:r>
                        <a:rPr lang="ru-RU" sz="1200" dirty="0">
                          <a:solidFill>
                            <a:schemeClr val="tx1"/>
                          </a:solidFill>
                          <a:effectLst/>
                        </a:rPr>
                        <a:t>Удавсь на всеє зле проворний,</a:t>
                      </a:r>
                      <a:endParaRPr lang="cs-CZ" sz="1200" dirty="0">
                        <a:solidFill>
                          <a:schemeClr val="tx1"/>
                        </a:solidFill>
                        <a:effectLst/>
                      </a:endParaRPr>
                    </a:p>
                    <a:p>
                      <a:r>
                        <a:rPr lang="ru-RU" sz="1200" dirty="0">
                          <a:solidFill>
                            <a:schemeClr val="tx1"/>
                          </a:solidFill>
                          <a:effectLst/>
                        </a:rPr>
                        <a:t>Завзятіший од всіх бурлак.</a:t>
                      </a:r>
                      <a:endParaRPr lang="cs-CZ" sz="1200" dirty="0">
                        <a:solidFill>
                          <a:schemeClr val="tx1"/>
                        </a:solidFill>
                        <a:effectLst/>
                      </a:endParaRPr>
                    </a:p>
                    <a:p>
                      <a:r>
                        <a:rPr lang="ru-RU" sz="1200" dirty="0">
                          <a:solidFill>
                            <a:schemeClr val="tx1"/>
                          </a:solidFill>
                          <a:effectLst/>
                        </a:rPr>
                        <a:t>Но греки, як спаливши Трою</a:t>
                      </a:r>
                      <a:r>
                        <a:rPr lang="cs-CZ" sz="1200" dirty="0">
                          <a:solidFill>
                            <a:schemeClr val="tx1"/>
                          </a:solidFill>
                          <a:effectLst/>
                        </a:rPr>
                        <a:t>,</a:t>
                      </a:r>
                    </a:p>
                    <a:p>
                      <a:r>
                        <a:rPr lang="ru-RU" sz="1200" dirty="0">
                          <a:solidFill>
                            <a:schemeClr val="tx1"/>
                          </a:solidFill>
                          <a:effectLst/>
                        </a:rPr>
                        <a:t>Зробили з неї скирту гною</a:t>
                      </a:r>
                      <a:r>
                        <a:rPr lang="cs-CZ" sz="1200" dirty="0">
                          <a:solidFill>
                            <a:schemeClr val="tx1"/>
                          </a:solidFill>
                          <a:effectLst/>
                        </a:rPr>
                        <a:t>,</a:t>
                      </a:r>
                    </a:p>
                    <a:p>
                      <a:r>
                        <a:rPr lang="ru-RU" sz="1200" dirty="0">
                          <a:solidFill>
                            <a:schemeClr val="tx1"/>
                          </a:solidFill>
                          <a:effectLst/>
                        </a:rPr>
                        <a:t>Він, взявши торбу, тягу дав,</a:t>
                      </a:r>
                      <a:endParaRPr lang="cs-CZ" sz="1200" dirty="0">
                        <a:solidFill>
                          <a:schemeClr val="tx1"/>
                        </a:solidFill>
                        <a:effectLst/>
                      </a:endParaRPr>
                    </a:p>
                    <a:p>
                      <a:r>
                        <a:rPr lang="ru-RU" sz="1200" dirty="0">
                          <a:solidFill>
                            <a:schemeClr val="tx1"/>
                          </a:solidFill>
                          <a:effectLst/>
                        </a:rPr>
                        <a:t>Забравши деяких троянців,</a:t>
                      </a:r>
                      <a:endParaRPr lang="cs-CZ" sz="1200" dirty="0">
                        <a:solidFill>
                          <a:schemeClr val="tx1"/>
                        </a:solidFill>
                        <a:effectLst/>
                      </a:endParaRPr>
                    </a:p>
                    <a:p>
                      <a:r>
                        <a:rPr lang="ru-RU" sz="1200" dirty="0">
                          <a:solidFill>
                            <a:schemeClr val="tx1"/>
                          </a:solidFill>
                          <a:effectLst/>
                        </a:rPr>
                        <a:t>Осмалених, як гиря, ланців,</a:t>
                      </a:r>
                      <a:endParaRPr lang="cs-CZ" sz="1200" dirty="0">
                        <a:solidFill>
                          <a:schemeClr val="tx1"/>
                        </a:solidFill>
                        <a:effectLst/>
                      </a:endParaRPr>
                    </a:p>
                    <a:p>
                      <a:r>
                        <a:rPr lang="ru-RU" sz="1200" dirty="0">
                          <a:solidFill>
                            <a:schemeClr val="tx1"/>
                          </a:solidFill>
                          <a:effectLst/>
                        </a:rPr>
                        <a:t>П</a:t>
                      </a:r>
                      <a:r>
                        <a:rPr lang="cs-CZ" sz="1200" dirty="0">
                          <a:solidFill>
                            <a:schemeClr val="tx1"/>
                          </a:solidFill>
                          <a:effectLst/>
                        </a:rPr>
                        <a:t>´</a:t>
                      </a:r>
                      <a:r>
                        <a:rPr lang="ru-RU" sz="1200" dirty="0">
                          <a:solidFill>
                            <a:schemeClr val="tx1"/>
                          </a:solidFill>
                          <a:effectLst/>
                        </a:rPr>
                        <a:t>ятами з Трої накивав.</a:t>
                      </a:r>
                      <a:endParaRPr lang="cs-CZ" sz="1200" dirty="0">
                        <a:solidFill>
                          <a:schemeClr val="tx1"/>
                        </a:solidFill>
                        <a:effectLst/>
                      </a:endParaRPr>
                    </a:p>
                    <a:p>
                      <a:r>
                        <a:rPr lang="cs-CZ" sz="1200" dirty="0">
                          <a:solidFill>
                            <a:schemeClr val="tx1"/>
                          </a:solidFill>
                          <a:effectLst/>
                        </a:rPr>
                        <a:t> </a:t>
                      </a:r>
                    </a:p>
                    <a:p>
                      <a:r>
                        <a:rPr lang="ru-RU" sz="1200" dirty="0">
                          <a:solidFill>
                            <a:schemeClr val="tx1"/>
                          </a:solidFill>
                          <a:effectLst/>
                        </a:rPr>
                        <a:t>Він, швидко поробивши човни,</a:t>
                      </a:r>
                      <a:endParaRPr lang="cs-CZ" sz="1200" dirty="0">
                        <a:solidFill>
                          <a:schemeClr val="tx1"/>
                        </a:solidFill>
                        <a:effectLst/>
                      </a:endParaRPr>
                    </a:p>
                    <a:p>
                      <a:r>
                        <a:rPr lang="ru-RU" sz="1200" dirty="0">
                          <a:solidFill>
                            <a:schemeClr val="tx1"/>
                          </a:solidFill>
                          <a:effectLst/>
                        </a:rPr>
                        <a:t>На синє море поспускав,</a:t>
                      </a:r>
                      <a:endParaRPr lang="cs-CZ" sz="1200" dirty="0">
                        <a:solidFill>
                          <a:schemeClr val="tx1"/>
                        </a:solidFill>
                        <a:effectLst/>
                      </a:endParaRPr>
                    </a:p>
                    <a:p>
                      <a:r>
                        <a:rPr lang="ru-RU" sz="1200" dirty="0">
                          <a:solidFill>
                            <a:schemeClr val="tx1"/>
                          </a:solidFill>
                          <a:effectLst/>
                        </a:rPr>
                        <a:t>Троянців  насаджавши повні,</a:t>
                      </a:r>
                      <a:endParaRPr lang="cs-CZ" sz="1200" dirty="0">
                        <a:solidFill>
                          <a:schemeClr val="tx1"/>
                        </a:solidFill>
                        <a:effectLst/>
                      </a:endParaRPr>
                    </a:p>
                    <a:p>
                      <a:r>
                        <a:rPr lang="ru-RU" sz="1200" dirty="0">
                          <a:solidFill>
                            <a:schemeClr val="tx1"/>
                          </a:solidFill>
                          <a:effectLst/>
                        </a:rPr>
                        <a:t>І куди очі почухрав.</a:t>
                      </a:r>
                      <a:endParaRPr lang="cs-CZ" sz="1200" dirty="0">
                        <a:solidFill>
                          <a:schemeClr val="tx1"/>
                        </a:solidFill>
                        <a:effectLst/>
                      </a:endParaRPr>
                    </a:p>
                    <a:p>
                      <a:r>
                        <a:rPr lang="ru-RU" sz="1200" dirty="0">
                          <a:solidFill>
                            <a:schemeClr val="tx1"/>
                          </a:solidFill>
                          <a:effectLst/>
                        </a:rPr>
                        <a:t>Но зла Юнона, суча дочка,</a:t>
                      </a:r>
                      <a:endParaRPr lang="cs-CZ" sz="1200" dirty="0">
                        <a:solidFill>
                          <a:schemeClr val="tx1"/>
                        </a:solidFill>
                        <a:effectLst/>
                      </a:endParaRPr>
                    </a:p>
                    <a:p>
                      <a:r>
                        <a:rPr lang="ru-RU" sz="1200" dirty="0">
                          <a:solidFill>
                            <a:schemeClr val="tx1"/>
                          </a:solidFill>
                          <a:effectLst/>
                        </a:rPr>
                        <a:t>Розкудкудакалась, як квочка,</a:t>
                      </a:r>
                      <a:endParaRPr lang="cs-CZ" sz="1200" dirty="0">
                        <a:solidFill>
                          <a:schemeClr val="tx1"/>
                        </a:solidFill>
                        <a:effectLst/>
                      </a:endParaRPr>
                    </a:p>
                    <a:p>
                      <a:r>
                        <a:rPr lang="ru-RU" sz="1200" dirty="0">
                          <a:solidFill>
                            <a:schemeClr val="tx1"/>
                          </a:solidFill>
                          <a:effectLst/>
                        </a:rPr>
                        <a:t>Енея не любила – страх,</a:t>
                      </a:r>
                      <a:endParaRPr lang="cs-CZ" sz="1200" dirty="0">
                        <a:solidFill>
                          <a:schemeClr val="tx1"/>
                        </a:solidFill>
                        <a:effectLst/>
                      </a:endParaRPr>
                    </a:p>
                    <a:p>
                      <a:r>
                        <a:rPr lang="ru-RU" sz="1200" dirty="0">
                          <a:solidFill>
                            <a:schemeClr val="tx1"/>
                          </a:solidFill>
                          <a:effectLst/>
                        </a:rPr>
                        <a:t>Давно вона уже хотіла,</a:t>
                      </a:r>
                      <a:endParaRPr lang="cs-CZ" sz="1200" dirty="0">
                        <a:solidFill>
                          <a:schemeClr val="tx1"/>
                        </a:solidFill>
                        <a:effectLst/>
                      </a:endParaRPr>
                    </a:p>
                    <a:p>
                      <a:r>
                        <a:rPr lang="ru-RU" sz="1200" dirty="0">
                          <a:solidFill>
                            <a:schemeClr val="tx1"/>
                          </a:solidFill>
                          <a:effectLst/>
                        </a:rPr>
                        <a:t>Його щоб душка полетіла</a:t>
                      </a:r>
                      <a:endParaRPr lang="cs-CZ" sz="1200" dirty="0">
                        <a:solidFill>
                          <a:schemeClr val="tx1"/>
                        </a:solidFill>
                        <a:effectLst/>
                      </a:endParaRPr>
                    </a:p>
                    <a:p>
                      <a:r>
                        <a:rPr lang="ru-RU" sz="1200" dirty="0">
                          <a:solidFill>
                            <a:schemeClr val="tx1"/>
                          </a:solidFill>
                          <a:effectLst/>
                        </a:rPr>
                        <a:t>К чортам і щоб дух не пах.</a:t>
                      </a:r>
                      <a:endParaRPr lang="cs-CZ" sz="1200" dirty="0">
                        <a:solidFill>
                          <a:schemeClr val="tx1"/>
                        </a:solidFill>
                        <a:effectLst/>
                      </a:endParaRPr>
                    </a:p>
                    <a:p>
                      <a:r>
                        <a:rPr lang="cs-CZ" sz="1200" dirty="0">
                          <a:solidFill>
                            <a:schemeClr val="tx1"/>
                          </a:solidFill>
                          <a:effectLst/>
                        </a:rPr>
                        <a:t> </a:t>
                      </a:r>
                    </a:p>
                    <a:p>
                      <a:r>
                        <a:rPr lang="ru-RU" sz="1200" dirty="0">
                          <a:solidFill>
                            <a:schemeClr val="tx1"/>
                          </a:solidFill>
                          <a:effectLst/>
                        </a:rPr>
                        <a:t>Еней був тяжко не по серцю</a:t>
                      </a:r>
                      <a:endParaRPr lang="cs-CZ" sz="1200" dirty="0">
                        <a:solidFill>
                          <a:schemeClr val="tx1"/>
                        </a:solidFill>
                        <a:effectLst/>
                      </a:endParaRPr>
                    </a:p>
                    <a:p>
                      <a:r>
                        <a:rPr lang="ru-RU" sz="1200" dirty="0">
                          <a:solidFill>
                            <a:schemeClr val="tx1"/>
                          </a:solidFill>
                          <a:effectLst/>
                        </a:rPr>
                        <a:t>Юноні, - все її гнівив:</a:t>
                      </a:r>
                      <a:endParaRPr lang="cs-CZ" sz="1200" dirty="0">
                        <a:solidFill>
                          <a:schemeClr val="tx1"/>
                        </a:solidFill>
                        <a:effectLst/>
                      </a:endParaRPr>
                    </a:p>
                    <a:p>
                      <a:r>
                        <a:rPr lang="ru-RU" sz="1200" dirty="0">
                          <a:solidFill>
                            <a:schemeClr val="tx1"/>
                          </a:solidFill>
                          <a:effectLst/>
                        </a:rPr>
                        <a:t>Здававсь гірччійший їй від перцю</a:t>
                      </a:r>
                      <a:r>
                        <a:rPr lang="cs-CZ" sz="1200" dirty="0">
                          <a:solidFill>
                            <a:schemeClr val="tx1"/>
                          </a:solidFill>
                          <a:effectLst/>
                        </a:rPr>
                        <a:t>,</a:t>
                      </a:r>
                    </a:p>
                    <a:p>
                      <a:r>
                        <a:rPr lang="ru-RU" sz="1200" dirty="0">
                          <a:solidFill>
                            <a:schemeClr val="tx1"/>
                          </a:solidFill>
                          <a:effectLst/>
                        </a:rPr>
                        <a:t>Ні в чім Юнони не просив,</a:t>
                      </a:r>
                      <a:endParaRPr lang="cs-CZ" sz="1200" dirty="0">
                        <a:solidFill>
                          <a:schemeClr val="tx1"/>
                        </a:solidFill>
                        <a:effectLst/>
                      </a:endParaRPr>
                    </a:p>
                    <a:p>
                      <a:r>
                        <a:rPr lang="ru-RU" sz="1200" dirty="0">
                          <a:solidFill>
                            <a:schemeClr val="tx1"/>
                          </a:solidFill>
                          <a:effectLst/>
                        </a:rPr>
                        <a:t>Но гірш за те їй не любився,</a:t>
                      </a:r>
                      <a:endParaRPr lang="cs-CZ" sz="1200" dirty="0">
                        <a:solidFill>
                          <a:schemeClr val="tx1"/>
                        </a:solidFill>
                        <a:effectLst/>
                      </a:endParaRPr>
                    </a:p>
                    <a:p>
                      <a:r>
                        <a:rPr lang="ru-RU" sz="1200" dirty="0">
                          <a:solidFill>
                            <a:schemeClr val="tx1"/>
                          </a:solidFill>
                          <a:effectLst/>
                        </a:rPr>
                        <a:t>Що, бачиш, в Трої народився</a:t>
                      </a:r>
                      <a:endParaRPr lang="cs-CZ" sz="1200" dirty="0">
                        <a:solidFill>
                          <a:schemeClr val="tx1"/>
                        </a:solidFill>
                        <a:effectLst/>
                      </a:endParaRPr>
                    </a:p>
                    <a:p>
                      <a:r>
                        <a:rPr lang="ru-RU" sz="1200" dirty="0">
                          <a:solidFill>
                            <a:schemeClr val="tx1"/>
                          </a:solidFill>
                          <a:effectLst/>
                        </a:rPr>
                        <a:t>І мамою Венеру звав,</a:t>
                      </a:r>
                      <a:endParaRPr lang="cs-CZ" sz="1200" dirty="0">
                        <a:solidFill>
                          <a:schemeClr val="tx1"/>
                        </a:solidFill>
                        <a:effectLst/>
                      </a:endParaRPr>
                    </a:p>
                    <a:p>
                      <a:r>
                        <a:rPr lang="ru-RU" sz="1200" dirty="0">
                          <a:solidFill>
                            <a:schemeClr val="tx1"/>
                          </a:solidFill>
                          <a:effectLst/>
                        </a:rPr>
                        <a:t>І що його покійний дядько,</a:t>
                      </a:r>
                      <a:endParaRPr lang="cs-CZ" sz="1200" dirty="0">
                        <a:solidFill>
                          <a:schemeClr val="tx1"/>
                        </a:solidFill>
                        <a:effectLst/>
                      </a:endParaRPr>
                    </a:p>
                    <a:p>
                      <a:r>
                        <a:rPr lang="ru-RU" sz="1200" dirty="0">
                          <a:solidFill>
                            <a:schemeClr val="tx1"/>
                          </a:solidFill>
                          <a:effectLst/>
                        </a:rPr>
                        <a:t>Паріс, Пріамове дитятко,</a:t>
                      </a:r>
                      <a:endParaRPr lang="cs-CZ" sz="1200" dirty="0">
                        <a:solidFill>
                          <a:schemeClr val="tx1"/>
                        </a:solidFill>
                        <a:effectLst/>
                      </a:endParaRPr>
                    </a:p>
                    <a:p>
                      <a:r>
                        <a:rPr lang="ru-RU" sz="1200" dirty="0">
                          <a:solidFill>
                            <a:schemeClr val="tx1"/>
                          </a:solidFill>
                          <a:effectLst/>
                        </a:rPr>
                        <a:t>Путивочку Венері дав.</a:t>
                      </a:r>
                      <a:endParaRPr lang="cs-CZ" sz="1200" dirty="0">
                        <a:solidFill>
                          <a:schemeClr val="tx1"/>
                        </a:solidFill>
                        <a:effectLst/>
                      </a:endParaRPr>
                    </a:p>
                    <a:p>
                      <a:r>
                        <a:rPr lang="cs-CZ" sz="1200" dirty="0">
                          <a:solidFill>
                            <a:schemeClr val="tx1"/>
                          </a:solidFill>
                          <a:effectLst/>
                        </a:rPr>
                        <a:t> </a:t>
                      </a:r>
                    </a:p>
                  </a:txBody>
                  <a:tcPr marL="37577" marR="37577" marT="0" marB="0">
                    <a:solidFill>
                      <a:schemeClr val="bg1"/>
                    </a:solidFill>
                  </a:tcPr>
                </a:tc>
                <a:tc>
                  <a:txBody>
                    <a:bodyPr/>
                    <a:lstStyle/>
                    <a:p>
                      <a:r>
                        <a:rPr lang="cs-CZ" sz="1200" dirty="0">
                          <a:solidFill>
                            <a:schemeClr val="tx1"/>
                          </a:solidFill>
                          <a:effectLst/>
                        </a:rPr>
                        <a:t>I. </a:t>
                      </a:r>
                    </a:p>
                    <a:p>
                      <a:r>
                        <a:rPr lang="cs-CZ" sz="1200" dirty="0">
                          <a:solidFill>
                            <a:schemeClr val="tx1"/>
                          </a:solidFill>
                          <a:effectLst/>
                        </a:rPr>
                        <a:t> </a:t>
                      </a:r>
                    </a:p>
                    <a:p>
                      <a:r>
                        <a:rPr lang="cs-CZ" sz="1200" dirty="0" err="1">
                          <a:solidFill>
                            <a:schemeClr val="tx1"/>
                          </a:solidFill>
                          <a:effectLst/>
                        </a:rPr>
                        <a:t>Eneas</a:t>
                      </a:r>
                      <a:r>
                        <a:rPr lang="cs-CZ" sz="1200" dirty="0">
                          <a:solidFill>
                            <a:schemeClr val="tx1"/>
                          </a:solidFill>
                          <a:effectLst/>
                        </a:rPr>
                        <a:t>, chlapík k pohledání</a:t>
                      </a:r>
                    </a:p>
                    <a:p>
                      <a:r>
                        <a:rPr lang="cs-CZ" sz="1200" dirty="0">
                          <a:solidFill>
                            <a:schemeClr val="tx1"/>
                          </a:solidFill>
                          <a:effectLst/>
                        </a:rPr>
                        <a:t>čiperný věru kozák byl,</a:t>
                      </a:r>
                    </a:p>
                    <a:p>
                      <a:r>
                        <a:rPr lang="cs-CZ" sz="1200" dirty="0">
                          <a:solidFill>
                            <a:schemeClr val="tx1"/>
                          </a:solidFill>
                          <a:effectLst/>
                        </a:rPr>
                        <a:t>schopný a k činu odhodlaný,</a:t>
                      </a:r>
                    </a:p>
                    <a:p>
                      <a:r>
                        <a:rPr lang="cs-CZ" sz="1200" dirty="0">
                          <a:solidFill>
                            <a:schemeClr val="tx1"/>
                          </a:solidFill>
                          <a:effectLst/>
                        </a:rPr>
                        <a:t>vše proved, co si umínil.</a:t>
                      </a:r>
                    </a:p>
                    <a:p>
                      <a:r>
                        <a:rPr lang="cs-CZ" sz="1200" dirty="0">
                          <a:solidFill>
                            <a:schemeClr val="tx1"/>
                          </a:solidFill>
                          <a:effectLst/>
                        </a:rPr>
                        <a:t>Když Řekové, dobyvše Troje,</a:t>
                      </a:r>
                    </a:p>
                    <a:p>
                      <a:r>
                        <a:rPr lang="cs-CZ" sz="1200" dirty="0">
                          <a:solidFill>
                            <a:schemeClr val="tx1"/>
                          </a:solidFill>
                          <a:effectLst/>
                        </a:rPr>
                        <a:t>z ní udělali kupku hnoje,</a:t>
                      </a:r>
                    </a:p>
                    <a:p>
                      <a:r>
                        <a:rPr lang="cs-CZ" sz="1200" dirty="0">
                          <a:solidFill>
                            <a:schemeClr val="tx1"/>
                          </a:solidFill>
                          <a:effectLst/>
                        </a:rPr>
                        <a:t>vzal torbu, šelma mazaná,</a:t>
                      </a:r>
                    </a:p>
                    <a:p>
                      <a:r>
                        <a:rPr lang="cs-CZ" sz="1200" dirty="0">
                          <a:solidFill>
                            <a:schemeClr val="tx1"/>
                          </a:solidFill>
                          <a:effectLst/>
                        </a:rPr>
                        <a:t>z Trojanů vybrav hrstku věrných,</a:t>
                      </a:r>
                    </a:p>
                    <a:p>
                      <a:r>
                        <a:rPr lang="cs-CZ" sz="1200" dirty="0">
                          <a:solidFill>
                            <a:schemeClr val="tx1"/>
                          </a:solidFill>
                          <a:effectLst/>
                        </a:rPr>
                        <a:t>houf otrhanců umouněných,</a:t>
                      </a:r>
                    </a:p>
                    <a:p>
                      <a:r>
                        <a:rPr lang="cs-CZ" sz="1200" dirty="0">
                          <a:solidFill>
                            <a:schemeClr val="tx1"/>
                          </a:solidFill>
                          <a:effectLst/>
                        </a:rPr>
                        <a:t>zakmital v běhu </a:t>
                      </a:r>
                      <a:r>
                        <a:rPr lang="cs-CZ" sz="1200" dirty="0" err="1">
                          <a:solidFill>
                            <a:schemeClr val="tx1"/>
                          </a:solidFill>
                          <a:effectLst/>
                        </a:rPr>
                        <a:t>patama</a:t>
                      </a:r>
                      <a:r>
                        <a:rPr lang="cs-CZ" sz="1200" dirty="0">
                          <a:solidFill>
                            <a:schemeClr val="tx1"/>
                          </a:solidFill>
                          <a:effectLst/>
                        </a:rPr>
                        <a:t>.</a:t>
                      </a:r>
                    </a:p>
                    <a:p>
                      <a:r>
                        <a:rPr lang="cs-CZ" sz="1200" dirty="0">
                          <a:solidFill>
                            <a:schemeClr val="tx1"/>
                          </a:solidFill>
                          <a:effectLst/>
                        </a:rPr>
                        <a:t> </a:t>
                      </a:r>
                    </a:p>
                    <a:p>
                      <a:r>
                        <a:rPr lang="cs-CZ" sz="1200" dirty="0">
                          <a:solidFill>
                            <a:schemeClr val="tx1"/>
                          </a:solidFill>
                          <a:effectLst/>
                        </a:rPr>
                        <a:t>Narychlo sbil si z prken čluny,</a:t>
                      </a:r>
                    </a:p>
                    <a:p>
                      <a:r>
                        <a:rPr lang="cs-CZ" sz="1200" dirty="0">
                          <a:solidFill>
                            <a:schemeClr val="tx1"/>
                          </a:solidFill>
                          <a:effectLst/>
                        </a:rPr>
                        <a:t>pustil do moře silného,</a:t>
                      </a:r>
                    </a:p>
                    <a:p>
                      <a:r>
                        <a:rPr lang="cs-CZ" sz="1200" dirty="0">
                          <a:solidFill>
                            <a:schemeClr val="tx1"/>
                          </a:solidFill>
                          <a:effectLst/>
                        </a:rPr>
                        <a:t>každý z nich Trojanů byl plný</a:t>
                      </a:r>
                    </a:p>
                    <a:p>
                      <a:r>
                        <a:rPr lang="cs-CZ" sz="1200" dirty="0">
                          <a:solidFill>
                            <a:schemeClr val="tx1"/>
                          </a:solidFill>
                          <a:effectLst/>
                        </a:rPr>
                        <a:t>a jel, kam voda nese ho.</a:t>
                      </a:r>
                    </a:p>
                    <a:p>
                      <a:r>
                        <a:rPr lang="cs-CZ" sz="1200" dirty="0">
                          <a:solidFill>
                            <a:schemeClr val="tx1"/>
                          </a:solidFill>
                          <a:effectLst/>
                        </a:rPr>
                        <a:t>Leč stará Juno, zlá jak psice,</a:t>
                      </a:r>
                    </a:p>
                    <a:p>
                      <a:r>
                        <a:rPr lang="cs-CZ" sz="1200" dirty="0">
                          <a:solidFill>
                            <a:schemeClr val="tx1"/>
                          </a:solidFill>
                          <a:effectLst/>
                        </a:rPr>
                        <a:t>se </a:t>
                      </a:r>
                      <a:r>
                        <a:rPr lang="cs-CZ" sz="1200" dirty="0" err="1">
                          <a:solidFill>
                            <a:schemeClr val="tx1"/>
                          </a:solidFill>
                          <a:effectLst/>
                        </a:rPr>
                        <a:t>rozkdákala</a:t>
                      </a:r>
                      <a:r>
                        <a:rPr lang="cs-CZ" sz="1200" dirty="0">
                          <a:solidFill>
                            <a:schemeClr val="tx1"/>
                          </a:solidFill>
                          <a:effectLst/>
                        </a:rPr>
                        <a:t> převelice,</a:t>
                      </a:r>
                    </a:p>
                    <a:p>
                      <a:r>
                        <a:rPr lang="cs-CZ" sz="1200" dirty="0">
                          <a:solidFill>
                            <a:schemeClr val="tx1"/>
                          </a:solidFill>
                          <a:effectLst/>
                        </a:rPr>
                        <a:t>jej nenáviděla až strach,</a:t>
                      </a:r>
                    </a:p>
                    <a:p>
                      <a:r>
                        <a:rPr lang="cs-CZ" sz="1200" dirty="0">
                          <a:solidFill>
                            <a:schemeClr val="tx1"/>
                          </a:solidFill>
                          <a:effectLst/>
                        </a:rPr>
                        <a:t>už dávno přičinit se chtěla,</a:t>
                      </a:r>
                    </a:p>
                    <a:p>
                      <a:r>
                        <a:rPr lang="cs-CZ" sz="1200" dirty="0">
                          <a:solidFill>
                            <a:schemeClr val="tx1"/>
                          </a:solidFill>
                          <a:effectLst/>
                        </a:rPr>
                        <a:t>by duše z něho vyletěla</a:t>
                      </a:r>
                    </a:p>
                    <a:p>
                      <a:r>
                        <a:rPr lang="cs-CZ" sz="1200" dirty="0">
                          <a:solidFill>
                            <a:schemeClr val="tx1"/>
                          </a:solidFill>
                          <a:effectLst/>
                        </a:rPr>
                        <a:t>a nezbyl po něm ani pach.</a:t>
                      </a:r>
                    </a:p>
                    <a:p>
                      <a:r>
                        <a:rPr lang="cs-CZ" sz="1200" dirty="0">
                          <a:solidFill>
                            <a:schemeClr val="tx1"/>
                          </a:solidFill>
                          <a:effectLst/>
                        </a:rPr>
                        <a:t> </a:t>
                      </a:r>
                    </a:p>
                    <a:p>
                      <a:r>
                        <a:rPr lang="cs-CZ" sz="1200" dirty="0">
                          <a:solidFill>
                            <a:schemeClr val="tx1"/>
                          </a:solidFill>
                          <a:effectLst/>
                        </a:rPr>
                        <a:t>Ten </a:t>
                      </a:r>
                      <a:r>
                        <a:rPr lang="cs-CZ" sz="1200" dirty="0" err="1">
                          <a:solidFill>
                            <a:schemeClr val="tx1"/>
                          </a:solidFill>
                          <a:effectLst/>
                        </a:rPr>
                        <a:t>Eneas</a:t>
                      </a:r>
                      <a:r>
                        <a:rPr lang="cs-CZ" sz="1200" dirty="0">
                          <a:solidFill>
                            <a:schemeClr val="tx1"/>
                          </a:solidFill>
                          <a:effectLst/>
                        </a:rPr>
                        <a:t> jí trnem v oku</a:t>
                      </a:r>
                    </a:p>
                    <a:p>
                      <a:r>
                        <a:rPr lang="cs-CZ" sz="1200" dirty="0">
                          <a:solidFill>
                            <a:schemeClr val="tx1"/>
                          </a:solidFill>
                          <a:effectLst/>
                        </a:rPr>
                        <a:t>a solí v očích dávno byl,</a:t>
                      </a:r>
                    </a:p>
                    <a:p>
                      <a:r>
                        <a:rPr lang="cs-CZ" sz="1200" dirty="0">
                          <a:solidFill>
                            <a:schemeClr val="tx1"/>
                          </a:solidFill>
                          <a:effectLst/>
                        </a:rPr>
                        <a:t>protivný na každém svém kroku,</a:t>
                      </a:r>
                    </a:p>
                    <a:p>
                      <a:r>
                        <a:rPr lang="cs-CZ" sz="1200" dirty="0">
                          <a:solidFill>
                            <a:schemeClr val="tx1"/>
                          </a:solidFill>
                          <a:effectLst/>
                        </a:rPr>
                        <a:t>že o přízeň se neprosil.</a:t>
                      </a:r>
                    </a:p>
                    <a:p>
                      <a:r>
                        <a:rPr lang="cs-CZ" sz="1200" dirty="0">
                          <a:solidFill>
                            <a:schemeClr val="tx1"/>
                          </a:solidFill>
                          <a:effectLst/>
                        </a:rPr>
                        <a:t>A nejvíc tohle namíchlo ji:</a:t>
                      </a:r>
                    </a:p>
                    <a:p>
                      <a:r>
                        <a:rPr lang="cs-CZ" sz="1200" dirty="0" err="1">
                          <a:solidFill>
                            <a:schemeClr val="tx1"/>
                          </a:solidFill>
                          <a:effectLst/>
                        </a:rPr>
                        <a:t>Eneas</a:t>
                      </a:r>
                      <a:r>
                        <a:rPr lang="cs-CZ" sz="1200" dirty="0">
                          <a:solidFill>
                            <a:schemeClr val="tx1"/>
                          </a:solidFill>
                          <a:effectLst/>
                        </a:rPr>
                        <a:t> narodil se v Troji,</a:t>
                      </a:r>
                    </a:p>
                    <a:p>
                      <a:r>
                        <a:rPr lang="cs-CZ" sz="1200" dirty="0">
                          <a:solidFill>
                            <a:schemeClr val="tx1"/>
                          </a:solidFill>
                          <a:effectLst/>
                        </a:rPr>
                        <a:t>Venuši mámou svoji zval,</a:t>
                      </a:r>
                    </a:p>
                    <a:p>
                      <a:r>
                        <a:rPr lang="cs-CZ" sz="1200" dirty="0">
                          <a:solidFill>
                            <a:schemeClr val="tx1"/>
                          </a:solidFill>
                          <a:effectLst/>
                        </a:rPr>
                        <a:t>a jeho strýc, jak dávno víte,</a:t>
                      </a:r>
                    </a:p>
                    <a:p>
                      <a:r>
                        <a:rPr lang="cs-CZ" sz="1200" dirty="0">
                          <a:solidFill>
                            <a:schemeClr val="tx1"/>
                          </a:solidFill>
                          <a:effectLst/>
                        </a:rPr>
                        <a:t>Paris, to Priamovo dítě,</a:t>
                      </a:r>
                    </a:p>
                    <a:p>
                      <a:r>
                        <a:rPr lang="cs-CZ" sz="1200" dirty="0">
                          <a:solidFill>
                            <a:schemeClr val="tx1"/>
                          </a:solidFill>
                          <a:effectLst/>
                        </a:rPr>
                        <a:t>Venuši jednou přednost dal.</a:t>
                      </a:r>
                    </a:p>
                    <a:p>
                      <a:r>
                        <a:rPr lang="cs-CZ" sz="1200" dirty="0">
                          <a:solidFill>
                            <a:schemeClr val="tx1"/>
                          </a:solidFill>
                          <a:effectLst/>
                        </a:rPr>
                        <a:t> </a:t>
                      </a:r>
                      <a:endParaRPr lang="cs-CZ" sz="1200" dirty="0">
                        <a:solidFill>
                          <a:schemeClr val="tx1"/>
                        </a:solidFill>
                        <a:effectLst/>
                        <a:latin typeface="Times New Roman" panose="02020603050405020304" pitchFamily="18" charset="0"/>
                        <a:ea typeface="Times New Roman" panose="02020603050405020304" pitchFamily="18" charset="0"/>
                      </a:endParaRPr>
                    </a:p>
                  </a:txBody>
                  <a:tcPr marL="37577" marR="37577" marT="0" marB="0">
                    <a:solidFill>
                      <a:schemeClr val="bg1"/>
                    </a:solidFill>
                  </a:tcPr>
                </a:tc>
                <a:extLst>
                  <a:ext uri="{0D108BD9-81ED-4DB2-BD59-A6C34878D82A}">
                    <a16:rowId xmlns:a16="http://schemas.microsoft.com/office/drawing/2014/main" val="4239661798"/>
                  </a:ext>
                </a:extLst>
              </a:tr>
            </a:tbl>
          </a:graphicData>
        </a:graphic>
      </p:graphicFrame>
    </p:spTree>
    <p:extLst>
      <p:ext uri="{BB962C8B-B14F-4D97-AF65-F5344CB8AC3E}">
        <p14:creationId xmlns:p14="http://schemas.microsoft.com/office/powerpoint/2010/main" val="1103137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78BB3C0C-9D00-43E4-80BA-540E6329387D}"/>
              </a:ext>
            </a:extLst>
          </p:cNvPr>
          <p:cNvGraphicFramePr>
            <a:graphicFrameLocks noGrp="1"/>
          </p:cNvGraphicFramePr>
          <p:nvPr>
            <p:extLst>
              <p:ext uri="{D42A27DB-BD31-4B8C-83A1-F6EECF244321}">
                <p14:modId xmlns:p14="http://schemas.microsoft.com/office/powerpoint/2010/main" val="2093644622"/>
              </p:ext>
            </p:extLst>
          </p:nvPr>
        </p:nvGraphicFramePr>
        <p:xfrm>
          <a:off x="1115616" y="620688"/>
          <a:ext cx="6779097" cy="5463835"/>
        </p:xfrm>
        <a:graphic>
          <a:graphicData uri="http://schemas.openxmlformats.org/drawingml/2006/table">
            <a:tbl>
              <a:tblPr firstRow="1" firstCol="1" lastRow="1" lastCol="1" bandRow="1" bandCol="1"/>
              <a:tblGrid>
                <a:gridCol w="3611219">
                  <a:extLst>
                    <a:ext uri="{9D8B030D-6E8A-4147-A177-3AD203B41FA5}">
                      <a16:colId xmlns:a16="http://schemas.microsoft.com/office/drawing/2014/main" val="3204456410"/>
                    </a:ext>
                  </a:extLst>
                </a:gridCol>
                <a:gridCol w="3167878">
                  <a:extLst>
                    <a:ext uri="{9D8B030D-6E8A-4147-A177-3AD203B41FA5}">
                      <a16:colId xmlns:a16="http://schemas.microsoft.com/office/drawing/2014/main" val="2168356756"/>
                    </a:ext>
                  </a:extLst>
                </a:gridCol>
              </a:tblGrid>
              <a:tr h="5463835">
                <a:tc>
                  <a:txBody>
                    <a:bodyPr/>
                    <a:lstStyle/>
                    <a:p>
                      <a:pPr algn="l" fontAlgn="t">
                        <a:spcBef>
                          <a:spcPts val="0"/>
                        </a:spcBef>
                        <a:spcAft>
                          <a:spcPts val="0"/>
                        </a:spcAft>
                      </a:pPr>
                      <a:r>
                        <a:rPr lang="cs-CZ" sz="1400" b="1" i="0" u="none" strike="noStrike" dirty="0">
                          <a:effectLst/>
                          <a:latin typeface="Times New Roman" panose="02020603050405020304" pitchFamily="18" charset="0"/>
                          <a:ea typeface="Times New Roman" panose="02020603050405020304" pitchFamily="18" charset="0"/>
                        </a:rPr>
                        <a:t>IV.</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a:effectLst/>
                          <a:latin typeface="Times New Roman" panose="02020603050405020304" pitchFamily="18" charset="0"/>
                          <a:ea typeface="Times New Roman" panose="02020603050405020304" pitchFamily="18" charset="0"/>
                        </a:rPr>
                        <a:t> </a:t>
                      </a:r>
                      <a:endParaRPr lang="cs-C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Послів ввели к царю з пихою,</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Як водилося у латин,</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Несли подарки пред собою:</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Пиріг завдовжки із аршин</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І солі кримки і бахмутки,</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Лахміття розного три жмутки,</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Еней Латину що прислав.</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Посли к Латину приступились,</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Три рази низько поклонились,</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А старший рацію сказав:</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 </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„Енеус ностер магнус панус</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І славний троянорум князь,</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Шмигляв по морю як циганус,</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Ад те, о рекс! Прислав нунк нас.</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Рогамус, доміне Латине,</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Нехай наш капут не загине,</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Пермітте жить в землі своєй,</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Хоть за пекунії, хоть гратіс,</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Ми дяковати будем сатіс</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Бенефіценції твоєй.»</a:t>
                      </a:r>
                      <a:endParaRPr lang="az-Cyrl-AZ" sz="1400" b="0" i="0" u="none" strike="noStrike" dirty="0">
                        <a:effectLst/>
                        <a:latin typeface="Arial" panose="020B0604020202020204" pitchFamily="34" charset="0"/>
                      </a:endParaRPr>
                    </a:p>
                    <a:p>
                      <a:pPr algn="l" fontAlgn="t">
                        <a:spcBef>
                          <a:spcPts val="0"/>
                        </a:spcBef>
                        <a:spcAft>
                          <a:spcPts val="0"/>
                        </a:spcAft>
                      </a:pPr>
                      <a:r>
                        <a:rPr lang="az-Cyrl-AZ" sz="1400" b="0" i="0" u="none" strike="noStrike" dirty="0">
                          <a:effectLst/>
                          <a:latin typeface="Times New Roman" panose="02020603050405020304" pitchFamily="18" charset="0"/>
                          <a:ea typeface="Times New Roman" panose="02020603050405020304" pitchFamily="18" charset="0"/>
                        </a:rPr>
                        <a:t> </a:t>
                      </a:r>
                      <a:endParaRPr lang="az-Cyrl-AZ" sz="1400" b="0" i="0" u="none" strike="noStrike" dirty="0">
                        <a:effectLst/>
                        <a:latin typeface="Arial" panose="020B0604020202020204" pitchFamily="34" charset="0"/>
                      </a:endParaRPr>
                    </a:p>
                  </a:txBody>
                  <a:tcPr marL="60475" marR="60475" marT="83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cs-CZ" sz="1400" b="1" i="0" u="none" strike="noStrike" dirty="0">
                          <a:effectLst/>
                          <a:latin typeface="Times New Roman" panose="02020603050405020304" pitchFamily="18" charset="0"/>
                          <a:ea typeface="Times New Roman" panose="02020603050405020304" pitchFamily="18" charset="0"/>
                        </a:rPr>
                        <a:t>IV.</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a:effectLst/>
                          <a:latin typeface="Times New Roman" panose="02020603050405020304" pitchFamily="18" charset="0"/>
                          <a:ea typeface="Times New Roman" panose="02020603050405020304" pitchFamily="18" charset="0"/>
                        </a:rPr>
                        <a:t> </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a:effectLst/>
                          <a:latin typeface="Times New Roman" panose="02020603050405020304" pitchFamily="18" charset="0"/>
                          <a:ea typeface="Times New Roman" panose="02020603050405020304" pitchFamily="18" charset="0"/>
                        </a:rPr>
                        <a:t>Se slávou vedli posly k caru,</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a:effectLst/>
                          <a:latin typeface="Times New Roman" panose="02020603050405020304" pitchFamily="18" charset="0"/>
                          <a:ea typeface="Times New Roman" panose="02020603050405020304" pitchFamily="18" charset="0"/>
                        </a:rPr>
                        <a:t>jak bylo zvykem </a:t>
                      </a:r>
                      <a:r>
                        <a:rPr lang="cs-CZ" sz="1400" b="0" i="0" u="none" strike="noStrike" dirty="0" err="1">
                          <a:effectLst/>
                          <a:latin typeface="Times New Roman" panose="02020603050405020304" pitchFamily="18" charset="0"/>
                          <a:ea typeface="Times New Roman" panose="02020603050405020304" pitchFamily="18" charset="0"/>
                        </a:rPr>
                        <a:t>Latínů</a:t>
                      </a:r>
                      <a:r>
                        <a:rPr lang="cs-CZ" sz="1400" b="0" i="0" u="none" strike="noStrike" dirty="0">
                          <a:effectLst/>
                          <a:latin typeface="Times New Roman" panose="02020603050405020304" pitchFamily="18" charset="0"/>
                          <a:ea typeface="Times New Roman" panose="02020603050405020304" pitchFamily="18" charset="0"/>
                        </a:rPr>
                        <a:t>,</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a:effectLst/>
                          <a:latin typeface="Times New Roman" panose="02020603050405020304" pitchFamily="18" charset="0"/>
                          <a:ea typeface="Times New Roman" panose="02020603050405020304" pitchFamily="18" charset="0"/>
                        </a:rPr>
                        <a:t>poslové nesli spoustu darů,</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a:effectLst/>
                          <a:latin typeface="Times New Roman" panose="02020603050405020304" pitchFamily="18" charset="0"/>
                          <a:ea typeface="Times New Roman" panose="02020603050405020304" pitchFamily="18" charset="0"/>
                        </a:rPr>
                        <a:t>piroh tak </a:t>
                      </a:r>
                      <a:r>
                        <a:rPr lang="cs-CZ" sz="1400" b="0" i="0" u="none" strike="noStrike" dirty="0" err="1">
                          <a:effectLst/>
                          <a:latin typeface="Times New Roman" panose="02020603050405020304" pitchFamily="18" charset="0"/>
                          <a:ea typeface="Times New Roman" panose="02020603050405020304" pitchFamily="18" charset="0"/>
                        </a:rPr>
                        <a:t>zdélí</a:t>
                      </a:r>
                      <a:r>
                        <a:rPr lang="cs-CZ" sz="1400" b="0" i="0" u="none" strike="noStrike" dirty="0">
                          <a:effectLst/>
                          <a:latin typeface="Times New Roman" panose="02020603050405020304" pitchFamily="18" charset="0"/>
                          <a:ea typeface="Times New Roman" panose="02020603050405020304" pitchFamily="18" charset="0"/>
                        </a:rPr>
                        <a:t> </a:t>
                      </a:r>
                      <a:r>
                        <a:rPr lang="cs-CZ" sz="1400" b="0" i="0" u="none" strike="noStrike" dirty="0" err="1">
                          <a:effectLst/>
                          <a:latin typeface="Times New Roman" panose="02020603050405020304" pitchFamily="18" charset="0"/>
                          <a:ea typeface="Times New Roman" panose="02020603050405020304" pitchFamily="18" charset="0"/>
                        </a:rPr>
                        <a:t>aršínu</a:t>
                      </a:r>
                      <a:r>
                        <a:rPr lang="cs-CZ" sz="1400" b="0" i="0" u="none" strike="noStrike" dirty="0">
                          <a:effectLst/>
                          <a:latin typeface="Times New Roman" panose="02020603050405020304" pitchFamily="18" charset="0"/>
                          <a:ea typeface="Times New Roman" panose="02020603050405020304" pitchFamily="18" charset="0"/>
                        </a:rPr>
                        <a:t>,</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err="1">
                          <a:effectLst/>
                          <a:latin typeface="Times New Roman" panose="02020603050405020304" pitchFamily="18" charset="0"/>
                          <a:ea typeface="Times New Roman" panose="02020603050405020304" pitchFamily="18" charset="0"/>
                        </a:rPr>
                        <a:t>bachmutské</a:t>
                      </a:r>
                      <a:r>
                        <a:rPr lang="cs-CZ" sz="1400" b="0" i="0" u="none" strike="noStrike" dirty="0">
                          <a:effectLst/>
                          <a:latin typeface="Times New Roman" panose="02020603050405020304" pitchFamily="18" charset="0"/>
                          <a:ea typeface="Times New Roman" panose="02020603050405020304" pitchFamily="18" charset="0"/>
                        </a:rPr>
                        <a:t>, krymské soli dosti,</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a:effectLst/>
                          <a:latin typeface="Times New Roman" panose="02020603050405020304" pitchFamily="18" charset="0"/>
                          <a:ea typeface="Times New Roman" panose="02020603050405020304" pitchFamily="18" charset="0"/>
                        </a:rPr>
                        <a:t>tři hrsti různých maličkostí,</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a:effectLst/>
                          <a:latin typeface="Times New Roman" panose="02020603050405020304" pitchFamily="18" charset="0"/>
                          <a:ea typeface="Times New Roman" panose="02020603050405020304" pitchFamily="18" charset="0"/>
                        </a:rPr>
                        <a:t>co králi poslal </a:t>
                      </a:r>
                      <a:r>
                        <a:rPr lang="cs-CZ" sz="1400" b="0" i="0" u="none" strike="noStrike" dirty="0" err="1">
                          <a:effectLst/>
                          <a:latin typeface="Times New Roman" panose="02020603050405020304" pitchFamily="18" charset="0"/>
                          <a:ea typeface="Times New Roman" panose="02020603050405020304" pitchFamily="18" charset="0"/>
                        </a:rPr>
                        <a:t>Eneas</a:t>
                      </a:r>
                      <a:r>
                        <a:rPr lang="cs-CZ" sz="1400" b="0" i="0" u="none" strike="noStrike" dirty="0">
                          <a:effectLst/>
                          <a:latin typeface="Times New Roman" panose="02020603050405020304" pitchFamily="18" charset="0"/>
                          <a:ea typeface="Times New Roman" panose="02020603050405020304" pitchFamily="18" charset="0"/>
                        </a:rPr>
                        <a:t>.</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a:effectLst/>
                          <a:latin typeface="Times New Roman" panose="02020603050405020304" pitchFamily="18" charset="0"/>
                          <a:ea typeface="Times New Roman" panose="02020603050405020304" pitchFamily="18" charset="0"/>
                        </a:rPr>
                        <a:t>K </a:t>
                      </a:r>
                      <a:r>
                        <a:rPr lang="cs-CZ" sz="1400" b="0" i="0" u="none" strike="noStrike" dirty="0" err="1">
                          <a:effectLst/>
                          <a:latin typeface="Times New Roman" panose="02020603050405020304" pitchFamily="18" charset="0"/>
                          <a:ea typeface="Times New Roman" panose="02020603050405020304" pitchFamily="18" charset="0"/>
                        </a:rPr>
                        <a:t>Latínu</a:t>
                      </a:r>
                      <a:r>
                        <a:rPr lang="cs-CZ" sz="1400" b="0" i="0" u="none" strike="noStrike" dirty="0">
                          <a:effectLst/>
                          <a:latin typeface="Times New Roman" panose="02020603050405020304" pitchFamily="18" charset="0"/>
                          <a:ea typeface="Times New Roman" panose="02020603050405020304" pitchFamily="18" charset="0"/>
                        </a:rPr>
                        <a:t> posli přistoupili,</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a:effectLst/>
                          <a:latin typeface="Times New Roman" panose="02020603050405020304" pitchFamily="18" charset="0"/>
                          <a:ea typeface="Times New Roman" panose="02020603050405020304" pitchFamily="18" charset="0"/>
                        </a:rPr>
                        <a:t>Třikrát se nízko poklonili,</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a:effectLst/>
                          <a:latin typeface="Times New Roman" panose="02020603050405020304" pitchFamily="18" charset="0"/>
                          <a:ea typeface="Times New Roman" panose="02020603050405020304" pitchFamily="18" charset="0"/>
                        </a:rPr>
                        <a:t>Nejstarší pozdvihl svůj hlas:</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a:effectLst/>
                          <a:latin typeface="Times New Roman" panose="02020603050405020304" pitchFamily="18" charset="0"/>
                          <a:ea typeface="Times New Roman" panose="02020603050405020304" pitchFamily="18" charset="0"/>
                        </a:rPr>
                        <a:t> </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a:effectLst/>
                          <a:latin typeface="Times New Roman" panose="02020603050405020304" pitchFamily="18" charset="0"/>
                          <a:ea typeface="Times New Roman" panose="02020603050405020304" pitchFamily="18" charset="0"/>
                        </a:rPr>
                        <a:t>„</a:t>
                      </a:r>
                      <a:r>
                        <a:rPr lang="cs-CZ" sz="1400" b="0" i="0" u="none" strike="noStrike" dirty="0" err="1">
                          <a:effectLst/>
                          <a:latin typeface="Times New Roman" panose="02020603050405020304" pitchFamily="18" charset="0"/>
                          <a:ea typeface="Times New Roman" panose="02020603050405020304" pitchFamily="18" charset="0"/>
                        </a:rPr>
                        <a:t>Aeneus</a:t>
                      </a:r>
                      <a:r>
                        <a:rPr lang="cs-CZ" sz="1400" b="0" i="0" u="none" strike="noStrike" dirty="0">
                          <a:effectLst/>
                          <a:latin typeface="Times New Roman" panose="02020603050405020304" pitchFamily="18" charset="0"/>
                          <a:ea typeface="Times New Roman" panose="02020603050405020304" pitchFamily="18" charset="0"/>
                        </a:rPr>
                        <a:t>, </a:t>
                      </a:r>
                      <a:r>
                        <a:rPr lang="cs-CZ" sz="1400" b="0" i="0" u="none" strike="noStrike" dirty="0" err="1">
                          <a:effectLst/>
                          <a:latin typeface="Times New Roman" panose="02020603050405020304" pitchFamily="18" charset="0"/>
                          <a:ea typeface="Times New Roman" panose="02020603050405020304" pitchFamily="18" charset="0"/>
                        </a:rPr>
                        <a:t>noster</a:t>
                      </a:r>
                      <a:r>
                        <a:rPr lang="cs-CZ" sz="1400" b="0" i="0" u="none" strike="noStrike" dirty="0">
                          <a:effectLst/>
                          <a:latin typeface="Times New Roman" panose="02020603050405020304" pitchFamily="18" charset="0"/>
                          <a:ea typeface="Times New Roman" panose="02020603050405020304" pitchFamily="18" charset="0"/>
                        </a:rPr>
                        <a:t> </a:t>
                      </a:r>
                      <a:r>
                        <a:rPr lang="cs-CZ" sz="1400" b="0" i="0" u="none" strike="noStrike" dirty="0" err="1">
                          <a:effectLst/>
                          <a:latin typeface="Times New Roman" panose="02020603050405020304" pitchFamily="18" charset="0"/>
                          <a:ea typeface="Times New Roman" panose="02020603050405020304" pitchFamily="18" charset="0"/>
                        </a:rPr>
                        <a:t>magnus</a:t>
                      </a:r>
                      <a:r>
                        <a:rPr lang="cs-CZ" sz="1400" b="0" i="0" u="none" strike="noStrike" dirty="0">
                          <a:effectLst/>
                          <a:latin typeface="Times New Roman" panose="02020603050405020304" pitchFamily="18" charset="0"/>
                          <a:ea typeface="Times New Roman" panose="02020603050405020304" pitchFamily="18" charset="0"/>
                        </a:rPr>
                        <a:t> </a:t>
                      </a:r>
                      <a:r>
                        <a:rPr lang="cs-CZ" sz="1400" b="0" i="0" u="none" strike="noStrike" dirty="0" err="1">
                          <a:effectLst/>
                          <a:latin typeface="Times New Roman" panose="02020603050405020304" pitchFamily="18" charset="0"/>
                          <a:ea typeface="Times New Roman" panose="02020603050405020304" pitchFamily="18" charset="0"/>
                        </a:rPr>
                        <a:t>pánus</a:t>
                      </a:r>
                      <a:r>
                        <a:rPr lang="cs-CZ" sz="1400" b="0" i="0" u="none" strike="noStrike" dirty="0">
                          <a:effectLst/>
                          <a:latin typeface="Times New Roman" panose="02020603050405020304" pitchFamily="18" charset="0"/>
                          <a:ea typeface="Times New Roman" panose="02020603050405020304" pitchFamily="18" charset="0"/>
                        </a:rPr>
                        <a:t>,</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a:effectLst/>
                          <a:latin typeface="Times New Roman" panose="02020603050405020304" pitchFamily="18" charset="0"/>
                          <a:ea typeface="Times New Roman" panose="02020603050405020304" pitchFamily="18" charset="0"/>
                        </a:rPr>
                        <a:t>a slavný </a:t>
                      </a:r>
                      <a:r>
                        <a:rPr lang="cs-CZ" sz="1400" b="0" i="0" u="none" strike="noStrike" dirty="0" err="1">
                          <a:effectLst/>
                          <a:latin typeface="Times New Roman" panose="02020603050405020304" pitchFamily="18" charset="0"/>
                          <a:ea typeface="Times New Roman" panose="02020603050405020304" pitchFamily="18" charset="0"/>
                        </a:rPr>
                        <a:t>troianorum</a:t>
                      </a:r>
                      <a:r>
                        <a:rPr lang="cs-CZ" sz="1400" b="0" i="0" u="none" strike="noStrike" dirty="0">
                          <a:effectLst/>
                          <a:latin typeface="Times New Roman" panose="02020603050405020304" pitchFamily="18" charset="0"/>
                          <a:ea typeface="Times New Roman" panose="02020603050405020304" pitchFamily="18" charset="0"/>
                        </a:rPr>
                        <a:t> rek,</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a:effectLst/>
                          <a:latin typeface="Times New Roman" panose="02020603050405020304" pitchFamily="18" charset="0"/>
                          <a:ea typeface="Times New Roman" panose="02020603050405020304" pitchFamily="18" charset="0"/>
                        </a:rPr>
                        <a:t>po moři rejdil jak </a:t>
                      </a:r>
                      <a:r>
                        <a:rPr lang="cs-CZ" sz="1400" b="0" i="0" u="none" strike="noStrike" dirty="0" err="1">
                          <a:effectLst/>
                          <a:latin typeface="Times New Roman" panose="02020603050405020304" pitchFamily="18" charset="0"/>
                          <a:ea typeface="Times New Roman" panose="02020603050405020304" pitchFamily="18" charset="0"/>
                        </a:rPr>
                        <a:t>cikánus</a:t>
                      </a:r>
                      <a:r>
                        <a:rPr lang="cs-CZ" sz="1400" b="0" i="0" u="none" strike="noStrike" dirty="0">
                          <a:effectLst/>
                          <a:latin typeface="Times New Roman" panose="02020603050405020304" pitchFamily="18" charset="0"/>
                          <a:ea typeface="Times New Roman" panose="02020603050405020304" pitchFamily="18" charset="0"/>
                        </a:rPr>
                        <a:t>,</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err="1">
                          <a:effectLst/>
                          <a:latin typeface="Times New Roman" panose="02020603050405020304" pitchFamily="18" charset="0"/>
                          <a:ea typeface="Times New Roman" panose="02020603050405020304" pitchFamily="18" charset="0"/>
                        </a:rPr>
                        <a:t>nunc</a:t>
                      </a:r>
                      <a:r>
                        <a:rPr lang="cs-CZ" sz="1400" b="0" i="0" u="none" strike="noStrike" dirty="0">
                          <a:effectLst/>
                          <a:latin typeface="Times New Roman" panose="02020603050405020304" pitchFamily="18" charset="0"/>
                          <a:ea typeface="Times New Roman" panose="02020603050405020304" pitchFamily="18" charset="0"/>
                        </a:rPr>
                        <a:t> poslal nás ad </a:t>
                      </a:r>
                      <a:r>
                        <a:rPr lang="cs-CZ" sz="1400" b="0" i="0" u="none" strike="noStrike" dirty="0" err="1">
                          <a:effectLst/>
                          <a:latin typeface="Times New Roman" panose="02020603050405020304" pitchFamily="18" charset="0"/>
                          <a:ea typeface="Times New Roman" panose="02020603050405020304" pitchFamily="18" charset="0"/>
                        </a:rPr>
                        <a:t>te</a:t>
                      </a:r>
                      <a:r>
                        <a:rPr lang="cs-CZ" sz="1400" b="0" i="0" u="none" strike="noStrike" dirty="0">
                          <a:effectLst/>
                          <a:latin typeface="Times New Roman" panose="02020603050405020304" pitchFamily="18" charset="0"/>
                          <a:ea typeface="Times New Roman" panose="02020603050405020304" pitchFamily="18" charset="0"/>
                        </a:rPr>
                        <a:t>, o </a:t>
                      </a:r>
                      <a:r>
                        <a:rPr lang="cs-CZ" sz="1400" b="0" i="0" u="none" strike="noStrike" dirty="0" err="1">
                          <a:effectLst/>
                          <a:latin typeface="Times New Roman" panose="02020603050405020304" pitchFamily="18" charset="0"/>
                          <a:ea typeface="Times New Roman" panose="02020603050405020304" pitchFamily="18" charset="0"/>
                        </a:rPr>
                        <a:t>rex</a:t>
                      </a:r>
                      <a:r>
                        <a:rPr lang="cs-CZ" sz="1400" b="0" i="0" u="none" strike="noStrike" dirty="0">
                          <a:effectLst/>
                          <a:latin typeface="Times New Roman" panose="02020603050405020304" pitchFamily="18" charset="0"/>
                          <a:ea typeface="Times New Roman" panose="02020603050405020304" pitchFamily="18" charset="0"/>
                        </a:rPr>
                        <a:t>!</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err="1">
                          <a:effectLst/>
                          <a:latin typeface="Times New Roman" panose="02020603050405020304" pitchFamily="18" charset="0"/>
                          <a:ea typeface="Times New Roman" panose="02020603050405020304" pitchFamily="18" charset="0"/>
                        </a:rPr>
                        <a:t>Rogamus</a:t>
                      </a:r>
                      <a:r>
                        <a:rPr lang="cs-CZ" sz="1400" b="0" i="0" u="none" strike="noStrike" dirty="0">
                          <a:effectLst/>
                          <a:latin typeface="Times New Roman" panose="02020603050405020304" pitchFamily="18" charset="0"/>
                          <a:ea typeface="Times New Roman" panose="02020603050405020304" pitchFamily="18" charset="0"/>
                        </a:rPr>
                        <a:t>, </a:t>
                      </a:r>
                      <a:r>
                        <a:rPr lang="cs-CZ" sz="1400" b="0" i="0" u="none" strike="noStrike" dirty="0" err="1">
                          <a:effectLst/>
                          <a:latin typeface="Times New Roman" panose="02020603050405020304" pitchFamily="18" charset="0"/>
                          <a:ea typeface="Times New Roman" panose="02020603050405020304" pitchFamily="18" charset="0"/>
                        </a:rPr>
                        <a:t>domine</a:t>
                      </a:r>
                      <a:r>
                        <a:rPr lang="cs-CZ" sz="1400" b="0" i="0" u="none" strike="noStrike" dirty="0">
                          <a:effectLst/>
                          <a:latin typeface="Times New Roman" panose="02020603050405020304" pitchFamily="18" charset="0"/>
                          <a:ea typeface="Times New Roman" panose="02020603050405020304" pitchFamily="18" charset="0"/>
                        </a:rPr>
                        <a:t> Latine,</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a:effectLst/>
                          <a:latin typeface="Times New Roman" panose="02020603050405020304" pitchFamily="18" charset="0"/>
                          <a:ea typeface="Times New Roman" panose="02020603050405020304" pitchFamily="18" charset="0"/>
                        </a:rPr>
                        <a:t>nechť náš </a:t>
                      </a:r>
                      <a:r>
                        <a:rPr lang="cs-CZ" sz="1400" b="0" i="0" u="none" strike="noStrike" dirty="0" err="1">
                          <a:effectLst/>
                          <a:latin typeface="Times New Roman" panose="02020603050405020304" pitchFamily="18" charset="0"/>
                          <a:ea typeface="Times New Roman" panose="02020603050405020304" pitchFamily="18" charset="0"/>
                        </a:rPr>
                        <a:t>caput</a:t>
                      </a:r>
                      <a:r>
                        <a:rPr lang="cs-CZ" sz="1400" b="0" i="0" u="none" strike="noStrike" dirty="0">
                          <a:effectLst/>
                          <a:latin typeface="Times New Roman" panose="02020603050405020304" pitchFamily="18" charset="0"/>
                          <a:ea typeface="Times New Roman" panose="02020603050405020304" pitchFamily="18" charset="0"/>
                        </a:rPr>
                        <a:t> nezahyne,</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a:effectLst/>
                          <a:latin typeface="Times New Roman" panose="02020603050405020304" pitchFamily="18" charset="0"/>
                          <a:ea typeface="Times New Roman" panose="02020603050405020304" pitchFamily="18" charset="0"/>
                        </a:rPr>
                        <a:t>nám žít v své zemi </a:t>
                      </a:r>
                      <a:r>
                        <a:rPr lang="cs-CZ" sz="1400" b="0" i="0" u="none" strike="noStrike" dirty="0" err="1">
                          <a:effectLst/>
                          <a:latin typeface="Times New Roman" panose="02020603050405020304" pitchFamily="18" charset="0"/>
                          <a:ea typeface="Times New Roman" panose="02020603050405020304" pitchFamily="18" charset="0"/>
                        </a:rPr>
                        <a:t>permitte</a:t>
                      </a:r>
                      <a:r>
                        <a:rPr lang="cs-CZ" sz="1400" b="0" i="0" u="none" strike="noStrike" dirty="0">
                          <a:effectLst/>
                          <a:latin typeface="Times New Roman" panose="02020603050405020304" pitchFamily="18" charset="0"/>
                          <a:ea typeface="Times New Roman" panose="02020603050405020304" pitchFamily="18" charset="0"/>
                        </a:rPr>
                        <a:t>,</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a:effectLst/>
                          <a:latin typeface="Times New Roman" panose="02020603050405020304" pitchFamily="18" charset="0"/>
                          <a:ea typeface="Times New Roman" panose="02020603050405020304" pitchFamily="18" charset="0"/>
                        </a:rPr>
                        <a:t>ať za </a:t>
                      </a:r>
                      <a:r>
                        <a:rPr lang="cs-CZ" sz="1400" b="0" i="0" u="none" strike="noStrike" dirty="0" err="1">
                          <a:effectLst/>
                          <a:latin typeface="Times New Roman" panose="02020603050405020304" pitchFamily="18" charset="0"/>
                          <a:ea typeface="Times New Roman" panose="02020603050405020304" pitchFamily="18" charset="0"/>
                        </a:rPr>
                        <a:t>pecuniae</a:t>
                      </a:r>
                      <a:r>
                        <a:rPr lang="cs-CZ" sz="1400" b="0" i="0" u="none" strike="noStrike" dirty="0">
                          <a:effectLst/>
                          <a:latin typeface="Times New Roman" panose="02020603050405020304" pitchFamily="18" charset="0"/>
                          <a:ea typeface="Times New Roman" panose="02020603050405020304" pitchFamily="18" charset="0"/>
                        </a:rPr>
                        <a:t>, ať  gratis,</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a:effectLst/>
                          <a:latin typeface="Times New Roman" panose="02020603050405020304" pitchFamily="18" charset="0"/>
                          <a:ea typeface="Times New Roman" panose="02020603050405020304" pitchFamily="18" charset="0"/>
                        </a:rPr>
                        <a:t>my děkovati </a:t>
                      </a:r>
                      <a:r>
                        <a:rPr lang="cs-CZ" sz="1400" b="0" i="0" u="none" strike="noStrike" dirty="0" err="1">
                          <a:effectLst/>
                          <a:latin typeface="Times New Roman" panose="02020603050405020304" pitchFamily="18" charset="0"/>
                          <a:ea typeface="Times New Roman" panose="02020603050405020304" pitchFamily="18" charset="0"/>
                        </a:rPr>
                        <a:t>budem</a:t>
                      </a:r>
                      <a:r>
                        <a:rPr lang="cs-CZ" sz="1400" b="0" i="0" u="none" strike="noStrike" dirty="0">
                          <a:effectLst/>
                          <a:latin typeface="Times New Roman" panose="02020603050405020304" pitchFamily="18" charset="0"/>
                          <a:ea typeface="Times New Roman" panose="02020603050405020304" pitchFamily="18" charset="0"/>
                        </a:rPr>
                        <a:t> </a:t>
                      </a:r>
                      <a:r>
                        <a:rPr lang="cs-CZ" sz="1400" b="0" i="0" u="none" strike="noStrike" dirty="0" err="1">
                          <a:effectLst/>
                          <a:latin typeface="Times New Roman" panose="02020603050405020304" pitchFamily="18" charset="0"/>
                          <a:ea typeface="Times New Roman" panose="02020603050405020304" pitchFamily="18" charset="0"/>
                        </a:rPr>
                        <a:t>satis</a:t>
                      </a:r>
                      <a:r>
                        <a:rPr lang="cs-CZ" sz="1400" b="0" i="0" u="none" strike="noStrike" dirty="0">
                          <a:effectLst/>
                          <a:latin typeface="Times New Roman" panose="02020603050405020304" pitchFamily="18" charset="0"/>
                          <a:ea typeface="Times New Roman" panose="02020603050405020304" pitchFamily="18" charset="0"/>
                        </a:rPr>
                        <a:t>,</a:t>
                      </a:r>
                      <a:endParaRPr lang="cs-CZ" sz="1400" b="0" i="0" u="none" strike="noStrike" dirty="0">
                        <a:effectLst/>
                        <a:latin typeface="Arial" panose="020B0604020202020204" pitchFamily="34" charset="0"/>
                      </a:endParaRPr>
                    </a:p>
                    <a:p>
                      <a:pPr algn="l" fontAlgn="t">
                        <a:spcBef>
                          <a:spcPts val="0"/>
                        </a:spcBef>
                        <a:spcAft>
                          <a:spcPts val="0"/>
                        </a:spcAft>
                      </a:pPr>
                      <a:r>
                        <a:rPr lang="cs-CZ" sz="1400" b="0" i="0" u="none" strike="noStrike" dirty="0">
                          <a:effectLst/>
                          <a:latin typeface="Times New Roman" panose="02020603050405020304" pitchFamily="18" charset="0"/>
                          <a:ea typeface="Times New Roman" panose="02020603050405020304" pitchFamily="18" charset="0"/>
                        </a:rPr>
                        <a:t>vždy </a:t>
                      </a:r>
                      <a:r>
                        <a:rPr lang="cs-CZ" sz="1400" b="0" i="0" u="none" strike="noStrike" dirty="0" err="1">
                          <a:effectLst/>
                          <a:latin typeface="Times New Roman" panose="02020603050405020304" pitchFamily="18" charset="0"/>
                          <a:ea typeface="Times New Roman" panose="02020603050405020304" pitchFamily="18" charset="0"/>
                        </a:rPr>
                        <a:t>beneficentii</a:t>
                      </a:r>
                      <a:r>
                        <a:rPr lang="cs-CZ" sz="1400" b="0" i="0" u="none" strike="noStrike" dirty="0">
                          <a:effectLst/>
                          <a:latin typeface="Times New Roman" panose="02020603050405020304" pitchFamily="18" charset="0"/>
                          <a:ea typeface="Times New Roman" panose="02020603050405020304" pitchFamily="18" charset="0"/>
                        </a:rPr>
                        <a:t> tvé.“</a:t>
                      </a:r>
                      <a:endParaRPr lang="cs-CZ" sz="1400" b="0" i="0" u="none" strike="noStrike" dirty="0">
                        <a:effectLst/>
                        <a:latin typeface="Arial" panose="020B0604020202020204" pitchFamily="34" charset="0"/>
                      </a:endParaRPr>
                    </a:p>
                  </a:txBody>
                  <a:tcPr marL="60475" marR="60475" marT="83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8881212"/>
                  </a:ext>
                </a:extLst>
              </a:tr>
            </a:tbl>
          </a:graphicData>
        </a:graphic>
      </p:graphicFrame>
      <p:sp>
        <p:nvSpPr>
          <p:cNvPr id="10" name="TextovéPole 9">
            <a:extLst>
              <a:ext uri="{FF2B5EF4-FFF2-40B4-BE49-F238E27FC236}">
                <a16:creationId xmlns:a16="http://schemas.microsoft.com/office/drawing/2014/main" id="{C2AD9F03-CD31-41D1-9E64-E3532CBE1A71}"/>
              </a:ext>
            </a:extLst>
          </p:cNvPr>
          <p:cNvSpPr txBox="1"/>
          <p:nvPr/>
        </p:nvSpPr>
        <p:spPr>
          <a:xfrm>
            <a:off x="1043608" y="6230842"/>
            <a:ext cx="4572000" cy="369332"/>
          </a:xfrm>
          <a:prstGeom prst="rect">
            <a:avLst/>
          </a:prstGeom>
          <a:noFill/>
        </p:spPr>
        <p:txBody>
          <a:bodyPr wrap="square">
            <a:spAutoFit/>
          </a:bodyPr>
          <a:lstStyle/>
          <a:p>
            <a:r>
              <a:rPr lang="cs-CZ" sz="1800" dirty="0">
                <a:effectLst/>
                <a:latin typeface="Arial" panose="020B0604020202020204" pitchFamily="34" charset="0"/>
                <a:ea typeface="Times New Roman" panose="02020603050405020304" pitchFamily="18" charset="0"/>
                <a:cs typeface="Times New Roman" panose="02020603050405020304" pitchFamily="18" charset="0"/>
              </a:rPr>
              <a:t>Překlad: Marie Marčanová </a:t>
            </a:r>
            <a:endParaRPr lang="cs-CZ" dirty="0"/>
          </a:p>
        </p:txBody>
      </p:sp>
    </p:spTree>
    <p:extLst>
      <p:ext uri="{BB962C8B-B14F-4D97-AF65-F5344CB8AC3E}">
        <p14:creationId xmlns:p14="http://schemas.microsoft.com/office/powerpoint/2010/main" val="566541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71472" y="428604"/>
            <a:ext cx="3929090" cy="5952768"/>
          </a:xfrm>
          <a:prstGeom prst="rect">
            <a:avLst/>
          </a:prstGeom>
          <a:noFill/>
          <a:ln w="9525">
            <a:noFill/>
            <a:miter lim="800000"/>
            <a:headEnd/>
            <a:tailEnd/>
          </a:ln>
          <a:effectLst/>
        </p:spPr>
      </p:pic>
      <p:sp>
        <p:nvSpPr>
          <p:cNvPr id="3" name="Obdélník 2"/>
          <p:cNvSpPr/>
          <p:nvPr/>
        </p:nvSpPr>
        <p:spPr>
          <a:xfrm>
            <a:off x="4644008" y="476672"/>
            <a:ext cx="4176464" cy="923330"/>
          </a:xfrm>
          <a:prstGeom prst="rect">
            <a:avLst/>
          </a:prstGeom>
        </p:spPr>
        <p:txBody>
          <a:bodyPr wrap="square">
            <a:spAutoFit/>
          </a:bodyPr>
          <a:lstStyle/>
          <a:p>
            <a:r>
              <a:rPr lang="cs-CZ" u="sng" dirty="0">
                <a:solidFill>
                  <a:srgbClr val="000000"/>
                </a:solidFill>
                <a:latin typeface="Arial" pitchFamily="34" charset="0"/>
                <a:ea typeface="Times New Roman" pitchFamily="18" charset="0"/>
                <a:cs typeface="Times New Roman" pitchFamily="18" charset="0"/>
                <a:sym typeface="Times New Roman" pitchFamily="18" charset="0"/>
              </a:rPr>
              <a:t>Klady a zápory vlivu </a:t>
            </a:r>
            <a:r>
              <a:rPr lang="cs-CZ" u="sng" dirty="0" err="1">
                <a:solidFill>
                  <a:srgbClr val="000000"/>
                </a:solidFill>
                <a:latin typeface="Arial" pitchFamily="34" charset="0"/>
                <a:ea typeface="Times New Roman" pitchFamily="18" charset="0"/>
                <a:cs typeface="Times New Roman" pitchFamily="18" charset="0"/>
                <a:sym typeface="Times New Roman" pitchFamily="18" charset="0"/>
              </a:rPr>
              <a:t>Kotljarevského</a:t>
            </a:r>
            <a:r>
              <a:rPr lang="cs-CZ" u="sng" dirty="0">
                <a:solidFill>
                  <a:srgbClr val="000000"/>
                </a:solidFill>
                <a:latin typeface="Arial" pitchFamily="34" charset="0"/>
                <a:ea typeface="Times New Roman" pitchFamily="18" charset="0"/>
                <a:cs typeface="Times New Roman" pitchFamily="18" charset="0"/>
                <a:sym typeface="Times New Roman" pitchFamily="18" charset="0"/>
              </a:rPr>
              <a:t> </a:t>
            </a:r>
            <a:r>
              <a:rPr lang="cs-CZ" b="1" i="1" u="sng" dirty="0" err="1">
                <a:solidFill>
                  <a:schemeClr val="accent3">
                    <a:lumMod val="75000"/>
                  </a:schemeClr>
                </a:solidFill>
                <a:latin typeface="Arial" pitchFamily="34" charset="0"/>
                <a:ea typeface="Times New Roman" pitchFamily="18" charset="0"/>
                <a:cs typeface="Times New Roman" pitchFamily="18" charset="0"/>
                <a:sym typeface="Times New Roman" pitchFamily="18" charset="0"/>
              </a:rPr>
              <a:t>Enejidy</a:t>
            </a:r>
            <a:endParaRPr lang="cs-CZ" b="1" i="1" u="sng" dirty="0">
              <a:solidFill>
                <a:schemeClr val="accent3">
                  <a:lumMod val="75000"/>
                </a:schemeClr>
              </a:solidFill>
              <a:latin typeface="Arial" pitchFamily="34" charset="0"/>
              <a:ea typeface="Times New Roman" pitchFamily="18" charset="0"/>
              <a:cs typeface="Times New Roman" pitchFamily="18" charset="0"/>
              <a:sym typeface="Times New Roman" pitchFamily="18" charset="0"/>
            </a:endParaRPr>
          </a:p>
          <a:p>
            <a:pPr marL="177800" indent="-177800">
              <a:buFont typeface="Arial" pitchFamily="34" charset="0"/>
              <a:buChar char="•"/>
            </a:pPr>
            <a:r>
              <a:rPr lang="cs-CZ" dirty="0">
                <a:solidFill>
                  <a:srgbClr val="000000"/>
                </a:solidFill>
                <a:latin typeface="Arial" pitchFamily="34" charset="0"/>
                <a:ea typeface="Times New Roman" pitchFamily="18" charset="0"/>
                <a:cs typeface="Times New Roman" pitchFamily="18" charset="0"/>
                <a:sym typeface="Times New Roman" pitchFamily="18" charset="0"/>
              </a:rPr>
              <a:t>tzv. „</a:t>
            </a:r>
            <a:r>
              <a:rPr lang="cs-CZ" b="1" dirty="0" err="1">
                <a:solidFill>
                  <a:srgbClr val="00B0F0"/>
                </a:solidFill>
                <a:latin typeface="Arial" pitchFamily="34" charset="0"/>
                <a:ea typeface="Times New Roman" pitchFamily="18" charset="0"/>
                <a:cs typeface="Times New Roman" pitchFamily="18" charset="0"/>
                <a:sym typeface="Times New Roman" pitchFamily="18" charset="0"/>
              </a:rPr>
              <a:t>kotljarevština</a:t>
            </a:r>
            <a:r>
              <a:rPr lang="cs-CZ" dirty="0">
                <a:solidFill>
                  <a:srgbClr val="000000"/>
                </a:solidFill>
                <a:latin typeface="Arial" pitchFamily="34" charset="0"/>
                <a:ea typeface="Times New Roman" pitchFamily="18" charset="0"/>
                <a:cs typeface="Times New Roman" pitchFamily="18" charset="0"/>
                <a:sym typeface="Times New Roman" pitchFamily="18"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23528" y="3068960"/>
            <a:ext cx="4538999" cy="584775"/>
          </a:xfrm>
          <a:prstGeom prst="rect">
            <a:avLst/>
          </a:prstGeom>
        </p:spPr>
        <p:txBody>
          <a:bodyPr wrap="none">
            <a:spAutoFit/>
          </a:bodyPr>
          <a:lstStyle/>
          <a:p>
            <a:r>
              <a:rPr lang="cs-CZ" sz="3200" b="1" u="sng" dirty="0">
                <a:solidFill>
                  <a:srgbClr val="FF0000"/>
                </a:solidFill>
              </a:rPr>
              <a:t>Petro </a:t>
            </a:r>
            <a:r>
              <a:rPr lang="cs-CZ" sz="3200" b="1" u="sng" dirty="0" err="1">
                <a:solidFill>
                  <a:srgbClr val="FF0000"/>
                </a:solidFill>
              </a:rPr>
              <a:t>Hulak</a:t>
            </a:r>
            <a:r>
              <a:rPr lang="cs-CZ" sz="3200" b="1" u="sng" dirty="0">
                <a:solidFill>
                  <a:srgbClr val="FF0000"/>
                </a:solidFill>
              </a:rPr>
              <a:t>-</a:t>
            </a:r>
            <a:r>
              <a:rPr lang="cs-CZ" sz="3200" b="1" u="sng" dirty="0" err="1">
                <a:solidFill>
                  <a:srgbClr val="FF0000"/>
                </a:solidFill>
              </a:rPr>
              <a:t>Artemovskyj</a:t>
            </a:r>
            <a:r>
              <a:rPr lang="cs-CZ" sz="3200" b="1" u="sng" dirty="0">
                <a:solidFill>
                  <a:srgbClr val="FF0000"/>
                </a:solidFill>
              </a:rPr>
              <a:t> </a:t>
            </a:r>
          </a:p>
        </p:txBody>
      </p:sp>
      <p:sp>
        <p:nvSpPr>
          <p:cNvPr id="6146" name="Rectangle 2"/>
          <p:cNvSpPr>
            <a:spLocks noChangeArrowheads="1"/>
          </p:cNvSpPr>
          <p:nvPr/>
        </p:nvSpPr>
        <p:spPr bwMode="auto">
          <a:xfrm>
            <a:off x="285720" y="357166"/>
            <a:ext cx="398057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800" b="1" i="0" u="sng" strike="noStrike" cap="none" normalizeH="0" baseline="0" dirty="0">
                <a:ln>
                  <a:noFill/>
                </a:ln>
                <a:solidFill>
                  <a:srgbClr val="00B0F0"/>
                </a:solidFill>
                <a:effectLst/>
                <a:latin typeface="Arial" pitchFamily="34" charset="0"/>
                <a:ea typeface="Times New Roman" pitchFamily="18" charset="0"/>
                <a:cs typeface="Arial" pitchFamily="34" charset="0"/>
              </a:rPr>
              <a:t>Dožívající klasicismus</a:t>
            </a:r>
            <a:endParaRPr kumimoji="0" lang="cs-CZ" sz="2800" b="0" i="0" u="none" strike="noStrike" cap="none" normalizeH="0" baseline="0" dirty="0">
              <a:ln>
                <a:noFill/>
              </a:ln>
              <a:solidFill>
                <a:srgbClr val="00B0F0"/>
              </a:solidFill>
              <a:effectLst/>
              <a:latin typeface="Arial" pitchFamily="34" charset="0"/>
              <a:cs typeface="Arial" pitchFamily="34" charset="0"/>
            </a:endParaRPr>
          </a:p>
        </p:txBody>
      </p:sp>
      <p:sp>
        <p:nvSpPr>
          <p:cNvPr id="6147" name="Rectangle 3"/>
          <p:cNvSpPr>
            <a:spLocks noChangeArrowheads="1"/>
          </p:cNvSpPr>
          <p:nvPr/>
        </p:nvSpPr>
        <p:spPr bwMode="auto">
          <a:xfrm>
            <a:off x="395536" y="3717032"/>
            <a:ext cx="223224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cs-CZ"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(1790-1865)</a:t>
            </a:r>
            <a:endParaRPr kumimoji="0" lang="cs-CZ" sz="2000" b="0" i="0" u="none" strike="noStrike" cap="none" normalizeH="0" baseline="0" dirty="0">
              <a:ln>
                <a:noFill/>
              </a:ln>
              <a:solidFill>
                <a:schemeClr val="tx1"/>
              </a:solidFill>
              <a:effectLst/>
              <a:latin typeface="Arial" pitchFamily="34" charset="0"/>
              <a:cs typeface="Arial" pitchFamily="34" charset="0"/>
            </a:endParaRPr>
          </a:p>
        </p:txBody>
      </p:sp>
      <p:sp>
        <p:nvSpPr>
          <p:cNvPr id="6148" name="Rectangle 4"/>
          <p:cNvSpPr>
            <a:spLocks noChangeArrowheads="1"/>
          </p:cNvSpPr>
          <p:nvPr/>
        </p:nvSpPr>
        <p:spPr bwMode="auto">
          <a:xfrm>
            <a:off x="357158" y="1071546"/>
            <a:ext cx="91563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i="0" u="sng" strike="noStrike" cap="none" normalizeH="0" baseline="0" dirty="0">
                <a:ln>
                  <a:noFill/>
                </a:ln>
                <a:solidFill>
                  <a:schemeClr val="tx1"/>
                </a:solidFill>
                <a:effectLst/>
                <a:latin typeface="Arial" pitchFamily="34" charset="0"/>
                <a:ea typeface="Times New Roman" pitchFamily="18" charset="0"/>
                <a:cs typeface="Arial" pitchFamily="34" charset="0"/>
              </a:rPr>
              <a:t>Poezie</a:t>
            </a:r>
            <a:endParaRPr kumimoji="0" lang="cs-CZ" b="0" i="0" u="none" strike="noStrike" cap="none" normalizeH="0" baseline="0" dirty="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428596" y="1643050"/>
            <a:ext cx="439248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cs-CZ" sz="2000" b="1" i="0" u="none" strike="noStrike" cap="none" normalizeH="0" baseline="0" dirty="0">
                <a:ln>
                  <a:noFill/>
                </a:ln>
                <a:effectLst/>
                <a:latin typeface="Arial" pitchFamily="34" charset="0"/>
                <a:ea typeface="Times New Roman" pitchFamily="18" charset="0"/>
                <a:cs typeface="Arial" pitchFamily="34" charset="0"/>
              </a:rPr>
              <a:t>K nejoblíbenějším náležela óda, přesněji </a:t>
            </a:r>
            <a:r>
              <a:rPr kumimoji="0" lang="cs-CZ" sz="2000" b="1" i="0" u="none" strike="noStrike" cap="none" normalizeH="0" baseline="0" dirty="0">
                <a:ln>
                  <a:noFill/>
                </a:ln>
                <a:solidFill>
                  <a:srgbClr val="0070C0"/>
                </a:solidFill>
                <a:effectLst/>
                <a:latin typeface="Arial" pitchFamily="34" charset="0"/>
                <a:ea typeface="Times New Roman" pitchFamily="18" charset="0"/>
                <a:cs typeface="Arial" pitchFamily="34" charset="0"/>
              </a:rPr>
              <a:t>travestie ód. </a:t>
            </a:r>
            <a:endParaRPr kumimoji="0" lang="cs-CZ" sz="2000" b="0" i="0" u="none" strike="noStrike" cap="none" normalizeH="0" baseline="0" dirty="0">
              <a:ln>
                <a:noFill/>
              </a:ln>
              <a:solidFill>
                <a:schemeClr val="tx1"/>
              </a:solidFill>
              <a:effectLst/>
              <a:latin typeface="Arial" pitchFamily="34" charset="0"/>
              <a:cs typeface="Arial" pitchFamily="34" charset="0"/>
            </a:endParaRPr>
          </a:p>
        </p:txBody>
      </p:sp>
      <p:sp>
        <p:nvSpPr>
          <p:cNvPr id="6150" name="Rectangle 6"/>
          <p:cNvSpPr>
            <a:spLocks noChangeArrowheads="1"/>
          </p:cNvSpPr>
          <p:nvPr/>
        </p:nvSpPr>
        <p:spPr bwMode="auto">
          <a:xfrm>
            <a:off x="323528" y="4031196"/>
            <a:ext cx="439248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4013" marR="0" lvl="0" indent="-354013" algn="just" defTabSz="914400" rtl="0" eaLnBrk="1" fontAlgn="base" latinLnBrk="0" hangingPunct="1">
              <a:lnSpc>
                <a:spcPct val="100000"/>
              </a:lnSpc>
              <a:spcBef>
                <a:spcPct val="0"/>
              </a:spcBef>
              <a:spcAft>
                <a:spcPct val="0"/>
              </a:spcAft>
              <a:buClrTx/>
              <a:buSzTx/>
              <a:tabLst/>
            </a:pPr>
            <a:r>
              <a:rPr kumimoji="0" lang="uk-UA" sz="2000" b="1" i="1" u="sng" strike="noStrike" cap="none" normalizeH="0" baseline="0" dirty="0">
                <a:ln>
                  <a:noFill/>
                </a:ln>
                <a:solidFill>
                  <a:srgbClr val="0070C0"/>
                </a:solidFill>
                <a:effectLst/>
                <a:latin typeface="Arial" pitchFamily="34" charset="0"/>
                <a:ea typeface="Times New Roman" pitchFamily="18" charset="0"/>
                <a:cs typeface="Arial" pitchFamily="34" charset="0"/>
                <a:sym typeface="Times New Roman" pitchFamily="18" charset="0"/>
              </a:rPr>
              <a:t>Пісні Гараська</a:t>
            </a:r>
            <a:r>
              <a:rPr kumimoji="0" lang="cs-CZ" sz="2000" b="1" i="1" u="sng" strike="noStrike" cap="none" normalizeH="0" baseline="0" dirty="0">
                <a:ln>
                  <a:noFill/>
                </a:ln>
                <a:solidFill>
                  <a:srgbClr val="0070C0"/>
                </a:solidFill>
                <a:effectLst/>
                <a:latin typeface="Arial" pitchFamily="34" charset="0"/>
                <a:ea typeface="Times New Roman" pitchFamily="18" charset="0"/>
                <a:cs typeface="Arial" pitchFamily="34" charset="0"/>
              </a:rPr>
              <a:t>:</a:t>
            </a:r>
            <a:r>
              <a:rPr kumimoji="0" lang="cs-CZ" sz="2000" b="0" i="0" u="none" strike="noStrike" cap="none" normalizeH="0" baseline="0" dirty="0">
                <a:ln>
                  <a:noFill/>
                </a:ln>
                <a:solidFill>
                  <a:srgbClr val="0070C0"/>
                </a:solidFill>
                <a:effectLst/>
                <a:latin typeface="Arial" pitchFamily="34" charset="0"/>
                <a:ea typeface="Times New Roman" pitchFamily="18" charset="0"/>
                <a:cs typeface="Arial" pitchFamily="34" charset="0"/>
                <a:sym typeface="Times New Roman" pitchFamily="18" charset="0"/>
              </a:rPr>
              <a:t> </a:t>
            </a:r>
            <a:r>
              <a:rPr kumimoji="0" lang="cs-CZ" sz="2000" b="0" i="0" u="none" strike="noStrike" cap="none" normalizeH="0" baseline="0" dirty="0" err="1">
                <a:ln>
                  <a:noFill/>
                </a:ln>
                <a:effectLst/>
                <a:latin typeface="Arial" pitchFamily="34" charset="0"/>
                <a:ea typeface="Times New Roman" pitchFamily="18" charset="0"/>
                <a:cs typeface="Arial" pitchFamily="34" charset="0"/>
                <a:sym typeface="Times New Roman" pitchFamily="18" charset="0"/>
              </a:rPr>
              <a:t>travestijní</a:t>
            </a:r>
            <a:r>
              <a:rPr kumimoji="0" lang="cs-CZ" sz="2000" b="0" i="0" u="none" strike="noStrike" cap="none" normalizeH="0" baseline="0" dirty="0">
                <a:ln>
                  <a:noFill/>
                </a:ln>
                <a:effectLst/>
                <a:latin typeface="Arial" pitchFamily="34" charset="0"/>
                <a:ea typeface="Times New Roman" pitchFamily="18" charset="0"/>
                <a:cs typeface="Arial" pitchFamily="34" charset="0"/>
                <a:sym typeface="Times New Roman" pitchFamily="18" charset="0"/>
              </a:rPr>
              <a:t> </a:t>
            </a:r>
            <a:r>
              <a:rPr kumimoji="0" lang="cs-CZ" sz="2000" b="0" i="0" u="none" strike="noStrike" cap="none" normalizeH="0" baseline="0" dirty="0" err="1">
                <a:ln>
                  <a:noFill/>
                </a:ln>
                <a:effectLst/>
                <a:latin typeface="Arial" pitchFamily="34" charset="0"/>
                <a:ea typeface="Times New Roman" pitchFamily="18" charset="0"/>
                <a:cs typeface="Arial" pitchFamily="34" charset="0"/>
                <a:sym typeface="Times New Roman" pitchFamily="18" charset="0"/>
              </a:rPr>
              <a:t>přezpěvy</a:t>
            </a:r>
            <a:r>
              <a:rPr kumimoji="0" lang="cs-CZ" sz="2000" b="0" i="0" u="none" strike="noStrike" cap="none" normalizeH="0" baseline="0" dirty="0">
                <a:ln>
                  <a:noFill/>
                </a:ln>
                <a:effectLst/>
                <a:latin typeface="Arial" pitchFamily="34" charset="0"/>
                <a:ea typeface="Times New Roman" pitchFamily="18" charset="0"/>
                <a:cs typeface="Arial" pitchFamily="34" charset="0"/>
                <a:sym typeface="Times New Roman" pitchFamily="18" charset="0"/>
              </a:rPr>
              <a:t> Horatia</a:t>
            </a:r>
            <a:endParaRPr kumimoji="0" lang="cs-CZ" sz="2000" b="1" i="1" u="sng" strike="noStrike" cap="none" normalizeH="0" baseline="0" dirty="0">
              <a:ln>
                <a:noFill/>
              </a:ln>
              <a:effectLst/>
              <a:latin typeface="Arial" pitchFamily="34" charset="0"/>
              <a:ea typeface="Times New Roman" pitchFamily="18" charset="0"/>
              <a:cs typeface="Arial" pitchFamily="34" charset="0"/>
              <a:sym typeface="Times New Roman" pitchFamily="18" charset="0"/>
            </a:endParaRPr>
          </a:p>
        </p:txBody>
      </p:sp>
      <p:sp>
        <p:nvSpPr>
          <p:cNvPr id="6151" name="Rectangle 7"/>
          <p:cNvSpPr>
            <a:spLocks noChangeArrowheads="1"/>
          </p:cNvSpPr>
          <p:nvPr/>
        </p:nvSpPr>
        <p:spPr bwMode="auto">
          <a:xfrm>
            <a:off x="683568" y="4653136"/>
            <a:ext cx="396044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4013" marR="0" lvl="0" indent="-354013" algn="just" defTabSz="914400" rtl="0" eaLnBrk="1" fontAlgn="base" latinLnBrk="0" hangingPunct="1">
              <a:lnSpc>
                <a:spcPct val="100000"/>
              </a:lnSpc>
              <a:spcBef>
                <a:spcPct val="0"/>
              </a:spcBef>
              <a:spcAft>
                <a:spcPct val="0"/>
              </a:spcAft>
              <a:buClrTx/>
              <a:buSzTx/>
              <a:buFont typeface="Arial" pitchFamily="34" charset="0"/>
              <a:buChar char="•"/>
              <a:tabLst/>
            </a:pPr>
            <a:r>
              <a:rPr kumimoji="0" lang="cs-CZ" b="0" i="0" u="sng" strike="noStrike" cap="none" normalizeH="0" baseline="0" dirty="0">
                <a:ln>
                  <a:noFill/>
                </a:ln>
                <a:effectLst/>
                <a:latin typeface="Arial" pitchFamily="34" charset="0"/>
                <a:ea typeface="Times New Roman" pitchFamily="18" charset="0"/>
                <a:cs typeface="Arial" pitchFamily="34" charset="0"/>
              </a:rPr>
              <a:t>Základní myšlenka převedena do roviny vulgárního stylu</a:t>
            </a:r>
            <a:endParaRPr kumimoji="0" lang="cs-CZ" b="0" i="0" u="none" strike="noStrike" cap="none" normalizeH="0" baseline="0" dirty="0">
              <a:ln>
                <a:noFill/>
              </a:ln>
              <a:effectLst/>
              <a:latin typeface="Arial" pitchFamily="34" charset="0"/>
              <a:cs typeface="Arial" pitchFamily="34" charset="0"/>
            </a:endParaRPr>
          </a:p>
        </p:txBody>
      </p:sp>
      <p:sp>
        <p:nvSpPr>
          <p:cNvPr id="6152" name="Rectangle 8"/>
          <p:cNvSpPr>
            <a:spLocks noChangeArrowheads="1"/>
          </p:cNvSpPr>
          <p:nvPr/>
        </p:nvSpPr>
        <p:spPr bwMode="auto">
          <a:xfrm>
            <a:off x="755576" y="5301208"/>
            <a:ext cx="403244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5113" marR="0" lvl="0" indent="-265113" algn="just" defTabSz="914400" rtl="0" eaLnBrk="1" fontAlgn="base" latinLnBrk="0" hangingPunct="1">
              <a:lnSpc>
                <a:spcPct val="100000"/>
              </a:lnSpc>
              <a:spcBef>
                <a:spcPct val="0"/>
              </a:spcBef>
              <a:spcAft>
                <a:spcPct val="0"/>
              </a:spcAft>
              <a:buClrTx/>
              <a:buSzTx/>
              <a:buFontTx/>
              <a:buChar char="•"/>
              <a:tabLst/>
            </a:pPr>
            <a:r>
              <a:rPr kumimoji="0" lang="cs-CZ" b="0" i="0" u="sng" strike="noStrike" cap="none" normalizeH="0" baseline="0" dirty="0">
                <a:ln>
                  <a:noFill/>
                </a:ln>
                <a:effectLst/>
                <a:latin typeface="Arial" pitchFamily="34" charset="0"/>
                <a:ea typeface="Times New Roman" pitchFamily="18" charset="0"/>
                <a:cs typeface="Arial" pitchFamily="34" charset="0"/>
              </a:rPr>
              <a:t>Oblíbený jazyk </a:t>
            </a:r>
            <a:r>
              <a:rPr kumimoji="0" lang="cs-CZ" b="0" i="0" u="sng" strike="noStrike" cap="none" normalizeH="0" baseline="0" dirty="0" err="1">
                <a:ln>
                  <a:noFill/>
                </a:ln>
                <a:effectLst/>
                <a:latin typeface="Arial" pitchFamily="34" charset="0"/>
                <a:ea typeface="Times New Roman" pitchFamily="18" charset="0"/>
                <a:cs typeface="Arial" pitchFamily="34" charset="0"/>
              </a:rPr>
              <a:t>Artemovského</a:t>
            </a:r>
            <a:r>
              <a:rPr kumimoji="0" lang="cs-CZ" b="0" i="0" u="sng" strike="noStrike" cap="none" normalizeH="0" baseline="0" dirty="0">
                <a:ln>
                  <a:noFill/>
                </a:ln>
                <a:effectLst/>
                <a:latin typeface="Arial" pitchFamily="34" charset="0"/>
                <a:ea typeface="Times New Roman" pitchFamily="18" charset="0"/>
                <a:cs typeface="Arial" pitchFamily="34" charset="0"/>
              </a:rPr>
              <a:t>: </a:t>
            </a:r>
            <a:r>
              <a:rPr kumimoji="0" lang="cs-CZ" b="1" i="0" u="sng" strike="noStrike" cap="none" normalizeH="0" baseline="0" dirty="0">
                <a:ln>
                  <a:noFill/>
                </a:ln>
                <a:solidFill>
                  <a:srgbClr val="0070C0"/>
                </a:solidFill>
                <a:effectLst/>
                <a:latin typeface="Arial" pitchFamily="34" charset="0"/>
                <a:ea typeface="Times New Roman" pitchFamily="18" charset="0"/>
                <a:cs typeface="Arial" pitchFamily="34" charset="0"/>
              </a:rPr>
              <a:t>jazyk opilců</a:t>
            </a:r>
            <a:endParaRPr kumimoji="0" lang="cs-CZ" b="1" i="0" u="none" strike="noStrike" cap="none" normalizeH="0" baseline="0" dirty="0">
              <a:ln>
                <a:noFill/>
              </a:ln>
              <a:solidFill>
                <a:srgbClr val="0070C0"/>
              </a:solidFill>
              <a:effectLst/>
              <a:latin typeface="Arial" pitchFamily="34" charset="0"/>
              <a:cs typeface="Arial" pitchFamily="34" charset="0"/>
            </a:endParaRPr>
          </a:p>
        </p:txBody>
      </p:sp>
      <p:pic>
        <p:nvPicPr>
          <p:cNvPr id="2" name="Picture 2"/>
          <p:cNvPicPr>
            <a:picLocks noChangeAspect="1" noChangeArrowheads="1"/>
          </p:cNvPicPr>
          <p:nvPr/>
        </p:nvPicPr>
        <p:blipFill>
          <a:blip r:embed="rId2" cstate="print"/>
          <a:srcRect/>
          <a:stretch>
            <a:fillRect/>
          </a:stretch>
        </p:blipFill>
        <p:spPr bwMode="auto">
          <a:xfrm>
            <a:off x="5072066" y="1142984"/>
            <a:ext cx="3667151" cy="500066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cstate="print"/>
          <a:srcRect/>
          <a:stretch>
            <a:fillRect/>
          </a:stretch>
        </p:blipFill>
        <p:spPr bwMode="auto">
          <a:xfrm>
            <a:off x="3071802" y="142852"/>
            <a:ext cx="3168352" cy="658900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51521" y="260648"/>
            <a:ext cx="8640960" cy="707886"/>
          </a:xfrm>
          <a:prstGeom prst="rect">
            <a:avLst/>
          </a:prstGeom>
        </p:spPr>
        <p:txBody>
          <a:bodyPr wrap="square">
            <a:spAutoFit/>
          </a:bodyPr>
          <a:lstStyle/>
          <a:p>
            <a:r>
              <a:rPr lang="cs-CZ" sz="2000" u="sng" dirty="0">
                <a:latin typeface="Arial" pitchFamily="34" charset="0"/>
                <a:cs typeface="Arial" pitchFamily="34" charset="0"/>
              </a:rPr>
              <a:t>I z jeho </a:t>
            </a:r>
            <a:r>
              <a:rPr lang="cs-CZ" sz="2000" b="1" u="sng" dirty="0">
                <a:solidFill>
                  <a:srgbClr val="0070C0"/>
                </a:solidFill>
                <a:latin typeface="Arial" pitchFamily="34" charset="0"/>
                <a:cs typeface="Arial" pitchFamily="34" charset="0"/>
              </a:rPr>
              <a:t>pokusů o překlady balad  </a:t>
            </a:r>
            <a:r>
              <a:rPr lang="cs-CZ" sz="2000" u="sng" dirty="0">
                <a:latin typeface="Arial" pitchFamily="34" charset="0"/>
                <a:cs typeface="Arial" pitchFamily="34" charset="0"/>
              </a:rPr>
              <a:t>(</a:t>
            </a:r>
            <a:r>
              <a:rPr lang="cs-CZ" sz="2000" u="sng" dirty="0" err="1">
                <a:latin typeface="Arial" pitchFamily="34" charset="0"/>
                <a:cs typeface="Arial" pitchFamily="34" charset="0"/>
              </a:rPr>
              <a:t>Mickiewicz</a:t>
            </a:r>
            <a:r>
              <a:rPr lang="cs-CZ" sz="2000" u="sng" dirty="0">
                <a:latin typeface="Arial" pitchFamily="34" charset="0"/>
                <a:cs typeface="Arial" pitchFamily="34" charset="0"/>
              </a:rPr>
              <a:t>, </a:t>
            </a:r>
            <a:r>
              <a:rPr lang="cs-CZ" sz="2000" u="sng" dirty="0" err="1">
                <a:latin typeface="Arial" pitchFamily="34" charset="0"/>
                <a:cs typeface="Arial" pitchFamily="34" charset="0"/>
              </a:rPr>
              <a:t>Goethe</a:t>
            </a:r>
            <a:r>
              <a:rPr lang="cs-CZ" sz="2000" u="sng" dirty="0">
                <a:latin typeface="Arial" pitchFamily="34" charset="0"/>
                <a:cs typeface="Arial" pitchFamily="34" charset="0"/>
              </a:rPr>
              <a:t>) vzešla spíše díla </a:t>
            </a:r>
            <a:r>
              <a:rPr lang="cs-CZ" sz="2000" u="sng" dirty="0" err="1">
                <a:latin typeface="Arial" pitchFamily="34" charset="0"/>
                <a:cs typeface="Arial" pitchFamily="34" charset="0"/>
              </a:rPr>
              <a:t>travestijní</a:t>
            </a:r>
            <a:r>
              <a:rPr lang="cs-CZ" sz="2000" u="sng" dirty="0">
                <a:latin typeface="Arial" pitchFamily="34" charset="0"/>
                <a:cs typeface="Arial" pitchFamily="34" charset="0"/>
              </a:rPr>
              <a:t> povahy </a:t>
            </a:r>
            <a:endParaRPr lang="cs-CZ" sz="2000" dirty="0"/>
          </a:p>
        </p:txBody>
      </p:sp>
      <p:sp>
        <p:nvSpPr>
          <p:cNvPr id="20482" name="Rectangle 2"/>
          <p:cNvSpPr>
            <a:spLocks noChangeArrowheads="1"/>
          </p:cNvSpPr>
          <p:nvPr/>
        </p:nvSpPr>
        <p:spPr bwMode="auto">
          <a:xfrm>
            <a:off x="357158" y="1000108"/>
            <a:ext cx="5400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uk-UA"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Вода шумить</a:t>
            </a:r>
            <a:r>
              <a:rPr kumimoji="0" lang="cs-CZ"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uk-UA"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 вода гуля</a:t>
            </a:r>
            <a:r>
              <a:rPr kumimoji="0" lang="cs-CZ"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На березі рибалка молоденький</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На поплавець глядить і промовля:</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Ловіться, рибоньки, великі і маленькі...</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Що рибка смик, то серце тьох</a:t>
            </a:r>
            <a:r>
              <a:rPr kumimoji="0" lang="cs-CZ"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Аж - гульк</a:t>
            </a:r>
            <a:r>
              <a:rPr kumimoji="0" lang="cs-CZ"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uk-UA"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 З води дівчинонька пливе,</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І косу зчісує і брівками моргає...</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Вона й морга, вона й кива:...</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Коли б ти знав, як рибалкам</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У морі жить із рибками гарненько,</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Ти б сам пірнув на дно к линам</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І парубоцькеє оддав би нам серденько...</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Вона ж морга, вона й співа...</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Гульк!.. приснули на синім морі скалки!...</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Рибалка хлюп!.. за ним шубовсть вона!..</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І більш ніде не бачили рибалки...»</a:t>
            </a:r>
            <a:endParaRPr kumimoji="0" lang="uk-UA" sz="20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5715008" y="857232"/>
            <a:ext cx="2962288" cy="403948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nvGraphicFramePr>
        <p:xfrm>
          <a:off x="971600" y="260648"/>
          <a:ext cx="7056784" cy="6408711"/>
        </p:xfrm>
        <a:graphic>
          <a:graphicData uri="http://schemas.openxmlformats.org/drawingml/2006/table">
            <a:tbl>
              <a:tblPr/>
              <a:tblGrid>
                <a:gridCol w="3557502">
                  <a:extLst>
                    <a:ext uri="{9D8B030D-6E8A-4147-A177-3AD203B41FA5}">
                      <a16:colId xmlns:a16="http://schemas.microsoft.com/office/drawing/2014/main" val="20000"/>
                    </a:ext>
                  </a:extLst>
                </a:gridCol>
                <a:gridCol w="3499282">
                  <a:extLst>
                    <a:ext uri="{9D8B030D-6E8A-4147-A177-3AD203B41FA5}">
                      <a16:colId xmlns:a16="http://schemas.microsoft.com/office/drawing/2014/main" val="20001"/>
                    </a:ext>
                  </a:extLst>
                </a:gridCol>
              </a:tblGrid>
              <a:tr h="1831061">
                <a:tc>
                  <a:txBody>
                    <a:bodyPr/>
                    <a:lstStyle/>
                    <a:p>
                      <a:pPr algn="just">
                        <a:lnSpc>
                          <a:spcPct val="115000"/>
                        </a:lnSpc>
                        <a:spcAft>
                          <a:spcPts val="0"/>
                        </a:spcAft>
                      </a:pPr>
                      <a:r>
                        <a:rPr lang="cs-CZ" sz="1200" b="1" u="sng" dirty="0">
                          <a:latin typeface="Arial Narrow"/>
                          <a:ea typeface="Calibri"/>
                          <a:cs typeface="Times New Roman"/>
                        </a:rPr>
                        <a:t>Petro </a:t>
                      </a:r>
                      <a:r>
                        <a:rPr lang="cs-CZ" sz="1200" b="1" u="sng" dirty="0" err="1">
                          <a:latin typeface="Arial Narrow"/>
                          <a:ea typeface="Calibri"/>
                          <a:cs typeface="Times New Roman"/>
                        </a:rPr>
                        <a:t>Hulak</a:t>
                      </a:r>
                      <a:r>
                        <a:rPr lang="cs-CZ" sz="1200" b="1" u="sng" dirty="0">
                          <a:latin typeface="Arial Narrow"/>
                          <a:ea typeface="Calibri"/>
                          <a:cs typeface="Times New Roman"/>
                        </a:rPr>
                        <a:t>-</a:t>
                      </a:r>
                      <a:r>
                        <a:rPr lang="cs-CZ" sz="1200" b="1" u="sng" dirty="0" err="1">
                          <a:latin typeface="Arial Narrow"/>
                          <a:ea typeface="Calibri"/>
                          <a:cs typeface="Times New Roman"/>
                        </a:rPr>
                        <a:t>Artemovskyj</a:t>
                      </a:r>
                      <a:endParaRPr lang="cs-CZ" sz="1200" dirty="0">
                        <a:latin typeface="Calibri"/>
                        <a:ea typeface="Calibri"/>
                        <a:cs typeface="Times New Roman"/>
                      </a:endParaRPr>
                    </a:p>
                    <a:p>
                      <a:pPr algn="just">
                        <a:lnSpc>
                          <a:spcPct val="115000"/>
                        </a:lnSpc>
                        <a:spcAft>
                          <a:spcPts val="0"/>
                        </a:spcAft>
                      </a:pPr>
                      <a:r>
                        <a:rPr lang="cs-CZ" sz="1200" b="1" u="sng" dirty="0">
                          <a:latin typeface="Arial Narrow"/>
                          <a:ea typeface="Calibri"/>
                          <a:cs typeface="Times New Roman"/>
                        </a:rPr>
                        <a:t>Rybář</a:t>
                      </a:r>
                      <a:endParaRPr lang="cs-CZ" sz="1200" dirty="0">
                        <a:latin typeface="Calibri"/>
                        <a:ea typeface="Calibri"/>
                        <a:cs typeface="Times New Roman"/>
                      </a:endParaRPr>
                    </a:p>
                    <a:p>
                      <a:pPr algn="just">
                        <a:lnSpc>
                          <a:spcPct val="115000"/>
                        </a:lnSpc>
                        <a:spcAft>
                          <a:spcPts val="0"/>
                        </a:spcAft>
                      </a:pPr>
                      <a:r>
                        <a:rPr lang="cs-CZ" sz="1200" dirty="0">
                          <a:latin typeface="Arial Narrow"/>
                          <a:ea typeface="Calibri"/>
                          <a:cs typeface="Times New Roman"/>
                        </a:rPr>
                        <a:t>(ukrajinská balada)</a:t>
                      </a:r>
                      <a:endParaRPr lang="cs-CZ" sz="1200" dirty="0">
                        <a:latin typeface="Calibri"/>
                        <a:ea typeface="Calibri"/>
                        <a:cs typeface="Times New Roman"/>
                      </a:endParaRPr>
                    </a:p>
                    <a:p>
                      <a:pPr algn="r">
                        <a:lnSpc>
                          <a:spcPct val="115000"/>
                        </a:lnSpc>
                        <a:spcAft>
                          <a:spcPts val="0"/>
                        </a:spcAft>
                      </a:pPr>
                      <a:r>
                        <a:rPr lang="cs-CZ" sz="1200" dirty="0" err="1">
                          <a:latin typeface="Arial Narrow"/>
                          <a:ea typeface="Calibri"/>
                          <a:cs typeface="Times New Roman"/>
                        </a:rPr>
                        <a:t>Das</a:t>
                      </a:r>
                      <a:r>
                        <a:rPr lang="cs-CZ" sz="1200" dirty="0">
                          <a:latin typeface="Arial Narrow"/>
                          <a:ea typeface="Calibri"/>
                          <a:cs typeface="Times New Roman"/>
                        </a:rPr>
                        <a:t> </a:t>
                      </a:r>
                      <a:r>
                        <a:rPr lang="cs-CZ" sz="1200" dirty="0" err="1">
                          <a:latin typeface="Arial Narrow"/>
                          <a:ea typeface="Calibri"/>
                          <a:cs typeface="Times New Roman"/>
                        </a:rPr>
                        <a:t>Wasser</a:t>
                      </a:r>
                      <a:r>
                        <a:rPr lang="cs-CZ" sz="1200" dirty="0">
                          <a:latin typeface="Arial Narrow"/>
                          <a:ea typeface="Calibri"/>
                          <a:cs typeface="Times New Roman"/>
                        </a:rPr>
                        <a:t> </a:t>
                      </a:r>
                      <a:r>
                        <a:rPr lang="cs-CZ" sz="1200" dirty="0" err="1">
                          <a:latin typeface="Arial Narrow"/>
                          <a:ea typeface="Calibri"/>
                          <a:cs typeface="Times New Roman"/>
                        </a:rPr>
                        <a:t>rauscht</a:t>
                      </a:r>
                      <a:r>
                        <a:rPr lang="cs-CZ" sz="1200" dirty="0">
                          <a:latin typeface="Arial Narrow"/>
                          <a:ea typeface="Calibri"/>
                          <a:cs typeface="Times New Roman"/>
                        </a:rPr>
                        <a:t>´, </a:t>
                      </a:r>
                      <a:r>
                        <a:rPr lang="cs-CZ" sz="1200" dirty="0" err="1">
                          <a:latin typeface="Arial Narrow"/>
                          <a:ea typeface="Calibri"/>
                          <a:cs typeface="Times New Roman"/>
                        </a:rPr>
                        <a:t>das</a:t>
                      </a:r>
                      <a:r>
                        <a:rPr lang="cs-CZ" sz="1200" dirty="0">
                          <a:latin typeface="Arial Narrow"/>
                          <a:ea typeface="Calibri"/>
                          <a:cs typeface="Times New Roman"/>
                        </a:rPr>
                        <a:t> </a:t>
                      </a:r>
                      <a:r>
                        <a:rPr lang="cs-CZ" sz="1200" dirty="0" err="1">
                          <a:latin typeface="Arial Narrow"/>
                          <a:ea typeface="Calibri"/>
                          <a:cs typeface="Times New Roman"/>
                        </a:rPr>
                        <a:t>Wasser</a:t>
                      </a:r>
                      <a:r>
                        <a:rPr lang="cs-CZ" sz="1200" dirty="0">
                          <a:latin typeface="Arial Narrow"/>
                          <a:ea typeface="Calibri"/>
                          <a:cs typeface="Times New Roman"/>
                        </a:rPr>
                        <a:t> </a:t>
                      </a:r>
                      <a:r>
                        <a:rPr lang="cs-CZ" sz="1200" dirty="0" err="1">
                          <a:latin typeface="Arial Narrow"/>
                          <a:ea typeface="Calibri"/>
                          <a:cs typeface="Times New Roman"/>
                        </a:rPr>
                        <a:t>schwoll</a:t>
                      </a:r>
                      <a:r>
                        <a:rPr lang="cs-CZ" sz="1200" dirty="0">
                          <a:latin typeface="Arial Narrow"/>
                          <a:ea typeface="Calibri"/>
                          <a:cs typeface="Times New Roman"/>
                        </a:rPr>
                        <a:t>,</a:t>
                      </a:r>
                      <a:endParaRPr lang="cs-CZ" sz="1200" dirty="0">
                        <a:latin typeface="Calibri"/>
                        <a:ea typeface="Calibri"/>
                        <a:cs typeface="Times New Roman"/>
                      </a:endParaRPr>
                    </a:p>
                    <a:p>
                      <a:pPr algn="r">
                        <a:lnSpc>
                          <a:spcPct val="115000"/>
                        </a:lnSpc>
                        <a:spcAft>
                          <a:spcPts val="0"/>
                        </a:spcAft>
                      </a:pPr>
                      <a:r>
                        <a:rPr lang="cs-CZ" sz="1200" dirty="0" err="1">
                          <a:latin typeface="Arial Narrow"/>
                          <a:ea typeface="Calibri"/>
                          <a:cs typeface="Times New Roman"/>
                        </a:rPr>
                        <a:t>Ein</a:t>
                      </a:r>
                      <a:r>
                        <a:rPr lang="cs-CZ" sz="1200" dirty="0">
                          <a:latin typeface="Arial Narrow"/>
                          <a:ea typeface="Calibri"/>
                          <a:cs typeface="Times New Roman"/>
                        </a:rPr>
                        <a:t> Fischer </a:t>
                      </a:r>
                      <a:r>
                        <a:rPr lang="cs-CZ" sz="1200" dirty="0" err="1">
                          <a:latin typeface="Arial Narrow"/>
                          <a:ea typeface="Calibri"/>
                          <a:cs typeface="Times New Roman"/>
                        </a:rPr>
                        <a:t>saß</a:t>
                      </a:r>
                      <a:r>
                        <a:rPr lang="cs-CZ" sz="1200" dirty="0">
                          <a:latin typeface="Arial Narrow"/>
                          <a:ea typeface="Calibri"/>
                          <a:cs typeface="Times New Roman"/>
                        </a:rPr>
                        <a:t> </a:t>
                      </a:r>
                      <a:r>
                        <a:rPr lang="cs-CZ" sz="1200" dirty="0" err="1">
                          <a:latin typeface="Arial Narrow"/>
                          <a:ea typeface="Calibri"/>
                          <a:cs typeface="Times New Roman"/>
                        </a:rPr>
                        <a:t>daran</a:t>
                      </a:r>
                      <a:r>
                        <a:rPr lang="cs-CZ" sz="1200" dirty="0">
                          <a:latin typeface="Arial Narrow"/>
                          <a:ea typeface="Calibri"/>
                          <a:cs typeface="Times New Roman"/>
                        </a:rPr>
                        <a:t>,</a:t>
                      </a:r>
                      <a:endParaRPr lang="cs-CZ" sz="1200" dirty="0">
                        <a:latin typeface="Calibri"/>
                        <a:ea typeface="Calibri"/>
                        <a:cs typeface="Times New Roman"/>
                      </a:endParaRPr>
                    </a:p>
                    <a:p>
                      <a:pPr algn="r">
                        <a:lnSpc>
                          <a:spcPct val="115000"/>
                        </a:lnSpc>
                        <a:spcAft>
                          <a:spcPts val="0"/>
                        </a:spcAft>
                      </a:pPr>
                      <a:r>
                        <a:rPr lang="cs-CZ" sz="1200" dirty="0" err="1">
                          <a:latin typeface="Arial Narrow"/>
                          <a:ea typeface="Calibri"/>
                          <a:cs typeface="Times New Roman"/>
                        </a:rPr>
                        <a:t>Sah</a:t>
                      </a:r>
                      <a:r>
                        <a:rPr lang="cs-CZ" sz="1200" dirty="0">
                          <a:latin typeface="Arial Narrow"/>
                          <a:ea typeface="Calibri"/>
                          <a:cs typeface="Times New Roman"/>
                        </a:rPr>
                        <a:t> nach </a:t>
                      </a:r>
                      <a:r>
                        <a:rPr lang="cs-CZ" sz="1200" dirty="0" err="1">
                          <a:latin typeface="Arial Narrow"/>
                          <a:ea typeface="Calibri"/>
                          <a:cs typeface="Times New Roman"/>
                        </a:rPr>
                        <a:t>dem</a:t>
                      </a:r>
                      <a:r>
                        <a:rPr lang="cs-CZ" sz="1200" dirty="0">
                          <a:latin typeface="Arial Narrow"/>
                          <a:ea typeface="Calibri"/>
                          <a:cs typeface="Times New Roman"/>
                        </a:rPr>
                        <a:t> Angel </a:t>
                      </a:r>
                      <a:r>
                        <a:rPr lang="cs-CZ" sz="1200" dirty="0" err="1">
                          <a:latin typeface="Arial Narrow"/>
                          <a:ea typeface="Calibri"/>
                          <a:cs typeface="Times New Roman"/>
                        </a:rPr>
                        <a:t>ruhevoll</a:t>
                      </a:r>
                      <a:r>
                        <a:rPr lang="cs-CZ" sz="1200" dirty="0">
                          <a:latin typeface="Arial Narrow"/>
                          <a:ea typeface="Calibri"/>
                          <a:cs typeface="Times New Roman"/>
                        </a:rPr>
                        <a:t>,</a:t>
                      </a:r>
                      <a:endParaRPr lang="cs-CZ" sz="1200" dirty="0">
                        <a:latin typeface="Calibri"/>
                        <a:ea typeface="Calibri"/>
                        <a:cs typeface="Times New Roman"/>
                      </a:endParaRPr>
                    </a:p>
                    <a:p>
                      <a:pPr algn="r">
                        <a:lnSpc>
                          <a:spcPct val="115000"/>
                        </a:lnSpc>
                        <a:spcAft>
                          <a:spcPts val="0"/>
                        </a:spcAft>
                      </a:pPr>
                      <a:r>
                        <a:rPr lang="cs-CZ" sz="1200" dirty="0" err="1">
                          <a:latin typeface="Arial Narrow"/>
                          <a:ea typeface="Calibri"/>
                          <a:cs typeface="Times New Roman"/>
                        </a:rPr>
                        <a:t>Kühl</a:t>
                      </a:r>
                      <a:r>
                        <a:rPr lang="cs-CZ" sz="1200" dirty="0">
                          <a:latin typeface="Arial Narrow"/>
                          <a:ea typeface="Calibri"/>
                          <a:cs typeface="Times New Roman"/>
                        </a:rPr>
                        <a:t> bis </a:t>
                      </a:r>
                      <a:r>
                        <a:rPr lang="cs-CZ" sz="1200" dirty="0" err="1">
                          <a:latin typeface="Arial Narrow"/>
                          <a:ea typeface="Calibri"/>
                          <a:cs typeface="Times New Roman"/>
                        </a:rPr>
                        <a:t>ans</a:t>
                      </a:r>
                      <a:r>
                        <a:rPr lang="cs-CZ" sz="1200" dirty="0">
                          <a:latin typeface="Arial Narrow"/>
                          <a:ea typeface="Calibri"/>
                          <a:cs typeface="Times New Roman"/>
                        </a:rPr>
                        <a:t> </a:t>
                      </a:r>
                      <a:r>
                        <a:rPr lang="cs-CZ" sz="1200" dirty="0" err="1">
                          <a:latin typeface="Arial Narrow"/>
                          <a:ea typeface="Calibri"/>
                          <a:cs typeface="Times New Roman"/>
                        </a:rPr>
                        <a:t>Herz</a:t>
                      </a:r>
                      <a:r>
                        <a:rPr lang="cs-CZ" sz="1200" dirty="0">
                          <a:latin typeface="Arial Narrow"/>
                          <a:ea typeface="Calibri"/>
                          <a:cs typeface="Times New Roman"/>
                        </a:rPr>
                        <a:t> </a:t>
                      </a:r>
                      <a:r>
                        <a:rPr lang="cs-CZ" sz="1200" dirty="0" err="1">
                          <a:latin typeface="Arial Narrow"/>
                          <a:ea typeface="Calibri"/>
                          <a:cs typeface="Times New Roman"/>
                        </a:rPr>
                        <a:t>hinan</a:t>
                      </a:r>
                      <a:endParaRPr lang="cs-CZ" sz="1200" dirty="0">
                        <a:latin typeface="Calibri"/>
                        <a:ea typeface="Calibri"/>
                        <a:cs typeface="Times New Roman"/>
                      </a:endParaRPr>
                    </a:p>
                    <a:p>
                      <a:pPr algn="r">
                        <a:lnSpc>
                          <a:spcPct val="115000"/>
                        </a:lnSpc>
                        <a:spcAft>
                          <a:spcPts val="0"/>
                        </a:spcAft>
                      </a:pPr>
                      <a:r>
                        <a:rPr lang="cs-CZ" sz="1200" dirty="0" err="1">
                          <a:latin typeface="Arial Narrow"/>
                          <a:ea typeface="Calibri"/>
                          <a:cs typeface="Times New Roman"/>
                        </a:rPr>
                        <a:t>Goethe</a:t>
                      </a:r>
                      <a:endParaRPr lang="cs-CZ"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b="1" u="sng">
                          <a:latin typeface="Arial Narrow"/>
                          <a:ea typeface="Times New Roman"/>
                          <a:cs typeface="Times New Roman"/>
                        </a:rPr>
                        <a:t>Петро Гулак</a:t>
                      </a:r>
                      <a:r>
                        <a:rPr lang="cs-CZ" sz="1200" b="1" u="sng">
                          <a:latin typeface="Arial Narrow"/>
                          <a:ea typeface="Times New Roman"/>
                          <a:cs typeface="Times New Roman"/>
                        </a:rPr>
                        <a:t>-</a:t>
                      </a:r>
                      <a:r>
                        <a:rPr lang="uk-UA" sz="1200" b="1" u="sng">
                          <a:latin typeface="Arial Narrow"/>
                          <a:ea typeface="Times New Roman"/>
                          <a:cs typeface="Times New Roman"/>
                        </a:rPr>
                        <a:t>Артемовський</a:t>
                      </a:r>
                      <a:endParaRPr lang="cs-CZ" sz="1200">
                        <a:latin typeface="Calibri"/>
                        <a:ea typeface="Calibri"/>
                        <a:cs typeface="Times New Roman"/>
                      </a:endParaRPr>
                    </a:p>
                    <a:p>
                      <a:pPr>
                        <a:lnSpc>
                          <a:spcPct val="115000"/>
                        </a:lnSpc>
                        <a:spcAft>
                          <a:spcPts val="0"/>
                        </a:spcAft>
                      </a:pPr>
                      <a:r>
                        <a:rPr lang="uk-UA" sz="1200" b="1" u="sng">
                          <a:latin typeface="Arial Narrow"/>
                          <a:ea typeface="Times New Roman"/>
                          <a:cs typeface="Times New Roman"/>
                        </a:rPr>
                        <a:t>Рибалка</a:t>
                      </a:r>
                      <a:endParaRPr lang="cs-CZ" sz="1200">
                        <a:latin typeface="Calibri"/>
                        <a:ea typeface="Calibri"/>
                        <a:cs typeface="Times New Roman"/>
                      </a:endParaRPr>
                    </a:p>
                    <a:p>
                      <a:pPr>
                        <a:lnSpc>
                          <a:spcPct val="115000"/>
                        </a:lnSpc>
                        <a:spcAft>
                          <a:spcPts val="0"/>
                        </a:spcAft>
                      </a:pPr>
                      <a:r>
                        <a:rPr lang="cs-CZ" sz="1200">
                          <a:latin typeface="Arial Narrow"/>
                          <a:ea typeface="Times New Roman"/>
                          <a:cs typeface="Times New Roman"/>
                        </a:rPr>
                        <a:t>(</a:t>
                      </a:r>
                      <a:r>
                        <a:rPr lang="uk-UA" sz="1200">
                          <a:latin typeface="Arial Narrow"/>
                          <a:ea typeface="Times New Roman"/>
                          <a:cs typeface="Times New Roman"/>
                        </a:rPr>
                        <a:t>українська балада</a:t>
                      </a:r>
                      <a:r>
                        <a:rPr lang="cs-CZ" sz="1200">
                          <a:latin typeface="Arial Narrow"/>
                          <a:ea typeface="Times New Roman"/>
                          <a:cs typeface="Times New Roman"/>
                        </a:rPr>
                        <a:t>)</a:t>
                      </a:r>
                      <a:endParaRPr lang="cs-CZ" sz="1200">
                        <a:latin typeface="Calibri"/>
                        <a:ea typeface="Calibri"/>
                        <a:cs typeface="Times New Roman"/>
                      </a:endParaRPr>
                    </a:p>
                    <a:p>
                      <a:pPr algn="r">
                        <a:lnSpc>
                          <a:spcPct val="115000"/>
                        </a:lnSpc>
                        <a:spcAft>
                          <a:spcPts val="0"/>
                        </a:spcAft>
                      </a:pPr>
                      <a:r>
                        <a:rPr lang="cs-CZ" sz="1200">
                          <a:latin typeface="Arial Narrow"/>
                          <a:ea typeface="Calibri"/>
                          <a:cs typeface="Times New Roman"/>
                        </a:rPr>
                        <a:t>Das Wasser rauscht´, das Wasser schwoll,</a:t>
                      </a:r>
                      <a:endParaRPr lang="cs-CZ" sz="1200">
                        <a:latin typeface="Calibri"/>
                        <a:ea typeface="Calibri"/>
                        <a:cs typeface="Times New Roman"/>
                      </a:endParaRPr>
                    </a:p>
                    <a:p>
                      <a:pPr algn="r">
                        <a:lnSpc>
                          <a:spcPct val="115000"/>
                        </a:lnSpc>
                        <a:spcAft>
                          <a:spcPts val="0"/>
                        </a:spcAft>
                      </a:pPr>
                      <a:r>
                        <a:rPr lang="cs-CZ" sz="1200">
                          <a:latin typeface="Arial Narrow"/>
                          <a:ea typeface="Calibri"/>
                          <a:cs typeface="Times New Roman"/>
                        </a:rPr>
                        <a:t>Ein Fischer saß daran,</a:t>
                      </a:r>
                      <a:endParaRPr lang="cs-CZ" sz="1200">
                        <a:latin typeface="Calibri"/>
                        <a:ea typeface="Calibri"/>
                        <a:cs typeface="Times New Roman"/>
                      </a:endParaRPr>
                    </a:p>
                    <a:p>
                      <a:pPr algn="r">
                        <a:lnSpc>
                          <a:spcPct val="115000"/>
                        </a:lnSpc>
                        <a:spcAft>
                          <a:spcPts val="0"/>
                        </a:spcAft>
                      </a:pPr>
                      <a:r>
                        <a:rPr lang="cs-CZ" sz="1200">
                          <a:latin typeface="Arial Narrow"/>
                          <a:ea typeface="Calibri"/>
                          <a:cs typeface="Times New Roman"/>
                        </a:rPr>
                        <a:t>Sah nach dem Angel ruhevoll,</a:t>
                      </a:r>
                      <a:endParaRPr lang="cs-CZ" sz="1200">
                        <a:latin typeface="Calibri"/>
                        <a:ea typeface="Calibri"/>
                        <a:cs typeface="Times New Roman"/>
                      </a:endParaRPr>
                    </a:p>
                    <a:p>
                      <a:pPr algn="r">
                        <a:lnSpc>
                          <a:spcPct val="115000"/>
                        </a:lnSpc>
                        <a:spcAft>
                          <a:spcPts val="0"/>
                        </a:spcAft>
                      </a:pPr>
                      <a:r>
                        <a:rPr lang="cs-CZ" sz="1200">
                          <a:latin typeface="Arial Narrow"/>
                          <a:ea typeface="Calibri"/>
                          <a:cs typeface="Times New Roman"/>
                        </a:rPr>
                        <a:t>Kühl bis ans Herz hinan</a:t>
                      </a:r>
                      <a:endParaRPr lang="cs-CZ" sz="1200">
                        <a:latin typeface="Calibri"/>
                        <a:ea typeface="Calibri"/>
                        <a:cs typeface="Times New Roman"/>
                      </a:endParaRPr>
                    </a:p>
                    <a:p>
                      <a:pPr algn="r">
                        <a:lnSpc>
                          <a:spcPct val="115000"/>
                        </a:lnSpc>
                        <a:spcAft>
                          <a:spcPts val="0"/>
                        </a:spcAft>
                      </a:pPr>
                      <a:r>
                        <a:rPr lang="cs-CZ" sz="1200">
                          <a:latin typeface="Arial Narrow"/>
                          <a:ea typeface="Calibri"/>
                          <a:cs typeface="Times New Roman"/>
                        </a:rPr>
                        <a:t>Goethe</a:t>
                      </a:r>
                      <a:endParaRPr lang="cs-CZ" sz="12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15530">
                <a:tc>
                  <a:txBody>
                    <a:bodyPr/>
                    <a:lstStyle/>
                    <a:p>
                      <a:pPr algn="just">
                        <a:lnSpc>
                          <a:spcPct val="115000"/>
                        </a:lnSpc>
                        <a:spcAft>
                          <a:spcPts val="0"/>
                        </a:spcAft>
                      </a:pPr>
                      <a:r>
                        <a:rPr lang="cs-CZ" sz="1200">
                          <a:latin typeface="Arial Narrow"/>
                          <a:ea typeface="Calibri"/>
                          <a:cs typeface="Times New Roman"/>
                        </a:rPr>
                        <a:t>Voda šumí!.. voda zpívá!..</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Tam na břehu sedí Rybář mladičký, </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povídá a na splávek se dívá: </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„Chyťte se, veliké i malinké rybičky!“</a:t>
                      </a:r>
                      <a:endParaRPr lang="cs-CZ" sz="12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a:latin typeface="Arial Narrow"/>
                          <a:ea typeface="Times New Roman"/>
                          <a:cs typeface="Times New Roman"/>
                        </a:rPr>
                        <a:t>Вода  шумить!..  вода  гуля!..</a:t>
                      </a:r>
                      <a:br>
                        <a:rPr lang="cs-CZ" sz="1200">
                          <a:latin typeface="Arial Narrow"/>
                          <a:ea typeface="Times New Roman"/>
                          <a:cs typeface="Times New Roman"/>
                        </a:rPr>
                      </a:br>
                      <a:r>
                        <a:rPr lang="cs-CZ" sz="1200">
                          <a:latin typeface="Arial Narrow"/>
                          <a:ea typeface="Times New Roman"/>
                          <a:cs typeface="Times New Roman"/>
                        </a:rPr>
                        <a:t>На  березі  Рибалка  молоденький</a:t>
                      </a:r>
                      <a:br>
                        <a:rPr lang="cs-CZ" sz="1200">
                          <a:latin typeface="Arial Narrow"/>
                          <a:ea typeface="Times New Roman"/>
                          <a:cs typeface="Times New Roman"/>
                        </a:rPr>
                      </a:br>
                      <a:r>
                        <a:rPr lang="cs-CZ" sz="1200">
                          <a:latin typeface="Arial Narrow"/>
                          <a:ea typeface="Times New Roman"/>
                          <a:cs typeface="Times New Roman"/>
                        </a:rPr>
                        <a:t>На  поплавець  глядить  і  примовля:</a:t>
                      </a:r>
                      <a:br>
                        <a:rPr lang="cs-CZ" sz="1200">
                          <a:latin typeface="Arial Narrow"/>
                          <a:ea typeface="Times New Roman"/>
                          <a:cs typeface="Times New Roman"/>
                        </a:rPr>
                      </a:br>
                      <a:r>
                        <a:rPr lang="cs-CZ" sz="1200">
                          <a:latin typeface="Arial Narrow"/>
                          <a:ea typeface="Times New Roman"/>
                          <a:cs typeface="Times New Roman"/>
                        </a:rPr>
                        <a:t>"Ловіться,  рибочки,  великі  і  маленькі!"</a:t>
                      </a:r>
                      <a:endParaRPr lang="cs-CZ" sz="12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15530">
                <a:tc>
                  <a:txBody>
                    <a:bodyPr/>
                    <a:lstStyle/>
                    <a:p>
                      <a:pPr algn="just">
                        <a:lnSpc>
                          <a:spcPct val="115000"/>
                        </a:lnSpc>
                        <a:spcAft>
                          <a:spcPts val="0"/>
                        </a:spcAft>
                      </a:pPr>
                      <a:r>
                        <a:rPr lang="cs-CZ" sz="1200">
                          <a:latin typeface="Arial Narrow"/>
                          <a:ea typeface="Calibri"/>
                          <a:cs typeface="Times New Roman"/>
                        </a:rPr>
                        <a:t>Co rybka šplouch, to srdce buch!..</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Srdénko cos rybáři prorokuje:</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Čeká ho žal, nebo snad jiný vzruch,</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či láska? Neví sám, smutek ho zahaluje!</a:t>
                      </a:r>
                      <a:endParaRPr lang="cs-CZ" sz="12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a:latin typeface="Arial Narrow"/>
                          <a:ea typeface="Times New Roman"/>
                          <a:cs typeface="Times New Roman"/>
                        </a:rPr>
                        <a:t>Що  рибка  смик  —  то  серце  тьох!..</a:t>
                      </a:r>
                      <a:br>
                        <a:rPr lang="cs-CZ" sz="1200">
                          <a:latin typeface="Arial Narrow"/>
                          <a:ea typeface="Times New Roman"/>
                          <a:cs typeface="Times New Roman"/>
                        </a:rPr>
                      </a:br>
                      <a:r>
                        <a:rPr lang="cs-CZ" sz="1200">
                          <a:latin typeface="Arial Narrow"/>
                          <a:ea typeface="Times New Roman"/>
                          <a:cs typeface="Times New Roman"/>
                        </a:rPr>
                        <a:t>Серденько  щось  Рибалочці  віщує:</a:t>
                      </a:r>
                      <a:br>
                        <a:rPr lang="cs-CZ" sz="1200">
                          <a:latin typeface="Arial Narrow"/>
                          <a:ea typeface="Times New Roman"/>
                          <a:cs typeface="Times New Roman"/>
                        </a:rPr>
                      </a:br>
                      <a:r>
                        <a:rPr lang="cs-CZ" sz="1200">
                          <a:latin typeface="Arial Narrow"/>
                          <a:ea typeface="Times New Roman"/>
                          <a:cs typeface="Times New Roman"/>
                        </a:rPr>
                        <a:t>Чи  то  тугу,  чи  то  переполох,</a:t>
                      </a:r>
                      <a:br>
                        <a:rPr lang="cs-CZ" sz="1200">
                          <a:latin typeface="Arial Narrow"/>
                          <a:ea typeface="Times New Roman"/>
                          <a:cs typeface="Times New Roman"/>
                        </a:rPr>
                      </a:br>
                      <a:r>
                        <a:rPr lang="cs-CZ" sz="1200">
                          <a:latin typeface="Arial Narrow"/>
                          <a:ea typeface="Times New Roman"/>
                          <a:cs typeface="Times New Roman"/>
                        </a:rPr>
                        <a:t>Чи  то  коханнячко?..  не  зна  він,  —  а  сумує!</a:t>
                      </a:r>
                      <a:endParaRPr lang="cs-CZ" sz="12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15530">
                <a:tc>
                  <a:txBody>
                    <a:bodyPr/>
                    <a:lstStyle/>
                    <a:p>
                      <a:pPr algn="just">
                        <a:lnSpc>
                          <a:spcPct val="115000"/>
                        </a:lnSpc>
                        <a:spcAft>
                          <a:spcPts val="0"/>
                        </a:spcAft>
                      </a:pPr>
                      <a:r>
                        <a:rPr lang="cs-CZ" sz="1200">
                          <a:latin typeface="Arial Narrow"/>
                          <a:ea typeface="Calibri"/>
                          <a:cs typeface="Times New Roman"/>
                        </a:rPr>
                        <a:t>Je smuten, vtom však větrové  </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hučí a vyjí – a vlna houpavá!..</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Znenáhla – hup!.. z vody Dívka plove,</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cůpek si rozčesává, očima pohrává!..</a:t>
                      </a:r>
                      <a:endParaRPr lang="cs-CZ" sz="12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a:latin typeface="Arial Narrow"/>
                          <a:ea typeface="Times New Roman"/>
                          <a:cs typeface="Times New Roman"/>
                        </a:rPr>
                        <a:t>Сумує  він,  —  аж  ось  реве,</a:t>
                      </a:r>
                      <a:br>
                        <a:rPr lang="cs-CZ" sz="1200">
                          <a:latin typeface="Arial Narrow"/>
                          <a:ea typeface="Times New Roman"/>
                          <a:cs typeface="Times New Roman"/>
                        </a:rPr>
                      </a:br>
                      <a:r>
                        <a:rPr lang="cs-CZ" sz="1200">
                          <a:latin typeface="Arial Narrow"/>
                          <a:ea typeface="Times New Roman"/>
                          <a:cs typeface="Times New Roman"/>
                        </a:rPr>
                        <a:t>Аж  ось  гуде,  —  і  хвиля  утікає!..</a:t>
                      </a:r>
                      <a:br>
                        <a:rPr lang="cs-CZ" sz="1200">
                          <a:latin typeface="Arial Narrow"/>
                          <a:ea typeface="Times New Roman"/>
                          <a:cs typeface="Times New Roman"/>
                        </a:rPr>
                      </a:br>
                      <a:r>
                        <a:rPr lang="cs-CZ" sz="1200">
                          <a:latin typeface="Arial Narrow"/>
                          <a:ea typeface="Times New Roman"/>
                          <a:cs typeface="Times New Roman"/>
                        </a:rPr>
                        <a:t>Аж  —  гульк!..  з  води  Дівчинонька  пливе</a:t>
                      </a:r>
                      <a:br>
                        <a:rPr lang="cs-CZ" sz="1200">
                          <a:latin typeface="Arial Narrow"/>
                          <a:ea typeface="Times New Roman"/>
                          <a:cs typeface="Times New Roman"/>
                        </a:rPr>
                      </a:br>
                      <a:r>
                        <a:rPr lang="cs-CZ" sz="1200">
                          <a:latin typeface="Arial Narrow"/>
                          <a:ea typeface="Times New Roman"/>
                          <a:cs typeface="Times New Roman"/>
                        </a:rPr>
                        <a:t>І  косу  зчісує,  і  брівками  моргає!..</a:t>
                      </a:r>
                      <a:endParaRPr lang="cs-CZ" sz="12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15530">
                <a:tc>
                  <a:txBody>
                    <a:bodyPr/>
                    <a:lstStyle/>
                    <a:p>
                      <a:pPr algn="just">
                        <a:lnSpc>
                          <a:spcPct val="115000"/>
                        </a:lnSpc>
                        <a:spcAft>
                          <a:spcPts val="0"/>
                        </a:spcAft>
                      </a:pPr>
                      <a:r>
                        <a:rPr lang="cs-CZ" sz="1200">
                          <a:latin typeface="Arial Narrow"/>
                          <a:ea typeface="Calibri"/>
                          <a:cs typeface="Times New Roman"/>
                        </a:rPr>
                        <a:t>Hlásek zpěvný, pohled vnadný:</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„Hej, hej, mladičký Rybáři, proč líčíš</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na štiky a líny háček zrádný,</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mou drahou rodinu a potomstvo tak ničíš?</a:t>
                      </a:r>
                      <a:endParaRPr lang="cs-CZ" sz="12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a:latin typeface="Arial Narrow"/>
                          <a:ea typeface="Times New Roman"/>
                          <a:cs typeface="Times New Roman"/>
                        </a:rPr>
                        <a:t>Вона  й  морга,  вона  й  співа:</a:t>
                      </a:r>
                      <a:br>
                        <a:rPr lang="cs-CZ" sz="1200">
                          <a:latin typeface="Arial Narrow"/>
                          <a:ea typeface="Times New Roman"/>
                          <a:cs typeface="Times New Roman"/>
                        </a:rPr>
                      </a:br>
                      <a:r>
                        <a:rPr lang="cs-CZ" sz="1200">
                          <a:latin typeface="Arial Narrow"/>
                          <a:ea typeface="Times New Roman"/>
                          <a:cs typeface="Times New Roman"/>
                        </a:rPr>
                        <a:t>"Гей,  гей!  не  надь,  Рибалко  молоденький,</a:t>
                      </a:r>
                      <a:br>
                        <a:rPr lang="cs-CZ" sz="1200">
                          <a:latin typeface="Arial Narrow"/>
                          <a:ea typeface="Times New Roman"/>
                          <a:cs typeface="Times New Roman"/>
                        </a:rPr>
                      </a:br>
                      <a:r>
                        <a:rPr lang="cs-CZ" sz="1200">
                          <a:latin typeface="Arial Narrow"/>
                          <a:ea typeface="Times New Roman"/>
                          <a:cs typeface="Times New Roman"/>
                        </a:rPr>
                        <a:t>На  зрадний  гак  ні  щуки,  ні  лина!..</a:t>
                      </a:r>
                      <a:br>
                        <a:rPr lang="cs-CZ" sz="1200">
                          <a:latin typeface="Arial Narrow"/>
                          <a:ea typeface="Times New Roman"/>
                          <a:cs typeface="Times New Roman"/>
                        </a:rPr>
                      </a:br>
                      <a:r>
                        <a:rPr lang="cs-CZ" sz="1200">
                          <a:latin typeface="Arial Narrow"/>
                          <a:ea typeface="Times New Roman"/>
                          <a:cs typeface="Times New Roman"/>
                        </a:rPr>
                        <a:t>Нащо  ти  нівечиш  мій  рід  і  плід  любенький?</a:t>
                      </a:r>
                      <a:endParaRPr lang="cs-CZ" sz="12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15530">
                <a:tc>
                  <a:txBody>
                    <a:bodyPr/>
                    <a:lstStyle/>
                    <a:p>
                      <a:pPr algn="just">
                        <a:lnSpc>
                          <a:spcPct val="115000"/>
                        </a:lnSpc>
                        <a:spcAft>
                          <a:spcPts val="0"/>
                        </a:spcAft>
                      </a:pPr>
                      <a:r>
                        <a:rPr lang="cs-CZ" sz="1200">
                          <a:latin typeface="Arial Narrow"/>
                          <a:ea typeface="Calibri"/>
                          <a:cs typeface="Times New Roman"/>
                        </a:rPr>
                        <a:t>Kdybys ty věděl, jak slastně</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bývá Rybářům pod vodní hladinou, </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s líny bys toužil plout na dně,</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nechal bys u nás své srdce spočinout! </a:t>
                      </a:r>
                      <a:r>
                        <a:rPr lang="cs-CZ" sz="1200" b="1" u="sng">
                          <a:latin typeface="Arial Narrow"/>
                          <a:ea typeface="Calibri"/>
                          <a:cs typeface="Times New Roman"/>
                        </a:rPr>
                        <a:t> </a:t>
                      </a:r>
                      <a:endParaRPr lang="cs-CZ" sz="12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dirty="0" err="1">
                          <a:latin typeface="Arial Narrow"/>
                          <a:ea typeface="Times New Roman"/>
                          <a:cs typeface="Times New Roman"/>
                        </a:rPr>
                        <a:t>Коли</a:t>
                      </a:r>
                      <a:r>
                        <a:rPr lang="cs-CZ" sz="1200" dirty="0">
                          <a:latin typeface="Arial Narrow"/>
                          <a:ea typeface="Times New Roman"/>
                          <a:cs typeface="Times New Roman"/>
                        </a:rPr>
                        <a:t>  б  </a:t>
                      </a:r>
                      <a:r>
                        <a:rPr lang="cs-CZ" sz="1200" dirty="0" err="1">
                          <a:latin typeface="Arial Narrow"/>
                          <a:ea typeface="Times New Roman"/>
                          <a:cs typeface="Times New Roman"/>
                        </a:rPr>
                        <a:t>ти</a:t>
                      </a:r>
                      <a:r>
                        <a:rPr lang="cs-CZ" sz="1200" dirty="0">
                          <a:latin typeface="Arial Narrow"/>
                          <a:ea typeface="Times New Roman"/>
                          <a:cs typeface="Times New Roman"/>
                        </a:rPr>
                        <a:t>  </a:t>
                      </a:r>
                      <a:r>
                        <a:rPr lang="cs-CZ" sz="1200" dirty="0" err="1">
                          <a:latin typeface="Arial Narrow"/>
                          <a:ea typeface="Times New Roman"/>
                          <a:cs typeface="Times New Roman"/>
                        </a:rPr>
                        <a:t>знав</a:t>
                      </a:r>
                      <a:r>
                        <a:rPr lang="cs-CZ" sz="1200" dirty="0">
                          <a:latin typeface="Arial Narrow"/>
                          <a:ea typeface="Times New Roman"/>
                          <a:cs typeface="Times New Roman"/>
                        </a:rPr>
                        <a:t>,  </a:t>
                      </a:r>
                      <a:r>
                        <a:rPr lang="cs-CZ" sz="1200" dirty="0" err="1">
                          <a:latin typeface="Arial Narrow"/>
                          <a:ea typeface="Times New Roman"/>
                          <a:cs typeface="Times New Roman"/>
                        </a:rPr>
                        <a:t>як</a:t>
                      </a:r>
                      <a:r>
                        <a:rPr lang="cs-CZ" sz="1200" dirty="0">
                          <a:latin typeface="Arial Narrow"/>
                          <a:ea typeface="Times New Roman"/>
                          <a:cs typeface="Times New Roman"/>
                        </a:rPr>
                        <a:t>  </a:t>
                      </a:r>
                      <a:r>
                        <a:rPr lang="cs-CZ" sz="1200" dirty="0" err="1">
                          <a:latin typeface="Arial Narrow"/>
                          <a:ea typeface="Times New Roman"/>
                          <a:cs typeface="Times New Roman"/>
                        </a:rPr>
                        <a:t>Рибалкам</a:t>
                      </a:r>
                      <a:br>
                        <a:rPr lang="cs-CZ" sz="1200" dirty="0">
                          <a:latin typeface="Arial Narrow"/>
                          <a:ea typeface="Times New Roman"/>
                          <a:cs typeface="Times New Roman"/>
                        </a:rPr>
                      </a:br>
                      <a:r>
                        <a:rPr lang="cs-CZ" sz="1200" dirty="0">
                          <a:latin typeface="Arial Narrow"/>
                          <a:ea typeface="Times New Roman"/>
                          <a:cs typeface="Times New Roman"/>
                        </a:rPr>
                        <a:t>У  </a:t>
                      </a:r>
                      <a:r>
                        <a:rPr lang="cs-CZ" sz="1200" dirty="0" err="1">
                          <a:latin typeface="Arial Narrow"/>
                          <a:ea typeface="Times New Roman"/>
                          <a:cs typeface="Times New Roman"/>
                        </a:rPr>
                        <a:t>морі</a:t>
                      </a:r>
                      <a:r>
                        <a:rPr lang="cs-CZ" sz="1200" dirty="0">
                          <a:latin typeface="Arial Narrow"/>
                          <a:ea typeface="Times New Roman"/>
                          <a:cs typeface="Times New Roman"/>
                        </a:rPr>
                        <a:t>  </a:t>
                      </a:r>
                      <a:r>
                        <a:rPr lang="cs-CZ" sz="1200" dirty="0" err="1">
                          <a:latin typeface="Arial Narrow"/>
                          <a:ea typeface="Times New Roman"/>
                          <a:cs typeface="Times New Roman"/>
                        </a:rPr>
                        <a:t>жить</a:t>
                      </a:r>
                      <a:r>
                        <a:rPr lang="cs-CZ" sz="1200" dirty="0">
                          <a:latin typeface="Arial Narrow"/>
                          <a:ea typeface="Times New Roman"/>
                          <a:cs typeface="Times New Roman"/>
                        </a:rPr>
                        <a:t>  </a:t>
                      </a:r>
                      <a:r>
                        <a:rPr lang="cs-CZ" sz="1200" dirty="0" err="1">
                          <a:latin typeface="Arial Narrow"/>
                          <a:ea typeface="Times New Roman"/>
                          <a:cs typeface="Times New Roman"/>
                        </a:rPr>
                        <a:t>із</a:t>
                      </a:r>
                      <a:r>
                        <a:rPr lang="cs-CZ" sz="1200" dirty="0">
                          <a:latin typeface="Arial Narrow"/>
                          <a:ea typeface="Times New Roman"/>
                          <a:cs typeface="Times New Roman"/>
                        </a:rPr>
                        <a:t>  </a:t>
                      </a:r>
                      <a:r>
                        <a:rPr lang="cs-CZ" sz="1200" dirty="0" err="1">
                          <a:latin typeface="Arial Narrow"/>
                          <a:ea typeface="Times New Roman"/>
                          <a:cs typeface="Times New Roman"/>
                        </a:rPr>
                        <a:t>рибками</a:t>
                      </a:r>
                      <a:r>
                        <a:rPr lang="cs-CZ" sz="1200" dirty="0">
                          <a:latin typeface="Arial Narrow"/>
                          <a:ea typeface="Times New Roman"/>
                          <a:cs typeface="Times New Roman"/>
                        </a:rPr>
                        <a:t>  </a:t>
                      </a:r>
                      <a:r>
                        <a:rPr lang="cs-CZ" sz="1200" dirty="0" err="1">
                          <a:latin typeface="Arial Narrow"/>
                          <a:ea typeface="Times New Roman"/>
                          <a:cs typeface="Times New Roman"/>
                        </a:rPr>
                        <a:t>гарненько</a:t>
                      </a:r>
                      <a:r>
                        <a:rPr lang="cs-CZ" sz="1200" dirty="0">
                          <a:latin typeface="Arial Narrow"/>
                          <a:ea typeface="Times New Roman"/>
                          <a:cs typeface="Times New Roman"/>
                        </a:rPr>
                        <a:t>,</a:t>
                      </a:r>
                      <a:br>
                        <a:rPr lang="cs-CZ" sz="1200" dirty="0">
                          <a:latin typeface="Arial Narrow"/>
                          <a:ea typeface="Times New Roman"/>
                          <a:cs typeface="Times New Roman"/>
                        </a:rPr>
                      </a:br>
                      <a:r>
                        <a:rPr lang="cs-CZ" sz="1200" dirty="0" err="1">
                          <a:latin typeface="Arial Narrow"/>
                          <a:ea typeface="Times New Roman"/>
                          <a:cs typeface="Times New Roman"/>
                        </a:rPr>
                        <a:t>Ти</a:t>
                      </a:r>
                      <a:r>
                        <a:rPr lang="cs-CZ" sz="1200" dirty="0">
                          <a:latin typeface="Arial Narrow"/>
                          <a:ea typeface="Times New Roman"/>
                          <a:cs typeface="Times New Roman"/>
                        </a:rPr>
                        <a:t>  б  </a:t>
                      </a:r>
                      <a:r>
                        <a:rPr lang="cs-CZ" sz="1200" dirty="0" err="1">
                          <a:latin typeface="Arial Narrow"/>
                          <a:ea typeface="Times New Roman"/>
                          <a:cs typeface="Times New Roman"/>
                        </a:rPr>
                        <a:t>сам</a:t>
                      </a:r>
                      <a:r>
                        <a:rPr lang="cs-CZ" sz="1200" dirty="0">
                          <a:latin typeface="Arial Narrow"/>
                          <a:ea typeface="Times New Roman"/>
                          <a:cs typeface="Times New Roman"/>
                        </a:rPr>
                        <a:t>  </a:t>
                      </a:r>
                      <a:r>
                        <a:rPr lang="cs-CZ" sz="1200" dirty="0" err="1">
                          <a:latin typeface="Arial Narrow"/>
                          <a:ea typeface="Times New Roman"/>
                          <a:cs typeface="Times New Roman"/>
                        </a:rPr>
                        <a:t>пірнув</a:t>
                      </a:r>
                      <a:r>
                        <a:rPr lang="cs-CZ" sz="1200" dirty="0">
                          <a:latin typeface="Arial Narrow"/>
                          <a:ea typeface="Times New Roman"/>
                          <a:cs typeface="Times New Roman"/>
                        </a:rPr>
                        <a:t>  </a:t>
                      </a:r>
                      <a:r>
                        <a:rPr lang="cs-CZ" sz="1200" dirty="0" err="1">
                          <a:latin typeface="Arial Narrow"/>
                          <a:ea typeface="Times New Roman"/>
                          <a:cs typeface="Times New Roman"/>
                        </a:rPr>
                        <a:t>на</a:t>
                      </a:r>
                      <a:r>
                        <a:rPr lang="cs-CZ" sz="1200" dirty="0">
                          <a:latin typeface="Arial Narrow"/>
                          <a:ea typeface="Times New Roman"/>
                          <a:cs typeface="Times New Roman"/>
                        </a:rPr>
                        <a:t>  </a:t>
                      </a:r>
                      <a:r>
                        <a:rPr lang="cs-CZ" sz="1200" dirty="0" err="1">
                          <a:latin typeface="Arial Narrow"/>
                          <a:ea typeface="Times New Roman"/>
                          <a:cs typeface="Times New Roman"/>
                        </a:rPr>
                        <a:t>дно</a:t>
                      </a:r>
                      <a:r>
                        <a:rPr lang="cs-CZ" sz="1200" dirty="0">
                          <a:latin typeface="Arial Narrow"/>
                          <a:ea typeface="Times New Roman"/>
                          <a:cs typeface="Times New Roman"/>
                        </a:rPr>
                        <a:t>  к  </a:t>
                      </a:r>
                      <a:r>
                        <a:rPr lang="cs-CZ" sz="1200" dirty="0" err="1">
                          <a:latin typeface="Arial Narrow"/>
                          <a:ea typeface="Times New Roman"/>
                          <a:cs typeface="Times New Roman"/>
                        </a:rPr>
                        <a:t>линам</a:t>
                      </a:r>
                      <a:br>
                        <a:rPr lang="cs-CZ" sz="1200" dirty="0">
                          <a:latin typeface="Arial Narrow"/>
                          <a:ea typeface="Times New Roman"/>
                          <a:cs typeface="Times New Roman"/>
                        </a:rPr>
                      </a:br>
                      <a:r>
                        <a:rPr lang="cs-CZ" sz="1200" dirty="0">
                          <a:latin typeface="Arial Narrow"/>
                          <a:ea typeface="Times New Roman"/>
                          <a:cs typeface="Times New Roman"/>
                        </a:rPr>
                        <a:t>І  </a:t>
                      </a:r>
                      <a:r>
                        <a:rPr lang="cs-CZ" sz="1200" dirty="0" err="1">
                          <a:latin typeface="Arial Narrow"/>
                          <a:ea typeface="Times New Roman"/>
                          <a:cs typeface="Times New Roman"/>
                        </a:rPr>
                        <a:t>парубоцькеє</a:t>
                      </a:r>
                      <a:r>
                        <a:rPr lang="cs-CZ" sz="1200" dirty="0">
                          <a:latin typeface="Arial Narrow"/>
                          <a:ea typeface="Times New Roman"/>
                          <a:cs typeface="Times New Roman"/>
                        </a:rPr>
                        <a:t>  </a:t>
                      </a:r>
                      <a:r>
                        <a:rPr lang="cs-CZ" sz="1200" dirty="0" err="1">
                          <a:latin typeface="Arial Narrow"/>
                          <a:ea typeface="Times New Roman"/>
                          <a:cs typeface="Times New Roman"/>
                        </a:rPr>
                        <a:t>оддав</a:t>
                      </a:r>
                      <a:r>
                        <a:rPr lang="cs-CZ" sz="1200" dirty="0">
                          <a:latin typeface="Arial Narrow"/>
                          <a:ea typeface="Times New Roman"/>
                          <a:cs typeface="Times New Roman"/>
                        </a:rPr>
                        <a:t>  </a:t>
                      </a:r>
                      <a:r>
                        <a:rPr lang="cs-CZ" sz="1200" dirty="0" err="1">
                          <a:latin typeface="Arial Narrow"/>
                          <a:ea typeface="Times New Roman"/>
                          <a:cs typeface="Times New Roman"/>
                        </a:rPr>
                        <a:t>би</a:t>
                      </a:r>
                      <a:r>
                        <a:rPr lang="cs-CZ" sz="1200" dirty="0">
                          <a:latin typeface="Arial Narrow"/>
                          <a:ea typeface="Times New Roman"/>
                          <a:cs typeface="Times New Roman"/>
                        </a:rPr>
                        <a:t>  </a:t>
                      </a:r>
                      <a:r>
                        <a:rPr lang="cs-CZ" sz="1200" dirty="0" err="1">
                          <a:latin typeface="Arial Narrow"/>
                          <a:ea typeface="Times New Roman"/>
                          <a:cs typeface="Times New Roman"/>
                        </a:rPr>
                        <a:t>нам</a:t>
                      </a:r>
                      <a:r>
                        <a:rPr lang="cs-CZ" sz="1200" dirty="0">
                          <a:latin typeface="Arial Narrow"/>
                          <a:ea typeface="Times New Roman"/>
                          <a:cs typeface="Times New Roman"/>
                        </a:rPr>
                        <a:t>  </a:t>
                      </a:r>
                      <a:r>
                        <a:rPr lang="cs-CZ" sz="1200" dirty="0" err="1">
                          <a:latin typeface="Arial Narrow"/>
                          <a:ea typeface="Times New Roman"/>
                          <a:cs typeface="Times New Roman"/>
                        </a:rPr>
                        <a:t>серденько</a:t>
                      </a:r>
                      <a:r>
                        <a:rPr lang="cs-CZ" sz="1200" dirty="0">
                          <a:latin typeface="Arial Narrow"/>
                          <a:ea typeface="Times New Roman"/>
                          <a:cs typeface="Times New Roman"/>
                        </a:rPr>
                        <a:t>!</a:t>
                      </a:r>
                      <a:endParaRPr lang="cs-CZ"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nvGraphicFramePr>
        <p:xfrm>
          <a:off x="1043608" y="476670"/>
          <a:ext cx="7488832" cy="5904660"/>
        </p:xfrm>
        <a:graphic>
          <a:graphicData uri="http://schemas.openxmlformats.org/drawingml/2006/table">
            <a:tbl>
              <a:tblPr/>
              <a:tblGrid>
                <a:gridCol w="3775309">
                  <a:extLst>
                    <a:ext uri="{9D8B030D-6E8A-4147-A177-3AD203B41FA5}">
                      <a16:colId xmlns:a16="http://schemas.microsoft.com/office/drawing/2014/main" val="20000"/>
                    </a:ext>
                  </a:extLst>
                </a:gridCol>
                <a:gridCol w="3713523">
                  <a:extLst>
                    <a:ext uri="{9D8B030D-6E8A-4147-A177-3AD203B41FA5}">
                      <a16:colId xmlns:a16="http://schemas.microsoft.com/office/drawing/2014/main" val="20001"/>
                    </a:ext>
                  </a:extLst>
                </a:gridCol>
              </a:tblGrid>
              <a:tr h="1180932">
                <a:tc>
                  <a:txBody>
                    <a:bodyPr/>
                    <a:lstStyle/>
                    <a:p>
                      <a:pPr algn="just">
                        <a:lnSpc>
                          <a:spcPct val="115000"/>
                        </a:lnSpc>
                        <a:spcAft>
                          <a:spcPts val="0"/>
                        </a:spcAft>
                      </a:pPr>
                      <a:r>
                        <a:rPr lang="cs-CZ" sz="1200" dirty="0">
                          <a:latin typeface="Arial Narrow"/>
                          <a:ea typeface="Calibri"/>
                          <a:cs typeface="Times New Roman"/>
                        </a:rPr>
                        <a:t>Vidíš sám, neřekneš snad „ne“,  </a:t>
                      </a:r>
                      <a:endParaRPr lang="cs-CZ" sz="1200" dirty="0">
                        <a:latin typeface="Calibri"/>
                        <a:ea typeface="Calibri"/>
                        <a:cs typeface="Times New Roman"/>
                      </a:endParaRPr>
                    </a:p>
                    <a:p>
                      <a:pPr algn="just">
                        <a:lnSpc>
                          <a:spcPct val="115000"/>
                        </a:lnSpc>
                        <a:spcAft>
                          <a:spcPts val="0"/>
                        </a:spcAft>
                      </a:pPr>
                      <a:r>
                        <a:rPr lang="cs-CZ" sz="1200" dirty="0">
                          <a:latin typeface="Arial Narrow"/>
                          <a:ea typeface="Calibri"/>
                          <a:cs typeface="Times New Roman"/>
                        </a:rPr>
                        <a:t>jak slunce a měsíček červenavý</a:t>
                      </a:r>
                      <a:endParaRPr lang="cs-CZ" sz="1200" dirty="0">
                        <a:latin typeface="Calibri"/>
                        <a:ea typeface="Calibri"/>
                        <a:cs typeface="Times New Roman"/>
                      </a:endParaRPr>
                    </a:p>
                    <a:p>
                      <a:pPr algn="just">
                        <a:lnSpc>
                          <a:spcPct val="115000"/>
                        </a:lnSpc>
                        <a:spcAft>
                          <a:spcPts val="0"/>
                        </a:spcAft>
                      </a:pPr>
                      <a:r>
                        <a:rPr lang="cs-CZ" sz="1200" dirty="0">
                          <a:latin typeface="Arial Narrow"/>
                          <a:ea typeface="Times New Roman"/>
                          <a:cs typeface="Times New Roman"/>
                        </a:rPr>
                        <a:t>pohupují se při</a:t>
                      </a:r>
                      <a:r>
                        <a:rPr lang="cs-CZ" sz="1200" dirty="0">
                          <a:latin typeface="Arial Narrow"/>
                          <a:ea typeface="Calibri"/>
                          <a:cs typeface="Times New Roman"/>
                        </a:rPr>
                        <a:t> samotném dně</a:t>
                      </a:r>
                      <a:endParaRPr lang="cs-CZ" sz="1200" dirty="0">
                        <a:latin typeface="Calibri"/>
                        <a:ea typeface="Calibri"/>
                        <a:cs typeface="Times New Roman"/>
                      </a:endParaRPr>
                    </a:p>
                    <a:p>
                      <a:pPr algn="just">
                        <a:lnSpc>
                          <a:spcPct val="115000"/>
                        </a:lnSpc>
                        <a:spcAft>
                          <a:spcPts val="0"/>
                        </a:spcAft>
                      </a:pPr>
                      <a:r>
                        <a:rPr lang="cs-CZ" sz="1200" dirty="0">
                          <a:latin typeface="Arial Narrow"/>
                          <a:ea typeface="Calibri"/>
                          <a:cs typeface="Times New Roman"/>
                        </a:rPr>
                        <a:t>a vyplouvají z vody veselí a hraví!</a:t>
                      </a:r>
                      <a:endParaRPr lang="cs-CZ"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dirty="0" err="1">
                          <a:latin typeface="Arial Narrow"/>
                          <a:ea typeface="Times New Roman"/>
                          <a:cs typeface="Times New Roman"/>
                        </a:rPr>
                        <a:t>Ти</a:t>
                      </a:r>
                      <a:r>
                        <a:rPr lang="cs-CZ" sz="1200" dirty="0">
                          <a:latin typeface="Arial Narrow"/>
                          <a:ea typeface="Times New Roman"/>
                          <a:cs typeface="Times New Roman"/>
                        </a:rPr>
                        <a:t>  ж  </a:t>
                      </a:r>
                      <a:r>
                        <a:rPr lang="cs-CZ" sz="1200" dirty="0" err="1">
                          <a:latin typeface="Arial Narrow"/>
                          <a:ea typeface="Times New Roman"/>
                          <a:cs typeface="Times New Roman"/>
                        </a:rPr>
                        <a:t>бачиш</a:t>
                      </a:r>
                      <a:r>
                        <a:rPr lang="cs-CZ" sz="1200" dirty="0">
                          <a:latin typeface="Arial Narrow"/>
                          <a:ea typeface="Times New Roman"/>
                          <a:cs typeface="Times New Roman"/>
                        </a:rPr>
                        <a:t>  </a:t>
                      </a:r>
                      <a:r>
                        <a:rPr lang="cs-CZ" sz="1200" dirty="0" err="1">
                          <a:latin typeface="Arial Narrow"/>
                          <a:ea typeface="Times New Roman"/>
                          <a:cs typeface="Times New Roman"/>
                        </a:rPr>
                        <a:t>сам</a:t>
                      </a:r>
                      <a:r>
                        <a:rPr lang="cs-CZ" sz="1200" dirty="0">
                          <a:latin typeface="Arial Narrow"/>
                          <a:ea typeface="Times New Roman"/>
                          <a:cs typeface="Times New Roman"/>
                        </a:rPr>
                        <a:t>,  —  </a:t>
                      </a:r>
                      <a:r>
                        <a:rPr lang="cs-CZ" sz="1200" dirty="0" err="1">
                          <a:latin typeface="Arial Narrow"/>
                          <a:ea typeface="Times New Roman"/>
                          <a:cs typeface="Times New Roman"/>
                        </a:rPr>
                        <a:t>не</a:t>
                      </a:r>
                      <a:r>
                        <a:rPr lang="cs-CZ" sz="1200" dirty="0">
                          <a:latin typeface="Arial Narrow"/>
                          <a:ea typeface="Times New Roman"/>
                          <a:cs typeface="Times New Roman"/>
                        </a:rPr>
                        <a:t>  </a:t>
                      </a:r>
                      <a:r>
                        <a:rPr lang="cs-CZ" sz="1200" dirty="0" err="1">
                          <a:latin typeface="Arial Narrow"/>
                          <a:ea typeface="Times New Roman"/>
                          <a:cs typeface="Times New Roman"/>
                        </a:rPr>
                        <a:t>скажеш</a:t>
                      </a:r>
                      <a:r>
                        <a:rPr lang="cs-CZ" sz="1200" dirty="0">
                          <a:latin typeface="Arial Narrow"/>
                          <a:ea typeface="Times New Roman"/>
                          <a:cs typeface="Times New Roman"/>
                        </a:rPr>
                        <a:t>:  </a:t>
                      </a:r>
                      <a:r>
                        <a:rPr lang="cs-CZ" sz="1200" dirty="0" err="1">
                          <a:latin typeface="Arial Narrow"/>
                          <a:ea typeface="Times New Roman"/>
                          <a:cs typeface="Times New Roman"/>
                        </a:rPr>
                        <a:t>ні</a:t>
                      </a:r>
                      <a:r>
                        <a:rPr lang="cs-CZ" sz="1200" dirty="0">
                          <a:latin typeface="Arial Narrow"/>
                          <a:ea typeface="Times New Roman"/>
                          <a:cs typeface="Times New Roman"/>
                        </a:rPr>
                        <a:t>  —</a:t>
                      </a:r>
                      <a:br>
                        <a:rPr lang="cs-CZ" sz="1200" dirty="0">
                          <a:latin typeface="Arial Narrow"/>
                          <a:ea typeface="Times New Roman"/>
                          <a:cs typeface="Times New Roman"/>
                        </a:rPr>
                      </a:br>
                      <a:r>
                        <a:rPr lang="cs-CZ" sz="1200" dirty="0" err="1">
                          <a:latin typeface="Arial Narrow"/>
                          <a:ea typeface="Times New Roman"/>
                          <a:cs typeface="Times New Roman"/>
                        </a:rPr>
                        <a:t>Як</a:t>
                      </a:r>
                      <a:r>
                        <a:rPr lang="cs-CZ" sz="1200" dirty="0">
                          <a:latin typeface="Arial Narrow"/>
                          <a:ea typeface="Times New Roman"/>
                          <a:cs typeface="Times New Roman"/>
                        </a:rPr>
                        <a:t>  </a:t>
                      </a:r>
                      <a:r>
                        <a:rPr lang="cs-CZ" sz="1200" dirty="0" err="1">
                          <a:latin typeface="Arial Narrow"/>
                          <a:ea typeface="Times New Roman"/>
                          <a:cs typeface="Times New Roman"/>
                        </a:rPr>
                        <a:t>сонечко</a:t>
                      </a:r>
                      <a:r>
                        <a:rPr lang="cs-CZ" sz="1200" dirty="0">
                          <a:latin typeface="Arial Narrow"/>
                          <a:ea typeface="Times New Roman"/>
                          <a:cs typeface="Times New Roman"/>
                        </a:rPr>
                        <a:t>  і  </a:t>
                      </a:r>
                      <a:r>
                        <a:rPr lang="cs-CZ" sz="1200" dirty="0" err="1">
                          <a:latin typeface="Arial Narrow"/>
                          <a:ea typeface="Times New Roman"/>
                          <a:cs typeface="Times New Roman"/>
                        </a:rPr>
                        <a:t>місяць</a:t>
                      </a:r>
                      <a:r>
                        <a:rPr lang="cs-CZ" sz="1200" dirty="0">
                          <a:latin typeface="Arial Narrow"/>
                          <a:ea typeface="Times New Roman"/>
                          <a:cs typeface="Times New Roman"/>
                        </a:rPr>
                        <a:t>  </a:t>
                      </a:r>
                      <a:r>
                        <a:rPr lang="cs-CZ" sz="1200" dirty="0" err="1">
                          <a:latin typeface="Arial Narrow"/>
                          <a:ea typeface="Times New Roman"/>
                          <a:cs typeface="Times New Roman"/>
                        </a:rPr>
                        <a:t>червоненький</a:t>
                      </a:r>
                      <a:br>
                        <a:rPr lang="cs-CZ" sz="1200" dirty="0">
                          <a:latin typeface="Arial Narrow"/>
                          <a:ea typeface="Times New Roman"/>
                          <a:cs typeface="Times New Roman"/>
                        </a:rPr>
                      </a:br>
                      <a:r>
                        <a:rPr lang="cs-CZ" sz="1200" dirty="0" err="1">
                          <a:latin typeface="Arial Narrow"/>
                          <a:ea typeface="Times New Roman"/>
                          <a:cs typeface="Times New Roman"/>
                        </a:rPr>
                        <a:t>Хлюпощуться</a:t>
                      </a:r>
                      <a:r>
                        <a:rPr lang="cs-CZ" sz="1200" dirty="0">
                          <a:latin typeface="Arial Narrow"/>
                          <a:ea typeface="Times New Roman"/>
                          <a:cs typeface="Times New Roman"/>
                        </a:rPr>
                        <a:t>  у  </a:t>
                      </a:r>
                      <a:r>
                        <a:rPr lang="cs-CZ" sz="1200" dirty="0" err="1">
                          <a:latin typeface="Arial Narrow"/>
                          <a:ea typeface="Times New Roman"/>
                          <a:cs typeface="Times New Roman"/>
                        </a:rPr>
                        <a:t>нас</a:t>
                      </a:r>
                      <a:r>
                        <a:rPr lang="cs-CZ" sz="1200" dirty="0">
                          <a:latin typeface="Arial Narrow"/>
                          <a:ea typeface="Times New Roman"/>
                          <a:cs typeface="Times New Roman"/>
                        </a:rPr>
                        <a:t>  в  </a:t>
                      </a:r>
                      <a:r>
                        <a:rPr lang="cs-CZ" sz="1200" dirty="0" err="1">
                          <a:latin typeface="Arial Narrow"/>
                          <a:ea typeface="Times New Roman"/>
                          <a:cs typeface="Times New Roman"/>
                        </a:rPr>
                        <a:t>воді</a:t>
                      </a:r>
                      <a:r>
                        <a:rPr lang="cs-CZ" sz="1200" dirty="0">
                          <a:latin typeface="Arial Narrow"/>
                          <a:ea typeface="Times New Roman"/>
                          <a:cs typeface="Times New Roman"/>
                        </a:rPr>
                        <a:t>  </a:t>
                      </a:r>
                      <a:r>
                        <a:rPr lang="cs-CZ" sz="1200" dirty="0" err="1">
                          <a:latin typeface="Arial Narrow"/>
                          <a:ea typeface="Times New Roman"/>
                          <a:cs typeface="Times New Roman"/>
                        </a:rPr>
                        <a:t>на</a:t>
                      </a:r>
                      <a:r>
                        <a:rPr lang="cs-CZ" sz="1200" dirty="0">
                          <a:latin typeface="Arial Narrow"/>
                          <a:ea typeface="Times New Roman"/>
                          <a:cs typeface="Times New Roman"/>
                        </a:rPr>
                        <a:t>  </a:t>
                      </a:r>
                      <a:r>
                        <a:rPr lang="cs-CZ" sz="1200" dirty="0" err="1">
                          <a:latin typeface="Arial Narrow"/>
                          <a:ea typeface="Times New Roman"/>
                          <a:cs typeface="Times New Roman"/>
                        </a:rPr>
                        <a:t>дні</a:t>
                      </a:r>
                      <a:br>
                        <a:rPr lang="cs-CZ" sz="1200" dirty="0">
                          <a:latin typeface="Arial Narrow"/>
                          <a:ea typeface="Times New Roman"/>
                          <a:cs typeface="Times New Roman"/>
                        </a:rPr>
                      </a:br>
                      <a:r>
                        <a:rPr lang="cs-CZ" sz="1200" dirty="0">
                          <a:latin typeface="Arial Narrow"/>
                          <a:ea typeface="Times New Roman"/>
                          <a:cs typeface="Times New Roman"/>
                        </a:rPr>
                        <a:t>І  </a:t>
                      </a:r>
                      <a:r>
                        <a:rPr lang="cs-CZ" sz="1200" dirty="0" err="1">
                          <a:latin typeface="Arial Narrow"/>
                          <a:ea typeface="Times New Roman"/>
                          <a:cs typeface="Times New Roman"/>
                        </a:rPr>
                        <a:t>із</a:t>
                      </a:r>
                      <a:r>
                        <a:rPr lang="cs-CZ" sz="1200" dirty="0">
                          <a:latin typeface="Arial Narrow"/>
                          <a:ea typeface="Times New Roman"/>
                          <a:cs typeface="Times New Roman"/>
                        </a:rPr>
                        <a:t>  </a:t>
                      </a:r>
                      <a:r>
                        <a:rPr lang="cs-CZ" sz="1200" dirty="0" err="1">
                          <a:latin typeface="Arial Narrow"/>
                          <a:ea typeface="Times New Roman"/>
                          <a:cs typeface="Times New Roman"/>
                        </a:rPr>
                        <a:t>води</a:t>
                      </a:r>
                      <a:r>
                        <a:rPr lang="cs-CZ" sz="1200" dirty="0">
                          <a:latin typeface="Arial Narrow"/>
                          <a:ea typeface="Times New Roman"/>
                          <a:cs typeface="Times New Roman"/>
                        </a:rPr>
                        <a:t>  </a:t>
                      </a:r>
                      <a:r>
                        <a:rPr lang="cs-CZ" sz="1200" dirty="0" err="1">
                          <a:latin typeface="Arial Narrow"/>
                          <a:ea typeface="Times New Roman"/>
                          <a:cs typeface="Times New Roman"/>
                        </a:rPr>
                        <a:t>на</a:t>
                      </a:r>
                      <a:r>
                        <a:rPr lang="cs-CZ" sz="1200" dirty="0">
                          <a:latin typeface="Arial Narrow"/>
                          <a:ea typeface="Times New Roman"/>
                          <a:cs typeface="Times New Roman"/>
                        </a:rPr>
                        <a:t>  </a:t>
                      </a:r>
                      <a:r>
                        <a:rPr lang="cs-CZ" sz="1200" dirty="0" err="1">
                          <a:latin typeface="Arial Narrow"/>
                          <a:ea typeface="Times New Roman"/>
                          <a:cs typeface="Times New Roman"/>
                        </a:rPr>
                        <a:t>світ</a:t>
                      </a:r>
                      <a:r>
                        <a:rPr lang="cs-CZ" sz="1200" dirty="0">
                          <a:latin typeface="Arial Narrow"/>
                          <a:ea typeface="Times New Roman"/>
                          <a:cs typeface="Times New Roman"/>
                        </a:rPr>
                        <a:t>  </a:t>
                      </a:r>
                      <a:r>
                        <a:rPr lang="cs-CZ" sz="1200" dirty="0" err="1">
                          <a:latin typeface="Arial Narrow"/>
                          <a:ea typeface="Times New Roman"/>
                          <a:cs typeface="Times New Roman"/>
                        </a:rPr>
                        <a:t>виходять</a:t>
                      </a:r>
                      <a:r>
                        <a:rPr lang="cs-CZ" sz="1200" dirty="0">
                          <a:latin typeface="Arial Narrow"/>
                          <a:ea typeface="Times New Roman"/>
                          <a:cs typeface="Times New Roman"/>
                        </a:rPr>
                        <a:t>  </a:t>
                      </a:r>
                      <a:r>
                        <a:rPr lang="cs-CZ" sz="1200" dirty="0" err="1">
                          <a:latin typeface="Arial Narrow"/>
                          <a:ea typeface="Times New Roman"/>
                          <a:cs typeface="Times New Roman"/>
                        </a:rPr>
                        <a:t>веселенькі</a:t>
                      </a:r>
                      <a:r>
                        <a:rPr lang="cs-CZ" sz="1200" dirty="0">
                          <a:latin typeface="Arial Narrow"/>
                          <a:ea typeface="Times New Roman"/>
                          <a:cs typeface="Times New Roman"/>
                        </a:rPr>
                        <a:t>!</a:t>
                      </a:r>
                      <a:endParaRPr lang="cs-CZ"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80932">
                <a:tc>
                  <a:txBody>
                    <a:bodyPr/>
                    <a:lstStyle/>
                    <a:p>
                      <a:pPr algn="just">
                        <a:lnSpc>
                          <a:spcPct val="115000"/>
                        </a:lnSpc>
                        <a:spcAft>
                          <a:spcPts val="0"/>
                        </a:spcAft>
                      </a:pPr>
                      <a:r>
                        <a:rPr lang="cs-CZ" sz="1200">
                          <a:latin typeface="Arial Narrow"/>
                          <a:ea typeface="Calibri"/>
                          <a:cs typeface="Times New Roman"/>
                        </a:rPr>
                        <a:t>Viděl jsi, jak se v temné noci</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u nás pod vodou blýskají hvězdičky;</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pojď k nám, odhoď pryč svoji udici,</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se mnou budeš žít jak bratr u své sestřičky!</a:t>
                      </a:r>
                      <a:endParaRPr lang="cs-CZ" sz="12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dirty="0" err="1">
                          <a:latin typeface="Arial Narrow"/>
                          <a:ea typeface="Times New Roman"/>
                          <a:cs typeface="Times New Roman"/>
                        </a:rPr>
                        <a:t>Ти</a:t>
                      </a:r>
                      <a:r>
                        <a:rPr lang="cs-CZ" sz="1200" dirty="0">
                          <a:latin typeface="Arial Narrow"/>
                          <a:ea typeface="Times New Roman"/>
                          <a:cs typeface="Times New Roman"/>
                        </a:rPr>
                        <a:t>  ж  </a:t>
                      </a:r>
                      <a:r>
                        <a:rPr lang="cs-CZ" sz="1200" dirty="0" err="1">
                          <a:latin typeface="Arial Narrow"/>
                          <a:ea typeface="Times New Roman"/>
                          <a:cs typeface="Times New Roman"/>
                        </a:rPr>
                        <a:t>бачив</a:t>
                      </a:r>
                      <a:r>
                        <a:rPr lang="cs-CZ" sz="1200" dirty="0">
                          <a:latin typeface="Arial Narrow"/>
                          <a:ea typeface="Times New Roman"/>
                          <a:cs typeface="Times New Roman"/>
                        </a:rPr>
                        <a:t>  </a:t>
                      </a:r>
                      <a:r>
                        <a:rPr lang="cs-CZ" sz="1200" dirty="0" err="1">
                          <a:latin typeface="Arial Narrow"/>
                          <a:ea typeface="Times New Roman"/>
                          <a:cs typeface="Times New Roman"/>
                        </a:rPr>
                        <a:t>сам</a:t>
                      </a:r>
                      <a:r>
                        <a:rPr lang="cs-CZ" sz="1200" dirty="0">
                          <a:latin typeface="Arial Narrow"/>
                          <a:ea typeface="Times New Roman"/>
                          <a:cs typeface="Times New Roman"/>
                        </a:rPr>
                        <a:t>,  </a:t>
                      </a:r>
                      <a:r>
                        <a:rPr lang="cs-CZ" sz="1200" dirty="0" err="1">
                          <a:latin typeface="Arial Narrow"/>
                          <a:ea typeface="Times New Roman"/>
                          <a:cs typeface="Times New Roman"/>
                        </a:rPr>
                        <a:t>як</a:t>
                      </a:r>
                      <a:r>
                        <a:rPr lang="cs-CZ" sz="1200" dirty="0">
                          <a:latin typeface="Arial Narrow"/>
                          <a:ea typeface="Times New Roman"/>
                          <a:cs typeface="Times New Roman"/>
                        </a:rPr>
                        <a:t>  в  </a:t>
                      </a:r>
                      <a:r>
                        <a:rPr lang="cs-CZ" sz="1200" dirty="0" err="1">
                          <a:latin typeface="Arial Narrow"/>
                          <a:ea typeface="Times New Roman"/>
                          <a:cs typeface="Times New Roman"/>
                        </a:rPr>
                        <a:t>темну</a:t>
                      </a:r>
                      <a:r>
                        <a:rPr lang="cs-CZ" sz="1200" dirty="0">
                          <a:latin typeface="Arial Narrow"/>
                          <a:ea typeface="Times New Roman"/>
                          <a:cs typeface="Times New Roman"/>
                        </a:rPr>
                        <a:t>  </a:t>
                      </a:r>
                      <a:r>
                        <a:rPr lang="cs-CZ" sz="1200" dirty="0" err="1">
                          <a:latin typeface="Arial Narrow"/>
                          <a:ea typeface="Times New Roman"/>
                          <a:cs typeface="Times New Roman"/>
                        </a:rPr>
                        <a:t>ніч</a:t>
                      </a:r>
                      <a:br>
                        <a:rPr lang="cs-CZ" sz="1200" dirty="0">
                          <a:latin typeface="Arial Narrow"/>
                          <a:ea typeface="Times New Roman"/>
                          <a:cs typeface="Times New Roman"/>
                        </a:rPr>
                      </a:br>
                      <a:r>
                        <a:rPr lang="cs-CZ" sz="1200" dirty="0" err="1">
                          <a:latin typeface="Arial Narrow"/>
                          <a:ea typeface="Times New Roman"/>
                          <a:cs typeface="Times New Roman"/>
                        </a:rPr>
                        <a:t>Блищать</a:t>
                      </a:r>
                      <a:r>
                        <a:rPr lang="cs-CZ" sz="1200" dirty="0">
                          <a:latin typeface="Arial Narrow"/>
                          <a:ea typeface="Times New Roman"/>
                          <a:cs typeface="Times New Roman"/>
                        </a:rPr>
                        <a:t>  у  </a:t>
                      </a:r>
                      <a:r>
                        <a:rPr lang="cs-CZ" sz="1200" dirty="0" err="1">
                          <a:latin typeface="Arial Narrow"/>
                          <a:ea typeface="Times New Roman"/>
                          <a:cs typeface="Times New Roman"/>
                        </a:rPr>
                        <a:t>нас</a:t>
                      </a:r>
                      <a:r>
                        <a:rPr lang="cs-CZ" sz="1200" dirty="0">
                          <a:latin typeface="Arial Narrow"/>
                          <a:ea typeface="Times New Roman"/>
                          <a:cs typeface="Times New Roman"/>
                        </a:rPr>
                        <a:t>  </a:t>
                      </a:r>
                      <a:r>
                        <a:rPr lang="cs-CZ" sz="1200" dirty="0" err="1">
                          <a:latin typeface="Arial Narrow"/>
                          <a:ea typeface="Times New Roman"/>
                          <a:cs typeface="Times New Roman"/>
                        </a:rPr>
                        <a:t>зіроньки</a:t>
                      </a:r>
                      <a:r>
                        <a:rPr lang="cs-CZ" sz="1200" dirty="0">
                          <a:latin typeface="Arial Narrow"/>
                          <a:ea typeface="Times New Roman"/>
                          <a:cs typeface="Times New Roman"/>
                        </a:rPr>
                        <a:t>  </a:t>
                      </a:r>
                      <a:r>
                        <a:rPr lang="cs-CZ" sz="1200" dirty="0" err="1">
                          <a:latin typeface="Arial Narrow"/>
                          <a:ea typeface="Times New Roman"/>
                          <a:cs typeface="Times New Roman"/>
                        </a:rPr>
                        <a:t>під</a:t>
                      </a:r>
                      <a:r>
                        <a:rPr lang="cs-CZ" sz="1200" dirty="0">
                          <a:latin typeface="Arial Narrow"/>
                          <a:ea typeface="Times New Roman"/>
                          <a:cs typeface="Times New Roman"/>
                        </a:rPr>
                        <a:t>  </a:t>
                      </a:r>
                      <a:r>
                        <a:rPr lang="cs-CZ" sz="1200" dirty="0" err="1">
                          <a:latin typeface="Arial Narrow"/>
                          <a:ea typeface="Times New Roman"/>
                          <a:cs typeface="Times New Roman"/>
                        </a:rPr>
                        <a:t>водою</a:t>
                      </a:r>
                      <a:r>
                        <a:rPr lang="cs-CZ" sz="1200" dirty="0">
                          <a:latin typeface="Arial Narrow"/>
                          <a:ea typeface="Times New Roman"/>
                          <a:cs typeface="Times New Roman"/>
                        </a:rPr>
                        <a:t>;</a:t>
                      </a:r>
                      <a:br>
                        <a:rPr lang="cs-CZ" sz="1200" dirty="0">
                          <a:latin typeface="Arial Narrow"/>
                          <a:ea typeface="Times New Roman"/>
                          <a:cs typeface="Times New Roman"/>
                        </a:rPr>
                      </a:br>
                      <a:r>
                        <a:rPr lang="cs-CZ" sz="1200" dirty="0" err="1">
                          <a:latin typeface="Arial Narrow"/>
                          <a:ea typeface="Times New Roman"/>
                          <a:cs typeface="Times New Roman"/>
                        </a:rPr>
                        <a:t>Ходи</a:t>
                      </a:r>
                      <a:r>
                        <a:rPr lang="cs-CZ" sz="1200" dirty="0">
                          <a:latin typeface="Arial Narrow"/>
                          <a:ea typeface="Times New Roman"/>
                          <a:cs typeface="Times New Roman"/>
                        </a:rPr>
                        <a:t>  ж  </a:t>
                      </a:r>
                      <a:r>
                        <a:rPr lang="cs-CZ" sz="1200" dirty="0" err="1">
                          <a:latin typeface="Arial Narrow"/>
                          <a:ea typeface="Times New Roman"/>
                          <a:cs typeface="Times New Roman"/>
                        </a:rPr>
                        <a:t>до</a:t>
                      </a:r>
                      <a:r>
                        <a:rPr lang="cs-CZ" sz="1200" dirty="0">
                          <a:latin typeface="Arial Narrow"/>
                          <a:ea typeface="Times New Roman"/>
                          <a:cs typeface="Times New Roman"/>
                        </a:rPr>
                        <a:t>  </a:t>
                      </a:r>
                      <a:r>
                        <a:rPr lang="cs-CZ" sz="1200" dirty="0" err="1">
                          <a:latin typeface="Arial Narrow"/>
                          <a:ea typeface="Times New Roman"/>
                          <a:cs typeface="Times New Roman"/>
                        </a:rPr>
                        <a:t>нас</a:t>
                      </a:r>
                      <a:r>
                        <a:rPr lang="cs-CZ" sz="1200" dirty="0">
                          <a:latin typeface="Arial Narrow"/>
                          <a:ea typeface="Times New Roman"/>
                          <a:cs typeface="Times New Roman"/>
                        </a:rPr>
                        <a:t>,  </a:t>
                      </a:r>
                      <a:r>
                        <a:rPr lang="cs-CZ" sz="1200" dirty="0" err="1">
                          <a:latin typeface="Arial Narrow"/>
                          <a:ea typeface="Times New Roman"/>
                          <a:cs typeface="Times New Roman"/>
                        </a:rPr>
                        <a:t>покинь</a:t>
                      </a:r>
                      <a:r>
                        <a:rPr lang="cs-CZ" sz="1200" dirty="0">
                          <a:latin typeface="Arial Narrow"/>
                          <a:ea typeface="Times New Roman"/>
                          <a:cs typeface="Times New Roman"/>
                        </a:rPr>
                        <a:t>  </a:t>
                      </a:r>
                      <a:r>
                        <a:rPr lang="cs-CZ" sz="1200" dirty="0" err="1">
                          <a:latin typeface="Arial Narrow"/>
                          <a:ea typeface="Times New Roman"/>
                          <a:cs typeface="Times New Roman"/>
                        </a:rPr>
                        <a:t>ти</a:t>
                      </a:r>
                      <a:r>
                        <a:rPr lang="cs-CZ" sz="1200" dirty="0">
                          <a:latin typeface="Arial Narrow"/>
                          <a:ea typeface="Times New Roman"/>
                          <a:cs typeface="Times New Roman"/>
                        </a:rPr>
                        <a:t>  </a:t>
                      </a:r>
                      <a:r>
                        <a:rPr lang="cs-CZ" sz="1200" dirty="0" err="1">
                          <a:latin typeface="Arial Narrow"/>
                          <a:ea typeface="Times New Roman"/>
                          <a:cs typeface="Times New Roman"/>
                        </a:rPr>
                        <a:t>удку</a:t>
                      </a:r>
                      <a:r>
                        <a:rPr lang="cs-CZ" sz="1200" dirty="0">
                          <a:latin typeface="Arial Narrow"/>
                          <a:ea typeface="Times New Roman"/>
                          <a:cs typeface="Times New Roman"/>
                        </a:rPr>
                        <a:t>  </a:t>
                      </a:r>
                      <a:r>
                        <a:rPr lang="cs-CZ" sz="1200" dirty="0" err="1">
                          <a:latin typeface="Arial Narrow"/>
                          <a:ea typeface="Times New Roman"/>
                          <a:cs typeface="Times New Roman"/>
                        </a:rPr>
                        <a:t>пріч</a:t>
                      </a:r>
                      <a:r>
                        <a:rPr lang="cs-CZ" sz="1200" dirty="0">
                          <a:latin typeface="Arial Narrow"/>
                          <a:ea typeface="Times New Roman"/>
                          <a:cs typeface="Times New Roman"/>
                        </a:rPr>
                        <a:t>,  —</a:t>
                      </a:r>
                      <a:br>
                        <a:rPr lang="cs-CZ" sz="1200" dirty="0">
                          <a:latin typeface="Arial Narrow"/>
                          <a:ea typeface="Times New Roman"/>
                          <a:cs typeface="Times New Roman"/>
                        </a:rPr>
                      </a:br>
                      <a:r>
                        <a:rPr lang="cs-CZ" sz="1200" dirty="0" err="1">
                          <a:latin typeface="Arial Narrow"/>
                          <a:ea typeface="Times New Roman"/>
                          <a:cs typeface="Times New Roman"/>
                        </a:rPr>
                        <a:t>Зо</a:t>
                      </a:r>
                      <a:r>
                        <a:rPr lang="cs-CZ" sz="1200" dirty="0">
                          <a:latin typeface="Arial Narrow"/>
                          <a:ea typeface="Times New Roman"/>
                          <a:cs typeface="Times New Roman"/>
                        </a:rPr>
                        <a:t>  </a:t>
                      </a:r>
                      <a:r>
                        <a:rPr lang="cs-CZ" sz="1200" dirty="0" err="1">
                          <a:latin typeface="Arial Narrow"/>
                          <a:ea typeface="Times New Roman"/>
                          <a:cs typeface="Times New Roman"/>
                        </a:rPr>
                        <a:t>мною</a:t>
                      </a:r>
                      <a:r>
                        <a:rPr lang="cs-CZ" sz="1200" dirty="0">
                          <a:latin typeface="Arial Narrow"/>
                          <a:ea typeface="Times New Roman"/>
                          <a:cs typeface="Times New Roman"/>
                        </a:rPr>
                        <a:t>  </a:t>
                      </a:r>
                      <a:r>
                        <a:rPr lang="cs-CZ" sz="1200" dirty="0" err="1">
                          <a:latin typeface="Arial Narrow"/>
                          <a:ea typeface="Times New Roman"/>
                          <a:cs typeface="Times New Roman"/>
                        </a:rPr>
                        <a:t>будеш</a:t>
                      </a:r>
                      <a:r>
                        <a:rPr lang="cs-CZ" sz="1200" dirty="0">
                          <a:latin typeface="Arial Narrow"/>
                          <a:ea typeface="Times New Roman"/>
                          <a:cs typeface="Times New Roman"/>
                        </a:rPr>
                        <a:t>  </a:t>
                      </a:r>
                      <a:r>
                        <a:rPr lang="cs-CZ" sz="1200" dirty="0" err="1">
                          <a:latin typeface="Arial Narrow"/>
                          <a:ea typeface="Times New Roman"/>
                          <a:cs typeface="Times New Roman"/>
                        </a:rPr>
                        <a:t>жить</a:t>
                      </a:r>
                      <a:r>
                        <a:rPr lang="cs-CZ" sz="1200" dirty="0">
                          <a:latin typeface="Arial Narrow"/>
                          <a:ea typeface="Times New Roman"/>
                          <a:cs typeface="Times New Roman"/>
                        </a:rPr>
                        <a:t>,  </a:t>
                      </a:r>
                      <a:r>
                        <a:rPr lang="cs-CZ" sz="1200" dirty="0" err="1">
                          <a:latin typeface="Arial Narrow"/>
                          <a:ea typeface="Times New Roman"/>
                          <a:cs typeface="Times New Roman"/>
                        </a:rPr>
                        <a:t>як</a:t>
                      </a:r>
                      <a:r>
                        <a:rPr lang="cs-CZ" sz="1200" dirty="0">
                          <a:latin typeface="Arial Narrow"/>
                          <a:ea typeface="Times New Roman"/>
                          <a:cs typeface="Times New Roman"/>
                        </a:rPr>
                        <a:t>  </a:t>
                      </a:r>
                      <a:r>
                        <a:rPr lang="cs-CZ" sz="1200" dirty="0" err="1">
                          <a:latin typeface="Arial Narrow"/>
                          <a:ea typeface="Times New Roman"/>
                          <a:cs typeface="Times New Roman"/>
                        </a:rPr>
                        <a:t>брат</a:t>
                      </a:r>
                      <a:r>
                        <a:rPr lang="cs-CZ" sz="1200" dirty="0">
                          <a:latin typeface="Arial Narrow"/>
                          <a:ea typeface="Times New Roman"/>
                          <a:cs typeface="Times New Roman"/>
                        </a:rPr>
                        <a:t>  </a:t>
                      </a:r>
                      <a:r>
                        <a:rPr lang="cs-CZ" sz="1200" dirty="0" err="1">
                          <a:latin typeface="Arial Narrow"/>
                          <a:ea typeface="Times New Roman"/>
                          <a:cs typeface="Times New Roman"/>
                        </a:rPr>
                        <a:t>живе</a:t>
                      </a:r>
                      <a:r>
                        <a:rPr lang="cs-CZ" sz="1200" dirty="0">
                          <a:latin typeface="Arial Narrow"/>
                          <a:ea typeface="Times New Roman"/>
                          <a:cs typeface="Times New Roman"/>
                        </a:rPr>
                        <a:t> з  </a:t>
                      </a:r>
                      <a:r>
                        <a:rPr lang="cs-CZ" sz="1200" dirty="0" err="1">
                          <a:latin typeface="Arial Narrow"/>
                          <a:ea typeface="Times New Roman"/>
                          <a:cs typeface="Times New Roman"/>
                        </a:rPr>
                        <a:t>сестрою</a:t>
                      </a:r>
                      <a:r>
                        <a:rPr lang="cs-CZ" sz="1200" dirty="0">
                          <a:latin typeface="Arial Narrow"/>
                          <a:ea typeface="Times New Roman"/>
                          <a:cs typeface="Times New Roman"/>
                        </a:rPr>
                        <a:t>!</a:t>
                      </a:r>
                      <a:endParaRPr lang="cs-CZ"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80932">
                <a:tc>
                  <a:txBody>
                    <a:bodyPr/>
                    <a:lstStyle/>
                    <a:p>
                      <a:pPr algn="just">
                        <a:lnSpc>
                          <a:spcPct val="115000"/>
                        </a:lnSpc>
                        <a:spcAft>
                          <a:spcPts val="0"/>
                        </a:spcAft>
                      </a:pPr>
                      <a:r>
                        <a:rPr lang="cs-CZ" sz="1200">
                          <a:latin typeface="Arial Narrow"/>
                          <a:ea typeface="Calibri"/>
                          <a:cs typeface="Times New Roman"/>
                        </a:rPr>
                        <a:t>Pohleď sem!.. Vidíš vodu snad?..</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Zrcadlo to je – hleď svou tvář překrásnou!..</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Já nepřišla jsem přivolat</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z hlubin vodních na mládence sudbu nešťastnou!“</a:t>
                      </a:r>
                      <a:endParaRPr lang="cs-CZ" sz="12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a:latin typeface="Arial Narrow"/>
                          <a:ea typeface="Times New Roman"/>
                          <a:cs typeface="Times New Roman"/>
                        </a:rPr>
                        <a:t>Зирни  сюди!..  чи  се  ж  вода?..</a:t>
                      </a:r>
                      <a:br>
                        <a:rPr lang="cs-CZ" sz="1200">
                          <a:latin typeface="Arial Narrow"/>
                          <a:ea typeface="Times New Roman"/>
                          <a:cs typeface="Times New Roman"/>
                        </a:rPr>
                      </a:br>
                      <a:r>
                        <a:rPr lang="cs-CZ" sz="1200">
                          <a:latin typeface="Arial Narrow"/>
                          <a:ea typeface="Times New Roman"/>
                          <a:cs typeface="Times New Roman"/>
                        </a:rPr>
                        <a:t>Се  дзеркало,  —  глянь  на  свою  уроду!..</a:t>
                      </a:r>
                      <a:br>
                        <a:rPr lang="cs-CZ" sz="1200">
                          <a:latin typeface="Arial Narrow"/>
                          <a:ea typeface="Times New Roman"/>
                          <a:cs typeface="Times New Roman"/>
                        </a:rPr>
                      </a:br>
                      <a:r>
                        <a:rPr lang="cs-CZ" sz="1200">
                          <a:latin typeface="Arial Narrow"/>
                          <a:ea typeface="Times New Roman"/>
                          <a:cs typeface="Times New Roman"/>
                        </a:rPr>
                        <a:t>Ой,  я  не  з  тим  прийшла  сюда,</a:t>
                      </a:r>
                      <a:br>
                        <a:rPr lang="cs-CZ" sz="1200">
                          <a:latin typeface="Arial Narrow"/>
                          <a:ea typeface="Times New Roman"/>
                          <a:cs typeface="Times New Roman"/>
                        </a:rPr>
                      </a:br>
                      <a:r>
                        <a:rPr lang="cs-CZ" sz="1200">
                          <a:latin typeface="Arial Narrow"/>
                          <a:ea typeface="Times New Roman"/>
                          <a:cs typeface="Times New Roman"/>
                        </a:rPr>
                        <a:t>Щоб  намовлять  з  води  на  парубка невзгоду!"</a:t>
                      </a:r>
                      <a:endParaRPr lang="cs-CZ" sz="12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80932">
                <a:tc>
                  <a:txBody>
                    <a:bodyPr/>
                    <a:lstStyle/>
                    <a:p>
                      <a:pPr algn="just">
                        <a:lnSpc>
                          <a:spcPct val="115000"/>
                        </a:lnSpc>
                        <a:spcAft>
                          <a:spcPts val="0"/>
                        </a:spcAft>
                      </a:pPr>
                      <a:r>
                        <a:rPr lang="cs-CZ" sz="1200">
                          <a:latin typeface="Arial Narrow"/>
                          <a:ea typeface="Calibri"/>
                          <a:cs typeface="Times New Roman"/>
                        </a:rPr>
                        <a:t>Voda šumí!.. voda hučí...</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A nožky se až po kotníky boří</a:t>
                      </a:r>
                      <a:r>
                        <a:rPr lang="uk-UA" sz="1200">
                          <a:latin typeface="Arial Narrow"/>
                          <a:ea typeface="Calibri"/>
                          <a:cs typeface="Times New Roman"/>
                        </a:rPr>
                        <a:t>!..</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Rybář vstal, Rybář dál kráčí,</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tu zastaví se, tu zas hlouběji se noří!..</a:t>
                      </a:r>
                      <a:endParaRPr lang="cs-CZ" sz="12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a:latin typeface="Arial Narrow"/>
                          <a:ea typeface="Times New Roman"/>
                          <a:cs typeface="Times New Roman"/>
                        </a:rPr>
                        <a:t>Вода  шумить!..  вода  гуде…</a:t>
                      </a:r>
                      <a:br>
                        <a:rPr lang="cs-CZ" sz="1200">
                          <a:latin typeface="Arial Narrow"/>
                          <a:ea typeface="Times New Roman"/>
                          <a:cs typeface="Times New Roman"/>
                        </a:rPr>
                      </a:br>
                      <a:r>
                        <a:rPr lang="cs-CZ" sz="1200">
                          <a:latin typeface="Arial Narrow"/>
                          <a:ea typeface="Times New Roman"/>
                          <a:cs typeface="Times New Roman"/>
                        </a:rPr>
                        <a:t>І  ніженьки  по  кісточки  займає!..</a:t>
                      </a:r>
                      <a:br>
                        <a:rPr lang="cs-CZ" sz="1200">
                          <a:latin typeface="Arial Narrow"/>
                          <a:ea typeface="Times New Roman"/>
                          <a:cs typeface="Times New Roman"/>
                        </a:rPr>
                      </a:br>
                      <a:r>
                        <a:rPr lang="cs-CZ" sz="1200">
                          <a:latin typeface="Arial Narrow"/>
                          <a:ea typeface="Times New Roman"/>
                          <a:cs typeface="Times New Roman"/>
                        </a:rPr>
                        <a:t>Рибалка  встав,  Рибалка  йде,</a:t>
                      </a:r>
                      <a:br>
                        <a:rPr lang="cs-CZ" sz="1200">
                          <a:latin typeface="Arial Narrow"/>
                          <a:ea typeface="Times New Roman"/>
                          <a:cs typeface="Times New Roman"/>
                        </a:rPr>
                      </a:br>
                      <a:r>
                        <a:rPr lang="cs-CZ" sz="1200">
                          <a:latin typeface="Arial Narrow"/>
                          <a:ea typeface="Times New Roman"/>
                          <a:cs typeface="Times New Roman"/>
                        </a:rPr>
                        <a:t>То  спиниться,  то  вп'ять  все  глибшенько пірнає!..</a:t>
                      </a:r>
                      <a:endParaRPr lang="cs-CZ" sz="12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80932">
                <a:tc>
                  <a:txBody>
                    <a:bodyPr/>
                    <a:lstStyle/>
                    <a:p>
                      <a:pPr algn="just">
                        <a:lnSpc>
                          <a:spcPct val="115000"/>
                        </a:lnSpc>
                        <a:spcAft>
                          <a:spcPts val="0"/>
                        </a:spcAft>
                      </a:pPr>
                      <a:r>
                        <a:rPr lang="cs-CZ" sz="1200">
                          <a:latin typeface="Arial Narrow"/>
                          <a:ea typeface="Calibri"/>
                          <a:cs typeface="Times New Roman"/>
                        </a:rPr>
                        <a:t>Hlásek zpěvný, pohled vnadný…</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Cák!.. na modrém moři střípky zazáří!</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Rybář plesk! Za ním Dívka šplouch na dno!..</a:t>
                      </a:r>
                      <a:endParaRPr lang="cs-CZ" sz="1200">
                        <a:latin typeface="Calibri"/>
                        <a:ea typeface="Calibri"/>
                        <a:cs typeface="Times New Roman"/>
                      </a:endParaRPr>
                    </a:p>
                    <a:p>
                      <a:pPr algn="just">
                        <a:lnSpc>
                          <a:spcPct val="115000"/>
                        </a:lnSpc>
                        <a:spcAft>
                          <a:spcPts val="0"/>
                        </a:spcAft>
                      </a:pPr>
                      <a:r>
                        <a:rPr lang="cs-CZ" sz="1200">
                          <a:latin typeface="Arial Narrow"/>
                          <a:ea typeface="Calibri"/>
                          <a:cs typeface="Times New Roman"/>
                        </a:rPr>
                        <a:t>A kdepak je konec mladičkému rybáři!. </a:t>
                      </a:r>
                      <a:endParaRPr lang="cs-CZ" sz="120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dirty="0" err="1">
                          <a:latin typeface="Arial Narrow"/>
                          <a:ea typeface="Times New Roman"/>
                          <a:cs typeface="Times New Roman"/>
                        </a:rPr>
                        <a:t>Вона</a:t>
                      </a:r>
                      <a:r>
                        <a:rPr lang="cs-CZ" sz="1200" dirty="0">
                          <a:latin typeface="Arial Narrow"/>
                          <a:ea typeface="Times New Roman"/>
                          <a:cs typeface="Times New Roman"/>
                        </a:rPr>
                        <a:t>  ж  </a:t>
                      </a:r>
                      <a:r>
                        <a:rPr lang="cs-CZ" sz="1200" dirty="0" err="1">
                          <a:latin typeface="Arial Narrow"/>
                          <a:ea typeface="Times New Roman"/>
                          <a:cs typeface="Times New Roman"/>
                        </a:rPr>
                        <a:t>морга</a:t>
                      </a:r>
                      <a:r>
                        <a:rPr lang="cs-CZ" sz="1200" dirty="0">
                          <a:latin typeface="Arial Narrow"/>
                          <a:ea typeface="Times New Roman"/>
                          <a:cs typeface="Times New Roman"/>
                        </a:rPr>
                        <a:t>,  </a:t>
                      </a:r>
                      <a:r>
                        <a:rPr lang="cs-CZ" sz="1200" dirty="0" err="1">
                          <a:latin typeface="Arial Narrow"/>
                          <a:ea typeface="Times New Roman"/>
                          <a:cs typeface="Times New Roman"/>
                        </a:rPr>
                        <a:t>вона</a:t>
                      </a:r>
                      <a:r>
                        <a:rPr lang="cs-CZ" sz="1200" dirty="0">
                          <a:latin typeface="Arial Narrow"/>
                          <a:ea typeface="Times New Roman"/>
                          <a:cs typeface="Times New Roman"/>
                        </a:rPr>
                        <a:t>  й  </a:t>
                      </a:r>
                      <a:r>
                        <a:rPr lang="cs-CZ" sz="1200" dirty="0" err="1">
                          <a:latin typeface="Arial Narrow"/>
                          <a:ea typeface="Times New Roman"/>
                          <a:cs typeface="Times New Roman"/>
                        </a:rPr>
                        <a:t>співа</a:t>
                      </a:r>
                      <a:r>
                        <a:rPr lang="cs-CZ" sz="1200" dirty="0">
                          <a:latin typeface="Arial Narrow"/>
                          <a:ea typeface="Times New Roman"/>
                          <a:cs typeface="Times New Roman"/>
                        </a:rPr>
                        <a:t>…</a:t>
                      </a:r>
                      <a:br>
                        <a:rPr lang="cs-CZ" sz="1200" dirty="0">
                          <a:latin typeface="Arial Narrow"/>
                          <a:ea typeface="Times New Roman"/>
                          <a:cs typeface="Times New Roman"/>
                        </a:rPr>
                      </a:br>
                      <a:r>
                        <a:rPr lang="cs-CZ" sz="1200" dirty="0" err="1">
                          <a:latin typeface="Arial Narrow"/>
                          <a:ea typeface="Times New Roman"/>
                          <a:cs typeface="Times New Roman"/>
                        </a:rPr>
                        <a:t>Гульк</a:t>
                      </a:r>
                      <a:r>
                        <a:rPr lang="cs-CZ" sz="1200" dirty="0">
                          <a:latin typeface="Arial Narrow"/>
                          <a:ea typeface="Times New Roman"/>
                          <a:cs typeface="Times New Roman"/>
                        </a:rPr>
                        <a:t>!..  </a:t>
                      </a:r>
                      <a:r>
                        <a:rPr lang="cs-CZ" sz="1200" dirty="0" err="1">
                          <a:latin typeface="Arial Narrow"/>
                          <a:ea typeface="Times New Roman"/>
                          <a:cs typeface="Times New Roman"/>
                        </a:rPr>
                        <a:t>приснули</a:t>
                      </a:r>
                      <a:r>
                        <a:rPr lang="cs-CZ" sz="1200" dirty="0">
                          <a:latin typeface="Arial Narrow"/>
                          <a:ea typeface="Times New Roman"/>
                          <a:cs typeface="Times New Roman"/>
                        </a:rPr>
                        <a:t>  </a:t>
                      </a:r>
                      <a:r>
                        <a:rPr lang="cs-CZ" sz="1200" dirty="0" err="1">
                          <a:latin typeface="Arial Narrow"/>
                          <a:ea typeface="Times New Roman"/>
                          <a:cs typeface="Times New Roman"/>
                        </a:rPr>
                        <a:t>на</a:t>
                      </a:r>
                      <a:r>
                        <a:rPr lang="cs-CZ" sz="1200" dirty="0">
                          <a:latin typeface="Arial Narrow"/>
                          <a:ea typeface="Times New Roman"/>
                          <a:cs typeface="Times New Roman"/>
                        </a:rPr>
                        <a:t>  </a:t>
                      </a:r>
                      <a:r>
                        <a:rPr lang="cs-CZ" sz="1200" dirty="0" err="1">
                          <a:latin typeface="Arial Narrow"/>
                          <a:ea typeface="Times New Roman"/>
                          <a:cs typeface="Times New Roman"/>
                        </a:rPr>
                        <a:t>синім</a:t>
                      </a:r>
                      <a:r>
                        <a:rPr lang="cs-CZ" sz="1200" dirty="0">
                          <a:latin typeface="Arial Narrow"/>
                          <a:ea typeface="Times New Roman"/>
                          <a:cs typeface="Times New Roman"/>
                        </a:rPr>
                        <a:t>  </a:t>
                      </a:r>
                      <a:r>
                        <a:rPr lang="cs-CZ" sz="1200" dirty="0" err="1">
                          <a:latin typeface="Arial Narrow"/>
                          <a:ea typeface="Times New Roman"/>
                          <a:cs typeface="Times New Roman"/>
                        </a:rPr>
                        <a:t>морі</a:t>
                      </a:r>
                      <a:r>
                        <a:rPr lang="cs-CZ" sz="1200" dirty="0">
                          <a:latin typeface="Arial Narrow"/>
                          <a:ea typeface="Times New Roman"/>
                          <a:cs typeface="Times New Roman"/>
                        </a:rPr>
                        <a:t>  </a:t>
                      </a:r>
                      <a:r>
                        <a:rPr lang="cs-CZ" sz="1200" dirty="0" err="1">
                          <a:latin typeface="Arial Narrow"/>
                          <a:ea typeface="Times New Roman"/>
                          <a:cs typeface="Times New Roman"/>
                        </a:rPr>
                        <a:t>скалки</a:t>
                      </a:r>
                      <a:r>
                        <a:rPr lang="cs-CZ" sz="1200" dirty="0">
                          <a:latin typeface="Arial Narrow"/>
                          <a:ea typeface="Times New Roman"/>
                          <a:cs typeface="Times New Roman"/>
                        </a:rPr>
                        <a:t>!..</a:t>
                      </a:r>
                      <a:br>
                        <a:rPr lang="cs-CZ" sz="1200" dirty="0">
                          <a:latin typeface="Arial Narrow"/>
                          <a:ea typeface="Times New Roman"/>
                          <a:cs typeface="Times New Roman"/>
                        </a:rPr>
                      </a:br>
                      <a:r>
                        <a:rPr lang="cs-CZ" sz="1200" dirty="0" err="1">
                          <a:latin typeface="Arial Narrow"/>
                          <a:ea typeface="Times New Roman"/>
                          <a:cs typeface="Times New Roman"/>
                        </a:rPr>
                        <a:t>Рибалка</a:t>
                      </a:r>
                      <a:r>
                        <a:rPr lang="cs-CZ" sz="1200" dirty="0">
                          <a:latin typeface="Arial Narrow"/>
                          <a:ea typeface="Times New Roman"/>
                          <a:cs typeface="Times New Roman"/>
                        </a:rPr>
                        <a:t>  </a:t>
                      </a:r>
                      <a:r>
                        <a:rPr lang="cs-CZ" sz="1200" dirty="0" err="1">
                          <a:latin typeface="Arial Narrow"/>
                          <a:ea typeface="Times New Roman"/>
                          <a:cs typeface="Times New Roman"/>
                        </a:rPr>
                        <a:t>хлюп</a:t>
                      </a:r>
                      <a:r>
                        <a:rPr lang="cs-CZ" sz="1200" dirty="0">
                          <a:latin typeface="Arial Narrow"/>
                          <a:ea typeface="Times New Roman"/>
                          <a:cs typeface="Times New Roman"/>
                        </a:rPr>
                        <a:t>!..  </a:t>
                      </a:r>
                      <a:r>
                        <a:rPr lang="cs-CZ" sz="1200" dirty="0" err="1">
                          <a:latin typeface="Arial Narrow"/>
                          <a:ea typeface="Times New Roman"/>
                          <a:cs typeface="Times New Roman"/>
                        </a:rPr>
                        <a:t>За</a:t>
                      </a:r>
                      <a:r>
                        <a:rPr lang="cs-CZ" sz="1200" dirty="0">
                          <a:latin typeface="Arial Narrow"/>
                          <a:ea typeface="Times New Roman"/>
                          <a:cs typeface="Times New Roman"/>
                        </a:rPr>
                        <a:t>  </a:t>
                      </a:r>
                      <a:r>
                        <a:rPr lang="cs-CZ" sz="1200" dirty="0" err="1">
                          <a:latin typeface="Arial Narrow"/>
                          <a:ea typeface="Times New Roman"/>
                          <a:cs typeface="Times New Roman"/>
                        </a:rPr>
                        <a:t>ним</a:t>
                      </a:r>
                      <a:r>
                        <a:rPr lang="cs-CZ" sz="1200" dirty="0">
                          <a:latin typeface="Arial Narrow"/>
                          <a:ea typeface="Times New Roman"/>
                          <a:cs typeface="Times New Roman"/>
                        </a:rPr>
                        <a:t>  </a:t>
                      </a:r>
                      <a:r>
                        <a:rPr lang="cs-CZ" sz="1200" dirty="0" err="1">
                          <a:latin typeface="Arial Narrow"/>
                          <a:ea typeface="Times New Roman"/>
                          <a:cs typeface="Times New Roman"/>
                        </a:rPr>
                        <a:t>шубовсть</a:t>
                      </a:r>
                      <a:r>
                        <a:rPr lang="cs-CZ" sz="1200" dirty="0">
                          <a:latin typeface="Arial Narrow"/>
                          <a:ea typeface="Times New Roman"/>
                          <a:cs typeface="Times New Roman"/>
                        </a:rPr>
                        <a:t>  </a:t>
                      </a:r>
                      <a:r>
                        <a:rPr lang="cs-CZ" sz="1200" dirty="0" err="1">
                          <a:latin typeface="Arial Narrow"/>
                          <a:ea typeface="Times New Roman"/>
                          <a:cs typeface="Times New Roman"/>
                        </a:rPr>
                        <a:t>вона</a:t>
                      </a:r>
                      <a:r>
                        <a:rPr lang="cs-CZ" sz="1200" dirty="0">
                          <a:latin typeface="Arial Narrow"/>
                          <a:ea typeface="Times New Roman"/>
                          <a:cs typeface="Times New Roman"/>
                        </a:rPr>
                        <a:t>!..</a:t>
                      </a:r>
                      <a:br>
                        <a:rPr lang="cs-CZ" sz="1200" dirty="0">
                          <a:latin typeface="Arial Narrow"/>
                          <a:ea typeface="Times New Roman"/>
                          <a:cs typeface="Times New Roman"/>
                        </a:rPr>
                      </a:br>
                      <a:r>
                        <a:rPr lang="cs-CZ" sz="1200" dirty="0">
                          <a:latin typeface="Arial Narrow"/>
                          <a:ea typeface="Times New Roman"/>
                          <a:cs typeface="Times New Roman"/>
                        </a:rPr>
                        <a:t>І  </a:t>
                      </a:r>
                      <a:r>
                        <a:rPr lang="cs-CZ" sz="1200" dirty="0" err="1">
                          <a:latin typeface="Arial Narrow"/>
                          <a:ea typeface="Times New Roman"/>
                          <a:cs typeface="Times New Roman"/>
                        </a:rPr>
                        <a:t>більше</a:t>
                      </a:r>
                      <a:r>
                        <a:rPr lang="cs-CZ" sz="1200" dirty="0">
                          <a:latin typeface="Arial Narrow"/>
                          <a:ea typeface="Times New Roman"/>
                          <a:cs typeface="Times New Roman"/>
                        </a:rPr>
                        <a:t>  </a:t>
                      </a:r>
                      <a:r>
                        <a:rPr lang="cs-CZ" sz="1200" dirty="0" err="1">
                          <a:latin typeface="Arial Narrow"/>
                          <a:ea typeface="Times New Roman"/>
                          <a:cs typeface="Times New Roman"/>
                        </a:rPr>
                        <a:t>вже</a:t>
                      </a:r>
                      <a:r>
                        <a:rPr lang="cs-CZ" sz="1200" dirty="0">
                          <a:latin typeface="Arial Narrow"/>
                          <a:ea typeface="Times New Roman"/>
                          <a:cs typeface="Times New Roman"/>
                        </a:rPr>
                        <a:t>  </a:t>
                      </a:r>
                      <a:r>
                        <a:rPr lang="cs-CZ" sz="1200" dirty="0" err="1">
                          <a:latin typeface="Arial Narrow"/>
                          <a:ea typeface="Times New Roman"/>
                          <a:cs typeface="Times New Roman"/>
                        </a:rPr>
                        <a:t>нігде</a:t>
                      </a:r>
                      <a:r>
                        <a:rPr lang="cs-CZ" sz="1200" dirty="0">
                          <a:latin typeface="Arial Narrow"/>
                          <a:ea typeface="Times New Roman"/>
                          <a:cs typeface="Times New Roman"/>
                        </a:rPr>
                        <a:t>  </a:t>
                      </a:r>
                      <a:r>
                        <a:rPr lang="cs-CZ" sz="1200" dirty="0" err="1">
                          <a:latin typeface="Arial Narrow"/>
                          <a:ea typeface="Times New Roman"/>
                          <a:cs typeface="Times New Roman"/>
                        </a:rPr>
                        <a:t>не</a:t>
                      </a:r>
                      <a:r>
                        <a:rPr lang="cs-CZ" sz="1200" dirty="0">
                          <a:latin typeface="Arial Narrow"/>
                          <a:ea typeface="Times New Roman"/>
                          <a:cs typeface="Times New Roman"/>
                        </a:rPr>
                        <a:t>  </a:t>
                      </a:r>
                      <a:r>
                        <a:rPr lang="cs-CZ" sz="1200" dirty="0" err="1">
                          <a:latin typeface="Arial Narrow"/>
                          <a:ea typeface="Times New Roman"/>
                          <a:cs typeface="Times New Roman"/>
                        </a:rPr>
                        <a:t>бачили</a:t>
                      </a:r>
                      <a:r>
                        <a:rPr lang="cs-CZ" sz="1200" dirty="0">
                          <a:latin typeface="Arial Narrow"/>
                          <a:ea typeface="Times New Roman"/>
                          <a:cs typeface="Times New Roman"/>
                        </a:rPr>
                        <a:t>  </a:t>
                      </a:r>
                      <a:r>
                        <a:rPr lang="cs-CZ" sz="1200" dirty="0" err="1">
                          <a:latin typeface="Arial Narrow"/>
                          <a:ea typeface="Times New Roman"/>
                          <a:cs typeface="Times New Roman"/>
                        </a:rPr>
                        <a:t>Рибалки</a:t>
                      </a:r>
                      <a:r>
                        <a:rPr lang="cs-CZ" sz="1200" dirty="0">
                          <a:latin typeface="Arial Narrow"/>
                          <a:ea typeface="Times New Roman"/>
                          <a:cs typeface="Times New Roman"/>
                        </a:rPr>
                        <a:t>!</a:t>
                      </a:r>
                      <a:endParaRPr lang="cs-CZ" sz="1200" dirty="0">
                        <a:latin typeface="Calibri"/>
                        <a:ea typeface="Calibri"/>
                        <a:cs typeface="Times New Roman"/>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0A9ECB-A775-0215-B6F1-19BC9FD736B2}"/>
              </a:ext>
            </a:extLst>
          </p:cNvPr>
          <p:cNvSpPr>
            <a:spLocks noGrp="1"/>
          </p:cNvSpPr>
          <p:nvPr>
            <p:ph type="title"/>
          </p:nvPr>
        </p:nvSpPr>
        <p:spPr>
          <a:solidFill>
            <a:srgbClr val="FF9933"/>
          </a:solidFill>
        </p:spPr>
        <p:txBody>
          <a:bodyPr>
            <a:normAutofit fontScale="90000"/>
          </a:bodyPr>
          <a:lstStyle/>
          <a:p>
            <a:r>
              <a:rPr lang="cs-CZ" dirty="0"/>
              <a:t>Literatura prvních desetiletí 19. století </a:t>
            </a:r>
          </a:p>
        </p:txBody>
      </p:sp>
      <p:sp>
        <p:nvSpPr>
          <p:cNvPr id="5" name="TextovéPole 4">
            <a:extLst>
              <a:ext uri="{FF2B5EF4-FFF2-40B4-BE49-F238E27FC236}">
                <a16:creationId xmlns:a16="http://schemas.microsoft.com/office/drawing/2014/main" id="{EA9336B8-B863-256A-112B-2947812E3AD5}"/>
              </a:ext>
            </a:extLst>
          </p:cNvPr>
          <p:cNvSpPr txBox="1"/>
          <p:nvPr/>
        </p:nvSpPr>
        <p:spPr>
          <a:xfrm>
            <a:off x="424162" y="1556792"/>
            <a:ext cx="4572000" cy="523220"/>
          </a:xfrm>
          <a:prstGeom prst="rect">
            <a:avLst/>
          </a:prstGeom>
          <a:noFill/>
        </p:spPr>
        <p:txBody>
          <a:bodyPr wrap="square">
            <a:spAutoFit/>
          </a:bodyPr>
          <a:lstStyle/>
          <a:p>
            <a:r>
              <a:rPr lang="cs-CZ" sz="2800" b="1" dirty="0">
                <a:solidFill>
                  <a:srgbClr val="000000"/>
                </a:solidFill>
                <a:latin typeface="Arial" pitchFamily="34" charset="0"/>
                <a:ea typeface="Times New Roman" pitchFamily="18" charset="0"/>
                <a:cs typeface="Times New Roman" pitchFamily="18" charset="0"/>
                <a:sym typeface="Times New Roman" pitchFamily="18" charset="0"/>
              </a:rPr>
              <a:t>Tendence</a:t>
            </a:r>
            <a:endParaRPr lang="cs-CZ" sz="2800" b="1" dirty="0"/>
          </a:p>
        </p:txBody>
      </p:sp>
      <p:sp>
        <p:nvSpPr>
          <p:cNvPr id="7" name="TextovéPole 6">
            <a:extLst>
              <a:ext uri="{FF2B5EF4-FFF2-40B4-BE49-F238E27FC236}">
                <a16:creationId xmlns:a16="http://schemas.microsoft.com/office/drawing/2014/main" id="{3AFAA30C-DAB0-3F76-0F13-296F339B8854}"/>
              </a:ext>
            </a:extLst>
          </p:cNvPr>
          <p:cNvSpPr txBox="1"/>
          <p:nvPr/>
        </p:nvSpPr>
        <p:spPr>
          <a:xfrm>
            <a:off x="457200" y="2102812"/>
            <a:ext cx="4572000" cy="646331"/>
          </a:xfrm>
          <a:prstGeom prst="rect">
            <a:avLst/>
          </a:prstGeom>
          <a:noFill/>
        </p:spPr>
        <p:txBody>
          <a:bodyPr wrap="square">
            <a:spAutoFit/>
          </a:bodyPr>
          <a:lstStyle/>
          <a:p>
            <a:pPr marL="285750" indent="-285750" algn="just">
              <a:buFont typeface="Arial" panose="020B0604020202020204" pitchFamily="34" charset="0"/>
              <a:buChar char="•"/>
              <a:tabLst>
                <a:tab pos="270510" algn="l"/>
              </a:tabLst>
            </a:pPr>
            <a:r>
              <a:rPr lang="cs-CZ" sz="1800" b="1" dirty="0">
                <a:solidFill>
                  <a:srgbClr val="0070C0"/>
                </a:solidFill>
                <a:effectLst/>
                <a:latin typeface="Arial Narrow" panose="020B0606020202030204" pitchFamily="34" charset="0"/>
                <a:ea typeface="Times New Roman" panose="02020603050405020304" pitchFamily="18" charset="0"/>
              </a:rPr>
              <a:t>nová kulturní ohniska soukromého rázu</a:t>
            </a:r>
          </a:p>
          <a:p>
            <a:pPr marL="285750" indent="-285750" algn="just">
              <a:buFont typeface="Arial" panose="020B0604020202020204" pitchFamily="34" charset="0"/>
              <a:buChar char="•"/>
              <a:tabLst>
                <a:tab pos="270510" algn="l"/>
              </a:tabLst>
            </a:pPr>
            <a:r>
              <a:rPr lang="cs-CZ" b="1" dirty="0">
                <a:solidFill>
                  <a:srgbClr val="0070C0"/>
                </a:solidFill>
                <a:latin typeface="Arial Narrow" panose="020B0606020202030204" pitchFamily="34" charset="0"/>
                <a:ea typeface="Times New Roman" panose="02020603050405020304" pitchFamily="18" charset="0"/>
              </a:rPr>
              <a:t>univerzitní prostředí</a:t>
            </a:r>
            <a:endParaRPr lang="cs-CZ" sz="1800" dirty="0">
              <a:solidFill>
                <a:srgbClr val="0070C0"/>
              </a:solidFill>
              <a:effectLst/>
              <a:latin typeface="Times New Roman" panose="02020603050405020304" pitchFamily="18" charset="0"/>
              <a:ea typeface="Times New Roman" panose="02020603050405020304" pitchFamily="18" charset="0"/>
            </a:endParaRPr>
          </a:p>
        </p:txBody>
      </p:sp>
      <p:sp>
        <p:nvSpPr>
          <p:cNvPr id="10" name="Rectangle 4">
            <a:extLst>
              <a:ext uri="{FF2B5EF4-FFF2-40B4-BE49-F238E27FC236}">
                <a16:creationId xmlns:a16="http://schemas.microsoft.com/office/drawing/2014/main" id="{455E5D4B-B6CC-5D9D-2806-A9321D1342C2}"/>
              </a:ext>
            </a:extLst>
          </p:cNvPr>
          <p:cNvSpPr>
            <a:spLocks noChangeArrowheads="1"/>
          </p:cNvSpPr>
          <p:nvPr/>
        </p:nvSpPr>
        <p:spPr bwMode="auto">
          <a:xfrm>
            <a:off x="539552" y="2924944"/>
            <a:ext cx="485778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1" i="0" u="sng" strike="noStrike" cap="none" normalizeH="0" baseline="0" dirty="0">
                <a:ln>
                  <a:noFill/>
                </a:ln>
                <a:solidFill>
                  <a:srgbClr val="7030A0"/>
                </a:solidFill>
                <a:effectLst/>
                <a:latin typeface="Arial" pitchFamily="34" charset="0"/>
                <a:ea typeface="Times New Roman" pitchFamily="18" charset="0"/>
                <a:cs typeface="Times New Roman" pitchFamily="18" charset="0"/>
              </a:rPr>
              <a:t>CHARKOVSKÁ UNIVERZITA</a:t>
            </a:r>
            <a:endParaRPr kumimoji="0" lang="cs-CZ" sz="2400" b="0" i="0" u="none" strike="noStrike" cap="none" normalizeH="0" baseline="0" dirty="0">
              <a:ln>
                <a:noFill/>
              </a:ln>
              <a:solidFill>
                <a:srgbClr val="7030A0"/>
              </a:solidFill>
              <a:effectLst/>
              <a:latin typeface="Arial" pitchFamily="34" charset="0"/>
              <a:cs typeface="Arial" pitchFamily="34" charset="0"/>
            </a:endParaRPr>
          </a:p>
        </p:txBody>
      </p:sp>
      <p:sp>
        <p:nvSpPr>
          <p:cNvPr id="11" name="Obdélník 10">
            <a:extLst>
              <a:ext uri="{FF2B5EF4-FFF2-40B4-BE49-F238E27FC236}">
                <a16:creationId xmlns:a16="http://schemas.microsoft.com/office/drawing/2014/main" id="{578EBC60-B8B0-9A45-1421-A8D17A45BB4F}"/>
              </a:ext>
            </a:extLst>
          </p:cNvPr>
          <p:cNvSpPr/>
          <p:nvPr/>
        </p:nvSpPr>
        <p:spPr>
          <a:xfrm>
            <a:off x="568706" y="3448704"/>
            <a:ext cx="5922327" cy="369332"/>
          </a:xfrm>
          <a:prstGeom prst="rect">
            <a:avLst/>
          </a:prstGeom>
        </p:spPr>
        <p:txBody>
          <a:bodyPr wrap="none">
            <a:spAutoFit/>
          </a:bodyPr>
          <a:lstStyle/>
          <a:p>
            <a:r>
              <a:rPr lang="cs-CZ" b="1" dirty="0"/>
              <a:t>V roce  </a:t>
            </a:r>
            <a:r>
              <a:rPr lang="cs-CZ" b="1" dirty="0">
                <a:solidFill>
                  <a:srgbClr val="00B050"/>
                </a:solidFill>
              </a:rPr>
              <a:t>1805 </a:t>
            </a:r>
            <a:r>
              <a:rPr lang="cs-CZ" b="1" dirty="0"/>
              <a:t>byla založena Charkovská univerzita V. </a:t>
            </a:r>
            <a:r>
              <a:rPr lang="cs-CZ" b="1" dirty="0" err="1"/>
              <a:t>Karazina</a:t>
            </a:r>
            <a:endParaRPr lang="cs-CZ" dirty="0"/>
          </a:p>
        </p:txBody>
      </p:sp>
      <p:pic>
        <p:nvPicPr>
          <p:cNvPr id="13" name="Obrázek 12" descr="Obsah obrázku venku, obloha, budova, poštovní&#10;&#10;Popis byl vytvořen automaticky">
            <a:extLst>
              <a:ext uri="{FF2B5EF4-FFF2-40B4-BE49-F238E27FC236}">
                <a16:creationId xmlns:a16="http://schemas.microsoft.com/office/drawing/2014/main" id="{44FBBB18-14F8-BAB1-3B30-0D12EA59A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916105"/>
            <a:ext cx="4015322" cy="2560883"/>
          </a:xfrm>
          <a:prstGeom prst="rect">
            <a:avLst/>
          </a:prstGeom>
        </p:spPr>
      </p:pic>
      <p:sp>
        <p:nvSpPr>
          <p:cNvPr id="15" name="TextovéPole 14">
            <a:extLst>
              <a:ext uri="{FF2B5EF4-FFF2-40B4-BE49-F238E27FC236}">
                <a16:creationId xmlns:a16="http://schemas.microsoft.com/office/drawing/2014/main" id="{28C20999-356C-435E-66D2-FF21A2D5D833}"/>
              </a:ext>
            </a:extLst>
          </p:cNvPr>
          <p:cNvSpPr txBox="1"/>
          <p:nvPr/>
        </p:nvSpPr>
        <p:spPr>
          <a:xfrm>
            <a:off x="568706" y="6558992"/>
            <a:ext cx="5863378" cy="215444"/>
          </a:xfrm>
          <a:prstGeom prst="rect">
            <a:avLst/>
          </a:prstGeom>
          <a:noFill/>
        </p:spPr>
        <p:txBody>
          <a:bodyPr wrap="square">
            <a:spAutoFit/>
          </a:bodyPr>
          <a:lstStyle/>
          <a:p>
            <a:r>
              <a:rPr lang="cs-CZ" sz="800" dirty="0"/>
              <a:t>https://old.karazin.ua/ua/general/our_university/history</a:t>
            </a:r>
          </a:p>
        </p:txBody>
      </p:sp>
      <p:pic>
        <p:nvPicPr>
          <p:cNvPr id="16" name="Obrázek 15" descr="Obsah obrázku text&#10;&#10;Popis byl vytvořen automaticky">
            <a:extLst>
              <a:ext uri="{FF2B5EF4-FFF2-40B4-BE49-F238E27FC236}">
                <a16:creationId xmlns:a16="http://schemas.microsoft.com/office/drawing/2014/main" id="{614AA117-EFA8-2442-8717-081A4A4DEA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162" y="4048169"/>
            <a:ext cx="1803613" cy="2088232"/>
          </a:xfrm>
          <a:prstGeom prst="rect">
            <a:avLst/>
          </a:prstGeom>
        </p:spPr>
      </p:pic>
    </p:spTree>
    <p:extLst>
      <p:ext uri="{BB962C8B-B14F-4D97-AF65-F5344CB8AC3E}">
        <p14:creationId xmlns:p14="http://schemas.microsoft.com/office/powerpoint/2010/main" val="246237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457200" y="274638"/>
            <a:ext cx="8229600" cy="1143000"/>
          </a:xfrm>
          <a:prstGeom prst="rect">
            <a:avLst/>
          </a:prstGeom>
          <a:solidFill>
            <a:schemeClr val="accent6">
              <a:lumMod val="60000"/>
              <a:lumOff val="40000"/>
            </a:schemeClr>
          </a:solidFill>
          <a:ln>
            <a:solidFill>
              <a:srgbClr val="7030A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1" i="0" u="sng" strike="noStrike" kern="1200" cap="none" spc="0" normalizeH="0" baseline="0" noProof="0" dirty="0">
                <a:ln>
                  <a:noFill/>
                </a:ln>
                <a:solidFill>
                  <a:schemeClr val="tx1"/>
                </a:solidFill>
                <a:effectLst/>
                <a:uLnTx/>
                <a:uFillTx/>
                <a:latin typeface="+mj-lt"/>
                <a:ea typeface="+mj-ea"/>
                <a:cs typeface="+mj-cs"/>
              </a:rPr>
              <a:t>Změny na Ukrajině</a:t>
            </a:r>
            <a:r>
              <a:rPr kumimoji="0" lang="cs-CZ" sz="3200" b="1" i="0" u="sng" strike="noStrike" kern="1200" cap="none" spc="0" normalizeH="0" noProof="0" dirty="0">
                <a:ln>
                  <a:noFill/>
                </a:ln>
                <a:solidFill>
                  <a:schemeClr val="tx1"/>
                </a:solidFill>
                <a:effectLst/>
                <a:uLnTx/>
                <a:uFillTx/>
                <a:latin typeface="+mj-lt"/>
                <a:ea typeface="+mj-ea"/>
                <a:cs typeface="+mj-cs"/>
              </a:rPr>
              <a:t> v 18. století</a:t>
            </a:r>
            <a:endParaRPr kumimoji="0" lang="cs-CZ" sz="3200" b="1" i="0" u="sng" strike="noStrike" kern="1200" cap="none" spc="0" normalizeH="0" baseline="0" noProof="0" dirty="0">
              <a:ln>
                <a:noFill/>
              </a:ln>
              <a:solidFill>
                <a:schemeClr val="tx1"/>
              </a:solidFill>
              <a:effectLst/>
              <a:uLnTx/>
              <a:uFillTx/>
              <a:latin typeface="+mj-lt"/>
              <a:ea typeface="+mj-ea"/>
              <a:cs typeface="+mj-cs"/>
            </a:endParaRPr>
          </a:p>
        </p:txBody>
      </p:sp>
      <p:sp>
        <p:nvSpPr>
          <p:cNvPr id="5" name="Obdélník 4"/>
          <p:cNvSpPr/>
          <p:nvPr/>
        </p:nvSpPr>
        <p:spPr>
          <a:xfrm>
            <a:off x="467544" y="1628800"/>
            <a:ext cx="8143932" cy="523220"/>
          </a:xfrm>
          <a:prstGeom prst="rect">
            <a:avLst/>
          </a:prstGeom>
        </p:spPr>
        <p:txBody>
          <a:bodyPr wrap="square">
            <a:spAutoFit/>
          </a:bodyPr>
          <a:lstStyle/>
          <a:p>
            <a:pPr marL="354013" lvl="0" indent="-354013">
              <a:buFont typeface="Wingdings" pitchFamily="2" charset="2"/>
              <a:buChar char="§"/>
            </a:pPr>
            <a:r>
              <a:rPr lang="cs-CZ" sz="2800" b="1" u="sng" dirty="0" err="1">
                <a:solidFill>
                  <a:srgbClr val="7030A0"/>
                </a:solidFill>
              </a:rPr>
              <a:t>Provincializace</a:t>
            </a:r>
            <a:r>
              <a:rPr lang="cs-CZ" sz="2800" b="1" u="sng" dirty="0">
                <a:solidFill>
                  <a:srgbClr val="7030A0"/>
                </a:solidFill>
              </a:rPr>
              <a:t> Ukrajiny  </a:t>
            </a:r>
          </a:p>
        </p:txBody>
      </p:sp>
      <p:sp>
        <p:nvSpPr>
          <p:cNvPr id="6" name="Obdélník 5"/>
          <p:cNvSpPr/>
          <p:nvPr/>
        </p:nvSpPr>
        <p:spPr>
          <a:xfrm>
            <a:off x="467544" y="2132856"/>
            <a:ext cx="8143932" cy="523220"/>
          </a:xfrm>
          <a:prstGeom prst="rect">
            <a:avLst/>
          </a:prstGeom>
        </p:spPr>
        <p:txBody>
          <a:bodyPr wrap="square">
            <a:spAutoFit/>
          </a:bodyPr>
          <a:lstStyle/>
          <a:p>
            <a:pPr marL="354013" lvl="0" indent="-354013">
              <a:buFont typeface="Wingdings" pitchFamily="2" charset="2"/>
              <a:buChar char="§"/>
            </a:pPr>
            <a:r>
              <a:rPr lang="cs-CZ" sz="2800" b="1" u="sng" dirty="0">
                <a:solidFill>
                  <a:srgbClr val="7030A0"/>
                </a:solidFill>
              </a:rPr>
              <a:t>Zničení ukrajinské autonomie</a:t>
            </a:r>
            <a:r>
              <a:rPr lang="cs-CZ" sz="2800" b="1" dirty="0">
                <a:solidFill>
                  <a:srgbClr val="7030A0"/>
                </a:solidFill>
              </a:rPr>
              <a:t> </a:t>
            </a:r>
            <a:r>
              <a:rPr lang="cs-CZ" sz="2800" dirty="0"/>
              <a:t>(Kateřina II.)  </a:t>
            </a:r>
          </a:p>
        </p:txBody>
      </p:sp>
      <p:sp>
        <p:nvSpPr>
          <p:cNvPr id="7" name="Obdélník 6"/>
          <p:cNvSpPr/>
          <p:nvPr/>
        </p:nvSpPr>
        <p:spPr>
          <a:xfrm>
            <a:off x="467544" y="2636912"/>
            <a:ext cx="8143932" cy="523220"/>
          </a:xfrm>
          <a:prstGeom prst="rect">
            <a:avLst/>
          </a:prstGeom>
        </p:spPr>
        <p:txBody>
          <a:bodyPr wrap="square">
            <a:spAutoFit/>
          </a:bodyPr>
          <a:lstStyle/>
          <a:p>
            <a:pPr marL="354013" lvl="0" indent="-354013">
              <a:buFont typeface="Wingdings" pitchFamily="2" charset="2"/>
              <a:buChar char="§"/>
            </a:pPr>
            <a:r>
              <a:rPr lang="cs-CZ" sz="2800" b="1" u="sng" dirty="0">
                <a:solidFill>
                  <a:srgbClr val="7030A0"/>
                </a:solidFill>
              </a:rPr>
              <a:t>Úpadek církve   </a:t>
            </a:r>
          </a:p>
        </p:txBody>
      </p:sp>
      <p:sp>
        <p:nvSpPr>
          <p:cNvPr id="8" name="Obdélník 7"/>
          <p:cNvSpPr/>
          <p:nvPr/>
        </p:nvSpPr>
        <p:spPr>
          <a:xfrm>
            <a:off x="467544" y="3140968"/>
            <a:ext cx="8143932" cy="523220"/>
          </a:xfrm>
          <a:prstGeom prst="rect">
            <a:avLst/>
          </a:prstGeom>
        </p:spPr>
        <p:txBody>
          <a:bodyPr wrap="square">
            <a:spAutoFit/>
          </a:bodyPr>
          <a:lstStyle/>
          <a:p>
            <a:pPr marL="354013" lvl="0" indent="-354013">
              <a:buFont typeface="Wingdings" pitchFamily="2" charset="2"/>
              <a:buChar char="§"/>
            </a:pPr>
            <a:r>
              <a:rPr lang="cs-CZ" sz="2800" b="1" u="sng" dirty="0">
                <a:solidFill>
                  <a:srgbClr val="7030A0"/>
                </a:solidFill>
              </a:rPr>
              <a:t>Snižování úrovně vzdělání    </a:t>
            </a:r>
          </a:p>
        </p:txBody>
      </p:sp>
      <p:sp>
        <p:nvSpPr>
          <p:cNvPr id="9" name="Obdélník 8"/>
          <p:cNvSpPr/>
          <p:nvPr/>
        </p:nvSpPr>
        <p:spPr>
          <a:xfrm>
            <a:off x="457200" y="3625860"/>
            <a:ext cx="8143932" cy="523220"/>
          </a:xfrm>
          <a:prstGeom prst="rect">
            <a:avLst/>
          </a:prstGeom>
        </p:spPr>
        <p:txBody>
          <a:bodyPr wrap="square">
            <a:spAutoFit/>
          </a:bodyPr>
          <a:lstStyle/>
          <a:p>
            <a:pPr marL="354013" lvl="0" indent="-354013">
              <a:buFont typeface="Wingdings" pitchFamily="2" charset="2"/>
              <a:buChar char="§"/>
            </a:pPr>
            <a:r>
              <a:rPr lang="cs-CZ" sz="2800" b="1" u="sng" dirty="0">
                <a:solidFill>
                  <a:srgbClr val="7030A0"/>
                </a:solidFill>
              </a:rPr>
              <a:t>Baroko a nastupující klasicismus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28C5C5D7-7803-90F8-F554-AC2B6B1FAC86}"/>
              </a:ext>
            </a:extLst>
          </p:cNvPr>
          <p:cNvSpPr txBox="1"/>
          <p:nvPr/>
        </p:nvSpPr>
        <p:spPr>
          <a:xfrm>
            <a:off x="323528" y="332656"/>
            <a:ext cx="4572000" cy="369332"/>
          </a:xfrm>
          <a:prstGeom prst="rect">
            <a:avLst/>
          </a:prstGeom>
          <a:noFill/>
        </p:spPr>
        <p:txBody>
          <a:bodyPr wrap="square">
            <a:spAutoFit/>
          </a:bodyPr>
          <a:lstStyle/>
          <a:p>
            <a:pPr algn="just"/>
            <a:r>
              <a:rPr lang="cs-CZ" b="1" dirty="0">
                <a:solidFill>
                  <a:schemeClr val="tx1">
                    <a:lumMod val="95000"/>
                    <a:lumOff val="5000"/>
                  </a:schemeClr>
                </a:solidFill>
                <a:latin typeface="Arial Narrow" panose="020B0606020202030204" pitchFamily="34" charset="0"/>
                <a:ea typeface="Calibri" panose="020F0502020204030204" pitchFamily="34" charset="0"/>
                <a:cs typeface="Times New Roman" panose="02020603050405020304" pitchFamily="18" charset="0"/>
              </a:rPr>
              <a:t>Kyjevská univerzita</a:t>
            </a:r>
            <a:endParaRPr lang="cs-CZ" sz="16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413B8684-2D00-C591-DF26-57C92D390C1D}"/>
              </a:ext>
            </a:extLst>
          </p:cNvPr>
          <p:cNvSpPr txBox="1"/>
          <p:nvPr/>
        </p:nvSpPr>
        <p:spPr>
          <a:xfrm>
            <a:off x="2483768" y="332656"/>
            <a:ext cx="4572000" cy="369332"/>
          </a:xfrm>
          <a:prstGeom prst="rect">
            <a:avLst/>
          </a:prstGeom>
          <a:noFill/>
        </p:spPr>
        <p:txBody>
          <a:bodyPr wrap="square">
            <a:spAutoFit/>
          </a:bodyPr>
          <a:lstStyle/>
          <a:p>
            <a:r>
              <a:rPr lang="cs-CZ" sz="1800"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rPr>
              <a:t>1834</a:t>
            </a:r>
            <a:endParaRPr lang="cs-CZ" dirty="0"/>
          </a:p>
        </p:txBody>
      </p:sp>
      <p:pic>
        <p:nvPicPr>
          <p:cNvPr id="7" name="Obrázek 6" descr="Obsah obrázku text, budova, staré, vládní budova&#10;&#10;Popis byl vytvořen automaticky">
            <a:extLst>
              <a:ext uri="{FF2B5EF4-FFF2-40B4-BE49-F238E27FC236}">
                <a16:creationId xmlns:a16="http://schemas.microsoft.com/office/drawing/2014/main" id="{A196DB95-B163-6EEB-C5FD-196CD1EE9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052736"/>
            <a:ext cx="7810500" cy="4940300"/>
          </a:xfrm>
          <a:prstGeom prst="rect">
            <a:avLst/>
          </a:prstGeom>
        </p:spPr>
      </p:pic>
      <p:sp>
        <p:nvSpPr>
          <p:cNvPr id="9" name="TextovéPole 8">
            <a:extLst>
              <a:ext uri="{FF2B5EF4-FFF2-40B4-BE49-F238E27FC236}">
                <a16:creationId xmlns:a16="http://schemas.microsoft.com/office/drawing/2014/main" id="{B178322A-3C04-091F-3A28-8A8F8F53A5BF}"/>
              </a:ext>
            </a:extLst>
          </p:cNvPr>
          <p:cNvSpPr txBox="1"/>
          <p:nvPr/>
        </p:nvSpPr>
        <p:spPr>
          <a:xfrm>
            <a:off x="337242" y="6015879"/>
            <a:ext cx="7979173" cy="307777"/>
          </a:xfrm>
          <a:prstGeom prst="rect">
            <a:avLst/>
          </a:prstGeom>
          <a:noFill/>
        </p:spPr>
        <p:txBody>
          <a:bodyPr wrap="square">
            <a:spAutoFit/>
          </a:bodyPr>
          <a:lstStyle/>
          <a:p>
            <a:r>
              <a:rPr lang="cs-CZ" sz="1400" dirty="0"/>
              <a:t>https://ukrainaincognita.com/kyivska-oblast/kyiv/kyivskyi-universytet/universytet-tarasa-shevchenka</a:t>
            </a:r>
          </a:p>
        </p:txBody>
      </p:sp>
    </p:spTree>
    <p:extLst>
      <p:ext uri="{BB962C8B-B14F-4D97-AF65-F5344CB8AC3E}">
        <p14:creationId xmlns:p14="http://schemas.microsoft.com/office/powerpoint/2010/main" val="3644558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A80448-8153-C010-D743-FEEF5D858651}"/>
              </a:ext>
            </a:extLst>
          </p:cNvPr>
          <p:cNvSpPr txBox="1"/>
          <p:nvPr/>
        </p:nvSpPr>
        <p:spPr>
          <a:xfrm>
            <a:off x="323528" y="404664"/>
            <a:ext cx="4572000" cy="392352"/>
          </a:xfrm>
          <a:prstGeom prst="rect">
            <a:avLst/>
          </a:prstGeom>
          <a:noFill/>
        </p:spPr>
        <p:txBody>
          <a:bodyPr wrap="square">
            <a:spAutoFit/>
          </a:bodyPr>
          <a:lstStyle/>
          <a:p>
            <a:pPr algn="just">
              <a:lnSpc>
                <a:spcPct val="115000"/>
              </a:lnSpc>
              <a:spcAft>
                <a:spcPts val="1000"/>
              </a:spcAft>
            </a:pPr>
            <a:r>
              <a:rPr lang="cs-CZ" sz="1800" b="1" u="sng" dirty="0">
                <a:solidFill>
                  <a:srgbClr val="0070C0"/>
                </a:solidFill>
                <a:effectLst/>
                <a:latin typeface="Arial Narrow" panose="020B0606020202030204" pitchFamily="34" charset="0"/>
                <a:ea typeface="Aptos" panose="020B0004020202020204" pitchFamily="34" charset="0"/>
                <a:cs typeface="Times New Roman" panose="02020603050405020304" pitchFamily="18" charset="0"/>
              </a:rPr>
              <a:t>Role inteligence a nové myšlenkové koncepce</a:t>
            </a:r>
            <a:endParaRPr lang="cs-CZ" sz="14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151FB00C-0A26-A191-A1AF-833D759C8EF6}"/>
              </a:ext>
            </a:extLst>
          </p:cNvPr>
          <p:cNvSpPr txBox="1"/>
          <p:nvPr/>
        </p:nvSpPr>
        <p:spPr>
          <a:xfrm>
            <a:off x="323528" y="828054"/>
            <a:ext cx="4572000" cy="392352"/>
          </a:xfrm>
          <a:prstGeom prst="rect">
            <a:avLst/>
          </a:prstGeom>
          <a:noFill/>
        </p:spPr>
        <p:txBody>
          <a:bodyPr wrap="square">
            <a:spAutoFit/>
          </a:bodyPr>
          <a:lstStyle/>
          <a:p>
            <a:pPr algn="just">
              <a:lnSpc>
                <a:spcPct val="115000"/>
              </a:lnSpc>
              <a:spcAft>
                <a:spcPts val="1000"/>
              </a:spcAft>
            </a:pPr>
            <a:r>
              <a:rPr lang="cs-CZ" sz="1800" b="1" u="sng" dirty="0">
                <a:solidFill>
                  <a:srgbClr val="0070C0"/>
                </a:solidFill>
                <a:effectLst/>
                <a:latin typeface="Arial Narrow" panose="020B0606020202030204" pitchFamily="34" charset="0"/>
                <a:ea typeface="Aptos" panose="020B0004020202020204" pitchFamily="34" charset="0"/>
                <a:cs typeface="Times New Roman" panose="02020603050405020304" pitchFamily="18" charset="0"/>
              </a:rPr>
              <a:t>Koncepce národa</a:t>
            </a:r>
            <a:endParaRPr lang="cs-CZ" sz="14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Obdélník 7"/>
          <p:cNvSpPr/>
          <p:nvPr/>
        </p:nvSpPr>
        <p:spPr>
          <a:xfrm>
            <a:off x="323528" y="1244376"/>
            <a:ext cx="8280920" cy="369332"/>
          </a:xfrm>
          <a:prstGeom prst="rect">
            <a:avLst/>
          </a:prstGeom>
        </p:spPr>
        <p:txBody>
          <a:bodyPr wrap="square">
            <a:spAutoFit/>
          </a:bodyPr>
          <a:lstStyle/>
          <a:p>
            <a:pPr marL="354013" indent="-354013">
              <a:buFont typeface="Arial" pitchFamily="34" charset="0"/>
              <a:buChar char="•"/>
            </a:pPr>
            <a:r>
              <a:rPr lang="cs-CZ" b="1" u="sng" dirty="0"/>
              <a:t>nové chápání sounáležitosti, které se opírá o společný jazyk a kulturu</a:t>
            </a:r>
            <a:endParaRPr lang="cs-CZ" dirty="0"/>
          </a:p>
        </p:txBody>
      </p:sp>
      <p:sp>
        <p:nvSpPr>
          <p:cNvPr id="9" name="Rectangle 3"/>
          <p:cNvSpPr>
            <a:spLocks noChangeArrowheads="1"/>
          </p:cNvSpPr>
          <p:nvPr/>
        </p:nvSpPr>
        <p:spPr bwMode="auto">
          <a:xfrm>
            <a:off x="683568" y="1624925"/>
            <a:ext cx="360868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a:ln>
                  <a:noFill/>
                </a:ln>
                <a:effectLst/>
                <a:latin typeface="Arial" pitchFamily="34" charset="0"/>
                <a:ea typeface="Times New Roman" pitchFamily="18" charset="0"/>
                <a:cs typeface="Arial" pitchFamily="34" charset="0"/>
              </a:rPr>
              <a:t>KONCEPCE</a:t>
            </a:r>
            <a:r>
              <a:rPr kumimoji="0" lang="cs-CZ" sz="2000" b="1" i="0" u="sng" strike="noStrike" cap="none" normalizeH="0" baseline="0" dirty="0">
                <a:ln>
                  <a:noFill/>
                </a:ln>
                <a:solidFill>
                  <a:srgbClr val="0070C0"/>
                </a:solidFill>
                <a:effectLst/>
                <a:latin typeface="Arial" pitchFamily="34" charset="0"/>
                <a:ea typeface="Times New Roman" pitchFamily="18" charset="0"/>
                <a:cs typeface="Arial" pitchFamily="34" charset="0"/>
              </a:rPr>
              <a:t> </a:t>
            </a:r>
            <a:r>
              <a:rPr kumimoji="0" lang="cs-CZ" sz="2000" b="1" i="0" u="sng" strike="noStrike" cap="none" normalizeH="0" baseline="0" dirty="0">
                <a:ln>
                  <a:noFill/>
                </a:ln>
                <a:solidFill>
                  <a:srgbClr val="FF0000"/>
                </a:solidFill>
                <a:effectLst/>
                <a:latin typeface="Arial" pitchFamily="34" charset="0"/>
                <a:ea typeface="Times New Roman" pitchFamily="18" charset="0"/>
                <a:cs typeface="Arial" pitchFamily="34" charset="0"/>
              </a:rPr>
              <a:t>J. G. HERDERA</a:t>
            </a:r>
            <a:endParaRPr kumimoji="0" lang="cs-CZ" sz="2000" b="0" i="0" u="none" strike="noStrike" cap="none" normalizeH="0" baseline="0" dirty="0">
              <a:ln>
                <a:noFill/>
              </a:ln>
              <a:solidFill>
                <a:srgbClr val="FF0000"/>
              </a:solidFill>
              <a:effectLst/>
              <a:latin typeface="Arial" pitchFamily="34" charset="0"/>
              <a:cs typeface="Arial" pitchFamily="34" charset="0"/>
            </a:endParaRPr>
          </a:p>
        </p:txBody>
      </p:sp>
      <p:sp>
        <p:nvSpPr>
          <p:cNvPr id="10" name="Obdélník 9"/>
          <p:cNvSpPr/>
          <p:nvPr/>
        </p:nvSpPr>
        <p:spPr>
          <a:xfrm>
            <a:off x="755576" y="2063317"/>
            <a:ext cx="6048672" cy="369332"/>
          </a:xfrm>
          <a:prstGeom prst="rect">
            <a:avLst/>
          </a:prstGeom>
        </p:spPr>
        <p:txBody>
          <a:bodyPr wrap="square">
            <a:spAutoFit/>
          </a:bodyPr>
          <a:lstStyle/>
          <a:p>
            <a:pPr marL="354013" indent="-354013">
              <a:buFont typeface="Wingdings" pitchFamily="2" charset="2"/>
              <a:buChar char="§"/>
            </a:pPr>
            <a:r>
              <a:rPr lang="cs-CZ" b="1" dirty="0"/>
              <a:t>soustředil pozornost na svébytnou kulturu venkovanů</a:t>
            </a:r>
            <a:endParaRPr lang="cs-CZ" dirty="0"/>
          </a:p>
        </p:txBody>
      </p:sp>
      <p:sp>
        <p:nvSpPr>
          <p:cNvPr id="11" name="Obdélník 10"/>
          <p:cNvSpPr/>
          <p:nvPr/>
        </p:nvSpPr>
        <p:spPr>
          <a:xfrm>
            <a:off x="750012" y="2470931"/>
            <a:ext cx="7427952" cy="646331"/>
          </a:xfrm>
          <a:prstGeom prst="rect">
            <a:avLst/>
          </a:prstGeom>
        </p:spPr>
        <p:txBody>
          <a:bodyPr wrap="square">
            <a:spAutoFit/>
          </a:bodyPr>
          <a:lstStyle/>
          <a:p>
            <a:pPr marL="354013" indent="-354013" algn="just">
              <a:buFont typeface="Arial" pitchFamily="34" charset="0"/>
              <a:buChar char="•"/>
            </a:pPr>
            <a:r>
              <a:rPr lang="cs-CZ" b="1" dirty="0"/>
              <a:t>lidská civilizace existuje ne v obecných a univerzálních, ale v konkrétních národních projevech</a:t>
            </a:r>
            <a:endParaRPr lang="cs-CZ" dirty="0"/>
          </a:p>
        </p:txBody>
      </p:sp>
      <p:pic>
        <p:nvPicPr>
          <p:cNvPr id="12" name="Picture 2"/>
          <p:cNvPicPr>
            <a:picLocks noChangeAspect="1" noChangeArrowheads="1"/>
          </p:cNvPicPr>
          <p:nvPr/>
        </p:nvPicPr>
        <p:blipFill>
          <a:blip r:embed="rId2" cstate="print"/>
          <a:srcRect/>
          <a:stretch>
            <a:fillRect/>
          </a:stretch>
        </p:blipFill>
        <p:spPr bwMode="auto">
          <a:xfrm>
            <a:off x="1187624" y="3289872"/>
            <a:ext cx="2553021" cy="3287982"/>
          </a:xfrm>
          <a:prstGeom prst="rect">
            <a:avLst/>
          </a:prstGeom>
          <a:noFill/>
          <a:ln w="9525">
            <a:noFill/>
            <a:miter lim="800000"/>
            <a:headEnd/>
            <a:tailEnd/>
          </a:ln>
        </p:spPr>
      </p:pic>
      <p:sp>
        <p:nvSpPr>
          <p:cNvPr id="15" name="Obdélník 14"/>
          <p:cNvSpPr/>
          <p:nvPr/>
        </p:nvSpPr>
        <p:spPr>
          <a:xfrm>
            <a:off x="4398665" y="3289872"/>
            <a:ext cx="3721423" cy="1015663"/>
          </a:xfrm>
          <a:prstGeom prst="rect">
            <a:avLst/>
          </a:prstGeom>
          <a:solidFill>
            <a:schemeClr val="accent1">
              <a:lumMod val="40000"/>
              <a:lumOff val="60000"/>
            </a:schemeClr>
          </a:solidFill>
        </p:spPr>
        <p:txBody>
          <a:bodyPr wrap="square">
            <a:spAutoFit/>
          </a:bodyPr>
          <a:lstStyle/>
          <a:p>
            <a:r>
              <a:rPr lang="cs-CZ" sz="2000" dirty="0"/>
              <a:t>Ukrajinská inteligence se začala soustředit na </a:t>
            </a:r>
            <a:r>
              <a:rPr lang="cs-CZ" sz="2000" b="1" u="sng" dirty="0"/>
              <a:t>historii, folklór, jazyk a literaturu</a:t>
            </a:r>
            <a:r>
              <a:rPr lang="cs-CZ" sz="2000" dirty="0"/>
              <a:t>. </a:t>
            </a:r>
          </a:p>
        </p:txBody>
      </p:sp>
    </p:spTree>
    <p:extLst>
      <p:ext uri="{BB962C8B-B14F-4D97-AF65-F5344CB8AC3E}">
        <p14:creationId xmlns:p14="http://schemas.microsoft.com/office/powerpoint/2010/main" val="209888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80">
                                          <p:stCondLst>
                                            <p:cond delay="0"/>
                                          </p:stCondLst>
                                        </p:cTn>
                                        <p:tgtEl>
                                          <p:spTgt spid="15"/>
                                        </p:tgtEl>
                                      </p:cBhvr>
                                    </p:animEffect>
                                    <p:anim calcmode="lin" valueType="num">
                                      <p:cBhvr>
                                        <p:cTn id="4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5" dur="26">
                                          <p:stCondLst>
                                            <p:cond delay="650"/>
                                          </p:stCondLst>
                                        </p:cTn>
                                        <p:tgtEl>
                                          <p:spTgt spid="15"/>
                                        </p:tgtEl>
                                      </p:cBhvr>
                                      <p:to x="100000" y="60000"/>
                                    </p:animScale>
                                    <p:animScale>
                                      <p:cBhvr>
                                        <p:cTn id="46" dur="166" decel="50000">
                                          <p:stCondLst>
                                            <p:cond delay="676"/>
                                          </p:stCondLst>
                                        </p:cTn>
                                        <p:tgtEl>
                                          <p:spTgt spid="15"/>
                                        </p:tgtEl>
                                      </p:cBhvr>
                                      <p:to x="100000" y="100000"/>
                                    </p:animScale>
                                    <p:animScale>
                                      <p:cBhvr>
                                        <p:cTn id="47" dur="26">
                                          <p:stCondLst>
                                            <p:cond delay="1312"/>
                                          </p:stCondLst>
                                        </p:cTn>
                                        <p:tgtEl>
                                          <p:spTgt spid="15"/>
                                        </p:tgtEl>
                                      </p:cBhvr>
                                      <p:to x="100000" y="80000"/>
                                    </p:animScale>
                                    <p:animScale>
                                      <p:cBhvr>
                                        <p:cTn id="48" dur="166" decel="50000">
                                          <p:stCondLst>
                                            <p:cond delay="1338"/>
                                          </p:stCondLst>
                                        </p:cTn>
                                        <p:tgtEl>
                                          <p:spTgt spid="15"/>
                                        </p:tgtEl>
                                      </p:cBhvr>
                                      <p:to x="100000" y="100000"/>
                                    </p:animScale>
                                    <p:animScale>
                                      <p:cBhvr>
                                        <p:cTn id="49" dur="26">
                                          <p:stCondLst>
                                            <p:cond delay="1642"/>
                                          </p:stCondLst>
                                        </p:cTn>
                                        <p:tgtEl>
                                          <p:spTgt spid="15"/>
                                        </p:tgtEl>
                                      </p:cBhvr>
                                      <p:to x="100000" y="90000"/>
                                    </p:animScale>
                                    <p:animScale>
                                      <p:cBhvr>
                                        <p:cTn id="50" dur="166" decel="50000">
                                          <p:stCondLst>
                                            <p:cond delay="1668"/>
                                          </p:stCondLst>
                                        </p:cTn>
                                        <p:tgtEl>
                                          <p:spTgt spid="15"/>
                                        </p:tgtEl>
                                      </p:cBhvr>
                                      <p:to x="100000" y="100000"/>
                                    </p:animScale>
                                    <p:animScale>
                                      <p:cBhvr>
                                        <p:cTn id="51" dur="26">
                                          <p:stCondLst>
                                            <p:cond delay="1808"/>
                                          </p:stCondLst>
                                        </p:cTn>
                                        <p:tgtEl>
                                          <p:spTgt spid="15"/>
                                        </p:tgtEl>
                                      </p:cBhvr>
                                      <p:to x="100000" y="95000"/>
                                    </p:animScale>
                                    <p:animScale>
                                      <p:cBhvr>
                                        <p:cTn id="52"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285720" y="142852"/>
            <a:ext cx="331212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800" b="1" i="0" u="sng" strike="noStrike" cap="none" normalizeH="0" baseline="0" dirty="0">
                <a:ln>
                  <a:noFill/>
                </a:ln>
                <a:solidFill>
                  <a:srgbClr val="548DD4"/>
                </a:solidFill>
                <a:effectLst/>
                <a:latin typeface="Arial Narrow" pitchFamily="34" charset="0"/>
                <a:ea typeface="Times New Roman" pitchFamily="18" charset="0"/>
                <a:cs typeface="Arial" pitchFamily="34" charset="0"/>
              </a:rPr>
              <a:t>STUDIUM MINULOSTI </a:t>
            </a:r>
            <a:endParaRPr kumimoji="0" lang="cs-CZ" sz="2800" b="0" i="0" u="none" strike="noStrike" cap="none" normalizeH="0" baseline="0" dirty="0">
              <a:ln>
                <a:noFill/>
              </a:ln>
              <a:solidFill>
                <a:schemeClr val="tx1"/>
              </a:solidFill>
              <a:effectLst/>
              <a:latin typeface="Arial" pitchFamily="34" charset="0"/>
            </a:endParaRPr>
          </a:p>
        </p:txBody>
      </p:sp>
      <p:sp>
        <p:nvSpPr>
          <p:cNvPr id="12" name="Obdélník 11"/>
          <p:cNvSpPr/>
          <p:nvPr/>
        </p:nvSpPr>
        <p:spPr>
          <a:xfrm>
            <a:off x="357158" y="714356"/>
            <a:ext cx="3486275" cy="461665"/>
          </a:xfrm>
          <a:prstGeom prst="rect">
            <a:avLst/>
          </a:prstGeom>
        </p:spPr>
        <p:txBody>
          <a:bodyPr wrap="none">
            <a:spAutoFit/>
          </a:bodyPr>
          <a:lstStyle/>
          <a:p>
            <a:r>
              <a:rPr lang="cs-CZ" sz="2400" b="1" dirty="0" err="1">
                <a:solidFill>
                  <a:srgbClr val="FF0000"/>
                </a:solidFill>
              </a:rPr>
              <a:t>Dmytro</a:t>
            </a:r>
            <a:r>
              <a:rPr lang="cs-CZ" sz="2400" b="1" dirty="0">
                <a:solidFill>
                  <a:srgbClr val="FF0000"/>
                </a:solidFill>
              </a:rPr>
              <a:t> </a:t>
            </a:r>
            <a:r>
              <a:rPr lang="cs-CZ" sz="2400" b="1" dirty="0" err="1">
                <a:solidFill>
                  <a:srgbClr val="FF0000"/>
                </a:solidFill>
              </a:rPr>
              <a:t>Bantyš</a:t>
            </a:r>
            <a:r>
              <a:rPr lang="cs-CZ" sz="2400" b="1" dirty="0">
                <a:solidFill>
                  <a:srgbClr val="FF0000"/>
                </a:solidFill>
              </a:rPr>
              <a:t>-</a:t>
            </a:r>
            <a:r>
              <a:rPr lang="cs-CZ" sz="2400" b="1" dirty="0" err="1">
                <a:solidFill>
                  <a:srgbClr val="FF0000"/>
                </a:solidFill>
              </a:rPr>
              <a:t>Kamenskij</a:t>
            </a:r>
            <a:endParaRPr lang="cs-CZ" sz="2400" b="1" dirty="0">
              <a:solidFill>
                <a:srgbClr val="FF0000"/>
              </a:solidFill>
            </a:endParaRPr>
          </a:p>
        </p:txBody>
      </p:sp>
      <p:sp>
        <p:nvSpPr>
          <p:cNvPr id="6146" name="Rectangle 2"/>
          <p:cNvSpPr>
            <a:spLocks noChangeArrowheads="1"/>
          </p:cNvSpPr>
          <p:nvPr/>
        </p:nvSpPr>
        <p:spPr bwMode="auto">
          <a:xfrm>
            <a:off x="357158" y="1142984"/>
            <a:ext cx="600079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cs-CZ" b="1" i="1" u="none" strike="noStrike" normalizeH="0" dirty="0">
                <a:ln>
                  <a:noFill/>
                </a:ln>
                <a:solidFill>
                  <a:schemeClr val="accent3">
                    <a:lumMod val="75000"/>
                  </a:schemeClr>
                </a:solidFill>
                <a:effectLst/>
                <a:latin typeface="Arial Narrow" pitchFamily="34" charset="0"/>
                <a:ea typeface="Times New Roman" pitchFamily="18" charset="0"/>
                <a:cs typeface="Times New Roman" pitchFamily="18" charset="0"/>
              </a:rPr>
              <a:t>ИСТОРИ</a:t>
            </a:r>
            <a:r>
              <a:rPr kumimoji="0" lang="cs-CZ" b="1" i="1" u="none" strike="noStrike" cap="none" normalizeH="0" dirty="0">
                <a:ln>
                  <a:noFill/>
                </a:ln>
                <a:solidFill>
                  <a:schemeClr val="accent3">
                    <a:lumMod val="75000"/>
                  </a:schemeClr>
                </a:solidFill>
                <a:effectLst/>
                <a:latin typeface="Arial Narrow" pitchFamily="34" charset="0"/>
                <a:ea typeface="Times New Roman" pitchFamily="18" charset="0"/>
                <a:cs typeface="Times New Roman" pitchFamily="18" charset="0"/>
              </a:rPr>
              <a:t>Я МАЛОЙ РОССИИ </a:t>
            </a:r>
            <a:r>
              <a:rPr kumimoji="0" lang="cs-CZ" b="0" i="1" u="none" strike="noStrike" cap="none" normalizeH="0" dirty="0">
                <a:ln>
                  <a:noFill/>
                </a:ln>
                <a:solidFill>
                  <a:schemeClr val="tx1"/>
                </a:solidFill>
                <a:effectLst/>
                <a:latin typeface="Arial Narrow" pitchFamily="34" charset="0"/>
                <a:ea typeface="Times New Roman" pitchFamily="18" charset="0"/>
                <a:cs typeface="Times New Roman" pitchFamily="18" charset="0"/>
              </a:rPr>
              <a:t>СО ВРЕМЕН ПРИСОЕДИНЕНИЯ ОНОЙ К РОССИЙСКОМУ ГОСУДАРСТВУ ПРИ ЦАРЕ АЛЕКСЕЕ МИХАЙЛОВИЧЕ </a:t>
            </a:r>
            <a:r>
              <a:rPr kumimoji="0" lang="cs-CZ" b="0" i="0" u="none" strike="noStrike" cap="none" normalizeH="0" dirty="0">
                <a:ln>
                  <a:noFill/>
                </a:ln>
                <a:solidFill>
                  <a:schemeClr val="tx1"/>
                </a:solidFill>
                <a:effectLst/>
                <a:latin typeface="Arial Narrow" pitchFamily="34" charset="0"/>
                <a:ea typeface="Times New Roman" pitchFamily="18" charset="0"/>
                <a:cs typeface="Times New Roman" pitchFamily="18" charset="0"/>
              </a:rPr>
              <a:t>(I-IV, </a:t>
            </a:r>
            <a:r>
              <a:rPr kumimoji="0" lang="cs-CZ" b="0" i="0" u="none" strike="noStrike" cap="none" normalizeH="0" dirty="0">
                <a:ln>
                  <a:noFill/>
                </a:ln>
                <a:solidFill>
                  <a:srgbClr val="00B050"/>
                </a:solidFill>
                <a:effectLst/>
                <a:latin typeface="Arial Narrow" pitchFamily="34" charset="0"/>
                <a:ea typeface="Times New Roman" pitchFamily="18" charset="0"/>
                <a:cs typeface="Times New Roman" pitchFamily="18" charset="0"/>
              </a:rPr>
              <a:t>1822</a:t>
            </a:r>
            <a:r>
              <a:rPr kumimoji="0" lang="cs-CZ" b="0" i="0" u="none" strike="noStrike" cap="none" normalizeH="0" dirty="0">
                <a:ln>
                  <a:noFill/>
                </a:ln>
                <a:solidFill>
                  <a:schemeClr val="tx1"/>
                </a:solidFill>
                <a:effectLst/>
                <a:latin typeface="Arial Narrow" pitchFamily="34" charset="0"/>
                <a:ea typeface="Times New Roman" pitchFamily="18" charset="0"/>
                <a:cs typeface="Times New Roman" pitchFamily="18" charset="0"/>
              </a:rPr>
              <a:t>)</a:t>
            </a:r>
            <a:endParaRPr kumimoji="0" lang="cs-CZ" b="0" i="0" u="none" strike="noStrike" cap="none" normalizeH="0" dirty="0">
              <a:ln>
                <a:noFill/>
              </a:ln>
              <a:solidFill>
                <a:schemeClr val="tx1"/>
              </a:solidFill>
              <a:effectLst/>
              <a:latin typeface="Arial" pitchFamily="34" charset="0"/>
            </a:endParaRPr>
          </a:p>
        </p:txBody>
      </p:sp>
      <p:sp>
        <p:nvSpPr>
          <p:cNvPr id="6147" name="Rectangle 3"/>
          <p:cNvSpPr>
            <a:spLocks noChangeArrowheads="1"/>
          </p:cNvSpPr>
          <p:nvPr/>
        </p:nvSpPr>
        <p:spPr bwMode="auto">
          <a:xfrm>
            <a:off x="428596" y="2285992"/>
            <a:ext cx="250033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uk-UA" sz="2000" b="1" i="1" dirty="0">
                <a:solidFill>
                  <a:schemeClr val="accent3">
                    <a:lumMod val="75000"/>
                  </a:schemeClr>
                </a:solidFill>
                <a:latin typeface="Arial Narrow" pitchFamily="34" charset="0"/>
                <a:ea typeface="Times New Roman" pitchFamily="18" charset="0"/>
                <a:cs typeface="Times New Roman" pitchFamily="18" charset="0"/>
              </a:rPr>
              <a:t>История Русов</a:t>
            </a:r>
            <a:r>
              <a:rPr lang="cs-CZ" sz="2000" b="1" i="1" dirty="0">
                <a:solidFill>
                  <a:schemeClr val="accent3">
                    <a:lumMod val="75000"/>
                  </a:schemeClr>
                </a:solidFill>
                <a:latin typeface="Arial Narrow" pitchFamily="34" charset="0"/>
                <a:ea typeface="Times New Roman" pitchFamily="18" charset="0"/>
                <a:cs typeface="Times New Roman" pitchFamily="18" charset="0"/>
              </a:rPr>
              <a:t> </a:t>
            </a:r>
            <a:r>
              <a:rPr lang="cs-CZ" sz="2000" u="sng" dirty="0">
                <a:solidFill>
                  <a:srgbClr val="00B050"/>
                </a:solidFill>
                <a:latin typeface="Arial Narrow" pitchFamily="34" charset="0"/>
                <a:ea typeface="Times New Roman" pitchFamily="18" charset="0"/>
                <a:cs typeface="Arial" pitchFamily="34" charset="0"/>
                <a:sym typeface="Times New Roman" pitchFamily="18" charset="0"/>
              </a:rPr>
              <a:t>(1846) </a:t>
            </a:r>
          </a:p>
        </p:txBody>
      </p:sp>
      <p:sp>
        <p:nvSpPr>
          <p:cNvPr id="15" name="Rectangle 3"/>
          <p:cNvSpPr>
            <a:spLocks noChangeArrowheads="1"/>
          </p:cNvSpPr>
          <p:nvPr/>
        </p:nvSpPr>
        <p:spPr bwMode="auto">
          <a:xfrm>
            <a:off x="357158" y="2786058"/>
            <a:ext cx="336021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cs-CZ" sz="2800" b="1" u="sng" dirty="0">
                <a:solidFill>
                  <a:srgbClr val="548DD4"/>
                </a:solidFill>
                <a:latin typeface="Arial Narrow" pitchFamily="34" charset="0"/>
                <a:ea typeface="Times New Roman" pitchFamily="18" charset="0"/>
                <a:cs typeface="Arial" pitchFamily="34" charset="0"/>
              </a:rPr>
              <a:t>ZAUJETÍ FOLKLÓREM</a:t>
            </a:r>
          </a:p>
        </p:txBody>
      </p:sp>
      <p:sp>
        <p:nvSpPr>
          <p:cNvPr id="17" name="Obdélník 16"/>
          <p:cNvSpPr/>
          <p:nvPr/>
        </p:nvSpPr>
        <p:spPr>
          <a:xfrm>
            <a:off x="428596" y="3286124"/>
            <a:ext cx="2670859" cy="461665"/>
          </a:xfrm>
          <a:prstGeom prst="rect">
            <a:avLst/>
          </a:prstGeom>
        </p:spPr>
        <p:txBody>
          <a:bodyPr wrap="none">
            <a:spAutoFit/>
          </a:bodyPr>
          <a:lstStyle/>
          <a:p>
            <a:r>
              <a:rPr lang="uk-UA" sz="2400" b="1" dirty="0">
                <a:solidFill>
                  <a:srgbClr val="FF0000"/>
                </a:solidFill>
                <a:sym typeface="Times New Roman"/>
              </a:rPr>
              <a:t>Николай Цертелев</a:t>
            </a:r>
          </a:p>
        </p:txBody>
      </p:sp>
      <p:sp>
        <p:nvSpPr>
          <p:cNvPr id="18" name="Obdélník 17"/>
          <p:cNvSpPr/>
          <p:nvPr/>
        </p:nvSpPr>
        <p:spPr>
          <a:xfrm>
            <a:off x="500034" y="3714752"/>
            <a:ext cx="6929486" cy="400110"/>
          </a:xfrm>
          <a:prstGeom prst="rect">
            <a:avLst/>
          </a:prstGeom>
        </p:spPr>
        <p:txBody>
          <a:bodyPr wrap="square">
            <a:spAutoFit/>
          </a:bodyPr>
          <a:lstStyle/>
          <a:p>
            <a:r>
              <a:rPr lang="cs-CZ" b="1" i="1" dirty="0" err="1">
                <a:solidFill>
                  <a:schemeClr val="accent3">
                    <a:lumMod val="75000"/>
                  </a:schemeClr>
                </a:solidFill>
                <a:latin typeface="Arial Narrow" pitchFamily="34" charset="0"/>
                <a:ea typeface="Times New Roman" pitchFamily="18" charset="0"/>
                <a:cs typeface="Times New Roman" pitchFamily="18" charset="0"/>
              </a:rPr>
              <a:t>Опыт</a:t>
            </a:r>
            <a:r>
              <a:rPr lang="cs-CZ" b="1" i="1" dirty="0">
                <a:solidFill>
                  <a:schemeClr val="accent3">
                    <a:lumMod val="75000"/>
                  </a:schemeClr>
                </a:solidFill>
                <a:latin typeface="Arial Narrow" pitchFamily="34" charset="0"/>
                <a:ea typeface="Times New Roman" pitchFamily="18" charset="0"/>
                <a:cs typeface="Times New Roman" pitchFamily="18" charset="0"/>
              </a:rPr>
              <a:t> </a:t>
            </a:r>
            <a:r>
              <a:rPr lang="cs-CZ" b="1" i="1" dirty="0" err="1">
                <a:solidFill>
                  <a:schemeClr val="accent3">
                    <a:lumMod val="75000"/>
                  </a:schemeClr>
                </a:solidFill>
                <a:latin typeface="Arial Narrow" pitchFamily="34" charset="0"/>
                <a:ea typeface="Times New Roman" pitchFamily="18" charset="0"/>
                <a:cs typeface="Times New Roman" pitchFamily="18" charset="0"/>
              </a:rPr>
              <a:t>собрания</a:t>
            </a:r>
            <a:r>
              <a:rPr lang="cs-CZ" b="1" i="1" dirty="0">
                <a:solidFill>
                  <a:schemeClr val="accent3">
                    <a:lumMod val="75000"/>
                  </a:schemeClr>
                </a:solidFill>
                <a:latin typeface="Arial Narrow" pitchFamily="34" charset="0"/>
                <a:ea typeface="Times New Roman" pitchFamily="18" charset="0"/>
                <a:cs typeface="Times New Roman" pitchFamily="18" charset="0"/>
              </a:rPr>
              <a:t> </a:t>
            </a:r>
            <a:r>
              <a:rPr lang="cs-CZ" b="1" i="1" dirty="0" err="1">
                <a:solidFill>
                  <a:schemeClr val="accent3">
                    <a:lumMod val="75000"/>
                  </a:schemeClr>
                </a:solidFill>
                <a:latin typeface="Arial Narrow" pitchFamily="34" charset="0"/>
                <a:ea typeface="Times New Roman" pitchFamily="18" charset="0"/>
                <a:cs typeface="Times New Roman" pitchFamily="18" charset="0"/>
              </a:rPr>
              <a:t>старинных</a:t>
            </a:r>
            <a:r>
              <a:rPr lang="cs-CZ" b="1" i="1" dirty="0">
                <a:solidFill>
                  <a:schemeClr val="accent3">
                    <a:lumMod val="75000"/>
                  </a:schemeClr>
                </a:solidFill>
                <a:latin typeface="Arial Narrow" pitchFamily="34" charset="0"/>
                <a:ea typeface="Times New Roman" pitchFamily="18" charset="0"/>
                <a:cs typeface="Times New Roman" pitchFamily="18" charset="0"/>
              </a:rPr>
              <a:t> </a:t>
            </a:r>
            <a:r>
              <a:rPr lang="cs-CZ" b="1" i="1" dirty="0" err="1">
                <a:solidFill>
                  <a:schemeClr val="accent3">
                    <a:lumMod val="75000"/>
                  </a:schemeClr>
                </a:solidFill>
                <a:latin typeface="Arial Narrow" pitchFamily="34" charset="0"/>
                <a:ea typeface="Times New Roman" pitchFamily="18" charset="0"/>
                <a:cs typeface="Times New Roman" pitchFamily="18" charset="0"/>
              </a:rPr>
              <a:t>малороссийских</a:t>
            </a:r>
            <a:r>
              <a:rPr lang="cs-CZ" b="1" i="1" dirty="0">
                <a:solidFill>
                  <a:schemeClr val="accent3">
                    <a:lumMod val="75000"/>
                  </a:schemeClr>
                </a:solidFill>
                <a:latin typeface="Arial Narrow" pitchFamily="34" charset="0"/>
                <a:ea typeface="Times New Roman" pitchFamily="18" charset="0"/>
                <a:cs typeface="Times New Roman" pitchFamily="18" charset="0"/>
              </a:rPr>
              <a:t> </a:t>
            </a:r>
            <a:r>
              <a:rPr lang="cs-CZ" b="1" i="1" dirty="0" err="1">
                <a:solidFill>
                  <a:schemeClr val="accent3">
                    <a:lumMod val="75000"/>
                  </a:schemeClr>
                </a:solidFill>
                <a:latin typeface="Arial Narrow" pitchFamily="34" charset="0"/>
                <a:ea typeface="Times New Roman" pitchFamily="18" charset="0"/>
                <a:cs typeface="Times New Roman" pitchFamily="18" charset="0"/>
              </a:rPr>
              <a:t>песен</a:t>
            </a:r>
            <a:r>
              <a:rPr lang="uk-UA" b="1" i="1" dirty="0">
                <a:solidFill>
                  <a:schemeClr val="accent3">
                    <a:lumMod val="75000"/>
                  </a:schemeClr>
                </a:solidFill>
                <a:latin typeface="Arial Narrow" pitchFamily="34" charset="0"/>
                <a:ea typeface="Times New Roman" pitchFamily="18" charset="0"/>
                <a:cs typeface="Times New Roman" pitchFamily="18" charset="0"/>
              </a:rPr>
              <a:t> </a:t>
            </a:r>
            <a:r>
              <a:rPr lang="cs-CZ" sz="2000" u="sng" dirty="0">
                <a:solidFill>
                  <a:srgbClr val="00B050"/>
                </a:solidFill>
                <a:latin typeface="Arial Narrow" pitchFamily="34" charset="0"/>
                <a:ea typeface="Times New Roman" pitchFamily="18" charset="0"/>
                <a:cs typeface="Arial" pitchFamily="34" charset="0"/>
                <a:sym typeface="Times New Roman" pitchFamily="18" charset="0"/>
              </a:rPr>
              <a:t>(1819)</a:t>
            </a:r>
          </a:p>
        </p:txBody>
      </p:sp>
      <p:pic>
        <p:nvPicPr>
          <p:cNvPr id="6148" name="Picture 4"/>
          <p:cNvPicPr>
            <a:picLocks noChangeAspect="1" noChangeArrowheads="1"/>
          </p:cNvPicPr>
          <p:nvPr/>
        </p:nvPicPr>
        <p:blipFill>
          <a:blip r:embed="rId2" cstate="print"/>
          <a:srcRect/>
          <a:stretch>
            <a:fillRect/>
          </a:stretch>
        </p:blipFill>
        <p:spPr bwMode="auto">
          <a:xfrm>
            <a:off x="6643702" y="214290"/>
            <a:ext cx="1905000" cy="2686050"/>
          </a:xfrm>
          <a:prstGeom prst="rect">
            <a:avLst/>
          </a:prstGeom>
          <a:noFill/>
          <a:ln w="9525">
            <a:noFill/>
            <a:miter lim="800000"/>
            <a:headEnd/>
            <a:tailEnd/>
          </a:ln>
          <a:effectLst/>
        </p:spPr>
      </p:pic>
      <p:sp>
        <p:nvSpPr>
          <p:cNvPr id="20" name="Obdélník 19"/>
          <p:cNvSpPr/>
          <p:nvPr/>
        </p:nvSpPr>
        <p:spPr>
          <a:xfrm>
            <a:off x="428596" y="4214818"/>
            <a:ext cx="3283591" cy="461665"/>
          </a:xfrm>
          <a:prstGeom prst="rect">
            <a:avLst/>
          </a:prstGeom>
        </p:spPr>
        <p:txBody>
          <a:bodyPr wrap="none">
            <a:spAutoFit/>
          </a:bodyPr>
          <a:lstStyle/>
          <a:p>
            <a:r>
              <a:rPr lang="uk-UA" sz="2400" b="1" dirty="0">
                <a:solidFill>
                  <a:srgbClr val="FF0000"/>
                </a:solidFill>
                <a:sym typeface="Times New Roman"/>
              </a:rPr>
              <a:t>Михайло Максимович </a:t>
            </a:r>
            <a:endParaRPr lang="cs-CZ" sz="2400" b="1" dirty="0">
              <a:solidFill>
                <a:srgbClr val="FF0000"/>
              </a:solidFill>
              <a:sym typeface="Times New Roman"/>
            </a:endParaRPr>
          </a:p>
        </p:txBody>
      </p:sp>
      <p:pic>
        <p:nvPicPr>
          <p:cNvPr id="6149" name="Picture 5"/>
          <p:cNvPicPr>
            <a:picLocks noChangeAspect="1" noChangeArrowheads="1"/>
          </p:cNvPicPr>
          <p:nvPr/>
        </p:nvPicPr>
        <p:blipFill>
          <a:blip r:embed="rId3" cstate="print"/>
          <a:srcRect/>
          <a:stretch>
            <a:fillRect/>
          </a:stretch>
        </p:blipFill>
        <p:spPr bwMode="auto">
          <a:xfrm>
            <a:off x="6429388" y="3143248"/>
            <a:ext cx="2267636" cy="3143258"/>
          </a:xfrm>
          <a:prstGeom prst="rect">
            <a:avLst/>
          </a:prstGeom>
          <a:noFill/>
          <a:ln w="9525">
            <a:noFill/>
            <a:miter lim="800000"/>
            <a:headEnd/>
            <a:tailEnd/>
          </a:ln>
          <a:effectLst/>
        </p:spPr>
      </p:pic>
      <p:sp>
        <p:nvSpPr>
          <p:cNvPr id="25" name="Obdélník 24"/>
          <p:cNvSpPr/>
          <p:nvPr/>
        </p:nvSpPr>
        <p:spPr>
          <a:xfrm>
            <a:off x="500034" y="4643446"/>
            <a:ext cx="3100529" cy="400110"/>
          </a:xfrm>
          <a:prstGeom prst="rect">
            <a:avLst/>
          </a:prstGeom>
        </p:spPr>
        <p:txBody>
          <a:bodyPr wrap="none">
            <a:spAutoFit/>
          </a:bodyPr>
          <a:lstStyle/>
          <a:p>
            <a:r>
              <a:rPr lang="cs-CZ" b="1" i="1" dirty="0" err="1">
                <a:solidFill>
                  <a:schemeClr val="accent3">
                    <a:lumMod val="75000"/>
                  </a:schemeClr>
                </a:solidFill>
                <a:latin typeface="Arial Narrow" pitchFamily="34" charset="0"/>
                <a:ea typeface="Times New Roman" pitchFamily="18" charset="0"/>
                <a:cs typeface="Times New Roman" pitchFamily="18" charset="0"/>
              </a:rPr>
              <a:t>Малороссийские</a:t>
            </a:r>
            <a:r>
              <a:rPr lang="cs-CZ" b="1" i="1" dirty="0">
                <a:solidFill>
                  <a:schemeClr val="accent3">
                    <a:lumMod val="75000"/>
                  </a:schemeClr>
                </a:solidFill>
                <a:latin typeface="Arial Narrow" pitchFamily="34" charset="0"/>
                <a:ea typeface="Times New Roman" pitchFamily="18" charset="0"/>
                <a:cs typeface="Times New Roman" pitchFamily="18" charset="0"/>
              </a:rPr>
              <a:t> </a:t>
            </a:r>
            <a:r>
              <a:rPr lang="cs-CZ" b="1" i="1" dirty="0" err="1">
                <a:solidFill>
                  <a:schemeClr val="accent3">
                    <a:lumMod val="75000"/>
                  </a:schemeClr>
                </a:solidFill>
                <a:latin typeface="Arial Narrow" pitchFamily="34" charset="0"/>
                <a:ea typeface="Times New Roman" pitchFamily="18" charset="0"/>
                <a:cs typeface="Times New Roman" pitchFamily="18" charset="0"/>
              </a:rPr>
              <a:t>песни</a:t>
            </a:r>
            <a:r>
              <a:rPr lang="cs-CZ" b="1" i="1" dirty="0">
                <a:solidFill>
                  <a:schemeClr val="accent3">
                    <a:lumMod val="75000"/>
                  </a:schemeClr>
                </a:solidFill>
                <a:latin typeface="Arial Narrow" pitchFamily="34" charset="0"/>
                <a:ea typeface="Times New Roman" pitchFamily="18" charset="0"/>
                <a:cs typeface="Times New Roman" pitchFamily="18" charset="0"/>
              </a:rPr>
              <a:t> </a:t>
            </a:r>
            <a:r>
              <a:rPr lang="cs-CZ" sz="2000" u="sng" dirty="0">
                <a:solidFill>
                  <a:srgbClr val="00B050"/>
                </a:solidFill>
                <a:latin typeface="Arial Narrow" pitchFamily="34" charset="0"/>
                <a:ea typeface="Times New Roman" pitchFamily="18" charset="0"/>
                <a:cs typeface="Arial" pitchFamily="34" charset="0"/>
                <a:sym typeface="Times New Roman" pitchFamily="18" charset="0"/>
              </a:rPr>
              <a:t>(1827)</a:t>
            </a:r>
            <a:r>
              <a:rPr lang="uk-UA" sz="2000" u="sng" dirty="0">
                <a:solidFill>
                  <a:srgbClr val="00B050"/>
                </a:solidFill>
                <a:latin typeface="Arial Narrow" pitchFamily="34" charset="0"/>
                <a:ea typeface="Times New Roman" pitchFamily="18" charset="0"/>
                <a:cs typeface="Arial" pitchFamily="34" charset="0"/>
                <a:sym typeface="Times New Roman" pitchFamily="18" charset="0"/>
              </a:rPr>
              <a:t> </a:t>
            </a:r>
            <a:endParaRPr lang="cs-CZ" sz="2000" u="sng" dirty="0">
              <a:solidFill>
                <a:srgbClr val="00B050"/>
              </a:solidFill>
              <a:latin typeface="Arial Narrow" pitchFamily="34" charset="0"/>
              <a:ea typeface="Times New Roman" pitchFamily="18" charset="0"/>
              <a:cs typeface="Arial" pitchFamily="34" charset="0"/>
              <a:sym typeface="Times New Roman" pitchFamily="18" charset="0"/>
            </a:endParaRPr>
          </a:p>
        </p:txBody>
      </p:sp>
      <p:sp>
        <p:nvSpPr>
          <p:cNvPr id="26" name="Obdélník 25"/>
          <p:cNvSpPr/>
          <p:nvPr/>
        </p:nvSpPr>
        <p:spPr>
          <a:xfrm>
            <a:off x="500034" y="5072074"/>
            <a:ext cx="3558988" cy="400110"/>
          </a:xfrm>
          <a:prstGeom prst="rect">
            <a:avLst/>
          </a:prstGeom>
        </p:spPr>
        <p:txBody>
          <a:bodyPr wrap="none">
            <a:spAutoFit/>
          </a:bodyPr>
          <a:lstStyle/>
          <a:p>
            <a:r>
              <a:rPr lang="cs-CZ" b="1" i="1" dirty="0" err="1">
                <a:solidFill>
                  <a:schemeClr val="accent3">
                    <a:lumMod val="75000"/>
                  </a:schemeClr>
                </a:solidFill>
                <a:latin typeface="Arial Narrow" pitchFamily="34" charset="0"/>
                <a:ea typeface="Times New Roman" pitchFamily="18" charset="0"/>
                <a:cs typeface="Times New Roman" pitchFamily="18" charset="0"/>
              </a:rPr>
              <a:t>Украинские</a:t>
            </a:r>
            <a:r>
              <a:rPr lang="cs-CZ" b="1" i="1" dirty="0">
                <a:solidFill>
                  <a:schemeClr val="accent3">
                    <a:lumMod val="75000"/>
                  </a:schemeClr>
                </a:solidFill>
                <a:latin typeface="Arial Narrow" pitchFamily="34" charset="0"/>
                <a:ea typeface="Times New Roman" pitchFamily="18" charset="0"/>
                <a:cs typeface="Times New Roman" pitchFamily="18" charset="0"/>
              </a:rPr>
              <a:t> </a:t>
            </a:r>
            <a:r>
              <a:rPr lang="cs-CZ" b="1" i="1" dirty="0" err="1">
                <a:solidFill>
                  <a:schemeClr val="accent3">
                    <a:lumMod val="75000"/>
                  </a:schemeClr>
                </a:solidFill>
                <a:latin typeface="Arial Narrow" pitchFamily="34" charset="0"/>
                <a:ea typeface="Times New Roman" pitchFamily="18" charset="0"/>
                <a:cs typeface="Times New Roman" pitchFamily="18" charset="0"/>
              </a:rPr>
              <a:t>народные</a:t>
            </a:r>
            <a:r>
              <a:rPr lang="cs-CZ" b="1" i="1" dirty="0">
                <a:solidFill>
                  <a:schemeClr val="accent3">
                    <a:lumMod val="75000"/>
                  </a:schemeClr>
                </a:solidFill>
                <a:latin typeface="Arial Narrow" pitchFamily="34" charset="0"/>
                <a:ea typeface="Times New Roman" pitchFamily="18" charset="0"/>
                <a:cs typeface="Times New Roman" pitchFamily="18" charset="0"/>
              </a:rPr>
              <a:t> </a:t>
            </a:r>
            <a:r>
              <a:rPr lang="cs-CZ" b="1" i="1" dirty="0" err="1">
                <a:solidFill>
                  <a:schemeClr val="accent3">
                    <a:lumMod val="75000"/>
                  </a:schemeClr>
                </a:solidFill>
                <a:latin typeface="Arial Narrow" pitchFamily="34" charset="0"/>
                <a:ea typeface="Times New Roman" pitchFamily="18" charset="0"/>
                <a:cs typeface="Times New Roman" pitchFamily="18" charset="0"/>
              </a:rPr>
              <a:t>песни</a:t>
            </a:r>
            <a:r>
              <a:rPr lang="cs-CZ" b="1" i="1" dirty="0">
                <a:solidFill>
                  <a:schemeClr val="accent3">
                    <a:lumMod val="75000"/>
                  </a:schemeClr>
                </a:solidFill>
                <a:latin typeface="Arial Narrow" pitchFamily="34" charset="0"/>
                <a:ea typeface="Times New Roman" pitchFamily="18" charset="0"/>
                <a:cs typeface="Times New Roman" pitchFamily="18" charset="0"/>
              </a:rPr>
              <a:t> </a:t>
            </a:r>
            <a:r>
              <a:rPr lang="cs-CZ" sz="2000" u="sng" dirty="0">
                <a:solidFill>
                  <a:srgbClr val="00B050"/>
                </a:solidFill>
                <a:latin typeface="Arial Narrow" pitchFamily="34" charset="0"/>
                <a:ea typeface="Times New Roman" pitchFamily="18" charset="0"/>
                <a:cs typeface="Arial" pitchFamily="34" charset="0"/>
                <a:sym typeface="Times New Roman" pitchFamily="18" charset="0"/>
              </a:rPr>
              <a:t>(1834)</a:t>
            </a:r>
          </a:p>
        </p:txBody>
      </p:sp>
      <p:sp>
        <p:nvSpPr>
          <p:cNvPr id="27" name="Obdélník 26"/>
          <p:cNvSpPr/>
          <p:nvPr/>
        </p:nvSpPr>
        <p:spPr>
          <a:xfrm>
            <a:off x="428596" y="5572140"/>
            <a:ext cx="2424831" cy="461665"/>
          </a:xfrm>
          <a:prstGeom prst="rect">
            <a:avLst/>
          </a:prstGeom>
        </p:spPr>
        <p:txBody>
          <a:bodyPr wrap="none">
            <a:spAutoFit/>
          </a:bodyPr>
          <a:lstStyle/>
          <a:p>
            <a:r>
              <a:rPr lang="cs-CZ" sz="2400" b="1" dirty="0" err="1">
                <a:solidFill>
                  <a:srgbClr val="FF0000"/>
                </a:solidFill>
                <a:sym typeface="Times New Roman"/>
              </a:rPr>
              <a:t>Izmail</a:t>
            </a:r>
            <a:r>
              <a:rPr lang="cs-CZ" sz="2400" b="1" dirty="0">
                <a:solidFill>
                  <a:srgbClr val="FF0000"/>
                </a:solidFill>
                <a:sym typeface="Times New Roman"/>
              </a:rPr>
              <a:t> </a:t>
            </a:r>
            <a:r>
              <a:rPr lang="cs-CZ" sz="2400" b="1" dirty="0" err="1">
                <a:solidFill>
                  <a:srgbClr val="FF0000"/>
                </a:solidFill>
                <a:sym typeface="Times New Roman"/>
              </a:rPr>
              <a:t>Srezněvskij</a:t>
            </a:r>
            <a:endParaRPr lang="cs-CZ" sz="2400" b="1" dirty="0">
              <a:solidFill>
                <a:srgbClr val="FF0000"/>
              </a:solidFill>
              <a:sym typeface="Times New Roman"/>
            </a:endParaRPr>
          </a:p>
        </p:txBody>
      </p:sp>
      <p:pic>
        <p:nvPicPr>
          <p:cNvPr id="6151" name="Picture 7"/>
          <p:cNvPicPr>
            <a:picLocks noChangeAspect="1" noChangeArrowheads="1"/>
          </p:cNvPicPr>
          <p:nvPr/>
        </p:nvPicPr>
        <p:blipFill>
          <a:blip r:embed="rId4" cstate="print"/>
          <a:srcRect/>
          <a:stretch>
            <a:fillRect/>
          </a:stretch>
        </p:blipFill>
        <p:spPr bwMode="auto">
          <a:xfrm>
            <a:off x="6429388" y="3143248"/>
            <a:ext cx="2333896" cy="3047998"/>
          </a:xfrm>
          <a:prstGeom prst="rect">
            <a:avLst/>
          </a:prstGeom>
          <a:noFill/>
          <a:ln w="9525">
            <a:noFill/>
            <a:miter lim="800000"/>
            <a:headEnd/>
            <a:tailEnd/>
          </a:ln>
          <a:effectLst/>
        </p:spPr>
      </p:pic>
      <p:sp>
        <p:nvSpPr>
          <p:cNvPr id="30" name="Obdélník 29"/>
          <p:cNvSpPr/>
          <p:nvPr/>
        </p:nvSpPr>
        <p:spPr>
          <a:xfrm>
            <a:off x="500034" y="6000768"/>
            <a:ext cx="3340979" cy="677108"/>
          </a:xfrm>
          <a:prstGeom prst="rect">
            <a:avLst/>
          </a:prstGeom>
        </p:spPr>
        <p:txBody>
          <a:bodyPr wrap="none">
            <a:spAutoFit/>
          </a:bodyPr>
          <a:lstStyle/>
          <a:p>
            <a:pPr marL="0" lvl="1"/>
            <a:r>
              <a:rPr lang="uk-UA" b="1" i="1" dirty="0">
                <a:solidFill>
                  <a:schemeClr val="accent3">
                    <a:lumMod val="75000"/>
                  </a:schemeClr>
                </a:solidFill>
                <a:latin typeface="Arial Narrow" pitchFamily="34" charset="0"/>
                <a:ea typeface="Times New Roman" pitchFamily="18" charset="0"/>
                <a:cs typeface="Times New Roman" pitchFamily="18" charset="0"/>
              </a:rPr>
              <a:t>З</a:t>
            </a:r>
            <a:r>
              <a:rPr lang="cs-CZ" b="1" i="1" dirty="0">
                <a:solidFill>
                  <a:schemeClr val="accent3">
                    <a:lumMod val="75000"/>
                  </a:schemeClr>
                </a:solidFill>
                <a:latin typeface="Arial Narrow" pitchFamily="34" charset="0"/>
                <a:ea typeface="Times New Roman" pitchFamily="18" charset="0"/>
                <a:cs typeface="Times New Roman" pitchFamily="18" charset="0"/>
              </a:rPr>
              <a:t>а</a:t>
            </a:r>
            <a:r>
              <a:rPr lang="uk-UA" b="1" i="1" dirty="0">
                <a:solidFill>
                  <a:schemeClr val="accent3">
                    <a:lumMod val="75000"/>
                  </a:schemeClr>
                </a:solidFill>
                <a:latin typeface="Arial Narrow" pitchFamily="34" charset="0"/>
                <a:ea typeface="Times New Roman" pitchFamily="18" charset="0"/>
                <a:cs typeface="Times New Roman" pitchFamily="18" charset="0"/>
              </a:rPr>
              <a:t>порожская стар</a:t>
            </a:r>
            <a:r>
              <a:rPr lang="cs-CZ" b="1" i="1" dirty="0">
                <a:solidFill>
                  <a:schemeClr val="accent3">
                    <a:lumMod val="75000"/>
                  </a:schemeClr>
                </a:solidFill>
                <a:latin typeface="Arial Narrow" pitchFamily="34" charset="0"/>
                <a:ea typeface="Times New Roman" pitchFamily="18" charset="0"/>
                <a:cs typeface="Times New Roman" pitchFamily="18" charset="0"/>
              </a:rPr>
              <a:t>и</a:t>
            </a:r>
            <a:r>
              <a:rPr lang="uk-UA" b="1" i="1" dirty="0">
                <a:solidFill>
                  <a:schemeClr val="accent3">
                    <a:lumMod val="75000"/>
                  </a:schemeClr>
                </a:solidFill>
                <a:latin typeface="Arial Narrow" pitchFamily="34" charset="0"/>
                <a:ea typeface="Times New Roman" pitchFamily="18" charset="0"/>
                <a:cs typeface="Times New Roman" pitchFamily="18" charset="0"/>
              </a:rPr>
              <a:t>на </a:t>
            </a:r>
            <a:r>
              <a:rPr lang="cs-CZ" sz="2000" u="sng" dirty="0">
                <a:solidFill>
                  <a:srgbClr val="00B050"/>
                </a:solidFill>
                <a:latin typeface="Arial Narrow" pitchFamily="34" charset="0"/>
                <a:ea typeface="Times New Roman" pitchFamily="18" charset="0"/>
                <a:cs typeface="Arial" pitchFamily="34" charset="0"/>
                <a:sym typeface="Times New Roman" pitchFamily="18" charset="0"/>
              </a:rPr>
              <a:t>(1833-38)</a:t>
            </a:r>
          </a:p>
          <a:p>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1"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checkerboard(across)">
                                      <p:cBhvr>
                                        <p:cTn id="15" dur="5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6148"/>
                                        </p:tgtEl>
                                        <p:attrNameLst>
                                          <p:attrName>style.visibility</p:attrName>
                                        </p:attrNameLst>
                                      </p:cBhvr>
                                      <p:to>
                                        <p:strVal val="visible"/>
                                      </p:to>
                                    </p:set>
                                    <p:anim calcmode="lin" valueType="num">
                                      <p:cBhvr>
                                        <p:cTn id="20" dur="1000" fill="hold"/>
                                        <p:tgtEl>
                                          <p:spTgt spid="6148"/>
                                        </p:tgtEl>
                                        <p:attrNameLst>
                                          <p:attrName>ppt_w</p:attrName>
                                        </p:attrNameLst>
                                      </p:cBhvr>
                                      <p:tavLst>
                                        <p:tav tm="0">
                                          <p:val>
                                            <p:fltVal val="0"/>
                                          </p:val>
                                        </p:tav>
                                        <p:tav tm="100000">
                                          <p:val>
                                            <p:strVal val="#ppt_w"/>
                                          </p:val>
                                        </p:tav>
                                      </p:tavLst>
                                    </p:anim>
                                    <p:anim calcmode="lin" valueType="num">
                                      <p:cBhvr>
                                        <p:cTn id="21" dur="1000" fill="hold"/>
                                        <p:tgtEl>
                                          <p:spTgt spid="6148"/>
                                        </p:tgtEl>
                                        <p:attrNameLst>
                                          <p:attrName>ppt_h</p:attrName>
                                        </p:attrNameLst>
                                      </p:cBhvr>
                                      <p:tavLst>
                                        <p:tav tm="0">
                                          <p:val>
                                            <p:fltVal val="0"/>
                                          </p:val>
                                        </p:tav>
                                        <p:tav tm="100000">
                                          <p:val>
                                            <p:strVal val="#ppt_h"/>
                                          </p:val>
                                        </p:tav>
                                      </p:tavLst>
                                    </p:anim>
                                    <p:anim calcmode="lin" valueType="num">
                                      <p:cBhvr>
                                        <p:cTn id="22" dur="1000" fill="hold"/>
                                        <p:tgtEl>
                                          <p:spTgt spid="614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61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6147"/>
                                        </p:tgtEl>
                                        <p:attrNameLst>
                                          <p:attrName>style.visibility</p:attrName>
                                        </p:attrNameLst>
                                      </p:cBhvr>
                                      <p:to>
                                        <p:strVal val="visible"/>
                                      </p:to>
                                    </p:set>
                                    <p:anim calcmode="lin" valueType="num">
                                      <p:cBhvr>
                                        <p:cTn id="28" dur="1000" fill="hold"/>
                                        <p:tgtEl>
                                          <p:spTgt spid="6147"/>
                                        </p:tgtEl>
                                        <p:attrNameLst>
                                          <p:attrName>ppt_w</p:attrName>
                                        </p:attrNameLst>
                                      </p:cBhvr>
                                      <p:tavLst>
                                        <p:tav tm="0">
                                          <p:val>
                                            <p:fltVal val="0"/>
                                          </p:val>
                                        </p:tav>
                                        <p:tav tm="100000">
                                          <p:val>
                                            <p:strVal val="#ppt_w"/>
                                          </p:val>
                                        </p:tav>
                                      </p:tavLst>
                                    </p:anim>
                                    <p:anim calcmode="lin" valueType="num">
                                      <p:cBhvr>
                                        <p:cTn id="29" dur="1000" fill="hold"/>
                                        <p:tgtEl>
                                          <p:spTgt spid="6147"/>
                                        </p:tgtEl>
                                        <p:attrNameLst>
                                          <p:attrName>ppt_h</p:attrName>
                                        </p:attrNameLst>
                                      </p:cBhvr>
                                      <p:tavLst>
                                        <p:tav tm="0">
                                          <p:val>
                                            <p:fltVal val="0"/>
                                          </p:val>
                                        </p:tav>
                                        <p:tav tm="100000">
                                          <p:val>
                                            <p:strVal val="#ppt_h"/>
                                          </p:val>
                                        </p:tav>
                                      </p:tavLst>
                                    </p:anim>
                                    <p:anim calcmode="lin" valueType="num">
                                      <p:cBhvr>
                                        <p:cTn id="30" dur="1000" fill="hold"/>
                                        <p:tgtEl>
                                          <p:spTgt spid="614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614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ppt_w</p:attrName>
                                        </p:attrNameLst>
                                      </p:cBhvr>
                                      <p:tavLst>
                                        <p:tav tm="0">
                                          <p:val>
                                            <p:fltVal val="0"/>
                                          </p:val>
                                        </p:tav>
                                        <p:tav tm="100000">
                                          <p:val>
                                            <p:strVal val="#ppt_w"/>
                                          </p:val>
                                        </p:tav>
                                      </p:tavLst>
                                    </p:anim>
                                    <p:anim calcmode="lin" valueType="num">
                                      <p:cBhvr>
                                        <p:cTn id="45" dur="1000" fill="hold"/>
                                        <p:tgtEl>
                                          <p:spTgt spid="17"/>
                                        </p:tgtEl>
                                        <p:attrNameLst>
                                          <p:attrName>ppt_h</p:attrName>
                                        </p:attrNameLst>
                                      </p:cBhvr>
                                      <p:tavLst>
                                        <p:tav tm="0">
                                          <p:val>
                                            <p:fltVal val="0"/>
                                          </p:val>
                                        </p:tav>
                                        <p:tav tm="100000">
                                          <p:val>
                                            <p:strVal val="#ppt_h"/>
                                          </p:val>
                                        </p:tav>
                                      </p:tavLst>
                                    </p:anim>
                                    <p:anim calcmode="lin" valueType="num">
                                      <p:cBhvr>
                                        <p:cTn id="46"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80">
                                          <p:stCondLst>
                                            <p:cond delay="0"/>
                                          </p:stCondLst>
                                        </p:cTn>
                                        <p:tgtEl>
                                          <p:spTgt spid="20"/>
                                        </p:tgtEl>
                                      </p:cBhvr>
                                    </p:animEffect>
                                    <p:anim calcmode="lin" valueType="num">
                                      <p:cBhvr>
                                        <p:cTn id="5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4" dur="26">
                                          <p:stCondLst>
                                            <p:cond delay="650"/>
                                          </p:stCondLst>
                                        </p:cTn>
                                        <p:tgtEl>
                                          <p:spTgt spid="20"/>
                                        </p:tgtEl>
                                      </p:cBhvr>
                                      <p:to x="100000" y="60000"/>
                                    </p:animScale>
                                    <p:animScale>
                                      <p:cBhvr>
                                        <p:cTn id="65" dur="166" decel="50000">
                                          <p:stCondLst>
                                            <p:cond delay="676"/>
                                          </p:stCondLst>
                                        </p:cTn>
                                        <p:tgtEl>
                                          <p:spTgt spid="20"/>
                                        </p:tgtEl>
                                      </p:cBhvr>
                                      <p:to x="100000" y="100000"/>
                                    </p:animScale>
                                    <p:animScale>
                                      <p:cBhvr>
                                        <p:cTn id="66" dur="26">
                                          <p:stCondLst>
                                            <p:cond delay="1312"/>
                                          </p:stCondLst>
                                        </p:cTn>
                                        <p:tgtEl>
                                          <p:spTgt spid="20"/>
                                        </p:tgtEl>
                                      </p:cBhvr>
                                      <p:to x="100000" y="80000"/>
                                    </p:animScale>
                                    <p:animScale>
                                      <p:cBhvr>
                                        <p:cTn id="67" dur="166" decel="50000">
                                          <p:stCondLst>
                                            <p:cond delay="1338"/>
                                          </p:stCondLst>
                                        </p:cTn>
                                        <p:tgtEl>
                                          <p:spTgt spid="20"/>
                                        </p:tgtEl>
                                      </p:cBhvr>
                                      <p:to x="100000" y="100000"/>
                                    </p:animScale>
                                    <p:animScale>
                                      <p:cBhvr>
                                        <p:cTn id="68" dur="26">
                                          <p:stCondLst>
                                            <p:cond delay="1642"/>
                                          </p:stCondLst>
                                        </p:cTn>
                                        <p:tgtEl>
                                          <p:spTgt spid="20"/>
                                        </p:tgtEl>
                                      </p:cBhvr>
                                      <p:to x="100000" y="90000"/>
                                    </p:animScale>
                                    <p:animScale>
                                      <p:cBhvr>
                                        <p:cTn id="69" dur="166" decel="50000">
                                          <p:stCondLst>
                                            <p:cond delay="1668"/>
                                          </p:stCondLst>
                                        </p:cTn>
                                        <p:tgtEl>
                                          <p:spTgt spid="20"/>
                                        </p:tgtEl>
                                      </p:cBhvr>
                                      <p:to x="100000" y="100000"/>
                                    </p:animScale>
                                    <p:animScale>
                                      <p:cBhvr>
                                        <p:cTn id="70" dur="26">
                                          <p:stCondLst>
                                            <p:cond delay="1808"/>
                                          </p:stCondLst>
                                        </p:cTn>
                                        <p:tgtEl>
                                          <p:spTgt spid="20"/>
                                        </p:tgtEl>
                                      </p:cBhvr>
                                      <p:to x="100000" y="95000"/>
                                    </p:animScale>
                                    <p:animScale>
                                      <p:cBhvr>
                                        <p:cTn id="71" dur="166" decel="50000">
                                          <p:stCondLst>
                                            <p:cond delay="1834"/>
                                          </p:stCondLst>
                                        </p:cTn>
                                        <p:tgtEl>
                                          <p:spTgt spid="20"/>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35" presetClass="entr" presetSubtype="0" fill="hold" nodeType="clickEffect">
                                  <p:stCondLst>
                                    <p:cond delay="0"/>
                                  </p:stCondLst>
                                  <p:childTnLst>
                                    <p:set>
                                      <p:cBhvr>
                                        <p:cTn id="75" dur="1" fill="hold">
                                          <p:stCondLst>
                                            <p:cond delay="0"/>
                                          </p:stCondLst>
                                        </p:cTn>
                                        <p:tgtEl>
                                          <p:spTgt spid="6149"/>
                                        </p:tgtEl>
                                        <p:attrNameLst>
                                          <p:attrName>style.visibility</p:attrName>
                                        </p:attrNameLst>
                                      </p:cBhvr>
                                      <p:to>
                                        <p:strVal val="visible"/>
                                      </p:to>
                                    </p:set>
                                    <p:animEffect transition="in" filter="fade">
                                      <p:cBhvr>
                                        <p:cTn id="76" dur="2000"/>
                                        <p:tgtEl>
                                          <p:spTgt spid="6149"/>
                                        </p:tgtEl>
                                      </p:cBhvr>
                                    </p:animEffect>
                                    <p:anim calcmode="lin" valueType="num">
                                      <p:cBhvr>
                                        <p:cTn id="77" dur="2000" fill="hold"/>
                                        <p:tgtEl>
                                          <p:spTgt spid="6149"/>
                                        </p:tgtEl>
                                        <p:attrNameLst>
                                          <p:attrName>style.rotation</p:attrName>
                                        </p:attrNameLst>
                                      </p:cBhvr>
                                      <p:tavLst>
                                        <p:tav tm="0">
                                          <p:val>
                                            <p:fltVal val="720"/>
                                          </p:val>
                                        </p:tav>
                                        <p:tav tm="100000">
                                          <p:val>
                                            <p:fltVal val="0"/>
                                          </p:val>
                                        </p:tav>
                                      </p:tavLst>
                                    </p:anim>
                                    <p:anim calcmode="lin" valueType="num">
                                      <p:cBhvr>
                                        <p:cTn id="78" dur="2000" fill="hold"/>
                                        <p:tgtEl>
                                          <p:spTgt spid="6149"/>
                                        </p:tgtEl>
                                        <p:attrNameLst>
                                          <p:attrName>ppt_h</p:attrName>
                                        </p:attrNameLst>
                                      </p:cBhvr>
                                      <p:tavLst>
                                        <p:tav tm="0">
                                          <p:val>
                                            <p:fltVal val="0"/>
                                          </p:val>
                                        </p:tav>
                                        <p:tav tm="100000">
                                          <p:val>
                                            <p:strVal val="#ppt_h"/>
                                          </p:val>
                                        </p:tav>
                                      </p:tavLst>
                                    </p:anim>
                                    <p:anim calcmode="lin" valueType="num">
                                      <p:cBhvr>
                                        <p:cTn id="79" dur="2000" fill="hold"/>
                                        <p:tgtEl>
                                          <p:spTgt spid="6149"/>
                                        </p:tgtEl>
                                        <p:attrNameLst>
                                          <p:attrName>ppt_w</p:attrName>
                                        </p:attrNameLst>
                                      </p:cBhvr>
                                      <p:tavLst>
                                        <p:tav tm="0">
                                          <p:val>
                                            <p:fltVal val="0"/>
                                          </p:val>
                                        </p:tav>
                                        <p:tav tm="100000">
                                          <p:val>
                                            <p:strVal val="#ppt_w"/>
                                          </p:val>
                                        </p:tav>
                                      </p:tavLst>
                                    </p:anim>
                                  </p:childTnLst>
                                </p:cTn>
                              </p:par>
                            </p:childTnLst>
                          </p:cTn>
                        </p:par>
                      </p:childTnLst>
                    </p:cTn>
                  </p:par>
                  <p:par>
                    <p:cTn id="80" fill="hold">
                      <p:stCondLst>
                        <p:cond delay="indefinite"/>
                      </p:stCondLst>
                      <p:childTnLst>
                        <p:par>
                          <p:cTn id="81" fill="hold">
                            <p:stCondLst>
                              <p:cond delay="0"/>
                            </p:stCondLst>
                            <p:childTnLst>
                              <p:par>
                                <p:cTn id="82" presetID="15"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8" fill="hold">
                      <p:stCondLst>
                        <p:cond delay="indefinite"/>
                      </p:stCondLst>
                      <p:childTnLst>
                        <p:par>
                          <p:cTn id="89" fill="hold">
                            <p:stCondLst>
                              <p:cond delay="0"/>
                            </p:stCondLst>
                            <p:childTnLst>
                              <p:par>
                                <p:cTn id="90" presetID="15" presetClass="entr" presetSubtype="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 calcmode="lin" valueType="num">
                                      <p:cBhvr>
                                        <p:cTn id="94"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6" fill="hold">
                      <p:stCondLst>
                        <p:cond delay="indefinite"/>
                      </p:stCondLst>
                      <p:childTnLst>
                        <p:par>
                          <p:cTn id="97" fill="hold">
                            <p:stCondLst>
                              <p:cond delay="0"/>
                            </p:stCondLst>
                            <p:childTnLst>
                              <p:par>
                                <p:cTn id="98" presetID="35" presetClass="entr" presetSubtype="0" fill="hold" grpId="0" nodeType="click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2000"/>
                                        <p:tgtEl>
                                          <p:spTgt spid="27"/>
                                        </p:tgtEl>
                                      </p:cBhvr>
                                    </p:animEffect>
                                    <p:anim calcmode="lin" valueType="num">
                                      <p:cBhvr>
                                        <p:cTn id="101" dur="2000" fill="hold"/>
                                        <p:tgtEl>
                                          <p:spTgt spid="27"/>
                                        </p:tgtEl>
                                        <p:attrNameLst>
                                          <p:attrName>style.rotation</p:attrName>
                                        </p:attrNameLst>
                                      </p:cBhvr>
                                      <p:tavLst>
                                        <p:tav tm="0">
                                          <p:val>
                                            <p:fltVal val="720"/>
                                          </p:val>
                                        </p:tav>
                                        <p:tav tm="100000">
                                          <p:val>
                                            <p:fltVal val="0"/>
                                          </p:val>
                                        </p:tav>
                                      </p:tavLst>
                                    </p:anim>
                                    <p:anim calcmode="lin" valueType="num">
                                      <p:cBhvr>
                                        <p:cTn id="102" dur="2000" fill="hold"/>
                                        <p:tgtEl>
                                          <p:spTgt spid="27"/>
                                        </p:tgtEl>
                                        <p:attrNameLst>
                                          <p:attrName>ppt_h</p:attrName>
                                        </p:attrNameLst>
                                      </p:cBhvr>
                                      <p:tavLst>
                                        <p:tav tm="0">
                                          <p:val>
                                            <p:fltVal val="0"/>
                                          </p:val>
                                        </p:tav>
                                        <p:tav tm="100000">
                                          <p:val>
                                            <p:strVal val="#ppt_h"/>
                                          </p:val>
                                        </p:tav>
                                      </p:tavLst>
                                    </p:anim>
                                    <p:anim calcmode="lin" valueType="num">
                                      <p:cBhvr>
                                        <p:cTn id="103" dur="2000" fill="hold"/>
                                        <p:tgtEl>
                                          <p:spTgt spid="27"/>
                                        </p:tgtEl>
                                        <p:attrNameLst>
                                          <p:attrName>ppt_w</p:attrName>
                                        </p:attrNameLst>
                                      </p:cBhvr>
                                      <p:tavLst>
                                        <p:tav tm="0">
                                          <p:val>
                                            <p:fltVal val="0"/>
                                          </p:val>
                                        </p:tav>
                                        <p:tav tm="100000">
                                          <p:val>
                                            <p:strVal val="#ppt_w"/>
                                          </p:val>
                                        </p:tav>
                                      </p:tavLst>
                                    </p:anim>
                                  </p:childTnLst>
                                </p:cTn>
                              </p:par>
                            </p:childTnLst>
                          </p:cTn>
                        </p:par>
                      </p:childTnLst>
                    </p:cTn>
                  </p:par>
                  <p:par>
                    <p:cTn id="104" fill="hold">
                      <p:stCondLst>
                        <p:cond delay="indefinite"/>
                      </p:stCondLst>
                      <p:childTnLst>
                        <p:par>
                          <p:cTn id="105" fill="hold">
                            <p:stCondLst>
                              <p:cond delay="0"/>
                            </p:stCondLst>
                            <p:childTnLst>
                              <p:par>
                                <p:cTn id="106" presetID="5" presetClass="entr" presetSubtype="10" fill="hold" nodeType="clickEffect">
                                  <p:stCondLst>
                                    <p:cond delay="0"/>
                                  </p:stCondLst>
                                  <p:childTnLst>
                                    <p:set>
                                      <p:cBhvr>
                                        <p:cTn id="107" dur="1" fill="hold">
                                          <p:stCondLst>
                                            <p:cond delay="0"/>
                                          </p:stCondLst>
                                        </p:cTn>
                                        <p:tgtEl>
                                          <p:spTgt spid="6151"/>
                                        </p:tgtEl>
                                        <p:attrNameLst>
                                          <p:attrName>style.visibility</p:attrName>
                                        </p:attrNameLst>
                                      </p:cBhvr>
                                      <p:to>
                                        <p:strVal val="visible"/>
                                      </p:to>
                                    </p:set>
                                    <p:animEffect transition="in" filter="checkerboard(across)">
                                      <p:cBhvr>
                                        <p:cTn id="108" dur="500"/>
                                        <p:tgtEl>
                                          <p:spTgt spid="6151"/>
                                        </p:tgtEl>
                                      </p:cBhvr>
                                    </p:animEffect>
                                  </p:childTnLst>
                                </p:cTn>
                              </p:par>
                            </p:childTnLst>
                          </p:cTn>
                        </p:par>
                      </p:childTnLst>
                    </p:cTn>
                  </p:par>
                  <p:par>
                    <p:cTn id="109" fill="hold">
                      <p:stCondLst>
                        <p:cond delay="indefinite"/>
                      </p:stCondLst>
                      <p:childTnLst>
                        <p:par>
                          <p:cTn id="110" fill="hold">
                            <p:stCondLst>
                              <p:cond delay="0"/>
                            </p:stCondLst>
                            <p:childTnLst>
                              <p:par>
                                <p:cTn id="111" presetID="15" presetClass="entr" presetSubtype="0" fill="hold" grpId="0" nodeType="click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1000" fill="hold"/>
                                        <p:tgtEl>
                                          <p:spTgt spid="30"/>
                                        </p:tgtEl>
                                        <p:attrNameLst>
                                          <p:attrName>ppt_w</p:attrName>
                                        </p:attrNameLst>
                                      </p:cBhvr>
                                      <p:tavLst>
                                        <p:tav tm="0">
                                          <p:val>
                                            <p:fltVal val="0"/>
                                          </p:val>
                                        </p:tav>
                                        <p:tav tm="100000">
                                          <p:val>
                                            <p:strVal val="#ppt_w"/>
                                          </p:val>
                                        </p:tav>
                                      </p:tavLst>
                                    </p:anim>
                                    <p:anim calcmode="lin" valueType="num">
                                      <p:cBhvr>
                                        <p:cTn id="114" dur="1000" fill="hold"/>
                                        <p:tgtEl>
                                          <p:spTgt spid="30"/>
                                        </p:tgtEl>
                                        <p:attrNameLst>
                                          <p:attrName>ppt_h</p:attrName>
                                        </p:attrNameLst>
                                      </p:cBhvr>
                                      <p:tavLst>
                                        <p:tav tm="0">
                                          <p:val>
                                            <p:fltVal val="0"/>
                                          </p:val>
                                        </p:tav>
                                        <p:tav tm="100000">
                                          <p:val>
                                            <p:strVal val="#ppt_h"/>
                                          </p:val>
                                        </p:tav>
                                      </p:tavLst>
                                    </p:anim>
                                    <p:anim calcmode="lin" valueType="num">
                                      <p:cBhvr>
                                        <p:cTn id="115"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116" dur="1000" fill="hold"/>
                                        <p:tgtEl>
                                          <p:spTgt spid="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6" grpId="1"/>
      <p:bldP spid="6147" grpId="0"/>
      <p:bldP spid="15" grpId="0"/>
      <p:bldP spid="17" grpId="0"/>
      <p:bldP spid="18" grpId="0"/>
      <p:bldP spid="20" grpId="0"/>
      <p:bldP spid="25" grpId="0"/>
      <p:bldP spid="26" grpId="0"/>
      <p:bldP spid="27"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délník 9"/>
          <p:cNvSpPr/>
          <p:nvPr/>
        </p:nvSpPr>
        <p:spPr>
          <a:xfrm>
            <a:off x="285720" y="285728"/>
            <a:ext cx="2326278" cy="523220"/>
          </a:xfrm>
          <a:prstGeom prst="rect">
            <a:avLst/>
          </a:prstGeom>
        </p:spPr>
        <p:txBody>
          <a:bodyPr wrap="none">
            <a:spAutoFit/>
          </a:bodyPr>
          <a:lstStyle/>
          <a:p>
            <a:r>
              <a:rPr lang="cs-CZ" sz="2800" b="1" u="sng" dirty="0">
                <a:solidFill>
                  <a:srgbClr val="548DD4"/>
                </a:solidFill>
                <a:latin typeface="Arial Narrow" pitchFamily="34" charset="0"/>
                <a:ea typeface="Times New Roman" pitchFamily="18" charset="0"/>
                <a:cs typeface="Arial" pitchFamily="34" charset="0"/>
              </a:rPr>
              <a:t>Studium jazyka</a:t>
            </a:r>
          </a:p>
        </p:txBody>
      </p:sp>
      <p:sp>
        <p:nvSpPr>
          <p:cNvPr id="17" name="Obdélník 16"/>
          <p:cNvSpPr/>
          <p:nvPr/>
        </p:nvSpPr>
        <p:spPr>
          <a:xfrm>
            <a:off x="357158" y="857232"/>
            <a:ext cx="1875963" cy="369332"/>
          </a:xfrm>
          <a:prstGeom prst="rect">
            <a:avLst/>
          </a:prstGeom>
        </p:spPr>
        <p:txBody>
          <a:bodyPr wrap="none">
            <a:spAutoFit/>
          </a:bodyPr>
          <a:lstStyle/>
          <a:p>
            <a:r>
              <a:rPr lang="cs-CZ" b="1" dirty="0" err="1">
                <a:solidFill>
                  <a:srgbClr val="FF0000"/>
                </a:solidFill>
              </a:rPr>
              <a:t>Oleksij</a:t>
            </a:r>
            <a:r>
              <a:rPr lang="cs-CZ" b="1" dirty="0">
                <a:solidFill>
                  <a:srgbClr val="FF0000"/>
                </a:solidFill>
              </a:rPr>
              <a:t> </a:t>
            </a:r>
            <a:r>
              <a:rPr lang="cs-CZ" b="1" dirty="0" err="1">
                <a:solidFill>
                  <a:srgbClr val="FF0000"/>
                </a:solidFill>
              </a:rPr>
              <a:t>Pavlovskyj</a:t>
            </a:r>
            <a:endParaRPr lang="cs-CZ" dirty="0">
              <a:solidFill>
                <a:srgbClr val="FF0000"/>
              </a:solidFill>
            </a:endParaRPr>
          </a:p>
        </p:txBody>
      </p:sp>
      <p:sp>
        <p:nvSpPr>
          <p:cNvPr id="18" name="Obdélník 17"/>
          <p:cNvSpPr/>
          <p:nvPr/>
        </p:nvSpPr>
        <p:spPr>
          <a:xfrm>
            <a:off x="357158" y="1214422"/>
            <a:ext cx="4742452" cy="369332"/>
          </a:xfrm>
          <a:prstGeom prst="rect">
            <a:avLst/>
          </a:prstGeom>
        </p:spPr>
        <p:txBody>
          <a:bodyPr wrap="none">
            <a:spAutoFit/>
          </a:bodyPr>
          <a:lstStyle/>
          <a:p>
            <a:r>
              <a:rPr lang="uk-UA" b="1" i="1" dirty="0">
                <a:solidFill>
                  <a:schemeClr val="accent3">
                    <a:lumMod val="75000"/>
                  </a:schemeClr>
                </a:solidFill>
              </a:rPr>
              <a:t>Грамматик</a:t>
            </a:r>
            <a:r>
              <a:rPr lang="cs-CZ" b="1" i="1" dirty="0">
                <a:solidFill>
                  <a:schemeClr val="accent3">
                    <a:lumMod val="75000"/>
                  </a:schemeClr>
                </a:solidFill>
              </a:rPr>
              <a:t>a</a:t>
            </a:r>
            <a:r>
              <a:rPr lang="uk-UA" b="1" i="1" dirty="0">
                <a:solidFill>
                  <a:schemeClr val="accent3">
                    <a:lumMod val="75000"/>
                  </a:schemeClr>
                </a:solidFill>
              </a:rPr>
              <a:t> малороссійскаго нарѣчія</a:t>
            </a:r>
            <a:r>
              <a:rPr lang="cs-CZ" b="1" i="1" dirty="0">
                <a:solidFill>
                  <a:schemeClr val="accent3">
                    <a:lumMod val="75000"/>
                  </a:schemeClr>
                </a:solidFill>
              </a:rPr>
              <a:t> </a:t>
            </a:r>
            <a:r>
              <a:rPr lang="cs-CZ" dirty="0">
                <a:solidFill>
                  <a:srgbClr val="00B050"/>
                </a:solidFill>
              </a:rPr>
              <a:t>(1818)</a:t>
            </a:r>
          </a:p>
        </p:txBody>
      </p:sp>
      <p:sp>
        <p:nvSpPr>
          <p:cNvPr id="2" name="Rectangle 3"/>
          <p:cNvSpPr>
            <a:spLocks noChangeArrowheads="1"/>
          </p:cNvSpPr>
          <p:nvPr/>
        </p:nvSpPr>
        <p:spPr bwMode="auto">
          <a:xfrm>
            <a:off x="357158" y="1772816"/>
            <a:ext cx="8358246" cy="1200329"/>
          </a:xfrm>
          <a:prstGeom prst="rect">
            <a:avLst/>
          </a:prstGeom>
          <a:solidFill>
            <a:schemeClr val="accent2">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400" b="1" i="0" u="sng" strike="noStrike" cap="none" normalizeH="0" baseline="0" dirty="0">
                <a:ln>
                  <a:noFill/>
                </a:ln>
                <a:solidFill>
                  <a:schemeClr val="tx1"/>
                </a:solidFill>
                <a:effectLst/>
                <a:latin typeface="Arial" pitchFamily="34" charset="0"/>
                <a:ea typeface="Times New Roman" pitchFamily="18" charset="0"/>
                <a:cs typeface="Times New Roman" pitchFamily="18" charset="0"/>
              </a:rPr>
              <a:t>Co mohlo být argumentem degradujícím snahy ukrajinských intelektuálů vytvořit z jazyka lidových vrstev jazyk spisovný?</a:t>
            </a:r>
            <a:endParaRPr kumimoji="0" lang="cs-CZ" sz="2400" b="0" i="0" u="none" strike="noStrike" cap="none" normalizeH="0" baseline="0" dirty="0">
              <a:ln>
                <a:noFill/>
              </a:ln>
              <a:solidFill>
                <a:schemeClr val="tx1"/>
              </a:solidFill>
              <a:effectLst/>
              <a:latin typeface="Arial" pitchFamily="34" charset="0"/>
            </a:endParaRPr>
          </a:p>
        </p:txBody>
      </p:sp>
      <p:sp>
        <p:nvSpPr>
          <p:cNvPr id="3" name="Obdélník 2">
            <a:extLst>
              <a:ext uri="{FF2B5EF4-FFF2-40B4-BE49-F238E27FC236}">
                <a16:creationId xmlns:a16="http://schemas.microsoft.com/office/drawing/2014/main" id="{D06D2DDA-F806-2E69-6436-90821511DCDE}"/>
              </a:ext>
            </a:extLst>
          </p:cNvPr>
          <p:cNvSpPr/>
          <p:nvPr/>
        </p:nvSpPr>
        <p:spPr>
          <a:xfrm>
            <a:off x="364638" y="3013501"/>
            <a:ext cx="9031897" cy="830997"/>
          </a:xfrm>
          <a:prstGeom prst="rect">
            <a:avLst/>
          </a:prstGeom>
        </p:spPr>
        <p:txBody>
          <a:bodyPr wrap="square">
            <a:spAutoFit/>
          </a:bodyPr>
          <a:lstStyle/>
          <a:p>
            <a:pPr lvl="0" fontAlgn="base">
              <a:spcBef>
                <a:spcPct val="0"/>
              </a:spcBef>
              <a:spcAft>
                <a:spcPct val="0"/>
              </a:spcAft>
            </a:pPr>
            <a:r>
              <a:rPr lang="cs-CZ" sz="2400" dirty="0">
                <a:latin typeface="Arial" pitchFamily="34" charset="0"/>
                <a:ea typeface="Calibri" pitchFamily="34" charset="0"/>
                <a:cs typeface="Times New Roman" pitchFamily="18" charset="0"/>
              </a:rPr>
              <a:t>Byla zdůrazňována </a:t>
            </a:r>
            <a:r>
              <a:rPr lang="cs-CZ" sz="2400" b="1" u="sng" dirty="0">
                <a:solidFill>
                  <a:srgbClr val="FF0000"/>
                </a:solidFill>
                <a:latin typeface="Arial" pitchFamily="34" charset="0"/>
                <a:ea typeface="Calibri" pitchFamily="34" charset="0"/>
                <a:cs typeface="Times New Roman" pitchFamily="18" charset="0"/>
              </a:rPr>
              <a:t>omezenost</a:t>
            </a:r>
            <a:r>
              <a:rPr lang="cs-CZ" sz="2400" b="1" u="sng" dirty="0">
                <a:solidFill>
                  <a:srgbClr val="0070C0"/>
                </a:solidFill>
                <a:latin typeface="Arial" pitchFamily="34" charset="0"/>
                <a:ea typeface="Calibri" pitchFamily="34" charset="0"/>
                <a:cs typeface="Times New Roman" pitchFamily="18" charset="0"/>
              </a:rPr>
              <a:t> </a:t>
            </a:r>
            <a:r>
              <a:rPr lang="cs-CZ" sz="2400" b="1" dirty="0">
                <a:solidFill>
                  <a:srgbClr val="0070C0"/>
                </a:solidFill>
                <a:latin typeface="Arial" pitchFamily="34" charset="0"/>
                <a:ea typeface="Calibri" pitchFamily="34" charset="0"/>
                <a:cs typeface="Times New Roman" pitchFamily="18" charset="0"/>
              </a:rPr>
              <a:t>základu „prostonárodního“ jazyka</a:t>
            </a:r>
            <a:r>
              <a:rPr lang="cs-CZ" sz="2000" b="1" dirty="0">
                <a:solidFill>
                  <a:srgbClr val="0070C0"/>
                </a:solidFill>
                <a:latin typeface="Arial" pitchFamily="34" charset="0"/>
                <a:ea typeface="Calibri" pitchFamily="34" charset="0"/>
                <a:cs typeface="Times New Roman" pitchFamily="18" charset="0"/>
              </a:rPr>
              <a:t>.  </a:t>
            </a:r>
            <a:endParaRPr lang="cs-CZ" sz="2000" b="1" dirty="0">
              <a:solidFill>
                <a:srgbClr val="0070C0"/>
              </a:solidFill>
              <a:latin typeface="Arial" pitchFamily="34" charset="0"/>
            </a:endParaRPr>
          </a:p>
        </p:txBody>
      </p:sp>
      <p:sp>
        <p:nvSpPr>
          <p:cNvPr id="4" name="Rectangle 1"/>
          <p:cNvSpPr>
            <a:spLocks noChangeArrowheads="1"/>
          </p:cNvSpPr>
          <p:nvPr/>
        </p:nvSpPr>
        <p:spPr bwMode="auto">
          <a:xfrm>
            <a:off x="364638" y="3766141"/>
            <a:ext cx="8072494"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a:ln>
                  <a:noFill/>
                </a:ln>
                <a:solidFill>
                  <a:schemeClr val="tx1"/>
                </a:solidFill>
                <a:effectLst/>
                <a:latin typeface="Arial" pitchFamily="34" charset="0"/>
                <a:ea typeface="Times New Roman" pitchFamily="18" charset="0"/>
                <a:cs typeface="Times New Roman" pitchFamily="18" charset="0"/>
              </a:rPr>
              <a:t>Zpočátku byly tyto obavy do značné míry </a:t>
            </a:r>
            <a:r>
              <a:rPr kumimoji="0" lang="cs-CZ" sz="2000" b="1" i="0" u="sng" strike="noStrike" cap="none" normalizeH="0" baseline="0" dirty="0">
                <a:ln>
                  <a:noFill/>
                </a:ln>
                <a:solidFill>
                  <a:srgbClr val="0070C0"/>
                </a:solidFill>
                <a:effectLst/>
                <a:latin typeface="Arial" pitchFamily="34" charset="0"/>
                <a:ea typeface="Times New Roman" pitchFamily="18" charset="0"/>
                <a:cs typeface="Times New Roman" pitchFamily="18" charset="0"/>
              </a:rPr>
              <a:t>opodstatněné</a:t>
            </a:r>
            <a:r>
              <a:rPr kumimoji="0" lang="cs-CZ" sz="2000" b="1" i="0" u="sng" strike="noStrike" cap="none" normalizeH="0" baseline="0" dirty="0">
                <a:ln>
                  <a:noFill/>
                </a:ln>
                <a:solidFill>
                  <a:schemeClr val="tx1"/>
                </a:solidFill>
                <a:effectLst/>
                <a:latin typeface="Arial" pitchFamily="34" charset="0"/>
                <a:ea typeface="Times New Roman" pitchFamily="18" charset="0"/>
                <a:cs typeface="Times New Roman" pitchFamily="18" charset="0"/>
              </a:rPr>
              <a:t>, což podtrhoval i </a:t>
            </a:r>
            <a:r>
              <a:rPr kumimoji="0" lang="cs-CZ" sz="2000" b="1" i="0" u="sng" strike="noStrike" cap="none" normalizeH="0" baseline="0" dirty="0">
                <a:ln>
                  <a:noFill/>
                </a:ln>
                <a:solidFill>
                  <a:srgbClr val="0070C0"/>
                </a:solidFill>
                <a:effectLst/>
                <a:latin typeface="Arial" pitchFamily="34" charset="0"/>
                <a:ea typeface="Times New Roman" pitchFamily="18" charset="0"/>
                <a:cs typeface="Times New Roman" pitchFamily="18" charset="0"/>
              </a:rPr>
              <a:t>vulgární burleskní směr</a:t>
            </a:r>
            <a:r>
              <a:rPr kumimoji="0" lang="cs-CZ" sz="2000" b="1" i="0" u="sng" strike="noStrike" cap="none" normalizeH="0" baseline="0" dirty="0">
                <a:ln>
                  <a:noFill/>
                </a:ln>
                <a:solidFill>
                  <a:schemeClr val="tx1"/>
                </a:solidFill>
                <a:effectLst/>
                <a:latin typeface="Arial" pitchFamily="34" charset="0"/>
                <a:ea typeface="Times New Roman" pitchFamily="18" charset="0"/>
                <a:cs typeface="Times New Roman" pitchFamily="18" charset="0"/>
              </a:rPr>
              <a:t>, který započala Aeneida </a:t>
            </a:r>
            <a:r>
              <a:rPr kumimoji="0" lang="cs-CZ" sz="2000" b="1" i="0" u="sng" strike="noStrike" cap="none" normalizeH="0" baseline="0" dirty="0" err="1">
                <a:ln>
                  <a:noFill/>
                </a:ln>
                <a:solidFill>
                  <a:schemeClr val="tx1"/>
                </a:solidFill>
                <a:effectLst/>
                <a:latin typeface="Arial" pitchFamily="34" charset="0"/>
                <a:ea typeface="Times New Roman" pitchFamily="18" charset="0"/>
                <a:cs typeface="Times New Roman" pitchFamily="18" charset="0"/>
              </a:rPr>
              <a:t>Kotljarevského</a:t>
            </a:r>
            <a:r>
              <a:rPr kumimoji="0" lang="cs-CZ" sz="2000" b="1" i="0" u="sng"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cs-CZ" sz="2000" b="1" u="sng" dirty="0">
              <a:latin typeface="Arial"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cs-CZ" b="1" i="0" strike="noStrike" cap="none" normalizeH="0" baseline="0" dirty="0">
                <a:ln>
                  <a:noFill/>
                </a:ln>
                <a:solidFill>
                  <a:schemeClr val="tx1"/>
                </a:solidFill>
                <a:effectLst/>
                <a:latin typeface="Arial" pitchFamily="34" charset="0"/>
                <a:ea typeface="Times New Roman" pitchFamily="18" charset="0"/>
                <a:cs typeface="Times New Roman" pitchFamily="18" charset="0"/>
              </a:rPr>
              <a:t>Příkladem jazykových obtíží tohoto období mohou být </a:t>
            </a:r>
            <a:r>
              <a:rPr kumimoji="0" lang="cs-CZ" b="1" i="0" u="sng" strike="noStrike" cap="none" normalizeH="0" baseline="0" dirty="0">
                <a:ln>
                  <a:noFill/>
                </a:ln>
                <a:solidFill>
                  <a:schemeClr val="tx1"/>
                </a:solidFill>
                <a:effectLst/>
                <a:latin typeface="Arial" pitchFamily="34" charset="0"/>
                <a:ea typeface="Times New Roman" pitchFamily="18" charset="0"/>
                <a:cs typeface="Times New Roman" pitchFamily="18" charset="0"/>
              </a:rPr>
              <a:t>pokusy v oblasti překladu</a:t>
            </a:r>
            <a:r>
              <a:rPr kumimoji="0" lang="cs-CZ" b="1" i="0" strike="noStrike" cap="none" normalizeH="0" baseline="0" dirty="0">
                <a:ln>
                  <a:noFill/>
                </a:ln>
                <a:solidFill>
                  <a:schemeClr val="tx1"/>
                </a:solidFill>
                <a:effectLst/>
                <a:latin typeface="Arial" pitchFamily="34" charset="0"/>
                <a:ea typeface="Times New Roman" pitchFamily="18" charset="0"/>
                <a:cs typeface="Times New Roman" pitchFamily="18" charset="0"/>
              </a:rPr>
              <a:t>, kde je dobře patrná tendence „snižování“, vulgarizace apod. </a:t>
            </a:r>
            <a:endParaRPr kumimoji="0" lang="cs-CZ" b="0" i="0" strike="noStrike" cap="none" normalizeH="0" baseline="0" dirty="0">
              <a:ln>
                <a:noFill/>
              </a:ln>
              <a:solidFill>
                <a:schemeClr val="tx1"/>
              </a:solidFill>
              <a:effectLst/>
              <a:latin typeface="Arial" pitchFamily="34" charset="0"/>
            </a:endParaRPr>
          </a:p>
        </p:txBody>
      </p:sp>
      <p:sp>
        <p:nvSpPr>
          <p:cNvPr id="6" name="Rectangle 1"/>
          <p:cNvSpPr>
            <a:spLocks noChangeArrowheads="1"/>
          </p:cNvSpPr>
          <p:nvPr/>
        </p:nvSpPr>
        <p:spPr bwMode="auto">
          <a:xfrm>
            <a:off x="357158" y="5643578"/>
            <a:ext cx="807249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Nutnost vytvoření ukrajinské literatury na </a:t>
            </a:r>
            <a:r>
              <a:rPr kumimoji="0" lang="cs-CZ" sz="20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dialektním</a:t>
            </a:r>
            <a:r>
              <a:rPr kumimoji="0" lang="cs-CZ"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základě vedla v počáteční fázi k </a:t>
            </a:r>
            <a:r>
              <a:rPr lang="cs-CZ" sz="2000" b="1" u="sng" dirty="0">
                <a:latin typeface="Arial" pitchFamily="34" charset="0"/>
                <a:ea typeface="Calibri" pitchFamily="34" charset="0"/>
                <a:cs typeface="Times New Roman" pitchFamily="18" charset="0"/>
              </a:rPr>
              <a:t>omezení žánrového a stylového rozvoje literatury</a:t>
            </a:r>
            <a:r>
              <a:rPr lang="cs-CZ" sz="2000" dirty="0">
                <a:latin typeface="Arial" pitchFamily="34" charset="0"/>
                <a:ea typeface="Calibri"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1460F9-70E6-9012-4693-CD5AE19668E7}"/>
              </a:ext>
            </a:extLst>
          </p:cNvPr>
          <p:cNvSpPr>
            <a:spLocks noGrp="1"/>
          </p:cNvSpPr>
          <p:nvPr>
            <p:ph type="title"/>
          </p:nvPr>
        </p:nvSpPr>
        <p:spPr>
          <a:xfrm>
            <a:off x="457200" y="0"/>
            <a:ext cx="8229600" cy="1143000"/>
          </a:xfrm>
        </p:spPr>
        <p:txBody>
          <a:bodyPr>
            <a:normAutofit/>
          </a:bodyPr>
          <a:lstStyle/>
          <a:p>
            <a:r>
              <a:rPr lang="cs-CZ" sz="3200" b="1" dirty="0">
                <a:solidFill>
                  <a:srgbClr val="0070C0"/>
                </a:solidFill>
              </a:rPr>
              <a:t>Založení důležitých časopisů</a:t>
            </a:r>
          </a:p>
        </p:txBody>
      </p:sp>
      <p:sp>
        <p:nvSpPr>
          <p:cNvPr id="5" name="TextovéPole 4">
            <a:extLst>
              <a:ext uri="{FF2B5EF4-FFF2-40B4-BE49-F238E27FC236}">
                <a16:creationId xmlns:a16="http://schemas.microsoft.com/office/drawing/2014/main" id="{2F8D1218-7DC8-73E0-6B89-3512B69C076E}"/>
              </a:ext>
            </a:extLst>
          </p:cNvPr>
          <p:cNvSpPr txBox="1"/>
          <p:nvPr/>
        </p:nvSpPr>
        <p:spPr>
          <a:xfrm>
            <a:off x="899592" y="946824"/>
            <a:ext cx="4572000" cy="392352"/>
          </a:xfrm>
          <a:prstGeom prst="rect">
            <a:avLst/>
          </a:prstGeom>
          <a:noFill/>
        </p:spPr>
        <p:txBody>
          <a:bodyPr wrap="square">
            <a:spAutoFit/>
          </a:bodyPr>
          <a:lstStyle/>
          <a:p>
            <a:pPr algn="just">
              <a:lnSpc>
                <a:spcPct val="115000"/>
              </a:lnSpc>
              <a:spcAft>
                <a:spcPts val="1000"/>
              </a:spcAft>
            </a:pPr>
            <a:r>
              <a:rPr lang="uk-UA" sz="1800" b="1" i="1" dirty="0" err="1">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Харьковский</a:t>
            </a:r>
            <a:r>
              <a:rPr lang="uk-UA" sz="1800" b="1" i="1" dirty="0">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 Демокрит</a:t>
            </a:r>
            <a:r>
              <a:rPr lang="uk-UA" sz="1800" dirty="0">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 </a:t>
            </a:r>
            <a:r>
              <a:rPr lang="cs-CZ" sz="1800" dirty="0">
                <a:effectLst/>
                <a:latin typeface="Arial Narrow" panose="020B0606020202030204" pitchFamily="34" charset="0"/>
                <a:ea typeface="Aptos" panose="020B0004020202020204" pitchFamily="34" charset="0"/>
                <a:cs typeface="Times New Roman" panose="02020603050405020304" pitchFamily="18" charset="0"/>
              </a:rPr>
              <a:t>(1816)</a:t>
            </a:r>
            <a:endParaRPr lang="cs-CZ" sz="16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Obrázek 6" descr="Obsah obrázku text, dopis, papír, kniha&#10;&#10;Popis byl vytvořen automaticky">
            <a:extLst>
              <a:ext uri="{FF2B5EF4-FFF2-40B4-BE49-F238E27FC236}">
                <a16:creationId xmlns:a16="http://schemas.microsoft.com/office/drawing/2014/main" id="{90A9D236-2150-542B-D0D3-1D0CBBD73F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556792"/>
            <a:ext cx="3110293" cy="4752528"/>
          </a:xfrm>
          <a:prstGeom prst="rect">
            <a:avLst/>
          </a:prstGeom>
        </p:spPr>
      </p:pic>
      <p:sp>
        <p:nvSpPr>
          <p:cNvPr id="9" name="TextovéPole 8">
            <a:extLst>
              <a:ext uri="{FF2B5EF4-FFF2-40B4-BE49-F238E27FC236}">
                <a16:creationId xmlns:a16="http://schemas.microsoft.com/office/drawing/2014/main" id="{35293375-0FA2-163A-A05D-691172D9A633}"/>
              </a:ext>
            </a:extLst>
          </p:cNvPr>
          <p:cNvSpPr txBox="1"/>
          <p:nvPr/>
        </p:nvSpPr>
        <p:spPr>
          <a:xfrm>
            <a:off x="5029200" y="946824"/>
            <a:ext cx="4572000" cy="392352"/>
          </a:xfrm>
          <a:prstGeom prst="rect">
            <a:avLst/>
          </a:prstGeom>
          <a:noFill/>
        </p:spPr>
        <p:txBody>
          <a:bodyPr wrap="square">
            <a:spAutoFit/>
          </a:bodyPr>
          <a:lstStyle/>
          <a:p>
            <a:pPr algn="just">
              <a:lnSpc>
                <a:spcPct val="115000"/>
              </a:lnSpc>
              <a:spcAft>
                <a:spcPts val="1000"/>
              </a:spcAft>
            </a:pPr>
            <a:r>
              <a:rPr lang="uk-UA" sz="1800" b="1" i="1" dirty="0" err="1">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Украинский</a:t>
            </a:r>
            <a:r>
              <a:rPr lang="uk-UA" sz="1800" b="1" i="1" dirty="0">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 </a:t>
            </a:r>
            <a:r>
              <a:rPr lang="uk-UA" sz="1800" b="1" i="1" dirty="0" err="1">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вестник</a:t>
            </a:r>
            <a:r>
              <a:rPr lang="uk-UA" sz="1800" dirty="0">
                <a:effectLst/>
                <a:latin typeface="Arial Narrow" panose="020B0606020202030204" pitchFamily="34" charset="0"/>
                <a:ea typeface="Aptos" panose="020B0004020202020204" pitchFamily="34" charset="0"/>
                <a:cs typeface="Times New Roman" panose="02020603050405020304" pitchFamily="18" charset="0"/>
              </a:rPr>
              <a:t> </a:t>
            </a:r>
            <a:r>
              <a:rPr lang="cs-CZ" sz="1800" dirty="0">
                <a:effectLst/>
                <a:latin typeface="Arial Narrow" panose="020B0606020202030204" pitchFamily="34" charset="0"/>
                <a:ea typeface="Aptos" panose="020B0004020202020204" pitchFamily="34" charset="0"/>
                <a:cs typeface="Times New Roman" panose="02020603050405020304" pitchFamily="18" charset="0"/>
              </a:rPr>
              <a:t>(1816–1819)</a:t>
            </a:r>
            <a:endParaRPr lang="cs-CZ" sz="16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Obrázek 10" descr="Obsah obrázku text, papír, rukopis, kniha&#10;&#10;Popis byl vytvořen automaticky">
            <a:extLst>
              <a:ext uri="{FF2B5EF4-FFF2-40B4-BE49-F238E27FC236}">
                <a16:creationId xmlns:a16="http://schemas.microsoft.com/office/drawing/2014/main" id="{782BD6D8-C16D-8C42-32D5-7F6D2A146B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2273" y="1556792"/>
            <a:ext cx="3292583" cy="4775502"/>
          </a:xfrm>
          <a:prstGeom prst="rect">
            <a:avLst/>
          </a:prstGeom>
        </p:spPr>
      </p:pic>
    </p:spTree>
    <p:extLst>
      <p:ext uri="{BB962C8B-B14F-4D97-AF65-F5344CB8AC3E}">
        <p14:creationId xmlns:p14="http://schemas.microsoft.com/office/powerpoint/2010/main" val="2722939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A9C1CBF-2564-4946-A0D4-E575A25B7DF2}"/>
              </a:ext>
            </a:extLst>
          </p:cNvPr>
          <p:cNvSpPr txBox="1"/>
          <p:nvPr/>
        </p:nvSpPr>
        <p:spPr>
          <a:xfrm>
            <a:off x="729693" y="837037"/>
            <a:ext cx="4572000" cy="369332"/>
          </a:xfrm>
          <a:prstGeom prst="rect">
            <a:avLst/>
          </a:prstGeom>
          <a:noFill/>
        </p:spPr>
        <p:txBody>
          <a:bodyPr wrap="square">
            <a:spAutoFit/>
          </a:bodyPr>
          <a:lstStyle/>
          <a:p>
            <a:r>
              <a:rPr lang="uk-UA" sz="1800" b="1" i="1" kern="0" dirty="0" err="1">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Украинский</a:t>
            </a:r>
            <a:r>
              <a:rPr lang="uk-UA" sz="1800" b="1" i="1" kern="0" dirty="0">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 альманах</a:t>
            </a:r>
            <a:r>
              <a:rPr lang="cs-CZ" sz="1800" b="1" i="1" kern="0" dirty="0">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 </a:t>
            </a:r>
            <a:r>
              <a:rPr lang="cs-CZ" dirty="0">
                <a:latin typeface="Arial Narrow" panose="020B0606020202030204" pitchFamily="34" charset="0"/>
                <a:cs typeface="Times New Roman" panose="02020603050405020304" pitchFamily="18" charset="0"/>
              </a:rPr>
              <a:t>(1931) </a:t>
            </a:r>
          </a:p>
        </p:txBody>
      </p:sp>
      <p:sp>
        <p:nvSpPr>
          <p:cNvPr id="7" name="TextovéPole 6">
            <a:extLst>
              <a:ext uri="{FF2B5EF4-FFF2-40B4-BE49-F238E27FC236}">
                <a16:creationId xmlns:a16="http://schemas.microsoft.com/office/drawing/2014/main" id="{5100982B-07DD-D8D2-A86E-3B65DE5811FA}"/>
              </a:ext>
            </a:extLst>
          </p:cNvPr>
          <p:cNvSpPr txBox="1"/>
          <p:nvPr/>
        </p:nvSpPr>
        <p:spPr>
          <a:xfrm>
            <a:off x="755576" y="413912"/>
            <a:ext cx="4572000" cy="392352"/>
          </a:xfrm>
          <a:prstGeom prst="rect">
            <a:avLst/>
          </a:prstGeom>
          <a:noFill/>
        </p:spPr>
        <p:txBody>
          <a:bodyPr wrap="square">
            <a:spAutoFit/>
          </a:bodyPr>
          <a:lstStyle/>
          <a:p>
            <a:pPr algn="just">
              <a:lnSpc>
                <a:spcPct val="115000"/>
              </a:lnSpc>
              <a:spcAft>
                <a:spcPts val="1000"/>
              </a:spcAft>
            </a:pPr>
            <a:r>
              <a:rPr lang="uk-UA" sz="1800" b="1" i="1" dirty="0" err="1">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Украинский</a:t>
            </a:r>
            <a:r>
              <a:rPr lang="uk-UA" sz="1800" b="1" i="1" dirty="0">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 журнал</a:t>
            </a:r>
            <a:r>
              <a:rPr lang="uk-UA" sz="1800" dirty="0">
                <a:effectLst/>
                <a:latin typeface="Arial Narrow" panose="020B0606020202030204" pitchFamily="34" charset="0"/>
                <a:ea typeface="Aptos" panose="020B0004020202020204" pitchFamily="34" charset="0"/>
                <a:cs typeface="Times New Roman" panose="02020603050405020304" pitchFamily="18" charset="0"/>
              </a:rPr>
              <a:t> </a:t>
            </a:r>
            <a:r>
              <a:rPr lang="cs-CZ" sz="1800" dirty="0">
                <a:effectLst/>
                <a:latin typeface="Arial Narrow" panose="020B0606020202030204" pitchFamily="34" charset="0"/>
                <a:ea typeface="Aptos" panose="020B0004020202020204" pitchFamily="34" charset="0"/>
                <a:cs typeface="Times New Roman" panose="02020603050405020304" pitchFamily="18" charset="0"/>
              </a:rPr>
              <a:t>(1824–1825) </a:t>
            </a:r>
            <a:endParaRPr lang="cs-CZ" sz="16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Obrázek 8" descr="Obsah obrázku text, kniha, papír, dopis&#10;&#10;Popis byl vytvořen automaticky">
            <a:extLst>
              <a:ext uri="{FF2B5EF4-FFF2-40B4-BE49-F238E27FC236}">
                <a16:creationId xmlns:a16="http://schemas.microsoft.com/office/drawing/2014/main" id="{892FE1FB-0FE4-1BCC-E776-D7C9EF222D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825" y="1358904"/>
            <a:ext cx="3111790" cy="5085184"/>
          </a:xfrm>
          <a:prstGeom prst="rect">
            <a:avLst/>
          </a:prstGeom>
        </p:spPr>
      </p:pic>
      <p:sp>
        <p:nvSpPr>
          <p:cNvPr id="11" name="TextovéPole 10">
            <a:extLst>
              <a:ext uri="{FF2B5EF4-FFF2-40B4-BE49-F238E27FC236}">
                <a16:creationId xmlns:a16="http://schemas.microsoft.com/office/drawing/2014/main" id="{8C5DF276-B614-AA5F-A63D-CED6F6916BEE}"/>
              </a:ext>
            </a:extLst>
          </p:cNvPr>
          <p:cNvSpPr txBox="1"/>
          <p:nvPr/>
        </p:nvSpPr>
        <p:spPr>
          <a:xfrm>
            <a:off x="5292080" y="404664"/>
            <a:ext cx="4572000" cy="369332"/>
          </a:xfrm>
          <a:prstGeom prst="rect">
            <a:avLst/>
          </a:prstGeom>
          <a:noFill/>
        </p:spPr>
        <p:txBody>
          <a:bodyPr wrap="square">
            <a:spAutoFit/>
          </a:bodyPr>
          <a:lstStyle/>
          <a:p>
            <a:r>
              <a:rPr lang="uk-UA" sz="1800" b="1" i="1" kern="0" dirty="0" err="1">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Утреняя</a:t>
            </a:r>
            <a:r>
              <a:rPr lang="uk-UA" sz="1800" b="1" i="1" kern="0" dirty="0">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 </a:t>
            </a:r>
            <a:r>
              <a:rPr lang="uk-UA" sz="1800" b="1" i="1" kern="0" dirty="0" err="1">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звезда</a:t>
            </a:r>
            <a:r>
              <a:rPr lang="cs-CZ" sz="1800" b="1" i="1" kern="0" dirty="0">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 </a:t>
            </a:r>
            <a:r>
              <a:rPr lang="cs-CZ" dirty="0">
                <a:latin typeface="Arial Narrow" panose="020B0606020202030204" pitchFamily="34" charset="0"/>
                <a:cs typeface="Times New Roman" panose="02020603050405020304" pitchFamily="18" charset="0"/>
              </a:rPr>
              <a:t>(1833)</a:t>
            </a:r>
            <a:r>
              <a:rPr lang="uk-UA" dirty="0">
                <a:latin typeface="Arial Narrow" panose="020B0606020202030204" pitchFamily="34" charset="0"/>
                <a:cs typeface="Times New Roman" panose="02020603050405020304" pitchFamily="18" charset="0"/>
              </a:rPr>
              <a:t> </a:t>
            </a:r>
            <a:endParaRPr lang="cs-CZ" dirty="0">
              <a:latin typeface="Arial Narrow" panose="020B0606020202030204" pitchFamily="34" charset="0"/>
              <a:cs typeface="Times New Roman" panose="02020603050405020304" pitchFamily="18" charset="0"/>
            </a:endParaRPr>
          </a:p>
        </p:txBody>
      </p:sp>
      <p:sp>
        <p:nvSpPr>
          <p:cNvPr id="13" name="TextovéPole 12">
            <a:extLst>
              <a:ext uri="{FF2B5EF4-FFF2-40B4-BE49-F238E27FC236}">
                <a16:creationId xmlns:a16="http://schemas.microsoft.com/office/drawing/2014/main" id="{F4E80B18-62D4-1CEC-92CD-E69309EEEA3F}"/>
              </a:ext>
            </a:extLst>
          </p:cNvPr>
          <p:cNvSpPr txBox="1"/>
          <p:nvPr/>
        </p:nvSpPr>
        <p:spPr>
          <a:xfrm>
            <a:off x="5263978" y="799256"/>
            <a:ext cx="4930346" cy="369332"/>
          </a:xfrm>
          <a:prstGeom prst="rect">
            <a:avLst/>
          </a:prstGeom>
          <a:noFill/>
        </p:spPr>
        <p:txBody>
          <a:bodyPr wrap="square">
            <a:spAutoFit/>
          </a:bodyPr>
          <a:lstStyle/>
          <a:p>
            <a:r>
              <a:rPr lang="uk-UA" sz="1800" b="1" i="1" kern="0" dirty="0" err="1">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Украинский</a:t>
            </a:r>
            <a:r>
              <a:rPr lang="uk-UA" sz="1800" b="1" i="1" kern="0" dirty="0">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 </a:t>
            </a:r>
            <a:r>
              <a:rPr lang="uk-UA" sz="1800" b="1" i="1" kern="0" dirty="0" err="1">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сборник</a:t>
            </a:r>
            <a:r>
              <a:rPr lang="uk-UA" sz="1800" b="1" i="1" kern="0" dirty="0">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 </a:t>
            </a:r>
            <a:r>
              <a:rPr lang="cs-CZ" dirty="0">
                <a:latin typeface="Arial Narrow" panose="020B0606020202030204" pitchFamily="34" charset="0"/>
                <a:cs typeface="Times New Roman" panose="02020603050405020304" pitchFamily="18" charset="0"/>
              </a:rPr>
              <a:t>(1838)</a:t>
            </a:r>
            <a:r>
              <a:rPr lang="uk-UA" dirty="0">
                <a:latin typeface="Arial Narrow" panose="020B0606020202030204" pitchFamily="34" charset="0"/>
                <a:cs typeface="Times New Roman" panose="02020603050405020304" pitchFamily="18" charset="0"/>
              </a:rPr>
              <a:t> </a:t>
            </a:r>
            <a:endParaRPr lang="cs-CZ" dirty="0">
              <a:latin typeface="Arial Narrow" panose="020B0606020202030204" pitchFamily="34" charset="0"/>
              <a:cs typeface="Times New Roman" panose="02020603050405020304" pitchFamily="18" charset="0"/>
            </a:endParaRPr>
          </a:p>
        </p:txBody>
      </p:sp>
      <p:sp>
        <p:nvSpPr>
          <p:cNvPr id="15" name="TextovéPole 14">
            <a:extLst>
              <a:ext uri="{FF2B5EF4-FFF2-40B4-BE49-F238E27FC236}">
                <a16:creationId xmlns:a16="http://schemas.microsoft.com/office/drawing/2014/main" id="{AAD00240-A328-4D5A-CE50-0E7A1D8EB782}"/>
              </a:ext>
            </a:extLst>
          </p:cNvPr>
          <p:cNvSpPr txBox="1"/>
          <p:nvPr/>
        </p:nvSpPr>
        <p:spPr>
          <a:xfrm>
            <a:off x="5292080" y="1206369"/>
            <a:ext cx="5095102" cy="369332"/>
          </a:xfrm>
          <a:prstGeom prst="rect">
            <a:avLst/>
          </a:prstGeom>
          <a:noFill/>
        </p:spPr>
        <p:txBody>
          <a:bodyPr wrap="square">
            <a:spAutoFit/>
          </a:bodyPr>
          <a:lstStyle/>
          <a:p>
            <a:r>
              <a:rPr lang="cs-CZ" dirty="0">
                <a:latin typeface="Arial Narrow" panose="020B0606020202030204" pitchFamily="34" charset="0"/>
                <a:cs typeface="Times New Roman" panose="02020603050405020304" pitchFamily="18" charset="0"/>
              </a:rPr>
              <a:t>almanach</a:t>
            </a:r>
            <a:r>
              <a:rPr lang="cs-CZ" b="1" i="1" kern="0" dirty="0">
                <a:solidFill>
                  <a:srgbClr val="3B7D23"/>
                </a:solidFill>
                <a:latin typeface="Arial Narrow" panose="020B0606020202030204" pitchFamily="34" charset="0"/>
                <a:ea typeface="Aptos" panose="020B0004020202020204" pitchFamily="34" charset="0"/>
                <a:cs typeface="Times New Roman" panose="02020603050405020304" pitchFamily="18" charset="0"/>
              </a:rPr>
              <a:t> </a:t>
            </a:r>
            <a:r>
              <a:rPr lang="uk-UA" sz="1800" b="1" i="1" kern="0" dirty="0" err="1">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Киевлянин</a:t>
            </a:r>
            <a:r>
              <a:rPr lang="cs-CZ" sz="1800" b="1" i="1" kern="0" dirty="0">
                <a:solidFill>
                  <a:srgbClr val="3B7D23"/>
                </a:solidFill>
                <a:effectLst/>
                <a:latin typeface="Arial Narrow" panose="020B0606020202030204" pitchFamily="34" charset="0"/>
                <a:ea typeface="Aptos" panose="020B0004020202020204" pitchFamily="34" charset="0"/>
                <a:cs typeface="Times New Roman" panose="02020603050405020304" pitchFamily="18" charset="0"/>
              </a:rPr>
              <a:t> </a:t>
            </a:r>
            <a:r>
              <a:rPr lang="cs-CZ" dirty="0">
                <a:latin typeface="Arial Narrow" panose="020B0606020202030204" pitchFamily="34" charset="0"/>
                <a:cs typeface="Times New Roman" panose="02020603050405020304" pitchFamily="18" charset="0"/>
              </a:rPr>
              <a:t>(1840</a:t>
            </a:r>
            <a:r>
              <a:rPr lang="uk-UA" dirty="0">
                <a:latin typeface="Arial Narrow" panose="020B0606020202030204" pitchFamily="34" charset="0"/>
                <a:cs typeface="Times New Roman" panose="02020603050405020304" pitchFamily="18" charset="0"/>
              </a:rPr>
              <a:t>, 1841, 1850</a:t>
            </a:r>
            <a:r>
              <a:rPr lang="cs-CZ" dirty="0">
                <a:latin typeface="Arial Narrow" panose="020B0606020202030204" pitchFamily="34" charset="0"/>
                <a:cs typeface="Times New Roman" panose="02020603050405020304" pitchFamily="18" charset="0"/>
              </a:rPr>
              <a:t>)</a:t>
            </a:r>
          </a:p>
        </p:txBody>
      </p:sp>
      <p:pic>
        <p:nvPicPr>
          <p:cNvPr id="17" name="Obrázek 16" descr="Obsah obrázku text, kresba, skica, Umělecký tisk&#10;&#10;Popis byl vytvořen automaticky">
            <a:extLst>
              <a:ext uri="{FF2B5EF4-FFF2-40B4-BE49-F238E27FC236}">
                <a16:creationId xmlns:a16="http://schemas.microsoft.com/office/drawing/2014/main" id="{853937BC-DDEF-199F-6F27-AC291BC22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346" y="1772816"/>
            <a:ext cx="2738863" cy="4581128"/>
          </a:xfrm>
          <a:prstGeom prst="rect">
            <a:avLst/>
          </a:prstGeom>
        </p:spPr>
      </p:pic>
    </p:spTree>
    <p:extLst>
      <p:ext uri="{BB962C8B-B14F-4D97-AF65-F5344CB8AC3E}">
        <p14:creationId xmlns:p14="http://schemas.microsoft.com/office/powerpoint/2010/main" val="530294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C536AE0F-4502-8A1C-5953-CAC733DEF670}"/>
              </a:ext>
            </a:extLst>
          </p:cNvPr>
          <p:cNvSpPr txBox="1"/>
          <p:nvPr/>
        </p:nvSpPr>
        <p:spPr>
          <a:xfrm>
            <a:off x="467544" y="404664"/>
            <a:ext cx="4572000" cy="392352"/>
          </a:xfrm>
          <a:prstGeom prst="rect">
            <a:avLst/>
          </a:prstGeom>
          <a:noFill/>
        </p:spPr>
        <p:txBody>
          <a:bodyPr wrap="square">
            <a:spAutoFit/>
          </a:bodyPr>
          <a:lstStyle/>
          <a:p>
            <a:pPr algn="just">
              <a:lnSpc>
                <a:spcPct val="115000"/>
              </a:lnSpc>
              <a:spcAft>
                <a:spcPts val="1000"/>
              </a:spcAft>
            </a:pPr>
            <a:r>
              <a:rPr lang="cs-CZ" sz="1800" b="1" u="sng" dirty="0">
                <a:solidFill>
                  <a:srgbClr val="0070C0"/>
                </a:solidFill>
                <a:effectLst/>
                <a:latin typeface="Arial Narrow" panose="020B0606020202030204" pitchFamily="34" charset="0"/>
                <a:ea typeface="Aptos" panose="020B0004020202020204" pitchFamily="34" charset="0"/>
                <a:cs typeface="Times New Roman" panose="02020603050405020304" pitchFamily="18" charset="0"/>
              </a:rPr>
              <a:t>Popularita ukrajinské tematiky v Ruském impériu</a:t>
            </a:r>
            <a:endParaRPr lang="cs-CZ" sz="12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F8223563-FE19-CC42-FDC6-0FE8C4883EC9}"/>
              </a:ext>
            </a:extLst>
          </p:cNvPr>
          <p:cNvSpPr txBox="1"/>
          <p:nvPr/>
        </p:nvSpPr>
        <p:spPr>
          <a:xfrm>
            <a:off x="495764" y="908720"/>
            <a:ext cx="5588403" cy="646331"/>
          </a:xfrm>
          <a:prstGeom prst="rect">
            <a:avLst/>
          </a:prstGeom>
          <a:noFill/>
        </p:spPr>
        <p:txBody>
          <a:bodyPr wrap="square">
            <a:spAutoFit/>
          </a:bodyPr>
          <a:lstStyle/>
          <a:p>
            <a:r>
              <a:rPr lang="cs-CZ" sz="1800" b="1" u="sng" kern="0" dirty="0">
                <a:solidFill>
                  <a:srgbClr val="C00000"/>
                </a:solidFill>
                <a:effectLst/>
                <a:latin typeface="Arial Narrow" panose="020B0606020202030204" pitchFamily="34" charset="0"/>
                <a:ea typeface="Aptos" panose="020B0004020202020204" pitchFamily="34" charset="0"/>
                <a:cs typeface="Arial" panose="020B0604020202020204" pitchFamily="34" charset="0"/>
              </a:rPr>
              <a:t>Vasyl </a:t>
            </a:r>
            <a:r>
              <a:rPr lang="cs-CZ" sz="1800" b="1" u="sng" kern="0" dirty="0" err="1">
                <a:solidFill>
                  <a:srgbClr val="C00000"/>
                </a:solidFill>
                <a:effectLst/>
                <a:latin typeface="Arial Narrow" panose="020B0606020202030204" pitchFamily="34" charset="0"/>
                <a:ea typeface="Aptos" panose="020B0004020202020204" pitchFamily="34" charset="0"/>
                <a:cs typeface="Arial" panose="020B0604020202020204" pitchFamily="34" charset="0"/>
              </a:rPr>
              <a:t>Sypovskyj</a:t>
            </a:r>
            <a:endParaRPr lang="cs-CZ" sz="1800" b="1" u="sng" kern="0" dirty="0">
              <a:solidFill>
                <a:srgbClr val="C00000"/>
              </a:solidFill>
              <a:effectLst/>
              <a:latin typeface="Arial Narrow" panose="020B0606020202030204" pitchFamily="34" charset="0"/>
              <a:ea typeface="Aptos" panose="020B0004020202020204" pitchFamily="34" charset="0"/>
              <a:cs typeface="Arial" panose="020B0604020202020204" pitchFamily="34" charset="0"/>
            </a:endParaRPr>
          </a:p>
          <a:p>
            <a:r>
              <a:rPr lang="uk-UA" sz="1800" b="1" i="1" u="sng" kern="0" dirty="0">
                <a:solidFill>
                  <a:srgbClr val="00B050"/>
                </a:solidFill>
                <a:effectLst/>
                <a:latin typeface="Arial Narrow" panose="020B0606020202030204" pitchFamily="34" charset="0"/>
                <a:ea typeface="Aptos" panose="020B0004020202020204" pitchFamily="34" charset="0"/>
                <a:cs typeface="Arial" panose="020B0604020202020204" pitchFamily="34" charset="0"/>
              </a:rPr>
              <a:t>Україна в російському письменстві: 1800-1850</a:t>
            </a:r>
            <a:endParaRPr lang="cs-CZ" dirty="0"/>
          </a:p>
        </p:txBody>
      </p:sp>
      <p:sp>
        <p:nvSpPr>
          <p:cNvPr id="9" name="TextovéPole 8">
            <a:extLst>
              <a:ext uri="{FF2B5EF4-FFF2-40B4-BE49-F238E27FC236}">
                <a16:creationId xmlns:a16="http://schemas.microsoft.com/office/drawing/2014/main" id="{93906BB6-552D-C05E-89AC-A757D0699C53}"/>
              </a:ext>
            </a:extLst>
          </p:cNvPr>
          <p:cNvSpPr txBox="1"/>
          <p:nvPr/>
        </p:nvSpPr>
        <p:spPr>
          <a:xfrm>
            <a:off x="467544" y="1844824"/>
            <a:ext cx="4572000" cy="280526"/>
          </a:xfrm>
          <a:prstGeom prst="rect">
            <a:avLst/>
          </a:prstGeom>
          <a:noFill/>
        </p:spPr>
        <p:txBody>
          <a:bodyPr wrap="square">
            <a:spAutoFit/>
          </a:bodyPr>
          <a:lstStyle/>
          <a:p>
            <a:pPr marL="180340" indent="-180340" algn="just">
              <a:lnSpc>
                <a:spcPts val="1400"/>
              </a:lnSpc>
              <a:spcAft>
                <a:spcPts val="0"/>
              </a:spcAft>
            </a:pPr>
            <a:r>
              <a:rPr lang="cs-CZ" sz="1800" b="1" u="sng" dirty="0">
                <a:solidFill>
                  <a:srgbClr val="0070C0"/>
                </a:solidFill>
                <a:effectLst/>
                <a:latin typeface="Arial Narrow" panose="020B0606020202030204" pitchFamily="34" charset="0"/>
                <a:ea typeface="Times New Roman" panose="02020603050405020304" pitchFamily="18" charset="0"/>
                <a:cs typeface="Arial" panose="020B0604020202020204" pitchFamily="34" charset="0"/>
              </a:rPr>
              <a:t>Ukrajinská literatura ve stínu literatury ruské</a:t>
            </a:r>
            <a:endParaRPr lang="cs-CZ" sz="1600" dirty="0">
              <a:effectLst/>
              <a:latin typeface="Times New Roman" panose="02020603050405020304" pitchFamily="18" charset="0"/>
              <a:ea typeface="Times New Roman" panose="02020603050405020304" pitchFamily="18" charset="0"/>
            </a:endParaRPr>
          </a:p>
        </p:txBody>
      </p:sp>
      <p:sp>
        <p:nvSpPr>
          <p:cNvPr id="11" name="TextovéPole 10">
            <a:extLst>
              <a:ext uri="{FF2B5EF4-FFF2-40B4-BE49-F238E27FC236}">
                <a16:creationId xmlns:a16="http://schemas.microsoft.com/office/drawing/2014/main" id="{D3B20613-5E37-302D-5DA9-24F5E8B48CB7}"/>
              </a:ext>
            </a:extLst>
          </p:cNvPr>
          <p:cNvSpPr txBox="1"/>
          <p:nvPr/>
        </p:nvSpPr>
        <p:spPr>
          <a:xfrm>
            <a:off x="467544" y="2258896"/>
            <a:ext cx="4572000" cy="280526"/>
          </a:xfrm>
          <a:prstGeom prst="rect">
            <a:avLst/>
          </a:prstGeom>
          <a:noFill/>
        </p:spPr>
        <p:txBody>
          <a:bodyPr wrap="square">
            <a:spAutoFit/>
          </a:bodyPr>
          <a:lstStyle/>
          <a:p>
            <a:pPr marL="180340" indent="-180340" algn="just">
              <a:lnSpc>
                <a:spcPts val="1400"/>
              </a:lnSpc>
              <a:spcAft>
                <a:spcPts val="0"/>
              </a:spcAft>
            </a:pPr>
            <a:r>
              <a:rPr lang="cs-CZ" sz="1800" b="1" u="sng" dirty="0">
                <a:solidFill>
                  <a:srgbClr val="0070C0"/>
                </a:solidFill>
                <a:effectLst/>
                <a:latin typeface="Arial Narrow" panose="020B0606020202030204" pitchFamily="34" charset="0"/>
                <a:ea typeface="Times New Roman" panose="02020603050405020304" pitchFamily="18" charset="0"/>
                <a:cs typeface="Arial" panose="020B0604020202020204" pitchFamily="34" charset="0"/>
              </a:rPr>
              <a:t>Málopočetná ukrajinsky psaná literatura </a:t>
            </a:r>
            <a:endParaRPr lang="cs-CZ" sz="1600" dirty="0">
              <a:effectLst/>
              <a:latin typeface="Times New Roman" panose="02020603050405020304" pitchFamily="18" charset="0"/>
              <a:ea typeface="Times New Roman" panose="02020603050405020304" pitchFamily="18" charset="0"/>
            </a:endParaRPr>
          </a:p>
        </p:txBody>
      </p:sp>
      <p:sp>
        <p:nvSpPr>
          <p:cNvPr id="13" name="TextovéPole 12">
            <a:extLst>
              <a:ext uri="{FF2B5EF4-FFF2-40B4-BE49-F238E27FC236}">
                <a16:creationId xmlns:a16="http://schemas.microsoft.com/office/drawing/2014/main" id="{A2DFEB00-5959-F92B-EDCF-165FBCF3903C}"/>
              </a:ext>
            </a:extLst>
          </p:cNvPr>
          <p:cNvSpPr txBox="1"/>
          <p:nvPr/>
        </p:nvSpPr>
        <p:spPr>
          <a:xfrm>
            <a:off x="467544" y="2539422"/>
            <a:ext cx="8280920" cy="3416320"/>
          </a:xfrm>
          <a:prstGeom prst="rect">
            <a:avLst/>
          </a:prstGeom>
          <a:noFill/>
        </p:spPr>
        <p:txBody>
          <a:bodyPr wrap="square">
            <a:spAutoFit/>
          </a:bodyPr>
          <a:lstStyle/>
          <a:p>
            <a:pPr marL="285750" indent="-285750" algn="just">
              <a:buFont typeface="Arial" panose="020B0604020202020204" pitchFamily="34" charset="0"/>
              <a:buChar char="•"/>
            </a:pPr>
            <a:r>
              <a:rPr lang="cs-CZ" sz="1800" dirty="0">
                <a:effectLst/>
                <a:latin typeface="Arial Narrow" panose="020B0606020202030204" pitchFamily="34" charset="0"/>
                <a:ea typeface="Times New Roman" panose="02020603050405020304" pitchFamily="18" charset="0"/>
                <a:cs typeface="Arial" panose="020B0604020202020204" pitchFamily="34" charset="0"/>
              </a:rPr>
              <a:t>Vydání </a:t>
            </a:r>
            <a:r>
              <a:rPr lang="cs-CZ" sz="1800" b="1" i="1" dirty="0" err="1">
                <a:solidFill>
                  <a:schemeClr val="accent3">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Enejidy</a:t>
            </a:r>
            <a:r>
              <a:rPr lang="cs-CZ" sz="1800" dirty="0">
                <a:effectLst/>
                <a:latin typeface="Arial Narrow" panose="020B0606020202030204" pitchFamily="34" charset="0"/>
                <a:ea typeface="Times New Roman" panose="02020603050405020304" pitchFamily="18" charset="0"/>
                <a:cs typeface="Arial" panose="020B0604020202020204" pitchFamily="34" charset="0"/>
              </a:rPr>
              <a:t> </a:t>
            </a:r>
            <a:r>
              <a:rPr lang="cs-CZ" sz="1800" b="1" dirty="0">
                <a:solidFill>
                  <a:srgbClr val="C00000"/>
                </a:solidFill>
                <a:effectLst/>
                <a:latin typeface="Arial Narrow" panose="020B0606020202030204" pitchFamily="34" charset="0"/>
                <a:ea typeface="Times New Roman" panose="02020603050405020304" pitchFamily="18" charset="0"/>
                <a:cs typeface="Arial" panose="020B0604020202020204" pitchFamily="34" charset="0"/>
              </a:rPr>
              <a:t>Ivana </a:t>
            </a:r>
            <a:r>
              <a:rPr lang="cs-CZ" sz="1800" b="1" dirty="0" err="1">
                <a:solidFill>
                  <a:srgbClr val="C00000"/>
                </a:solidFill>
                <a:effectLst/>
                <a:latin typeface="Arial Narrow" panose="020B0606020202030204" pitchFamily="34" charset="0"/>
                <a:ea typeface="Times New Roman" panose="02020603050405020304" pitchFamily="18" charset="0"/>
                <a:cs typeface="Arial" panose="020B0604020202020204" pitchFamily="34" charset="0"/>
              </a:rPr>
              <a:t>Kotljarevského</a:t>
            </a:r>
            <a:r>
              <a:rPr lang="cs-CZ" sz="1800" b="1" dirty="0">
                <a:solidFill>
                  <a:srgbClr val="C00000"/>
                </a:solidFill>
                <a:effectLst/>
                <a:latin typeface="Arial Narrow" panose="020B0606020202030204" pitchFamily="34" charset="0"/>
                <a:ea typeface="Times New Roman" panose="02020603050405020304" pitchFamily="18" charset="0"/>
                <a:cs typeface="Arial" panose="020B0604020202020204" pitchFamily="34" charset="0"/>
              </a:rPr>
              <a:t> </a:t>
            </a:r>
            <a:r>
              <a:rPr lang="uk-UA" sz="1800" dirty="0">
                <a:effectLst/>
                <a:latin typeface="Arial Narrow" panose="020B0606020202030204" pitchFamily="34" charset="0"/>
                <a:ea typeface="Times New Roman" panose="02020603050405020304" pitchFamily="18" charset="0"/>
                <a:cs typeface="Arial" panose="020B0604020202020204" pitchFamily="34" charset="0"/>
              </a:rPr>
              <a:t>(1798</a:t>
            </a:r>
            <a:r>
              <a:rPr lang="cs-CZ" sz="1800" dirty="0">
                <a:effectLst/>
                <a:latin typeface="Arial Narrow" panose="020B0606020202030204" pitchFamily="34" charset="0"/>
                <a:ea typeface="Times New Roman" panose="02020603050405020304" pitchFamily="18" charset="0"/>
                <a:cs typeface="Arial" panose="020B0604020202020204" pitchFamily="34" charset="0"/>
              </a:rPr>
              <a:t>, </a:t>
            </a:r>
            <a:r>
              <a:rPr lang="uk-UA" sz="1800" dirty="0">
                <a:effectLst/>
                <a:latin typeface="Arial Narrow" panose="020B0606020202030204" pitchFamily="34" charset="0"/>
                <a:ea typeface="Times New Roman" panose="02020603050405020304" pitchFamily="18" charset="0"/>
                <a:cs typeface="Arial" panose="020B0604020202020204" pitchFamily="34" charset="0"/>
              </a:rPr>
              <a:t>1808</a:t>
            </a:r>
            <a:r>
              <a:rPr lang="cs-CZ" sz="1800" dirty="0">
                <a:effectLst/>
                <a:latin typeface="Arial Narrow" panose="020B0606020202030204" pitchFamily="34" charset="0"/>
                <a:ea typeface="Times New Roman" panose="02020603050405020304" pitchFamily="18" charset="0"/>
                <a:cs typeface="Arial" panose="020B0604020202020204" pitchFamily="34" charset="0"/>
              </a:rPr>
              <a:t>, </a:t>
            </a:r>
            <a:r>
              <a:rPr lang="uk-UA" sz="1800" dirty="0">
                <a:effectLst/>
                <a:latin typeface="Arial Narrow" panose="020B0606020202030204" pitchFamily="34" charset="0"/>
                <a:ea typeface="Times New Roman" panose="02020603050405020304" pitchFamily="18" charset="0"/>
                <a:cs typeface="Arial" panose="020B0604020202020204" pitchFamily="34" charset="0"/>
              </a:rPr>
              <a:t>1809)</a:t>
            </a:r>
            <a:endParaRPr lang="cs-CZ" sz="1800" dirty="0">
              <a:effectLst/>
              <a:latin typeface="Arial Narrow" panose="020B060602020203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cs-CZ" b="1" dirty="0">
                <a:solidFill>
                  <a:srgbClr val="C00000"/>
                </a:solidFill>
                <a:latin typeface="Arial Narrow" panose="020B0606020202030204" pitchFamily="34" charset="0"/>
                <a:ea typeface="Times New Roman" panose="02020603050405020304" pitchFamily="18" charset="0"/>
                <a:cs typeface="Arial" panose="020B0604020202020204" pitchFamily="34" charset="0"/>
              </a:rPr>
              <a:t>Petro </a:t>
            </a:r>
            <a:r>
              <a:rPr lang="cs-CZ" b="1" dirty="0" err="1">
                <a:solidFill>
                  <a:srgbClr val="C00000"/>
                </a:solidFill>
                <a:latin typeface="Arial Narrow" panose="020B0606020202030204" pitchFamily="34" charset="0"/>
                <a:ea typeface="Times New Roman" panose="02020603050405020304" pitchFamily="18" charset="0"/>
                <a:cs typeface="Arial" panose="020B0604020202020204" pitchFamily="34" charset="0"/>
              </a:rPr>
              <a:t>Hulak-Artemovskyj</a:t>
            </a:r>
            <a:r>
              <a:rPr lang="cs-CZ" b="1" dirty="0">
                <a:solidFill>
                  <a:srgbClr val="C00000"/>
                </a:solidFill>
                <a:latin typeface="Arial Narrow" panose="020B0606020202030204" pitchFamily="34" charset="0"/>
                <a:ea typeface="Times New Roman" panose="02020603050405020304" pitchFamily="18" charset="0"/>
                <a:cs typeface="Arial" panose="020B0604020202020204" pitchFamily="34" charset="0"/>
              </a:rPr>
              <a:t> </a:t>
            </a:r>
            <a:r>
              <a:rPr lang="cs-CZ" dirty="0">
                <a:latin typeface="Arial Narrow" panose="020B0606020202030204" pitchFamily="34" charset="0"/>
                <a:ea typeface="Times New Roman" panose="02020603050405020304" pitchFamily="18" charset="0"/>
                <a:cs typeface="Arial" panose="020B0604020202020204" pitchFamily="34" charset="0"/>
              </a:rPr>
              <a:t>– bajka </a:t>
            </a:r>
            <a:r>
              <a:rPr lang="uk-UA" sz="1800" b="1" i="1" dirty="0">
                <a:solidFill>
                  <a:schemeClr val="accent3">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Пан та собака </a:t>
            </a:r>
            <a:r>
              <a:rPr lang="uk-UA" sz="1800" dirty="0">
                <a:effectLst/>
                <a:latin typeface="Arial Narrow" panose="020B0606020202030204" pitchFamily="34" charset="0"/>
                <a:ea typeface="Times New Roman" panose="02020603050405020304" pitchFamily="18" charset="0"/>
                <a:cs typeface="Arial" panose="020B0604020202020204" pitchFamily="34" charset="0"/>
              </a:rPr>
              <a:t>(</a:t>
            </a:r>
            <a:r>
              <a:rPr lang="uk-UA" sz="1800" i="1" dirty="0" err="1">
                <a:effectLst/>
                <a:latin typeface="Arial Narrow" panose="020B0606020202030204" pitchFamily="34" charset="0"/>
                <a:ea typeface="Times New Roman" panose="02020603050405020304" pitchFamily="18" charset="0"/>
                <a:cs typeface="Arial" panose="020B0604020202020204" pitchFamily="34" charset="0"/>
              </a:rPr>
              <a:t>Украинский</a:t>
            </a:r>
            <a:r>
              <a:rPr lang="uk-UA" sz="1800" i="1" dirty="0">
                <a:effectLst/>
                <a:latin typeface="Arial Narrow" panose="020B0606020202030204" pitchFamily="34" charset="0"/>
                <a:ea typeface="Times New Roman" panose="02020603050405020304" pitchFamily="18" charset="0"/>
                <a:cs typeface="Arial" panose="020B0604020202020204" pitchFamily="34" charset="0"/>
              </a:rPr>
              <a:t> </a:t>
            </a:r>
            <a:r>
              <a:rPr lang="uk-UA" sz="1800" i="1" dirty="0" err="1">
                <a:effectLst/>
                <a:latin typeface="Arial Narrow" panose="020B0606020202030204" pitchFamily="34" charset="0"/>
                <a:ea typeface="Times New Roman" panose="02020603050405020304" pitchFamily="18" charset="0"/>
                <a:cs typeface="Arial" panose="020B0604020202020204" pitchFamily="34" charset="0"/>
              </a:rPr>
              <a:t>вестник</a:t>
            </a:r>
            <a:r>
              <a:rPr lang="uk-UA" sz="1800" dirty="0">
                <a:effectLst/>
                <a:latin typeface="Arial Narrow" panose="020B0606020202030204" pitchFamily="34" charset="0"/>
                <a:ea typeface="Times New Roman" panose="02020603050405020304" pitchFamily="18" charset="0"/>
                <a:cs typeface="Arial" panose="020B0604020202020204" pitchFamily="34" charset="0"/>
              </a:rPr>
              <a:t>, 1818 р.). </a:t>
            </a:r>
            <a:endParaRPr lang="cs-CZ" sz="1800" dirty="0">
              <a:effectLst/>
              <a:latin typeface="Arial Narrow" panose="020B0606020202030204" pitchFamily="34" charset="0"/>
              <a:ea typeface="Times New Roman" panose="02020603050405020304" pitchFamily="18" charset="0"/>
            </a:endParaRPr>
          </a:p>
          <a:p>
            <a:pPr marL="285750" indent="-285750" algn="just">
              <a:buFont typeface="Arial" panose="020B0604020202020204" pitchFamily="34" charset="0"/>
              <a:buChar char="•"/>
            </a:pPr>
            <a:r>
              <a:rPr lang="cs-CZ" sz="1800" b="1" dirty="0">
                <a:solidFill>
                  <a:srgbClr val="C00000"/>
                </a:solidFill>
                <a:effectLst/>
                <a:latin typeface="Arial Narrow" panose="020B0606020202030204" pitchFamily="34" charset="0"/>
                <a:ea typeface="Times New Roman" panose="02020603050405020304" pitchFamily="18" charset="0"/>
                <a:cs typeface="Arial" panose="020B0604020202020204" pitchFamily="34" charset="0"/>
              </a:rPr>
              <a:t>Oleksij </a:t>
            </a:r>
            <a:r>
              <a:rPr lang="cs-CZ" sz="1800" b="1" dirty="0" err="1">
                <a:solidFill>
                  <a:srgbClr val="C00000"/>
                </a:solidFill>
                <a:effectLst/>
                <a:latin typeface="Arial Narrow" panose="020B0606020202030204" pitchFamily="34" charset="0"/>
                <a:ea typeface="Times New Roman" panose="02020603050405020304" pitchFamily="18" charset="0"/>
                <a:cs typeface="Arial" panose="020B0604020202020204" pitchFamily="34" charset="0"/>
              </a:rPr>
              <a:t>Pavlovskyj</a:t>
            </a:r>
            <a:r>
              <a:rPr lang="cs-CZ" sz="1800" b="1" dirty="0">
                <a:solidFill>
                  <a:srgbClr val="C00000"/>
                </a:solidFill>
                <a:effectLst/>
                <a:latin typeface="Arial Narrow" panose="020B0606020202030204" pitchFamily="34" charset="0"/>
                <a:ea typeface="Times New Roman" panose="02020603050405020304" pitchFamily="18" charset="0"/>
                <a:cs typeface="Arial" panose="020B0604020202020204" pitchFamily="34" charset="0"/>
              </a:rPr>
              <a:t> </a:t>
            </a:r>
            <a:r>
              <a:rPr lang="cs-CZ" sz="1800" dirty="0">
                <a:effectLst/>
                <a:latin typeface="Arial Narrow" panose="020B0606020202030204" pitchFamily="34" charset="0"/>
                <a:ea typeface="Times New Roman" panose="02020603050405020304" pitchFamily="18" charset="0"/>
                <a:cs typeface="Arial" panose="020B0604020202020204" pitchFamily="34" charset="0"/>
              </a:rPr>
              <a:t>- </a:t>
            </a:r>
            <a:r>
              <a:rPr lang="uk-UA" sz="1800" b="1" i="1" dirty="0" err="1">
                <a:solidFill>
                  <a:schemeClr val="accent3">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Грамматика</a:t>
            </a:r>
            <a:r>
              <a:rPr lang="uk-UA" sz="1800" b="1" i="1" dirty="0">
                <a:solidFill>
                  <a:schemeClr val="accent3">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 </a:t>
            </a:r>
            <a:r>
              <a:rPr lang="uk-UA" sz="1800" b="1" i="1" dirty="0" err="1">
                <a:solidFill>
                  <a:schemeClr val="accent3">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малороссийского</a:t>
            </a:r>
            <a:r>
              <a:rPr lang="uk-UA" sz="1800" b="1" i="1" dirty="0">
                <a:solidFill>
                  <a:schemeClr val="accent3">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 </a:t>
            </a:r>
            <a:r>
              <a:rPr lang="uk-UA" sz="1800" b="1" i="1" dirty="0" err="1">
                <a:solidFill>
                  <a:schemeClr val="accent3">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наречия</a:t>
            </a:r>
            <a:r>
              <a:rPr lang="cs-CZ" sz="1800" b="1" i="1" dirty="0">
                <a:solidFill>
                  <a:schemeClr val="accent3">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 </a:t>
            </a:r>
            <a:r>
              <a:rPr lang="cs-CZ" sz="1800" dirty="0">
                <a:effectLst/>
                <a:latin typeface="Arial Narrow" panose="020B0606020202030204" pitchFamily="34" charset="0"/>
                <a:ea typeface="Times New Roman" panose="02020603050405020304" pitchFamily="18" charset="0"/>
                <a:cs typeface="Arial" panose="020B0604020202020204" pitchFamily="34" charset="0"/>
              </a:rPr>
              <a:t>(1818)</a:t>
            </a:r>
          </a:p>
          <a:p>
            <a:pPr marL="285750" indent="-285750" algn="just">
              <a:buFont typeface="Arial" panose="020B0604020202020204" pitchFamily="34" charset="0"/>
              <a:buChar char="•"/>
            </a:pPr>
            <a:endParaRPr lang="cs-CZ" dirty="0">
              <a:latin typeface="Arial Narrow" panose="020B060602020203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cs-CZ" b="1" dirty="0">
                <a:latin typeface="Arial Narrow" panose="020B0606020202030204" pitchFamily="34" charset="0"/>
                <a:ea typeface="Times New Roman" panose="02020603050405020304" pitchFamily="18" charset="0"/>
                <a:cs typeface="Arial" panose="020B0604020202020204" pitchFamily="34" charset="0"/>
              </a:rPr>
              <a:t>Do 30. let </a:t>
            </a:r>
            <a:r>
              <a:rPr lang="cs-CZ" dirty="0">
                <a:latin typeface="Arial Narrow" panose="020B0606020202030204" pitchFamily="34" charset="0"/>
                <a:ea typeface="Times New Roman" panose="02020603050405020304" pitchFamily="18" charset="0"/>
                <a:cs typeface="Arial" panose="020B0604020202020204" pitchFamily="34" charset="0"/>
              </a:rPr>
              <a:t>– pouze jednotlivé básně </a:t>
            </a:r>
            <a:r>
              <a:rPr lang="cs-CZ" b="1" dirty="0">
                <a:solidFill>
                  <a:srgbClr val="C00000"/>
                </a:solidFill>
                <a:latin typeface="Arial Narrow" panose="020B0606020202030204" pitchFamily="34" charset="0"/>
                <a:ea typeface="Times New Roman" panose="02020603050405020304" pitchFamily="18" charset="0"/>
                <a:cs typeface="Arial" panose="020B0604020202020204" pitchFamily="34" charset="0"/>
              </a:rPr>
              <a:t>Petra </a:t>
            </a:r>
            <a:r>
              <a:rPr lang="cs-CZ" b="1" dirty="0" err="1">
                <a:solidFill>
                  <a:srgbClr val="C00000"/>
                </a:solidFill>
                <a:latin typeface="Arial Narrow" panose="020B0606020202030204" pitchFamily="34" charset="0"/>
                <a:ea typeface="Times New Roman" panose="02020603050405020304" pitchFamily="18" charset="0"/>
                <a:cs typeface="Arial" panose="020B0604020202020204" pitchFamily="34" charset="0"/>
              </a:rPr>
              <a:t>Hulaka-Artemovského</a:t>
            </a:r>
            <a:r>
              <a:rPr lang="cs-CZ" b="1" dirty="0">
                <a:solidFill>
                  <a:srgbClr val="C00000"/>
                </a:solidFill>
                <a:latin typeface="Arial Narrow" panose="020B0606020202030204" pitchFamily="34" charset="0"/>
                <a:ea typeface="Times New Roman" panose="02020603050405020304" pitchFamily="18" charset="0"/>
                <a:cs typeface="Arial" panose="020B0604020202020204" pitchFamily="34" charset="0"/>
              </a:rPr>
              <a:t> </a:t>
            </a:r>
            <a:r>
              <a:rPr lang="cs-CZ" dirty="0">
                <a:latin typeface="Arial Narrow" panose="020B0606020202030204" pitchFamily="34" charset="0"/>
                <a:ea typeface="Times New Roman" panose="02020603050405020304" pitchFamily="18" charset="0"/>
                <a:cs typeface="Arial" panose="020B0604020202020204" pitchFamily="34" charset="0"/>
              </a:rPr>
              <a:t>a </a:t>
            </a:r>
            <a:r>
              <a:rPr lang="cs-CZ" b="1" dirty="0" err="1">
                <a:solidFill>
                  <a:srgbClr val="C00000"/>
                </a:solidFill>
                <a:latin typeface="Arial Narrow" panose="020B0606020202030204" pitchFamily="34" charset="0"/>
                <a:ea typeface="Times New Roman" panose="02020603050405020304" pitchFamily="18" charset="0"/>
                <a:cs typeface="Arial" panose="020B0604020202020204" pitchFamily="34" charset="0"/>
              </a:rPr>
              <a:t>Levka</a:t>
            </a:r>
            <a:r>
              <a:rPr lang="cs-CZ" b="1" dirty="0">
                <a:solidFill>
                  <a:srgbClr val="C00000"/>
                </a:solidFill>
                <a:latin typeface="Arial Narrow" panose="020B0606020202030204" pitchFamily="34" charset="0"/>
                <a:ea typeface="Times New Roman" panose="02020603050405020304" pitchFamily="18" charset="0"/>
                <a:cs typeface="Arial" panose="020B0604020202020204" pitchFamily="34" charset="0"/>
              </a:rPr>
              <a:t> </a:t>
            </a:r>
            <a:r>
              <a:rPr lang="cs-CZ" b="1" dirty="0" err="1">
                <a:solidFill>
                  <a:srgbClr val="C00000"/>
                </a:solidFill>
                <a:latin typeface="Arial Narrow" panose="020B0606020202030204" pitchFamily="34" charset="0"/>
                <a:ea typeface="Times New Roman" panose="02020603050405020304" pitchFamily="18" charset="0"/>
                <a:cs typeface="Arial" panose="020B0604020202020204" pitchFamily="34" charset="0"/>
              </a:rPr>
              <a:t>Borovykovského</a:t>
            </a:r>
            <a:r>
              <a:rPr lang="cs-CZ" dirty="0">
                <a:latin typeface="Arial Narrow" panose="020B0606020202030204" pitchFamily="34" charset="0"/>
                <a:ea typeface="Times New Roman" panose="02020603050405020304" pitchFamily="18" charset="0"/>
                <a:cs typeface="Arial" panose="020B0604020202020204" pitchFamily="34" charset="0"/>
              </a:rPr>
              <a:t>. </a:t>
            </a:r>
          </a:p>
          <a:p>
            <a:pPr marL="285750" indent="-285750" algn="just">
              <a:buFont typeface="Arial" panose="020B0604020202020204" pitchFamily="34" charset="0"/>
              <a:buChar char="•"/>
            </a:pPr>
            <a:r>
              <a:rPr lang="cs-CZ" sz="1800" b="1" dirty="0" err="1">
                <a:solidFill>
                  <a:srgbClr val="C00000"/>
                </a:solidFill>
                <a:effectLst/>
                <a:latin typeface="Arial Narrow" panose="020B0606020202030204" pitchFamily="34" charset="0"/>
                <a:ea typeface="Times New Roman" panose="02020603050405020304" pitchFamily="18" charset="0"/>
                <a:cs typeface="Arial" panose="020B0604020202020204" pitchFamily="34" charset="0"/>
              </a:rPr>
              <a:t>Hryhorij</a:t>
            </a:r>
            <a:r>
              <a:rPr lang="cs-CZ" sz="1800" b="1" dirty="0">
                <a:solidFill>
                  <a:srgbClr val="C00000"/>
                </a:solidFill>
                <a:effectLst/>
                <a:latin typeface="Arial Narrow" panose="020B0606020202030204" pitchFamily="34" charset="0"/>
                <a:ea typeface="Times New Roman" panose="02020603050405020304" pitchFamily="18" charset="0"/>
                <a:cs typeface="Arial" panose="020B0604020202020204" pitchFamily="34" charset="0"/>
              </a:rPr>
              <a:t> </a:t>
            </a:r>
            <a:r>
              <a:rPr lang="cs-CZ" sz="1800" b="1" dirty="0" err="1">
                <a:solidFill>
                  <a:srgbClr val="C00000"/>
                </a:solidFill>
                <a:effectLst/>
                <a:latin typeface="Arial Narrow" panose="020B0606020202030204" pitchFamily="34" charset="0"/>
                <a:ea typeface="Times New Roman" panose="02020603050405020304" pitchFamily="18" charset="0"/>
                <a:cs typeface="Arial" panose="020B0604020202020204" pitchFamily="34" charset="0"/>
              </a:rPr>
              <a:t>Kvitka</a:t>
            </a:r>
            <a:r>
              <a:rPr lang="cs-CZ" sz="1800" b="1" dirty="0">
                <a:solidFill>
                  <a:srgbClr val="C00000"/>
                </a:solidFill>
                <a:effectLst/>
                <a:latin typeface="Arial Narrow" panose="020B0606020202030204" pitchFamily="34" charset="0"/>
                <a:ea typeface="Times New Roman" panose="02020603050405020304" pitchFamily="18" charset="0"/>
                <a:cs typeface="Arial" panose="020B0604020202020204" pitchFamily="34" charset="0"/>
              </a:rPr>
              <a:t> </a:t>
            </a:r>
            <a:r>
              <a:rPr lang="cs-CZ" sz="1800" b="1" dirty="0" err="1">
                <a:solidFill>
                  <a:srgbClr val="C00000"/>
                </a:solidFill>
                <a:effectLst/>
                <a:latin typeface="Arial Narrow" panose="020B0606020202030204" pitchFamily="34" charset="0"/>
                <a:ea typeface="Times New Roman" panose="02020603050405020304" pitchFamily="18" charset="0"/>
                <a:cs typeface="Arial" panose="020B0604020202020204" pitchFamily="34" charset="0"/>
              </a:rPr>
              <a:t>Osnovjanenko</a:t>
            </a:r>
            <a:r>
              <a:rPr lang="cs-CZ" sz="1800" b="1" dirty="0">
                <a:solidFill>
                  <a:srgbClr val="C00000"/>
                </a:solidFill>
                <a:effectLst/>
                <a:latin typeface="Arial Narrow" panose="020B0606020202030204" pitchFamily="34" charset="0"/>
                <a:ea typeface="Times New Roman" panose="02020603050405020304" pitchFamily="18" charset="0"/>
                <a:cs typeface="Arial" panose="020B0604020202020204" pitchFamily="34" charset="0"/>
              </a:rPr>
              <a:t> </a:t>
            </a:r>
            <a:r>
              <a:rPr lang="cs-CZ" sz="1800" dirty="0">
                <a:effectLst/>
                <a:latin typeface="Arial Narrow" panose="020B0606020202030204" pitchFamily="34" charset="0"/>
                <a:ea typeface="Times New Roman" panose="02020603050405020304" pitchFamily="18" charset="0"/>
                <a:cs typeface="Arial" panose="020B0604020202020204" pitchFamily="34" charset="0"/>
              </a:rPr>
              <a:t>– </a:t>
            </a:r>
            <a:r>
              <a:rPr lang="uk-UA" sz="1800" b="1" i="1" u="sng" dirty="0" err="1">
                <a:solidFill>
                  <a:schemeClr val="accent3">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Салдацький</a:t>
            </a:r>
            <a:r>
              <a:rPr lang="uk-UA" sz="1800" b="1" i="1" u="sng" dirty="0">
                <a:solidFill>
                  <a:schemeClr val="accent3">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 </a:t>
            </a:r>
            <a:r>
              <a:rPr lang="uk-UA" sz="1800" b="1" i="1" u="sng" dirty="0" err="1">
                <a:solidFill>
                  <a:schemeClr val="accent3">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патрет</a:t>
            </a:r>
            <a:r>
              <a:rPr lang="uk-UA" sz="1800" b="1" i="1" u="sng" dirty="0">
                <a:solidFill>
                  <a:schemeClr val="accent3">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 </a:t>
            </a:r>
            <a:r>
              <a:rPr lang="uk-UA" sz="1800" u="sng" dirty="0">
                <a:effectLst/>
                <a:latin typeface="Arial Narrow" panose="020B0606020202030204" pitchFamily="34" charset="0"/>
                <a:ea typeface="Times New Roman" panose="02020603050405020304" pitchFamily="18" charset="0"/>
                <a:cs typeface="Arial" panose="020B0604020202020204" pitchFamily="34" charset="0"/>
              </a:rPr>
              <a:t>(1833)</a:t>
            </a:r>
            <a:r>
              <a:rPr lang="cs-CZ" sz="1800" u="sng" dirty="0">
                <a:effectLst/>
                <a:latin typeface="Arial Narrow" panose="020B0606020202030204" pitchFamily="34" charset="0"/>
                <a:ea typeface="Times New Roman" panose="02020603050405020304" pitchFamily="18" charset="0"/>
                <a:cs typeface="Arial" panose="020B0604020202020204" pitchFamily="34" charset="0"/>
              </a:rPr>
              <a:t>, </a:t>
            </a:r>
            <a:r>
              <a:rPr lang="uk-UA" sz="1800" b="1" i="1" u="sng" dirty="0">
                <a:solidFill>
                  <a:schemeClr val="accent3">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Маруся</a:t>
            </a:r>
            <a:r>
              <a:rPr lang="uk-UA" sz="1800" u="sng" dirty="0">
                <a:effectLst/>
                <a:latin typeface="Arial Narrow" panose="020B0606020202030204" pitchFamily="34" charset="0"/>
                <a:ea typeface="Times New Roman" panose="02020603050405020304" pitchFamily="18" charset="0"/>
                <a:cs typeface="Arial" panose="020B0604020202020204" pitchFamily="34" charset="0"/>
              </a:rPr>
              <a:t> (1834)</a:t>
            </a:r>
          </a:p>
          <a:p>
            <a:pPr algn="just"/>
            <a:r>
              <a:rPr lang="uk-UA" sz="1800" dirty="0">
                <a:effectLst/>
                <a:latin typeface="Arial Narrow" panose="020B0606020202030204" pitchFamily="34" charset="0"/>
                <a:ea typeface="Times New Roman" panose="02020603050405020304" pitchFamily="18" charset="0"/>
                <a:cs typeface="Arial" panose="020B0604020202020204" pitchFamily="34" charset="0"/>
              </a:rPr>
              <a:t> </a:t>
            </a:r>
            <a:endParaRPr lang="cs-CZ" sz="1800" dirty="0">
              <a:effectLst/>
              <a:latin typeface="Arial Narrow" panose="020B0606020202030204" pitchFamily="34" charset="0"/>
              <a:ea typeface="Times New Roman" panose="02020603050405020304" pitchFamily="18" charset="0"/>
            </a:endParaRPr>
          </a:p>
          <a:p>
            <a:pPr marL="285750" indent="-285750" algn="just">
              <a:buFont typeface="Arial" panose="020B0604020202020204" pitchFamily="34" charset="0"/>
              <a:buChar char="•"/>
            </a:pPr>
            <a:r>
              <a:rPr lang="cs-CZ" u="sng" dirty="0">
                <a:latin typeface="Arial Narrow" panose="020B0606020202030204" pitchFamily="34" charset="0"/>
                <a:ea typeface="Times New Roman" panose="02020603050405020304" pitchFamily="18" charset="0"/>
                <a:cs typeface="Arial" panose="020B0604020202020204" pitchFamily="34" charset="0"/>
              </a:rPr>
              <a:t>Základní korpus děl ukrajinským jazykem ve 20.–30. letech = </a:t>
            </a:r>
            <a:r>
              <a:rPr lang="cs-CZ" b="1" u="sng" dirty="0">
                <a:latin typeface="Arial Narrow" panose="020B0606020202030204" pitchFamily="34" charset="0"/>
                <a:ea typeface="Times New Roman" panose="02020603050405020304" pitchFamily="18" charset="0"/>
                <a:cs typeface="Arial" panose="020B0604020202020204" pitchFamily="34" charset="0"/>
              </a:rPr>
              <a:t>vydání písní, folkloru, lidové tvorby. </a:t>
            </a:r>
          </a:p>
          <a:p>
            <a:pPr marL="285750" indent="-285750" algn="just">
              <a:buFont typeface="Arial" panose="020B0604020202020204" pitchFamily="34" charset="0"/>
              <a:buChar char="•"/>
            </a:pPr>
            <a:r>
              <a:rPr lang="cs-CZ" sz="1800" b="1" u="sng" dirty="0">
                <a:effectLst/>
                <a:latin typeface="Arial Narrow" panose="020B0606020202030204" pitchFamily="34" charset="0"/>
                <a:ea typeface="Times New Roman" panose="02020603050405020304" pitchFamily="18" charset="0"/>
                <a:cs typeface="Arial" panose="020B0604020202020204" pitchFamily="34" charset="0"/>
              </a:rPr>
              <a:t>První básnické sbírky</a:t>
            </a:r>
            <a:r>
              <a:rPr lang="cs-CZ" sz="1800" b="1" dirty="0">
                <a:effectLst/>
                <a:latin typeface="Arial Narrow" panose="020B0606020202030204" pitchFamily="34" charset="0"/>
                <a:ea typeface="Times New Roman" panose="02020603050405020304" pitchFamily="18" charset="0"/>
                <a:cs typeface="Arial" panose="020B0604020202020204" pitchFamily="34" charset="0"/>
              </a:rPr>
              <a:t> </a:t>
            </a:r>
            <a:r>
              <a:rPr lang="cs-CZ" sz="1800" dirty="0">
                <a:effectLst/>
                <a:latin typeface="Arial Narrow" panose="020B0606020202030204" pitchFamily="34" charset="0"/>
                <a:ea typeface="Times New Roman" panose="02020603050405020304" pitchFamily="18" charset="0"/>
                <a:cs typeface="Arial" panose="020B0604020202020204" pitchFamily="34" charset="0"/>
              </a:rPr>
              <a:t>- </a:t>
            </a:r>
            <a:r>
              <a:rPr lang="uk-UA" sz="1800" b="1" i="1" dirty="0">
                <a:solidFill>
                  <a:schemeClr val="accent3">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Думки і пісні та ще дещо</a:t>
            </a:r>
            <a:r>
              <a:rPr lang="cs-CZ" sz="1800" b="1" i="1" dirty="0">
                <a:solidFill>
                  <a:schemeClr val="accent3">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 </a:t>
            </a:r>
            <a:r>
              <a:rPr lang="cs-CZ" sz="1800" b="1" dirty="0" err="1">
                <a:solidFill>
                  <a:srgbClr val="C00000"/>
                </a:solidFill>
                <a:effectLst/>
                <a:latin typeface="Arial Narrow" panose="020B0606020202030204" pitchFamily="34" charset="0"/>
                <a:ea typeface="Times New Roman" panose="02020603050405020304" pitchFamily="18" charset="0"/>
                <a:cs typeface="Arial" panose="020B0604020202020204" pitchFamily="34" charset="0"/>
              </a:rPr>
              <a:t>Amvrosije</a:t>
            </a:r>
            <a:r>
              <a:rPr lang="cs-CZ" sz="1800" b="1" dirty="0">
                <a:solidFill>
                  <a:srgbClr val="C00000"/>
                </a:solidFill>
                <a:effectLst/>
                <a:latin typeface="Arial Narrow" panose="020B0606020202030204" pitchFamily="34" charset="0"/>
                <a:ea typeface="Times New Roman" panose="02020603050405020304" pitchFamily="18" charset="0"/>
                <a:cs typeface="Arial" panose="020B0604020202020204" pitchFamily="34" charset="0"/>
              </a:rPr>
              <a:t> </a:t>
            </a:r>
            <a:r>
              <a:rPr lang="cs-CZ" sz="1800" b="1" dirty="0" err="1">
                <a:solidFill>
                  <a:srgbClr val="C00000"/>
                </a:solidFill>
                <a:effectLst/>
                <a:latin typeface="Arial Narrow" panose="020B0606020202030204" pitchFamily="34" charset="0"/>
                <a:ea typeface="Times New Roman" panose="02020603050405020304" pitchFamily="18" charset="0"/>
                <a:cs typeface="Arial" panose="020B0604020202020204" pitchFamily="34" charset="0"/>
              </a:rPr>
              <a:t>Metlynského</a:t>
            </a:r>
            <a:r>
              <a:rPr lang="cs-CZ" sz="1800" b="1" dirty="0">
                <a:solidFill>
                  <a:srgbClr val="C00000"/>
                </a:solidFill>
                <a:effectLst/>
                <a:latin typeface="Arial Narrow" panose="020B0606020202030204" pitchFamily="34" charset="0"/>
                <a:ea typeface="Times New Roman" panose="02020603050405020304" pitchFamily="18" charset="0"/>
                <a:cs typeface="Arial" panose="020B0604020202020204" pitchFamily="34" charset="0"/>
              </a:rPr>
              <a:t> </a:t>
            </a:r>
            <a:r>
              <a:rPr lang="cs-CZ" sz="1800" dirty="0">
                <a:effectLst/>
                <a:latin typeface="Arial Narrow" panose="020B0606020202030204" pitchFamily="34" charset="0"/>
                <a:ea typeface="Times New Roman" panose="02020603050405020304" pitchFamily="18" charset="0"/>
                <a:cs typeface="Arial" panose="020B0604020202020204" pitchFamily="34" charset="0"/>
              </a:rPr>
              <a:t>a </a:t>
            </a:r>
            <a:r>
              <a:rPr lang="uk-UA" sz="1800" b="1" i="1" dirty="0" err="1">
                <a:solidFill>
                  <a:schemeClr val="accent3">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Украинские</a:t>
            </a:r>
            <a:r>
              <a:rPr lang="uk-UA" sz="1800" b="1" i="1" dirty="0">
                <a:solidFill>
                  <a:schemeClr val="accent3">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 </a:t>
            </a:r>
            <a:r>
              <a:rPr lang="uk-UA" sz="1800" b="1" i="1" dirty="0" err="1">
                <a:solidFill>
                  <a:schemeClr val="accent3">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баллады</a:t>
            </a:r>
            <a:r>
              <a:rPr lang="uk-UA" sz="1800" b="1" i="1" dirty="0">
                <a:solidFill>
                  <a:schemeClr val="accent3">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 </a:t>
            </a:r>
            <a:r>
              <a:rPr lang="cs-CZ" sz="1800" b="1" dirty="0">
                <a:solidFill>
                  <a:srgbClr val="C00000"/>
                </a:solidFill>
                <a:effectLst/>
                <a:latin typeface="Arial Narrow" panose="020B0606020202030204" pitchFamily="34" charset="0"/>
                <a:ea typeface="Times New Roman" panose="02020603050405020304" pitchFamily="18" charset="0"/>
                <a:cs typeface="Arial" panose="020B0604020202020204" pitchFamily="34" charset="0"/>
              </a:rPr>
              <a:t>Mykoly </a:t>
            </a:r>
            <a:r>
              <a:rPr lang="cs-CZ" sz="1800" b="1" dirty="0" err="1">
                <a:solidFill>
                  <a:srgbClr val="C00000"/>
                </a:solidFill>
                <a:effectLst/>
                <a:latin typeface="Arial Narrow" panose="020B0606020202030204" pitchFamily="34" charset="0"/>
                <a:ea typeface="Times New Roman" panose="02020603050405020304" pitchFamily="18" charset="0"/>
                <a:cs typeface="Arial" panose="020B0604020202020204" pitchFamily="34" charset="0"/>
              </a:rPr>
              <a:t>Kostomarova</a:t>
            </a:r>
            <a:r>
              <a:rPr lang="cs-CZ" sz="1800" b="1" dirty="0">
                <a:solidFill>
                  <a:srgbClr val="C00000"/>
                </a:solidFill>
                <a:effectLst/>
                <a:latin typeface="Arial Narrow" panose="020B0606020202030204" pitchFamily="34" charset="0"/>
                <a:ea typeface="Times New Roman" panose="02020603050405020304" pitchFamily="18" charset="0"/>
                <a:cs typeface="Arial" panose="020B0604020202020204" pitchFamily="34" charset="0"/>
              </a:rPr>
              <a:t> </a:t>
            </a:r>
            <a:r>
              <a:rPr lang="cs-CZ" sz="1800" dirty="0">
                <a:effectLst/>
                <a:latin typeface="Arial Narrow" panose="020B0606020202030204" pitchFamily="34" charset="0"/>
                <a:ea typeface="Times New Roman" panose="02020603050405020304" pitchFamily="18" charset="0"/>
                <a:cs typeface="Arial" panose="020B0604020202020204" pitchFamily="34" charset="0"/>
              </a:rPr>
              <a:t>se objevují až roku </a:t>
            </a:r>
            <a:r>
              <a:rPr lang="uk-UA" sz="1800" dirty="0">
                <a:effectLst/>
                <a:latin typeface="Arial Narrow" panose="020B0606020202030204" pitchFamily="34" charset="0"/>
                <a:ea typeface="Times New Roman" panose="02020603050405020304" pitchFamily="18" charset="0"/>
                <a:cs typeface="Arial" panose="020B0604020202020204" pitchFamily="34" charset="0"/>
              </a:rPr>
              <a:t>1839 року. </a:t>
            </a:r>
            <a:endParaRPr lang="cs-CZ" sz="1800" dirty="0">
              <a:effectLst/>
              <a:latin typeface="Arial Narrow" panose="020B0606020202030204" pitchFamily="34" charset="0"/>
              <a:ea typeface="Times New Roman" panose="02020603050405020304" pitchFamily="18" charset="0"/>
            </a:endParaRPr>
          </a:p>
        </p:txBody>
      </p:sp>
      <p:sp>
        <p:nvSpPr>
          <p:cNvPr id="15" name="TextovéPole 14">
            <a:extLst>
              <a:ext uri="{FF2B5EF4-FFF2-40B4-BE49-F238E27FC236}">
                <a16:creationId xmlns:a16="http://schemas.microsoft.com/office/drawing/2014/main" id="{A2113327-5BC3-9AEF-B74A-EE06DFF1E5F3}"/>
              </a:ext>
            </a:extLst>
          </p:cNvPr>
          <p:cNvSpPr txBox="1"/>
          <p:nvPr/>
        </p:nvSpPr>
        <p:spPr>
          <a:xfrm>
            <a:off x="179512" y="6172810"/>
            <a:ext cx="4572000" cy="280526"/>
          </a:xfrm>
          <a:prstGeom prst="rect">
            <a:avLst/>
          </a:prstGeom>
          <a:noFill/>
        </p:spPr>
        <p:txBody>
          <a:bodyPr wrap="square">
            <a:spAutoFit/>
          </a:bodyPr>
          <a:lstStyle/>
          <a:p>
            <a:pPr indent="254000" algn="just">
              <a:lnSpc>
                <a:spcPts val="1400"/>
              </a:lnSpc>
            </a:pPr>
            <a:r>
              <a:rPr lang="cs-CZ" sz="1800" b="1" u="sng" dirty="0">
                <a:solidFill>
                  <a:srgbClr val="0070C0"/>
                </a:solidFill>
                <a:effectLst/>
                <a:latin typeface="Arial Narrow" panose="020B0606020202030204" pitchFamily="34" charset="0"/>
                <a:ea typeface="Times New Roman" panose="02020603050405020304" pitchFamily="18" charset="0"/>
              </a:rPr>
              <a:t>Koncepce- paradigma o smrti Ukrajiny</a:t>
            </a:r>
            <a:endParaRPr lang="cs-CZ"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8782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23528" y="332656"/>
            <a:ext cx="5987537" cy="1477328"/>
          </a:xfrm>
          <a:prstGeom prst="rect">
            <a:avLst/>
          </a:prstGeom>
        </p:spPr>
        <p:txBody>
          <a:bodyPr wrap="none">
            <a:spAutoFit/>
          </a:bodyPr>
          <a:lstStyle/>
          <a:p>
            <a:r>
              <a:rPr lang="cs-CZ" b="1" u="sng" dirty="0">
                <a:solidFill>
                  <a:srgbClr val="00B0F0"/>
                </a:solidFill>
                <a:latin typeface="Arial" pitchFamily="34" charset="0"/>
                <a:ea typeface="Times New Roman" pitchFamily="18" charset="0"/>
                <a:cs typeface="Times New Roman" pitchFamily="18" charset="0"/>
                <a:sym typeface="Times New Roman" pitchFamily="18" charset="0"/>
              </a:rPr>
              <a:t>Tendence</a:t>
            </a:r>
          </a:p>
          <a:p>
            <a:pPr marL="285750" indent="-285750">
              <a:buFont typeface="Arial" panose="020B0604020202020204" pitchFamily="34" charset="0"/>
              <a:buChar char="•"/>
            </a:pPr>
            <a:r>
              <a:rPr lang="cs-CZ" u="sng" dirty="0">
                <a:solidFill>
                  <a:srgbClr val="000000"/>
                </a:solidFill>
                <a:latin typeface="Arial" pitchFamily="34" charset="0"/>
                <a:ea typeface="Times New Roman" pitchFamily="18" charset="0"/>
                <a:cs typeface="Times New Roman" pitchFamily="18" charset="0"/>
                <a:sym typeface="Times New Roman" pitchFamily="18" charset="0"/>
              </a:rPr>
              <a:t>bilingvismus</a:t>
            </a:r>
          </a:p>
          <a:p>
            <a:pPr marL="285750" indent="-285750">
              <a:buFont typeface="Arial" panose="020B0604020202020204" pitchFamily="34" charset="0"/>
              <a:buChar char="•"/>
            </a:pPr>
            <a:r>
              <a:rPr lang="cs-CZ" u="sng" dirty="0">
                <a:solidFill>
                  <a:srgbClr val="000000"/>
                </a:solidFill>
                <a:latin typeface="Arial" pitchFamily="34" charset="0"/>
                <a:cs typeface="Times New Roman" pitchFamily="18" charset="0"/>
                <a:sym typeface="Times New Roman" pitchFamily="18" charset="0"/>
              </a:rPr>
              <a:t>pozvolné projektování nové identity</a:t>
            </a:r>
            <a:r>
              <a:rPr lang="cs-CZ" dirty="0">
                <a:solidFill>
                  <a:srgbClr val="000000"/>
                </a:solidFill>
                <a:latin typeface="Arial" pitchFamily="34" charset="0"/>
                <a:cs typeface="Times New Roman" pitchFamily="18" charset="0"/>
                <a:sym typeface="Times New Roman" pitchFamily="18" charset="0"/>
              </a:rPr>
              <a:t> – neinstitucionální</a:t>
            </a:r>
          </a:p>
          <a:p>
            <a:pPr marL="285750" indent="-285750">
              <a:buFont typeface="Arial" panose="020B0604020202020204" pitchFamily="34" charset="0"/>
              <a:buChar char="•"/>
            </a:pPr>
            <a:r>
              <a:rPr lang="cs-CZ" dirty="0">
                <a:solidFill>
                  <a:srgbClr val="000000"/>
                </a:solidFill>
                <a:latin typeface="Arial" pitchFamily="34" charset="0"/>
                <a:cs typeface="Times New Roman" pitchFamily="18" charset="0"/>
                <a:sym typeface="Times New Roman" pitchFamily="18" charset="0"/>
              </a:rPr>
              <a:t>dominance </a:t>
            </a:r>
            <a:r>
              <a:rPr lang="cs-CZ" b="1" dirty="0">
                <a:solidFill>
                  <a:srgbClr val="000000"/>
                </a:solidFill>
                <a:latin typeface="Arial" pitchFamily="34" charset="0"/>
                <a:cs typeface="Times New Roman" pitchFamily="18" charset="0"/>
                <a:sym typeface="Times New Roman" pitchFamily="18" charset="0"/>
              </a:rPr>
              <a:t>travestie a burlesky </a:t>
            </a:r>
          </a:p>
          <a:p>
            <a:pPr marL="285750" indent="-285750">
              <a:buFont typeface="Arial" panose="020B0604020202020204" pitchFamily="34" charset="0"/>
              <a:buChar char="•"/>
            </a:pPr>
            <a:r>
              <a:rPr lang="cs-CZ" b="1" dirty="0">
                <a:solidFill>
                  <a:srgbClr val="000000"/>
                </a:solidFill>
                <a:latin typeface="Arial" pitchFamily="34" charset="0"/>
                <a:cs typeface="Times New Roman" pitchFamily="18" charset="0"/>
                <a:sym typeface="Times New Roman" pitchFamily="18" charset="0"/>
              </a:rPr>
              <a:t>předělávky a </a:t>
            </a:r>
            <a:r>
              <a:rPr lang="cs-CZ" b="1" dirty="0" err="1">
                <a:solidFill>
                  <a:srgbClr val="000000"/>
                </a:solidFill>
                <a:latin typeface="Arial" pitchFamily="34" charset="0"/>
                <a:cs typeface="Times New Roman" pitchFamily="18" charset="0"/>
                <a:sym typeface="Times New Roman" pitchFamily="18" charset="0"/>
              </a:rPr>
              <a:t>přezpěvy</a:t>
            </a:r>
            <a:r>
              <a:rPr lang="cs-CZ" b="1" dirty="0">
                <a:solidFill>
                  <a:srgbClr val="000000"/>
                </a:solidFill>
                <a:latin typeface="Arial" pitchFamily="34" charset="0"/>
                <a:cs typeface="Times New Roman" pitchFamily="18" charset="0"/>
                <a:sym typeface="Times New Roman" pitchFamily="18" charset="0"/>
              </a:rPr>
              <a:t> ze světové literatury</a:t>
            </a:r>
            <a:endParaRPr lang="cs-CZ" b="1" dirty="0"/>
          </a:p>
        </p:txBody>
      </p:sp>
      <p:sp>
        <p:nvSpPr>
          <p:cNvPr id="5" name="Obdélník 4"/>
          <p:cNvSpPr/>
          <p:nvPr/>
        </p:nvSpPr>
        <p:spPr>
          <a:xfrm>
            <a:off x="323528" y="1700808"/>
            <a:ext cx="8136904" cy="1200329"/>
          </a:xfrm>
          <a:prstGeom prst="rect">
            <a:avLst/>
          </a:prstGeom>
        </p:spPr>
        <p:txBody>
          <a:bodyPr wrap="square">
            <a:spAutoFit/>
          </a:bodyPr>
          <a:lstStyle/>
          <a:p>
            <a:pPr marL="285750" indent="-285750">
              <a:buFont typeface="Arial" panose="020B0604020202020204" pitchFamily="34" charset="0"/>
              <a:buChar char="•"/>
            </a:pPr>
            <a:r>
              <a:rPr lang="cs-CZ" b="1" u="sng" dirty="0">
                <a:solidFill>
                  <a:srgbClr val="000000"/>
                </a:solidFill>
                <a:latin typeface="Arial" pitchFamily="34" charset="0"/>
                <a:ea typeface="Times New Roman" pitchFamily="18" charset="0"/>
                <a:cs typeface="Times New Roman" pitchFamily="18" charset="0"/>
                <a:sym typeface="Times New Roman" pitchFamily="18" charset="0"/>
              </a:rPr>
              <a:t>syntéza třech uměleckých živlů </a:t>
            </a:r>
            <a:r>
              <a:rPr lang="cs-CZ" u="sng" dirty="0">
                <a:solidFill>
                  <a:srgbClr val="000000"/>
                </a:solidFill>
                <a:latin typeface="Arial" pitchFamily="34" charset="0"/>
                <a:ea typeface="Times New Roman" pitchFamily="18" charset="0"/>
                <a:cs typeface="Times New Roman" pitchFamily="18" charset="0"/>
                <a:sym typeface="Times New Roman" pitchFamily="18" charset="0"/>
              </a:rPr>
              <a:t>– lidové </a:t>
            </a:r>
            <a:r>
              <a:rPr lang="cs-CZ" u="sng" dirty="0" err="1">
                <a:solidFill>
                  <a:srgbClr val="000000"/>
                </a:solidFill>
                <a:latin typeface="Arial" pitchFamily="34" charset="0"/>
                <a:ea typeface="Times New Roman" pitchFamily="18" charset="0"/>
                <a:cs typeface="Times New Roman" pitchFamily="18" charset="0"/>
                <a:sym typeface="Times New Roman" pitchFamily="18" charset="0"/>
              </a:rPr>
              <a:t>smíchové</a:t>
            </a:r>
            <a:r>
              <a:rPr lang="cs-CZ" u="sng" dirty="0">
                <a:solidFill>
                  <a:srgbClr val="000000"/>
                </a:solidFill>
                <a:latin typeface="Arial" pitchFamily="34" charset="0"/>
                <a:ea typeface="Times New Roman" pitchFamily="18" charset="0"/>
                <a:cs typeface="Times New Roman" pitchFamily="18" charset="0"/>
                <a:sym typeface="Times New Roman" pitchFamily="18" charset="0"/>
              </a:rPr>
              <a:t> kultury, nízkého baroka a nízkého klasicismu</a:t>
            </a:r>
            <a:endParaRPr lang="uk-UA" u="sng" dirty="0">
              <a:solidFill>
                <a:srgbClr val="000000"/>
              </a:solidFill>
              <a:latin typeface="Arial" pitchFamily="34" charset="0"/>
              <a:ea typeface="Times New Roman" pitchFamily="18" charset="0"/>
              <a:cs typeface="Times New Roman" pitchFamily="18" charset="0"/>
              <a:sym typeface="Times New Roman" pitchFamily="18" charset="0"/>
            </a:endParaRPr>
          </a:p>
          <a:p>
            <a:pPr marL="285750" indent="-285750">
              <a:buFont typeface="Arial" panose="020B0604020202020204" pitchFamily="34" charset="0"/>
              <a:buChar char="•"/>
            </a:pPr>
            <a:r>
              <a:rPr lang="cs-CZ" b="1" u="sng" dirty="0">
                <a:solidFill>
                  <a:srgbClr val="000000"/>
                </a:solidFill>
                <a:latin typeface="Arial" pitchFamily="34" charset="0"/>
                <a:ea typeface="Times New Roman" pitchFamily="18" charset="0"/>
                <a:cs typeface="Times New Roman" pitchFamily="18" charset="0"/>
                <a:sym typeface="Times New Roman" pitchFamily="18" charset="0"/>
              </a:rPr>
              <a:t>nediferencovanost</a:t>
            </a:r>
            <a:r>
              <a:rPr lang="cs-CZ" u="sng" dirty="0">
                <a:solidFill>
                  <a:srgbClr val="000000"/>
                </a:solidFill>
                <a:latin typeface="Arial" pitchFamily="34" charset="0"/>
                <a:ea typeface="Times New Roman" pitchFamily="18" charset="0"/>
                <a:cs typeface="Times New Roman" pitchFamily="18" charset="0"/>
                <a:sym typeface="Times New Roman" pitchFamily="18" charset="0"/>
              </a:rPr>
              <a:t> literární situace </a:t>
            </a:r>
          </a:p>
          <a:p>
            <a:endParaRPr lang="cs-CZ" b="1" dirty="0"/>
          </a:p>
        </p:txBody>
      </p:sp>
      <p:sp>
        <p:nvSpPr>
          <p:cNvPr id="14" name="TextovéPole 13">
            <a:extLst>
              <a:ext uri="{FF2B5EF4-FFF2-40B4-BE49-F238E27FC236}">
                <a16:creationId xmlns:a16="http://schemas.microsoft.com/office/drawing/2014/main" id="{913ECECE-608C-6781-5ACE-FCD624F9B327}"/>
              </a:ext>
            </a:extLst>
          </p:cNvPr>
          <p:cNvSpPr txBox="1"/>
          <p:nvPr/>
        </p:nvSpPr>
        <p:spPr>
          <a:xfrm>
            <a:off x="323528" y="2897610"/>
            <a:ext cx="4572000" cy="280526"/>
          </a:xfrm>
          <a:prstGeom prst="rect">
            <a:avLst/>
          </a:prstGeom>
          <a:noFill/>
        </p:spPr>
        <p:txBody>
          <a:bodyPr wrap="square">
            <a:spAutoFit/>
          </a:bodyPr>
          <a:lstStyle/>
          <a:p>
            <a:pPr marL="342900" lvl="0" indent="-342900" algn="just">
              <a:lnSpc>
                <a:spcPts val="1400"/>
              </a:lnSpc>
              <a:spcAft>
                <a:spcPts val="0"/>
              </a:spcAft>
              <a:buSzPts val="1000"/>
              <a:buFont typeface="Symbol" panose="05050102010706020507" pitchFamily="18" charset="2"/>
              <a:buChar char=""/>
              <a:tabLst>
                <a:tab pos="457200" algn="l"/>
              </a:tabLst>
            </a:pPr>
            <a:r>
              <a:rPr lang="cs-CZ" sz="1800" b="1" dirty="0">
                <a:solidFill>
                  <a:srgbClr val="00B0F0"/>
                </a:solidFill>
                <a:effectLst/>
                <a:latin typeface="Arial Narrow" panose="020B0606020202030204" pitchFamily="34" charset="0"/>
                <a:ea typeface="Times New Roman" panose="02020603050405020304" pitchFamily="18" charset="0"/>
              </a:rPr>
              <a:t>předělávky, </a:t>
            </a:r>
            <a:r>
              <a:rPr lang="cs-CZ" sz="1800" b="1" dirty="0" err="1">
                <a:solidFill>
                  <a:srgbClr val="00B0F0"/>
                </a:solidFill>
                <a:effectLst/>
                <a:latin typeface="Arial Narrow" panose="020B0606020202030204" pitchFamily="34" charset="0"/>
                <a:ea typeface="Times New Roman" panose="02020603050405020304" pitchFamily="18" charset="0"/>
              </a:rPr>
              <a:t>přezpěvy</a:t>
            </a:r>
            <a:r>
              <a:rPr lang="cs-CZ" sz="1800" b="1" dirty="0">
                <a:solidFill>
                  <a:srgbClr val="00B0F0"/>
                </a:solidFill>
                <a:effectLst/>
                <a:latin typeface="Arial Narrow" panose="020B0606020202030204" pitchFamily="34" charset="0"/>
                <a:ea typeface="Times New Roman" panose="02020603050405020304" pitchFamily="18" charset="0"/>
              </a:rPr>
              <a:t>, překlady</a:t>
            </a:r>
            <a:endParaRPr lang="cs-CZ" sz="1800" dirty="0">
              <a:effectLst/>
              <a:latin typeface="Times New Roman" panose="02020603050405020304" pitchFamily="18" charset="0"/>
              <a:ea typeface="Times New Roman" panose="02020603050405020304" pitchFamily="18" charset="0"/>
            </a:endParaRPr>
          </a:p>
        </p:txBody>
      </p:sp>
      <p:sp>
        <p:nvSpPr>
          <p:cNvPr id="16" name="TextovéPole 15">
            <a:extLst>
              <a:ext uri="{FF2B5EF4-FFF2-40B4-BE49-F238E27FC236}">
                <a16:creationId xmlns:a16="http://schemas.microsoft.com/office/drawing/2014/main" id="{1176821A-0BC0-9D0C-08CA-A58F98991924}"/>
              </a:ext>
            </a:extLst>
          </p:cNvPr>
          <p:cNvSpPr txBox="1"/>
          <p:nvPr/>
        </p:nvSpPr>
        <p:spPr>
          <a:xfrm>
            <a:off x="323528" y="3244334"/>
            <a:ext cx="4572000" cy="369332"/>
          </a:xfrm>
          <a:prstGeom prst="rect">
            <a:avLst/>
          </a:prstGeom>
          <a:noFill/>
        </p:spPr>
        <p:txBody>
          <a:bodyPr wrap="square">
            <a:spAutoFit/>
          </a:bodyPr>
          <a:lstStyle/>
          <a:p>
            <a:pPr marL="285750" indent="-285750">
              <a:buFont typeface="Arial" panose="020B0604020202020204" pitchFamily="34" charset="0"/>
              <a:buChar char="•"/>
            </a:pPr>
            <a:r>
              <a:rPr lang="cs-CZ" sz="1800" b="1" kern="0" dirty="0">
                <a:solidFill>
                  <a:srgbClr val="00B0F0"/>
                </a:solidFill>
                <a:effectLst/>
                <a:latin typeface="Arial Narrow" panose="020B0606020202030204" pitchFamily="34" charset="0"/>
                <a:ea typeface="Aptos" panose="020B0004020202020204" pitchFamily="34" charset="0"/>
                <a:cs typeface="Times New Roman" panose="02020603050405020304" pitchFamily="18" charset="0"/>
              </a:rPr>
              <a:t>BAJKA</a:t>
            </a:r>
            <a:endParaRPr lang="cs-CZ" dirty="0"/>
          </a:p>
        </p:txBody>
      </p:sp>
      <p:sp>
        <p:nvSpPr>
          <p:cNvPr id="22" name="TextovéPole 21">
            <a:extLst>
              <a:ext uri="{FF2B5EF4-FFF2-40B4-BE49-F238E27FC236}">
                <a16:creationId xmlns:a16="http://schemas.microsoft.com/office/drawing/2014/main" id="{456B019A-918E-2760-9F4B-930971580407}"/>
              </a:ext>
            </a:extLst>
          </p:cNvPr>
          <p:cNvSpPr txBox="1"/>
          <p:nvPr/>
        </p:nvSpPr>
        <p:spPr>
          <a:xfrm>
            <a:off x="323528" y="3655954"/>
            <a:ext cx="7560840" cy="1477328"/>
          </a:xfrm>
          <a:prstGeom prst="rect">
            <a:avLst/>
          </a:prstGeom>
          <a:noFill/>
        </p:spPr>
        <p:txBody>
          <a:bodyPr wrap="square">
            <a:spAutoFit/>
          </a:bodyPr>
          <a:lstStyle/>
          <a:p>
            <a:pPr marL="342900" lvl="0" indent="-342900" algn="just">
              <a:spcAft>
                <a:spcPts val="0"/>
              </a:spcAft>
              <a:buFont typeface="Courier New" panose="02070309020205020404" pitchFamily="49" charset="0"/>
              <a:buChar char="o"/>
            </a:pPr>
            <a:r>
              <a:rPr lang="cs-CZ" sz="1800" b="1" dirty="0">
                <a:solidFill>
                  <a:srgbClr val="C00000"/>
                </a:solidFill>
                <a:effectLst/>
                <a:latin typeface="Arial Narrow" panose="020B0606020202030204" pitchFamily="34" charset="0"/>
                <a:ea typeface="Times New Roman" panose="02020603050405020304" pitchFamily="18" charset="0"/>
              </a:rPr>
              <a:t>Petro </a:t>
            </a:r>
            <a:r>
              <a:rPr lang="cs-CZ" sz="1800" b="1" dirty="0" err="1">
                <a:solidFill>
                  <a:srgbClr val="C00000"/>
                </a:solidFill>
                <a:effectLst/>
                <a:latin typeface="Arial Narrow" panose="020B0606020202030204" pitchFamily="34" charset="0"/>
                <a:ea typeface="Times New Roman" panose="02020603050405020304" pitchFamily="18" charset="0"/>
              </a:rPr>
              <a:t>Hulak-Artemovskyj</a:t>
            </a:r>
            <a:r>
              <a:rPr lang="cs-CZ" sz="1800" dirty="0">
                <a:solidFill>
                  <a:srgbClr val="C00000"/>
                </a:solidFill>
                <a:effectLst/>
                <a:latin typeface="Arial Narrow" panose="020B0606020202030204" pitchFamily="34" charset="0"/>
                <a:ea typeface="Times New Roman" panose="02020603050405020304" pitchFamily="18" charset="0"/>
              </a:rPr>
              <a:t> </a:t>
            </a:r>
            <a:r>
              <a:rPr lang="cs-CZ" sz="1800" dirty="0">
                <a:effectLst/>
                <a:latin typeface="Arial Narrow" panose="020B0606020202030204" pitchFamily="34" charset="0"/>
                <a:ea typeface="Times New Roman" panose="02020603050405020304" pitchFamily="18" charset="0"/>
              </a:rPr>
              <a:t>(</a:t>
            </a:r>
            <a:r>
              <a:rPr lang="uk-UA" sz="1800" b="1" i="1" dirty="0">
                <a:solidFill>
                  <a:srgbClr val="3B7D23"/>
                </a:solidFill>
                <a:effectLst/>
                <a:latin typeface="Arial Narrow" panose="020B0606020202030204" pitchFamily="34" charset="0"/>
                <a:ea typeface="Times New Roman" panose="02020603050405020304" pitchFamily="18" charset="0"/>
              </a:rPr>
              <a:t>Пан та собака</a:t>
            </a:r>
            <a:r>
              <a:rPr lang="cs-CZ" sz="1800" dirty="0">
                <a:effectLst/>
                <a:latin typeface="Arial Narrow" panose="020B0606020202030204" pitchFamily="34" charset="0"/>
                <a:ea typeface="Times New Roman" panose="02020603050405020304" pitchFamily="18" charset="0"/>
              </a:rPr>
              <a:t>)</a:t>
            </a:r>
            <a:endParaRPr lang="cs-CZ" sz="180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Courier New" panose="02070309020205020404" pitchFamily="49" charset="0"/>
              <a:buChar char="o"/>
            </a:pPr>
            <a:r>
              <a:rPr lang="cs-CZ" sz="1800" b="1" dirty="0" err="1">
                <a:solidFill>
                  <a:srgbClr val="C00000"/>
                </a:solidFill>
                <a:effectLst/>
                <a:latin typeface="Arial Narrow" panose="020B0606020202030204" pitchFamily="34" charset="0"/>
                <a:ea typeface="Times New Roman" panose="02020603050405020304" pitchFamily="18" charset="0"/>
              </a:rPr>
              <a:t>Hryhrij</a:t>
            </a:r>
            <a:r>
              <a:rPr lang="cs-CZ" sz="1800" b="1" dirty="0">
                <a:solidFill>
                  <a:srgbClr val="C00000"/>
                </a:solidFill>
                <a:effectLst/>
                <a:latin typeface="Arial Narrow" panose="020B0606020202030204" pitchFamily="34" charset="0"/>
                <a:ea typeface="Times New Roman" panose="02020603050405020304" pitchFamily="18" charset="0"/>
              </a:rPr>
              <a:t> </a:t>
            </a:r>
            <a:r>
              <a:rPr lang="cs-CZ" sz="1800" b="1" dirty="0" err="1">
                <a:solidFill>
                  <a:srgbClr val="C00000"/>
                </a:solidFill>
                <a:effectLst/>
                <a:latin typeface="Arial Narrow" panose="020B0606020202030204" pitchFamily="34" charset="0"/>
                <a:ea typeface="Times New Roman" panose="02020603050405020304" pitchFamily="18" charset="0"/>
              </a:rPr>
              <a:t>Kvitka-Osnovjanenko</a:t>
            </a:r>
            <a:r>
              <a:rPr lang="cs-CZ" sz="1800" b="1" dirty="0">
                <a:solidFill>
                  <a:srgbClr val="C00000"/>
                </a:solidFill>
                <a:effectLst/>
                <a:latin typeface="Arial Narrow" panose="020B0606020202030204" pitchFamily="34" charset="0"/>
                <a:ea typeface="Times New Roman" panose="02020603050405020304" pitchFamily="18" charset="0"/>
              </a:rPr>
              <a:t> </a:t>
            </a:r>
            <a:r>
              <a:rPr lang="cs-CZ" sz="1800" dirty="0">
                <a:effectLst/>
                <a:latin typeface="Arial Narrow" panose="020B0606020202030204" pitchFamily="34" charset="0"/>
                <a:ea typeface="Times New Roman" panose="02020603050405020304" pitchFamily="18" charset="0"/>
              </a:rPr>
              <a:t>(1817/</a:t>
            </a:r>
            <a:r>
              <a:rPr lang="uk-UA" sz="1800" dirty="0" err="1">
                <a:effectLst/>
                <a:latin typeface="Arial Narrow" panose="020B0606020202030204" pitchFamily="34" charset="0"/>
                <a:ea typeface="Times New Roman" panose="02020603050405020304" pitchFamily="18" charset="0"/>
              </a:rPr>
              <a:t>Харьковские</a:t>
            </a:r>
            <a:r>
              <a:rPr lang="uk-UA" sz="1800" dirty="0">
                <a:effectLst/>
                <a:latin typeface="Arial Narrow" panose="020B0606020202030204" pitchFamily="34" charset="0"/>
                <a:ea typeface="Times New Roman" panose="02020603050405020304" pitchFamily="18" charset="0"/>
              </a:rPr>
              <a:t> </a:t>
            </a:r>
            <a:r>
              <a:rPr lang="uk-UA" sz="1800" dirty="0" err="1">
                <a:effectLst/>
                <a:latin typeface="Arial Narrow" panose="020B0606020202030204" pitchFamily="34" charset="0"/>
                <a:ea typeface="Times New Roman" panose="02020603050405020304" pitchFamily="18" charset="0"/>
              </a:rPr>
              <a:t>известия</a:t>
            </a:r>
            <a:r>
              <a:rPr lang="cs-CZ" sz="1800" dirty="0">
                <a:effectLst/>
                <a:latin typeface="Arial Narrow" panose="020B0606020202030204" pitchFamily="34" charset="0"/>
                <a:ea typeface="Times New Roman" panose="02020603050405020304" pitchFamily="18" charset="0"/>
              </a:rPr>
              <a:t>: </a:t>
            </a:r>
            <a:r>
              <a:rPr lang="uk-UA" sz="1800" b="1" i="1" dirty="0" err="1">
                <a:solidFill>
                  <a:srgbClr val="3B7D23"/>
                </a:solidFill>
                <a:effectLst/>
                <a:latin typeface="Arial Narrow" panose="020B0606020202030204" pitchFamily="34" charset="0"/>
                <a:ea typeface="Times New Roman" panose="02020603050405020304" pitchFamily="18" charset="0"/>
              </a:rPr>
              <a:t>Шпигачки</a:t>
            </a:r>
            <a:r>
              <a:rPr lang="cs-CZ" sz="1800" dirty="0">
                <a:effectLst/>
                <a:latin typeface="Arial Narrow" panose="020B0606020202030204" pitchFamily="34" charset="0"/>
                <a:ea typeface="Times New Roman" panose="02020603050405020304" pitchFamily="18" charset="0"/>
              </a:rPr>
              <a:t>)</a:t>
            </a:r>
            <a:endParaRPr lang="cs-CZ" sz="180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Courier New" panose="02070309020205020404" pitchFamily="49" charset="0"/>
              <a:buChar char="o"/>
            </a:pPr>
            <a:r>
              <a:rPr lang="cs-CZ" sz="1800" b="1" dirty="0" err="1">
                <a:solidFill>
                  <a:srgbClr val="C00000"/>
                </a:solidFill>
                <a:effectLst/>
                <a:latin typeface="Arial Narrow" panose="020B0606020202030204" pitchFamily="34" charset="0"/>
                <a:ea typeface="Times New Roman" panose="02020603050405020304" pitchFamily="18" charset="0"/>
              </a:rPr>
              <a:t>Levko</a:t>
            </a:r>
            <a:r>
              <a:rPr lang="cs-CZ" sz="1800" b="1" dirty="0">
                <a:solidFill>
                  <a:srgbClr val="C00000"/>
                </a:solidFill>
                <a:effectLst/>
                <a:latin typeface="Arial Narrow" panose="020B0606020202030204" pitchFamily="34" charset="0"/>
                <a:ea typeface="Times New Roman" panose="02020603050405020304" pitchFamily="18" charset="0"/>
              </a:rPr>
              <a:t> </a:t>
            </a:r>
            <a:r>
              <a:rPr lang="cs-CZ" sz="1800" b="1" dirty="0" err="1">
                <a:solidFill>
                  <a:srgbClr val="C00000"/>
                </a:solidFill>
                <a:effectLst/>
                <a:latin typeface="Arial Narrow" panose="020B0606020202030204" pitchFamily="34" charset="0"/>
                <a:ea typeface="Times New Roman" panose="02020603050405020304" pitchFamily="18" charset="0"/>
              </a:rPr>
              <a:t>Borovykovskyj</a:t>
            </a:r>
            <a:r>
              <a:rPr lang="cs-CZ" sz="1800" b="1" dirty="0">
                <a:solidFill>
                  <a:srgbClr val="C00000"/>
                </a:solidFill>
                <a:effectLst/>
                <a:latin typeface="Arial Narrow" panose="020B0606020202030204" pitchFamily="34" charset="0"/>
                <a:ea typeface="Times New Roman" panose="02020603050405020304" pitchFamily="18" charset="0"/>
              </a:rPr>
              <a:t> </a:t>
            </a:r>
            <a:r>
              <a:rPr lang="cs-CZ" sz="1800" dirty="0">
                <a:effectLst/>
                <a:latin typeface="Arial Narrow" panose="020B0606020202030204" pitchFamily="34" charset="0"/>
                <a:ea typeface="Times New Roman" panose="02020603050405020304" pitchFamily="18" charset="0"/>
              </a:rPr>
              <a:t>(170 bajek, 20.–30. léta 20. století)</a:t>
            </a:r>
            <a:endParaRPr lang="cs-CZ" sz="180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Courier New" panose="02070309020205020404" pitchFamily="49" charset="0"/>
              <a:buChar char="o"/>
            </a:pPr>
            <a:r>
              <a:rPr lang="cs-CZ" sz="1800" b="1" dirty="0" err="1">
                <a:solidFill>
                  <a:srgbClr val="C00000"/>
                </a:solidFill>
                <a:effectLst/>
                <a:latin typeface="Arial Narrow" panose="020B0606020202030204" pitchFamily="34" charset="0"/>
                <a:ea typeface="Times New Roman" panose="02020603050405020304" pitchFamily="18" charset="0"/>
              </a:rPr>
              <a:t>Jevhen</a:t>
            </a:r>
            <a:r>
              <a:rPr lang="cs-CZ" sz="1800" b="1" dirty="0">
                <a:solidFill>
                  <a:srgbClr val="C00000"/>
                </a:solidFill>
                <a:effectLst/>
                <a:latin typeface="Arial Narrow" panose="020B0606020202030204" pitchFamily="34" charset="0"/>
                <a:ea typeface="Times New Roman" panose="02020603050405020304" pitchFamily="18" charset="0"/>
              </a:rPr>
              <a:t> </a:t>
            </a:r>
            <a:r>
              <a:rPr lang="cs-CZ" sz="1800" b="1" dirty="0" err="1">
                <a:solidFill>
                  <a:srgbClr val="C00000"/>
                </a:solidFill>
                <a:effectLst/>
                <a:latin typeface="Arial Narrow" panose="020B0606020202030204" pitchFamily="34" charset="0"/>
                <a:ea typeface="Times New Roman" panose="02020603050405020304" pitchFamily="18" charset="0"/>
              </a:rPr>
              <a:t>Hrebinka</a:t>
            </a:r>
            <a:r>
              <a:rPr lang="cs-CZ" sz="1800" b="1" dirty="0">
                <a:solidFill>
                  <a:srgbClr val="C00000"/>
                </a:solidFill>
                <a:effectLst/>
                <a:latin typeface="Arial Narrow" panose="020B0606020202030204" pitchFamily="34" charset="0"/>
                <a:ea typeface="Times New Roman" panose="02020603050405020304" pitchFamily="18" charset="0"/>
              </a:rPr>
              <a:t> </a:t>
            </a:r>
            <a:r>
              <a:rPr lang="cs-CZ" sz="1800" dirty="0">
                <a:effectLst/>
                <a:latin typeface="Arial Narrow" panose="020B0606020202030204" pitchFamily="34" charset="0"/>
                <a:ea typeface="Times New Roman" panose="02020603050405020304" pitchFamily="18" charset="0"/>
              </a:rPr>
              <a:t>(</a:t>
            </a:r>
            <a:r>
              <a:rPr lang="uk-UA" sz="1800" dirty="0">
                <a:effectLst/>
                <a:latin typeface="Arial Narrow" panose="020B0606020202030204" pitchFamily="34" charset="0"/>
                <a:ea typeface="Times New Roman" panose="02020603050405020304" pitchFamily="18" charset="0"/>
              </a:rPr>
              <a:t>1834: </a:t>
            </a:r>
            <a:r>
              <a:rPr lang="uk-UA" sz="1800" b="1" i="1" dirty="0" err="1">
                <a:solidFill>
                  <a:srgbClr val="3B7D23"/>
                </a:solidFill>
                <a:effectLst/>
                <a:latin typeface="Arial Narrow" panose="020B0606020202030204" pitchFamily="34" charset="0"/>
                <a:ea typeface="Times New Roman" panose="02020603050405020304" pitchFamily="18" charset="0"/>
              </a:rPr>
              <a:t>Малороссийские</a:t>
            </a:r>
            <a:r>
              <a:rPr lang="uk-UA" sz="1800" b="1" i="1" dirty="0">
                <a:solidFill>
                  <a:srgbClr val="3B7D23"/>
                </a:solidFill>
                <a:effectLst/>
                <a:latin typeface="Arial Narrow" panose="020B0606020202030204" pitchFamily="34" charset="0"/>
                <a:ea typeface="Times New Roman" panose="02020603050405020304" pitchFamily="18" charset="0"/>
              </a:rPr>
              <a:t> приказки</a:t>
            </a:r>
            <a:r>
              <a:rPr lang="cs-CZ" sz="1800" dirty="0">
                <a:effectLst/>
                <a:latin typeface="Arial Narrow" panose="020B0606020202030204" pitchFamily="34" charset="0"/>
                <a:ea typeface="Times New Roman" panose="02020603050405020304" pitchFamily="18" charset="0"/>
              </a:rPr>
              <a:t>)</a:t>
            </a:r>
            <a:endParaRPr lang="cs-CZ" sz="1800" dirty="0">
              <a:effectLst/>
              <a:latin typeface="Times New Roman" panose="02020603050405020304" pitchFamily="18" charset="0"/>
              <a:ea typeface="Times New Roman" panose="02020603050405020304" pitchFamily="18" charset="0"/>
            </a:endParaRPr>
          </a:p>
          <a:p>
            <a:pPr indent="254000" algn="just"/>
            <a:r>
              <a:rPr lang="cs-CZ" sz="1800" dirty="0">
                <a:effectLst/>
                <a:latin typeface="Arial Narrow" panose="020B0606020202030204" pitchFamily="34"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AE9E8889-AEB0-FE41-EFC9-4BE81DA371B4}"/>
              </a:ext>
            </a:extLst>
          </p:cNvPr>
          <p:cNvSpPr txBox="1"/>
          <p:nvPr/>
        </p:nvSpPr>
        <p:spPr>
          <a:xfrm>
            <a:off x="395536" y="548680"/>
            <a:ext cx="4572000" cy="280526"/>
          </a:xfrm>
          <a:prstGeom prst="rect">
            <a:avLst/>
          </a:prstGeom>
          <a:noFill/>
        </p:spPr>
        <p:txBody>
          <a:bodyPr wrap="square">
            <a:spAutoFit/>
          </a:bodyPr>
          <a:lstStyle/>
          <a:p>
            <a:pPr marL="180340" indent="-180340" algn="just">
              <a:lnSpc>
                <a:spcPts val="1400"/>
              </a:lnSpc>
              <a:spcAft>
                <a:spcPts val="0"/>
              </a:spcAft>
            </a:pPr>
            <a:r>
              <a:rPr lang="cs-CZ" sz="1800" b="1" u="sng" dirty="0">
                <a:solidFill>
                  <a:srgbClr val="0070C0"/>
                </a:solidFill>
                <a:effectLst/>
                <a:latin typeface="Arial Narrow" panose="020B0606020202030204" pitchFamily="34" charset="0"/>
                <a:ea typeface="Times New Roman" panose="02020603050405020304" pitchFamily="18" charset="0"/>
                <a:cs typeface="Arial" panose="020B0604020202020204" pitchFamily="34" charset="0"/>
              </a:rPr>
              <a:t>Rozvoj divadla  </a:t>
            </a:r>
            <a:endParaRPr lang="cs-CZ" sz="1600" dirty="0">
              <a:effectLst/>
              <a:latin typeface="Times New Roman" panose="02020603050405020304" pitchFamily="18" charset="0"/>
              <a:ea typeface="Times New Roman" panose="02020603050405020304" pitchFamily="18" charset="0"/>
            </a:endParaRPr>
          </a:p>
        </p:txBody>
      </p:sp>
      <p:sp>
        <p:nvSpPr>
          <p:cNvPr id="9" name="Obdélník 8"/>
          <p:cNvSpPr/>
          <p:nvPr/>
        </p:nvSpPr>
        <p:spPr>
          <a:xfrm>
            <a:off x="395536" y="980728"/>
            <a:ext cx="8568952" cy="1484958"/>
          </a:xfrm>
          <a:prstGeom prst="rect">
            <a:avLst/>
          </a:prstGeom>
        </p:spPr>
        <p:txBody>
          <a:bodyPr wrap="square">
            <a:spAutoFit/>
          </a:bodyPr>
          <a:lstStyle/>
          <a:p>
            <a:pPr algn="just">
              <a:lnSpc>
                <a:spcPct val="115000"/>
              </a:lnSpc>
              <a:spcAft>
                <a:spcPts val="0"/>
              </a:spcAft>
            </a:pPr>
            <a:r>
              <a:rPr lang="cs-CZ" sz="2000" b="1" dirty="0">
                <a:latin typeface="Arial Narrow" panose="020B0606020202030204" pitchFamily="34" charset="0"/>
                <a:ea typeface="Calibri" panose="020F0502020204030204" pitchFamily="34" charset="0"/>
                <a:cs typeface="Times New Roman" panose="02020603050405020304" pitchFamily="18" charset="0"/>
              </a:rPr>
              <a:t>Od konce 18. století, kdy ještě dožívalo školní drama, se na Ukrajině objevila nová divadelní odvětví: </a:t>
            </a:r>
            <a:endParaRPr lang="cs-CZ"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mj-lt"/>
              <a:buAutoNum type="arabicParenR"/>
            </a:pPr>
            <a:r>
              <a:rPr lang="cs-CZ" sz="2000" b="1" dirty="0">
                <a:latin typeface="Arial Narrow" panose="020B0606020202030204" pitchFamily="34" charset="0"/>
                <a:ea typeface="Calibri" panose="020F0502020204030204" pitchFamily="34" charset="0"/>
                <a:cs typeface="Times New Roman" panose="02020603050405020304" pitchFamily="18" charset="0"/>
              </a:rPr>
              <a:t>nevolnické divadlo</a:t>
            </a:r>
            <a:endParaRPr lang="cs-CZ"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mj-lt"/>
              <a:buAutoNum type="arabicParenR"/>
            </a:pPr>
            <a:r>
              <a:rPr lang="cs-CZ" sz="2000" b="1" dirty="0">
                <a:latin typeface="Arial Narrow" panose="020B0606020202030204" pitchFamily="34" charset="0"/>
                <a:ea typeface="Calibri" panose="020F0502020204030204" pitchFamily="34" charset="0"/>
                <a:cs typeface="Times New Roman" panose="02020603050405020304" pitchFamily="18" charset="0"/>
              </a:rPr>
              <a:t>profesionální divadlo</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bdélník 9"/>
          <p:cNvSpPr/>
          <p:nvPr/>
        </p:nvSpPr>
        <p:spPr>
          <a:xfrm>
            <a:off x="323528" y="2617208"/>
            <a:ext cx="8280920" cy="489301"/>
          </a:xfrm>
          <a:prstGeom prst="rect">
            <a:avLst/>
          </a:prstGeom>
        </p:spPr>
        <p:txBody>
          <a:bodyPr wrap="square">
            <a:spAutoFit/>
          </a:bodyPr>
          <a:lstStyle/>
          <a:p>
            <a:pPr algn="just">
              <a:lnSpc>
                <a:spcPct val="115000"/>
              </a:lnSpc>
              <a:spcAft>
                <a:spcPts val="0"/>
              </a:spcAft>
            </a:pPr>
            <a:r>
              <a:rPr lang="cs-CZ" sz="2400" b="1" u="sng" dirty="0">
                <a:latin typeface="Arial Narrow" panose="020B0606020202030204" pitchFamily="34" charset="0"/>
                <a:ea typeface="Calibri" panose="020F0502020204030204" pitchFamily="34" charset="0"/>
                <a:cs typeface="Times New Roman" panose="02020603050405020304" pitchFamily="18" charset="0"/>
              </a:rPr>
              <a:t>Postupně vznikají v jednotlivých městech kamenná divadla.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8689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88640"/>
            <a:ext cx="7772400" cy="1470025"/>
          </a:xfrm>
        </p:spPr>
        <p:txBody>
          <a:bodyPr>
            <a:normAutofit/>
          </a:bodyPr>
          <a:lstStyle/>
          <a:p>
            <a:r>
              <a:rPr lang="cs-CZ" sz="2800" dirty="0"/>
              <a:t>Ivan </a:t>
            </a:r>
            <a:r>
              <a:rPr lang="cs-CZ" sz="2800" dirty="0" err="1"/>
              <a:t>Kotljarevskyj</a:t>
            </a:r>
            <a:r>
              <a:rPr lang="cs-CZ" sz="2800" dirty="0"/>
              <a:t> </a:t>
            </a:r>
            <a:br>
              <a:rPr lang="cs-CZ" sz="2800" dirty="0"/>
            </a:br>
            <a:r>
              <a:rPr lang="uk-UA" sz="2800" dirty="0" err="1"/>
              <a:t>Нацioнальна</a:t>
            </a:r>
            <a:r>
              <a:rPr lang="uk-UA" sz="2800" dirty="0"/>
              <a:t> oпeра України</a:t>
            </a:r>
            <a:br>
              <a:rPr lang="uk-UA" sz="2800" dirty="0"/>
            </a:br>
            <a:r>
              <a:rPr lang="uk-UA" sz="2800" dirty="0"/>
              <a:t>Наталка Пoлтавка, 2012</a:t>
            </a:r>
            <a:endParaRPr lang="cs-CZ" sz="2800" dirty="0"/>
          </a:p>
        </p:txBody>
      </p:sp>
      <p:pic>
        <p:nvPicPr>
          <p:cNvPr id="1026" name="Picture 2" descr="http://www.opera.com.ua/sites/default/files/5114_20120709140713_QI9E0162_S.JPG"/>
          <p:cNvPicPr>
            <a:picLocks noChangeAspect="1" noChangeArrowheads="1"/>
          </p:cNvPicPr>
          <p:nvPr/>
        </p:nvPicPr>
        <p:blipFill>
          <a:blip r:embed="rId2" cstate="print"/>
          <a:srcRect/>
          <a:stretch>
            <a:fillRect/>
          </a:stretch>
        </p:blipFill>
        <p:spPr bwMode="auto">
          <a:xfrm>
            <a:off x="1331640" y="1628800"/>
            <a:ext cx="6784107" cy="4673323"/>
          </a:xfrm>
          <a:prstGeom prst="rect">
            <a:avLst/>
          </a:prstGeom>
          <a:noFill/>
        </p:spPr>
      </p:pic>
      <p:sp>
        <p:nvSpPr>
          <p:cNvPr id="4" name="Obdélník 3"/>
          <p:cNvSpPr/>
          <p:nvPr/>
        </p:nvSpPr>
        <p:spPr>
          <a:xfrm>
            <a:off x="1835696" y="6309320"/>
            <a:ext cx="5148064" cy="646331"/>
          </a:xfrm>
          <a:prstGeom prst="rect">
            <a:avLst/>
          </a:prstGeom>
        </p:spPr>
        <p:txBody>
          <a:bodyPr wrap="square">
            <a:spAutoFit/>
          </a:bodyPr>
          <a:lstStyle/>
          <a:p>
            <a:r>
              <a:rPr lang="cs-CZ" dirty="0">
                <a:hlinkClick r:id="rId3"/>
              </a:rPr>
              <a:t>https://www.youtube.com/watch?v=LNQACv-b_xQ</a:t>
            </a:r>
            <a:endParaRPr lang="cs-CZ" dirty="0"/>
          </a:p>
          <a:p>
            <a:endParaRPr lang="cs-CZ" dirty="0"/>
          </a:p>
        </p:txBody>
      </p:sp>
    </p:spTree>
    <p:extLst>
      <p:ext uri="{BB962C8B-B14F-4D97-AF65-F5344CB8AC3E}">
        <p14:creationId xmlns:p14="http://schemas.microsoft.com/office/powerpoint/2010/main" val="282054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6">
              <a:lumMod val="60000"/>
              <a:lumOff val="40000"/>
            </a:schemeClr>
          </a:solidFill>
          <a:ln>
            <a:solidFill>
              <a:srgbClr val="7030A0"/>
            </a:solidFill>
          </a:ln>
        </p:spPr>
        <p:txBody>
          <a:bodyPr>
            <a:normAutofit/>
          </a:bodyPr>
          <a:lstStyle/>
          <a:p>
            <a:r>
              <a:rPr lang="cs-CZ" sz="3200" b="1" u="sng" dirty="0"/>
              <a:t>Jazyková situace na „</a:t>
            </a:r>
            <a:r>
              <a:rPr lang="cs-CZ" sz="3200" b="1" u="sng" dirty="0" err="1"/>
              <a:t>podruské</a:t>
            </a:r>
            <a:r>
              <a:rPr lang="cs-CZ" sz="3200" b="1" u="sng" dirty="0"/>
              <a:t>“ Ukrajině v 18. století </a:t>
            </a:r>
          </a:p>
        </p:txBody>
      </p:sp>
      <p:sp>
        <p:nvSpPr>
          <p:cNvPr id="3" name="Zástupný symbol pro obsah 2"/>
          <p:cNvSpPr>
            <a:spLocks noGrp="1"/>
          </p:cNvSpPr>
          <p:nvPr>
            <p:ph idx="1"/>
          </p:nvPr>
        </p:nvSpPr>
        <p:spPr>
          <a:xfrm>
            <a:off x="457200" y="1600201"/>
            <a:ext cx="8229600" cy="1471610"/>
          </a:xfrm>
        </p:spPr>
        <p:txBody>
          <a:bodyPr>
            <a:normAutofit/>
          </a:bodyPr>
          <a:lstStyle/>
          <a:p>
            <a:pPr>
              <a:buFont typeface="Wingdings" pitchFamily="2" charset="2"/>
              <a:buChar char="§"/>
            </a:pPr>
            <a:r>
              <a:rPr lang="cs-CZ" sz="2800" dirty="0"/>
              <a:t>V průběhu 18. století - </a:t>
            </a:r>
            <a:r>
              <a:rPr lang="cs-CZ" sz="2800" b="1" u="sng" dirty="0">
                <a:solidFill>
                  <a:srgbClr val="0070C0"/>
                </a:solidFill>
              </a:rPr>
              <a:t>úpadek všech druhů </a:t>
            </a:r>
            <a:r>
              <a:rPr lang="cs-CZ" sz="2800" b="1" u="sng" dirty="0" err="1">
                <a:solidFill>
                  <a:srgbClr val="0070C0"/>
                </a:solidFill>
              </a:rPr>
              <a:t>staroukrajinského</a:t>
            </a:r>
            <a:r>
              <a:rPr lang="cs-CZ" sz="2800" b="1" u="sng" dirty="0">
                <a:solidFill>
                  <a:srgbClr val="0070C0"/>
                </a:solidFill>
              </a:rPr>
              <a:t> psaného jazyka</a:t>
            </a:r>
            <a:r>
              <a:rPr lang="cs-CZ" sz="2800" dirty="0"/>
              <a:t>, jež byly v oficiální sféře </a:t>
            </a:r>
            <a:r>
              <a:rPr lang="cs-CZ" sz="2800" b="1" u="sng" dirty="0">
                <a:solidFill>
                  <a:srgbClr val="0070C0"/>
                </a:solidFill>
              </a:rPr>
              <a:t>nahrazeny ruštinou</a:t>
            </a:r>
            <a:r>
              <a:rPr lang="cs-CZ" sz="2800" dirty="0"/>
              <a:t>. </a:t>
            </a:r>
          </a:p>
          <a:p>
            <a:pPr>
              <a:buFont typeface="Wingdings" pitchFamily="2" charset="2"/>
              <a:buChar char="§"/>
            </a:pPr>
            <a:endParaRPr lang="cs-CZ" sz="2800" dirty="0"/>
          </a:p>
        </p:txBody>
      </p:sp>
      <p:sp>
        <p:nvSpPr>
          <p:cNvPr id="4" name="Obdélník 3"/>
          <p:cNvSpPr/>
          <p:nvPr/>
        </p:nvSpPr>
        <p:spPr>
          <a:xfrm>
            <a:off x="500034" y="3786190"/>
            <a:ext cx="8143932" cy="523220"/>
          </a:xfrm>
          <a:prstGeom prst="rect">
            <a:avLst/>
          </a:prstGeom>
        </p:spPr>
        <p:txBody>
          <a:bodyPr wrap="square">
            <a:spAutoFit/>
          </a:bodyPr>
          <a:lstStyle/>
          <a:p>
            <a:pPr marL="354013" lvl="0" indent="-354013">
              <a:buFont typeface="Wingdings" pitchFamily="2" charset="2"/>
              <a:buChar char="§"/>
            </a:pPr>
            <a:r>
              <a:rPr lang="cs-CZ" sz="2800" b="1" u="sng" dirty="0">
                <a:solidFill>
                  <a:srgbClr val="7030A0"/>
                </a:solidFill>
              </a:rPr>
              <a:t>Zavedení ruštiny do vyšších sfér života </a:t>
            </a:r>
          </a:p>
        </p:txBody>
      </p:sp>
      <p:sp>
        <p:nvSpPr>
          <p:cNvPr id="5" name="Obdélník 4"/>
          <p:cNvSpPr/>
          <p:nvPr/>
        </p:nvSpPr>
        <p:spPr>
          <a:xfrm>
            <a:off x="571472" y="4429132"/>
            <a:ext cx="8001056" cy="461665"/>
          </a:xfrm>
          <a:prstGeom prst="rect">
            <a:avLst/>
          </a:prstGeom>
        </p:spPr>
        <p:txBody>
          <a:bodyPr wrap="square">
            <a:spAutoFit/>
          </a:bodyPr>
          <a:lstStyle/>
          <a:p>
            <a:pPr marL="354013" lvl="0" indent="-354013">
              <a:buFont typeface="Wingdings 3"/>
              <a:buChar char="4"/>
            </a:pPr>
            <a:r>
              <a:rPr lang="cs-CZ" sz="2400" b="1" dirty="0"/>
              <a:t>zúžení kulturního  prostoru ukrajinštiny a její sociální báze </a:t>
            </a:r>
          </a:p>
        </p:txBody>
      </p:sp>
      <p:sp>
        <p:nvSpPr>
          <p:cNvPr id="6" name="Obdélník 5"/>
          <p:cNvSpPr/>
          <p:nvPr/>
        </p:nvSpPr>
        <p:spPr>
          <a:xfrm>
            <a:off x="571472" y="4857760"/>
            <a:ext cx="8572528" cy="461665"/>
          </a:xfrm>
          <a:prstGeom prst="rect">
            <a:avLst/>
          </a:prstGeom>
        </p:spPr>
        <p:txBody>
          <a:bodyPr wrap="square">
            <a:spAutoFit/>
          </a:bodyPr>
          <a:lstStyle/>
          <a:p>
            <a:pPr marL="354013" lvl="0" indent="-354013">
              <a:buFont typeface="Wingdings 3"/>
              <a:buChar char="4"/>
            </a:pPr>
            <a:r>
              <a:rPr lang="cs-CZ" sz="2400" b="1" dirty="0"/>
              <a:t>denacionalizace vzdělaných vrstev  Ukrajinců </a:t>
            </a:r>
          </a:p>
        </p:txBody>
      </p:sp>
      <p:sp>
        <p:nvSpPr>
          <p:cNvPr id="7" name="Obdélník 6"/>
          <p:cNvSpPr/>
          <p:nvPr/>
        </p:nvSpPr>
        <p:spPr>
          <a:xfrm>
            <a:off x="571472" y="5286388"/>
            <a:ext cx="7858180" cy="461665"/>
          </a:xfrm>
          <a:prstGeom prst="rect">
            <a:avLst/>
          </a:prstGeom>
        </p:spPr>
        <p:txBody>
          <a:bodyPr wrap="square">
            <a:spAutoFit/>
          </a:bodyPr>
          <a:lstStyle/>
          <a:p>
            <a:pPr marL="354013" lvl="0" indent="-354013"/>
            <a:r>
              <a:rPr lang="cs-CZ" sz="2400" b="1" dirty="0">
                <a:sym typeface="Wingdings 3"/>
              </a:rPr>
              <a:t></a:t>
            </a:r>
            <a:r>
              <a:rPr lang="cs-CZ" sz="2400" b="1" dirty="0"/>
              <a:t>   zpřetrhání svazků s předchozí písemnou tradicí</a:t>
            </a:r>
          </a:p>
        </p:txBody>
      </p:sp>
      <p:sp>
        <p:nvSpPr>
          <p:cNvPr id="8" name="Obdélník 7"/>
          <p:cNvSpPr/>
          <p:nvPr/>
        </p:nvSpPr>
        <p:spPr>
          <a:xfrm>
            <a:off x="857224" y="2967335"/>
            <a:ext cx="7715304" cy="707886"/>
          </a:xfrm>
          <a:prstGeom prst="rect">
            <a:avLst/>
          </a:prstGeom>
        </p:spPr>
        <p:txBody>
          <a:bodyPr wrap="square">
            <a:spAutoFit/>
          </a:bodyPr>
          <a:lstStyle/>
          <a:p>
            <a:pPr lvl="0"/>
            <a:r>
              <a:rPr lang="cs-CZ" sz="2000" dirty="0" err="1"/>
              <a:t>Staroukrajinský</a:t>
            </a:r>
            <a:r>
              <a:rPr lang="cs-CZ" sz="2000" dirty="0"/>
              <a:t> spisovný jazyk byl spojen s rozvojem ukrajinské státnosti, ukrajinské kultury, vzdělání atd.</a:t>
            </a:r>
          </a:p>
        </p:txBody>
      </p:sp>
      <p:sp>
        <p:nvSpPr>
          <p:cNvPr id="9" name="Obdélník 8"/>
          <p:cNvSpPr/>
          <p:nvPr/>
        </p:nvSpPr>
        <p:spPr>
          <a:xfrm>
            <a:off x="571472" y="5929330"/>
            <a:ext cx="7858180" cy="400110"/>
          </a:xfrm>
          <a:prstGeom prst="rect">
            <a:avLst/>
          </a:prstGeom>
        </p:spPr>
        <p:txBody>
          <a:bodyPr wrap="square">
            <a:spAutoFit/>
          </a:bodyPr>
          <a:lstStyle/>
          <a:p>
            <a:r>
              <a:rPr lang="cs-CZ" sz="2000" dirty="0"/>
              <a:t>Konec 18. století – </a:t>
            </a:r>
            <a:r>
              <a:rPr lang="cs-CZ" sz="2000" dirty="0" err="1"/>
              <a:t>staroukrajinský</a:t>
            </a:r>
            <a:r>
              <a:rPr lang="cs-CZ" sz="2000" dirty="0"/>
              <a:t> spisovný jazyk – zcela vychází z užitku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7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opera.com.ua/sites/default/files/5114_20120709141220_QI9E0197_S_1.JPG"/>
          <p:cNvPicPr>
            <a:picLocks noChangeAspect="1" noChangeArrowheads="1"/>
          </p:cNvPicPr>
          <p:nvPr/>
        </p:nvPicPr>
        <p:blipFill>
          <a:blip r:embed="rId2" cstate="print"/>
          <a:srcRect/>
          <a:stretch>
            <a:fillRect/>
          </a:stretch>
        </p:blipFill>
        <p:spPr bwMode="auto">
          <a:xfrm>
            <a:off x="467544" y="476672"/>
            <a:ext cx="8296275" cy="5715000"/>
          </a:xfrm>
          <a:prstGeom prst="rect">
            <a:avLst/>
          </a:prstGeom>
          <a:noFill/>
        </p:spPr>
      </p:pic>
    </p:spTree>
    <p:extLst>
      <p:ext uri="{BB962C8B-B14F-4D97-AF65-F5344CB8AC3E}">
        <p14:creationId xmlns:p14="http://schemas.microsoft.com/office/powerpoint/2010/main" val="2307610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opera.com.ua/sites/default/files/5114_20120709141239_QI9E0277_S.JPG"/>
          <p:cNvPicPr>
            <a:picLocks noChangeAspect="1" noChangeArrowheads="1"/>
          </p:cNvPicPr>
          <p:nvPr/>
        </p:nvPicPr>
        <p:blipFill>
          <a:blip r:embed="rId2" cstate="print"/>
          <a:srcRect/>
          <a:stretch>
            <a:fillRect/>
          </a:stretch>
        </p:blipFill>
        <p:spPr bwMode="auto">
          <a:xfrm>
            <a:off x="467544" y="476672"/>
            <a:ext cx="8296275" cy="5715000"/>
          </a:xfrm>
          <a:prstGeom prst="rect">
            <a:avLst/>
          </a:prstGeom>
          <a:noFill/>
        </p:spPr>
      </p:pic>
    </p:spTree>
    <p:extLst>
      <p:ext uri="{BB962C8B-B14F-4D97-AF65-F5344CB8AC3E}">
        <p14:creationId xmlns:p14="http://schemas.microsoft.com/office/powerpoint/2010/main" val="2612661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3016" y="-3267744"/>
            <a:ext cx="18288000" cy="10287000"/>
          </a:xfrm>
          <a:prstGeom prst="rect">
            <a:avLst/>
          </a:prstGeom>
          <a:noFill/>
          <a:ln w="9525">
            <a:noFill/>
            <a:miter lim="800000"/>
            <a:headEnd/>
            <a:tailEnd/>
          </a:ln>
        </p:spPr>
      </p:pic>
    </p:spTree>
    <p:extLst>
      <p:ext uri="{BB962C8B-B14F-4D97-AF65-F5344CB8AC3E}">
        <p14:creationId xmlns:p14="http://schemas.microsoft.com/office/powerpoint/2010/main" val="3342618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7158" y="285728"/>
            <a:ext cx="8429684" cy="923330"/>
          </a:xfrm>
          <a:prstGeom prst="rect">
            <a:avLst/>
          </a:prstGeom>
        </p:spPr>
        <p:txBody>
          <a:bodyPr wrap="square">
            <a:spAutoFit/>
          </a:bodyPr>
          <a:lstStyle/>
          <a:p>
            <a:r>
              <a:rPr lang="uk-UA" dirty="0"/>
              <a:t>М Лисенко  Наталка Полтавка </a:t>
            </a:r>
            <a:r>
              <a:rPr lang="cs-CZ" dirty="0"/>
              <a:t>(I. </a:t>
            </a:r>
            <a:r>
              <a:rPr lang="cs-CZ" dirty="0" err="1"/>
              <a:t>Kotljarevskyj</a:t>
            </a:r>
            <a:r>
              <a:rPr lang="cs-CZ" dirty="0"/>
              <a:t>)  </a:t>
            </a:r>
            <a:r>
              <a:rPr lang="cs-CZ" dirty="0">
                <a:hlinkClick r:id="rId2"/>
              </a:rPr>
              <a:t>https://www.youtube.com/watch?v=0osYVHnAPZE</a:t>
            </a:r>
            <a:endParaRPr lang="cs-CZ" dirty="0"/>
          </a:p>
          <a:p>
            <a:r>
              <a:rPr lang="cs-CZ" dirty="0" err="1"/>
              <a:t>Relax.com.ua</a:t>
            </a:r>
            <a:r>
              <a:rPr lang="cs-CZ" dirty="0"/>
              <a:t>/</a:t>
            </a:r>
            <a:r>
              <a:rPr lang="cs-CZ" dirty="0" err="1"/>
              <a:t>events</a:t>
            </a:r>
            <a:r>
              <a:rPr lang="cs-CZ" dirty="0"/>
              <a:t>-archiv/opera –</a:t>
            </a:r>
            <a:r>
              <a:rPr lang="cs-CZ" dirty="0" err="1"/>
              <a:t>natalka</a:t>
            </a:r>
            <a:r>
              <a:rPr lang="cs-CZ" dirty="0"/>
              <a:t>-</a:t>
            </a:r>
            <a:r>
              <a:rPr lang="cs-CZ" dirty="0" err="1"/>
              <a:t>poltavka</a:t>
            </a:r>
            <a:endParaRPr lang="cs-CZ" dirty="0"/>
          </a:p>
        </p:txBody>
      </p:sp>
      <p:sp>
        <p:nvSpPr>
          <p:cNvPr id="23581" name="Rectangle 29"/>
          <p:cNvSpPr>
            <a:spLocks noChangeArrowheads="1"/>
          </p:cNvSpPr>
          <p:nvPr/>
        </p:nvSpPr>
        <p:spPr bwMode="auto">
          <a:xfrm>
            <a:off x="0" y="0"/>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1600" b="0" i="0" u="none" strike="noStrike" cap="none" normalizeH="0" baseline="0" dirty="0">
                <a:ln>
                  <a:noFill/>
                </a:ln>
                <a:solidFill>
                  <a:schemeClr val="tx1"/>
                </a:solidFill>
                <a:effectLst/>
                <a:latin typeface="Arial" charset="0"/>
                <a:cs typeface="Arial" charset="0"/>
              </a:rPr>
              <a:t> </a:t>
            </a:r>
            <a:r>
              <a:rPr kumimoji="0" lang="cs-CZ" sz="1800" b="0" i="0" u="none" strike="noStrike" cap="none" normalizeH="0" baseline="0" dirty="0">
                <a:ln>
                  <a:noFill/>
                </a:ln>
                <a:solidFill>
                  <a:schemeClr val="tx1"/>
                </a:solidFill>
                <a:effectLst/>
                <a:latin typeface="Arial" charset="0"/>
                <a:cs typeface="Arial" charset="0"/>
              </a:rPr>
              <a:t>                                                                                     </a:t>
            </a:r>
          </a:p>
        </p:txBody>
      </p:sp>
      <p:pic>
        <p:nvPicPr>
          <p:cNvPr id="23582" name="Picture 30" descr="Наталка Полтавка">
            <a:hlinkClick r:id="rId3"/>
          </p:cNvPr>
          <p:cNvPicPr>
            <a:picLocks noChangeAspect="1" noChangeArrowheads="1"/>
          </p:cNvPicPr>
          <p:nvPr/>
        </p:nvPicPr>
        <p:blipFill>
          <a:blip r:embed="rId4" cstate="print"/>
          <a:srcRect/>
          <a:stretch>
            <a:fillRect/>
          </a:stretch>
        </p:blipFill>
        <p:spPr bwMode="auto">
          <a:xfrm>
            <a:off x="500034" y="1285860"/>
            <a:ext cx="7772454" cy="4857784"/>
          </a:xfrm>
          <a:prstGeom prst="rect">
            <a:avLst/>
          </a:prstGeom>
          <a:noFill/>
        </p:spPr>
      </p:pic>
    </p:spTree>
    <p:extLst>
      <p:ext uri="{BB962C8B-B14F-4D97-AF65-F5344CB8AC3E}">
        <p14:creationId xmlns:p14="http://schemas.microsoft.com/office/powerpoint/2010/main" val="3402519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03869917-55B7-8D2E-E4D3-5F8E3F28E666}"/>
              </a:ext>
            </a:extLst>
          </p:cNvPr>
          <p:cNvPicPr>
            <a:picLocks noChangeAspect="1"/>
          </p:cNvPicPr>
          <p:nvPr/>
        </p:nvPicPr>
        <p:blipFill>
          <a:blip r:embed="rId2"/>
          <a:stretch>
            <a:fillRect/>
          </a:stretch>
        </p:blipFill>
        <p:spPr>
          <a:xfrm>
            <a:off x="0" y="937319"/>
            <a:ext cx="9144000" cy="4983362"/>
          </a:xfrm>
          <a:prstGeom prst="rect">
            <a:avLst/>
          </a:prstGeom>
        </p:spPr>
      </p:pic>
      <p:sp>
        <p:nvSpPr>
          <p:cNvPr id="5" name="TextovéPole 4">
            <a:extLst>
              <a:ext uri="{FF2B5EF4-FFF2-40B4-BE49-F238E27FC236}">
                <a16:creationId xmlns:a16="http://schemas.microsoft.com/office/drawing/2014/main" id="{4492B77D-6195-069B-4AE1-A965DC159A2F}"/>
              </a:ext>
            </a:extLst>
          </p:cNvPr>
          <p:cNvSpPr txBox="1"/>
          <p:nvPr/>
        </p:nvSpPr>
        <p:spPr>
          <a:xfrm>
            <a:off x="395536" y="260648"/>
            <a:ext cx="4572000" cy="369332"/>
          </a:xfrm>
          <a:prstGeom prst="rect">
            <a:avLst/>
          </a:prstGeom>
          <a:noFill/>
        </p:spPr>
        <p:txBody>
          <a:bodyPr wrap="square">
            <a:spAutoFit/>
          </a:bodyPr>
          <a:lstStyle/>
          <a:p>
            <a:r>
              <a:rPr kumimoji="0" lang="cs-CZ" sz="1800" b="0" i="0" u="none" strike="noStrike" cap="none" normalizeH="0" baseline="0" dirty="0">
                <a:ln>
                  <a:noFill/>
                </a:ln>
                <a:solidFill>
                  <a:schemeClr val="tx1"/>
                </a:solidFill>
                <a:effectLst/>
                <a:latin typeface="Arial" charset="0"/>
                <a:cs typeface="Arial" charset="0"/>
              </a:rPr>
              <a:t>  </a:t>
            </a:r>
            <a:r>
              <a:rPr kumimoji="0" lang="uk-UA" sz="1800" b="0" i="0" u="none" strike="noStrike" cap="none" normalizeH="0" baseline="0" dirty="0">
                <a:ln>
                  <a:noFill/>
                </a:ln>
                <a:solidFill>
                  <a:schemeClr val="tx1"/>
                </a:solidFill>
                <a:effectLst/>
                <a:latin typeface="Arial" charset="0"/>
                <a:cs typeface="Arial" charset="0"/>
              </a:rPr>
              <a:t>2023</a:t>
            </a:r>
            <a:endParaRPr lang="cs-CZ" dirty="0"/>
          </a:p>
        </p:txBody>
      </p:sp>
    </p:spTree>
    <p:extLst>
      <p:ext uri="{BB962C8B-B14F-4D97-AF65-F5344CB8AC3E}">
        <p14:creationId xmlns:p14="http://schemas.microsoft.com/office/powerpoint/2010/main" val="992476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397020" y="248689"/>
            <a:ext cx="485778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1" i="0" u="sng" strike="noStrike" cap="none" normalizeH="0" baseline="0" dirty="0">
                <a:ln>
                  <a:noFill/>
                </a:ln>
                <a:solidFill>
                  <a:srgbClr val="7030A0"/>
                </a:solidFill>
                <a:effectLst/>
                <a:latin typeface="Arial" pitchFamily="34" charset="0"/>
                <a:ea typeface="Times New Roman" pitchFamily="18" charset="0"/>
                <a:cs typeface="Times New Roman" pitchFamily="18" charset="0"/>
              </a:rPr>
              <a:t>CHARKOVSKÁ ROMANTIKA</a:t>
            </a:r>
            <a:endParaRPr kumimoji="0" lang="cs-CZ" sz="2400" b="0" i="0" u="none" strike="noStrike" cap="none" normalizeH="0" baseline="0" dirty="0">
              <a:ln>
                <a:noFill/>
              </a:ln>
              <a:solidFill>
                <a:srgbClr val="7030A0"/>
              </a:solidFill>
              <a:effectLst/>
              <a:latin typeface="Arial" pitchFamily="34" charset="0"/>
              <a:cs typeface="Arial" pitchFamily="34" charset="0"/>
            </a:endParaRPr>
          </a:p>
        </p:txBody>
      </p:sp>
      <p:pic>
        <p:nvPicPr>
          <p:cNvPr id="13" name="Picture 2"/>
          <p:cNvPicPr>
            <a:picLocks noChangeAspect="1" noChangeArrowheads="1"/>
          </p:cNvPicPr>
          <p:nvPr/>
        </p:nvPicPr>
        <p:blipFill>
          <a:blip r:embed="rId2" cstate="print"/>
          <a:srcRect/>
          <a:stretch>
            <a:fillRect/>
          </a:stretch>
        </p:blipFill>
        <p:spPr bwMode="auto">
          <a:xfrm>
            <a:off x="3491880" y="2487641"/>
            <a:ext cx="2574879" cy="3548062"/>
          </a:xfrm>
          <a:prstGeom prst="rect">
            <a:avLst/>
          </a:prstGeom>
          <a:noFill/>
          <a:ln w="9525">
            <a:noFill/>
            <a:miter lim="800000"/>
            <a:headEnd/>
            <a:tailEnd/>
          </a:ln>
          <a:effectLst/>
        </p:spPr>
      </p:pic>
      <p:sp>
        <p:nvSpPr>
          <p:cNvPr id="14" name="Obdélník 13"/>
          <p:cNvSpPr/>
          <p:nvPr/>
        </p:nvSpPr>
        <p:spPr>
          <a:xfrm>
            <a:off x="3996989" y="6100779"/>
            <a:ext cx="1564659" cy="369332"/>
          </a:xfrm>
          <a:prstGeom prst="rect">
            <a:avLst/>
          </a:prstGeom>
          <a:solidFill>
            <a:schemeClr val="bg2"/>
          </a:solidFill>
        </p:spPr>
        <p:txBody>
          <a:bodyPr wrap="none">
            <a:spAutoFit/>
          </a:bodyPr>
          <a:lstStyle/>
          <a:p>
            <a:r>
              <a:rPr lang="cs-CZ" b="1" dirty="0" err="1"/>
              <a:t>Borovykovskyj</a:t>
            </a:r>
            <a:endParaRPr lang="cs-CZ" b="1" dirty="0"/>
          </a:p>
        </p:txBody>
      </p:sp>
      <p:pic>
        <p:nvPicPr>
          <p:cNvPr id="15" name="Picture 2"/>
          <p:cNvPicPr>
            <a:picLocks noChangeAspect="1" noChangeArrowheads="1"/>
          </p:cNvPicPr>
          <p:nvPr/>
        </p:nvPicPr>
        <p:blipFill>
          <a:blip r:embed="rId3" cstate="print"/>
          <a:srcRect/>
          <a:stretch>
            <a:fillRect/>
          </a:stretch>
        </p:blipFill>
        <p:spPr bwMode="auto">
          <a:xfrm>
            <a:off x="544863" y="2811853"/>
            <a:ext cx="2281049" cy="2306536"/>
          </a:xfrm>
          <a:prstGeom prst="rect">
            <a:avLst/>
          </a:prstGeom>
          <a:noFill/>
          <a:ln w="9525">
            <a:noFill/>
            <a:miter lim="800000"/>
            <a:headEnd/>
            <a:tailEnd/>
          </a:ln>
          <a:effectLst/>
        </p:spPr>
      </p:pic>
      <p:sp>
        <p:nvSpPr>
          <p:cNvPr id="16" name="Obdélník 15"/>
          <p:cNvSpPr/>
          <p:nvPr/>
        </p:nvSpPr>
        <p:spPr>
          <a:xfrm>
            <a:off x="971600" y="5168300"/>
            <a:ext cx="1292341" cy="369332"/>
          </a:xfrm>
          <a:prstGeom prst="rect">
            <a:avLst/>
          </a:prstGeom>
        </p:spPr>
        <p:txBody>
          <a:bodyPr wrap="none">
            <a:spAutoFit/>
          </a:bodyPr>
          <a:lstStyle/>
          <a:p>
            <a:r>
              <a:rPr lang="cs-CZ" b="1" dirty="0" err="1"/>
              <a:t>Metlynskyj</a:t>
            </a:r>
            <a:r>
              <a:rPr lang="cs-CZ" b="1" dirty="0"/>
              <a:t> </a:t>
            </a:r>
            <a:endParaRPr lang="cs-CZ" dirty="0"/>
          </a:p>
        </p:txBody>
      </p:sp>
      <p:sp>
        <p:nvSpPr>
          <p:cNvPr id="5121" name="Rectangle 1"/>
          <p:cNvSpPr>
            <a:spLocks noChangeArrowheads="1"/>
          </p:cNvSpPr>
          <p:nvPr/>
        </p:nvSpPr>
        <p:spPr bwMode="auto">
          <a:xfrm>
            <a:off x="365444" y="819214"/>
            <a:ext cx="842968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cs-CZ" b="0" i="0" u="none" strike="noStrike" cap="none" normalizeH="0" dirty="0">
                <a:ln>
                  <a:noFill/>
                </a:ln>
                <a:solidFill>
                  <a:srgbClr val="000000"/>
                </a:solidFill>
                <a:effectLst/>
                <a:latin typeface="Arial" pitchFamily="34" charset="0"/>
                <a:ea typeface="Times New Roman" pitchFamily="18" charset="0"/>
                <a:cs typeface="Times New Roman" pitchFamily="18" charset="0"/>
              </a:rPr>
              <a:t>Charkovskou literární činnost inspiroval </a:t>
            </a:r>
            <a:r>
              <a:rPr kumimoji="0" lang="cs-CZ" b="1" i="0" u="sng" strike="noStrike" cap="none" normalizeH="0" dirty="0">
                <a:ln>
                  <a:noFill/>
                </a:ln>
                <a:solidFill>
                  <a:srgbClr val="FF0000"/>
                </a:solidFill>
                <a:effectLst/>
                <a:latin typeface="Arial" pitchFamily="34" charset="0"/>
                <a:ea typeface="Times New Roman" pitchFamily="18" charset="0"/>
                <a:cs typeface="Times New Roman" pitchFamily="18" charset="0"/>
              </a:rPr>
              <a:t>IZMAIL SREZNĚVSKIJ </a:t>
            </a:r>
            <a:r>
              <a:rPr kumimoji="0" lang="cs-CZ" b="0" i="0" u="none" strike="noStrike" cap="none" normalizeH="0" dirty="0">
                <a:ln>
                  <a:noFill/>
                </a:ln>
                <a:solidFill>
                  <a:srgbClr val="000000"/>
                </a:solidFill>
                <a:effectLst/>
                <a:latin typeface="Arial" pitchFamily="34" charset="0"/>
                <a:ea typeface="Times New Roman" pitchFamily="18" charset="0"/>
                <a:cs typeface="Times New Roman" pitchFamily="18" charset="0"/>
              </a:rPr>
              <a:t>(1812-80), </a:t>
            </a:r>
            <a:endParaRPr kumimoji="0" lang="cs-CZ" b="0" i="0" u="none" strike="noStrike" cap="none" normalizeH="0" baseline="0" dirty="0">
              <a:ln>
                <a:noFill/>
              </a:ln>
              <a:solidFill>
                <a:schemeClr val="tx1"/>
              </a:solidFill>
              <a:effectLst/>
              <a:latin typeface="Arial" pitchFamily="34" charset="0"/>
            </a:endParaRPr>
          </a:p>
        </p:txBody>
      </p:sp>
      <p:sp>
        <p:nvSpPr>
          <p:cNvPr id="5122" name="Rectangle 2"/>
          <p:cNvSpPr>
            <a:spLocks noChangeArrowheads="1"/>
          </p:cNvSpPr>
          <p:nvPr/>
        </p:nvSpPr>
        <p:spPr bwMode="auto">
          <a:xfrm>
            <a:off x="406926" y="1339502"/>
            <a:ext cx="421461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FF0000"/>
                </a:solidFill>
                <a:effectLst/>
                <a:latin typeface="Arial" pitchFamily="34" charset="0"/>
                <a:ea typeface="Times New Roman" pitchFamily="18" charset="0"/>
                <a:cs typeface="Times New Roman" pitchFamily="18" charset="0"/>
              </a:rPr>
              <a:t>LEVKO BOROVYKOVSKYJ</a:t>
            </a:r>
            <a:r>
              <a:rPr kumimoji="0" lang="cs-CZ" sz="20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 </a:t>
            </a:r>
            <a:r>
              <a:rPr kumimoji="0" lang="cs-CZ"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(1806-89)</a:t>
            </a:r>
            <a:endParaRPr kumimoji="0" lang="cs-CZ" sz="1800" b="0" i="0" u="none" strike="noStrike" cap="none" normalizeH="0" baseline="0" dirty="0">
              <a:ln>
                <a:noFill/>
              </a:ln>
              <a:solidFill>
                <a:schemeClr val="tx1"/>
              </a:solidFill>
              <a:effectLst/>
              <a:latin typeface="Arial" pitchFamily="34" charset="0"/>
            </a:endParaRPr>
          </a:p>
        </p:txBody>
      </p:sp>
      <p:sp>
        <p:nvSpPr>
          <p:cNvPr id="5123" name="Rectangle 3"/>
          <p:cNvSpPr>
            <a:spLocks noChangeArrowheads="1"/>
          </p:cNvSpPr>
          <p:nvPr/>
        </p:nvSpPr>
        <p:spPr bwMode="auto">
          <a:xfrm>
            <a:off x="418672" y="1837790"/>
            <a:ext cx="337034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cs-CZ" sz="2000" b="1" dirty="0">
                <a:solidFill>
                  <a:srgbClr val="FF0000"/>
                </a:solidFill>
                <a:latin typeface="Arial" pitchFamily="34" charset="0"/>
                <a:ea typeface="Times New Roman" pitchFamily="18" charset="0"/>
                <a:cs typeface="Times New Roman" pitchFamily="18" charset="0"/>
              </a:rPr>
              <a:t>AMVROSIJ METLYNSKYJ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(1814-70) </a:t>
            </a:r>
            <a:endParaRPr kumimoji="0" lang="cs-CZ" sz="1800" b="0" i="0" u="none" strike="noStrike" cap="none" normalizeH="0" baseline="0" dirty="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checkerboard(across)">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1"/>
                                        </p:tgtEl>
                                        <p:attrNameLst>
                                          <p:attrName>style.visibility</p:attrName>
                                        </p:attrNameLst>
                                      </p:cBhvr>
                                      <p:to>
                                        <p:strVal val="visible"/>
                                      </p:to>
                                    </p:set>
                                    <p:animEffect transition="in" filter="checkerboard(across)">
                                      <p:cBhvr>
                                        <p:cTn id="12" dur="500"/>
                                        <p:tgtEl>
                                          <p:spTgt spid="5121"/>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500" fill="hold"/>
                                        <p:tgtEl>
                                          <p:spTgt spid="5122"/>
                                        </p:tgtEl>
                                        <p:attrNameLst>
                                          <p:attrName>ppt_w</p:attrName>
                                        </p:attrNameLst>
                                      </p:cBhvr>
                                      <p:tavLst>
                                        <p:tav tm="0">
                                          <p:val>
                                            <p:fltVal val="0"/>
                                          </p:val>
                                        </p:tav>
                                        <p:tav tm="100000">
                                          <p:val>
                                            <p:strVal val="#ppt_w"/>
                                          </p:val>
                                        </p:tav>
                                      </p:tavLst>
                                    </p:anim>
                                    <p:anim calcmode="lin" valueType="num">
                                      <p:cBhvr>
                                        <p:cTn id="18" dur="5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5123"/>
                                        </p:tgtEl>
                                        <p:attrNameLst>
                                          <p:attrName>style.visibility</p:attrName>
                                        </p:attrNameLst>
                                      </p:cBhvr>
                                      <p:to>
                                        <p:strVal val="visible"/>
                                      </p:to>
                                    </p:set>
                                    <p:animEffect transition="in" filter="checkerboard(across)">
                                      <p:cBhvr>
                                        <p:cTn id="36" dur="500"/>
                                        <p:tgtEl>
                                          <p:spTgt spid="5123"/>
                                        </p:tgtEl>
                                      </p:cBhvr>
                                    </p:animEffect>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fltVal val="0"/>
                                          </p:val>
                                        </p:tav>
                                        <p:tav tm="100000">
                                          <p:val>
                                            <p:strVal val="#ppt_w"/>
                                          </p:val>
                                        </p:tav>
                                      </p:tavLst>
                                    </p:anim>
                                    <p:anim calcmode="lin" valueType="num">
                                      <p:cBhvr>
                                        <p:cTn id="42" dur="1000" fill="hold"/>
                                        <p:tgtEl>
                                          <p:spTgt spid="15"/>
                                        </p:tgtEl>
                                        <p:attrNameLst>
                                          <p:attrName>ppt_h</p:attrName>
                                        </p:attrNameLst>
                                      </p:cBhvr>
                                      <p:tavLst>
                                        <p:tav tm="0">
                                          <p:val>
                                            <p:fltVal val="0"/>
                                          </p:val>
                                        </p:tav>
                                        <p:tav tm="100000">
                                          <p:val>
                                            <p:strVal val="#ppt_h"/>
                                          </p:val>
                                        </p:tav>
                                      </p:tavLst>
                                    </p:anim>
                                    <p:anim calcmode="lin" valueType="num">
                                      <p:cBhvr>
                                        <p:cTn id="43"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heckerboard(across)">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14" grpId="0" animBg="1"/>
      <p:bldP spid="16" grpId="0"/>
      <p:bldP spid="5121" grpId="0"/>
      <p:bldP spid="5122" grpId="0"/>
      <p:bldP spid="51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BA722BF-FC27-4B1C-B57B-EB84FE1C229D}"/>
              </a:ext>
            </a:extLst>
          </p:cNvPr>
          <p:cNvSpPr txBox="1"/>
          <p:nvPr/>
        </p:nvSpPr>
        <p:spPr>
          <a:xfrm>
            <a:off x="395536" y="332656"/>
            <a:ext cx="5526360" cy="369332"/>
          </a:xfrm>
          <a:prstGeom prst="rect">
            <a:avLst/>
          </a:prstGeom>
          <a:noFill/>
        </p:spPr>
        <p:txBody>
          <a:bodyPr wrap="square">
            <a:spAutoFit/>
          </a:bodyPr>
          <a:lstStyle/>
          <a:p>
            <a:r>
              <a:rPr lang="cs-CZ" sz="1800" b="1" u="sng" dirty="0" err="1">
                <a:solidFill>
                  <a:srgbClr val="C00000"/>
                </a:solidFill>
                <a:latin typeface="Arial" pitchFamily="34" charset="0"/>
                <a:cs typeface="Arial" pitchFamily="34" charset="0"/>
              </a:rPr>
              <a:t>Hryhorij</a:t>
            </a:r>
            <a:r>
              <a:rPr lang="cs-CZ" sz="1800" b="1" u="sng" dirty="0">
                <a:solidFill>
                  <a:srgbClr val="C00000"/>
                </a:solidFill>
                <a:latin typeface="Arial" pitchFamily="34" charset="0"/>
                <a:cs typeface="Arial" pitchFamily="34" charset="0"/>
              </a:rPr>
              <a:t> </a:t>
            </a:r>
            <a:r>
              <a:rPr lang="cs-CZ" sz="1800" b="1" u="sng" dirty="0" err="1">
                <a:solidFill>
                  <a:srgbClr val="C00000"/>
                </a:solidFill>
                <a:latin typeface="Arial" pitchFamily="34" charset="0"/>
                <a:cs typeface="Arial" pitchFamily="34" charset="0"/>
              </a:rPr>
              <a:t>Kvitka-Osnovjanenko</a:t>
            </a:r>
            <a:r>
              <a:rPr lang="cs-CZ" sz="1800" b="1" u="sng" dirty="0">
                <a:solidFill>
                  <a:srgbClr val="C00000"/>
                </a:solidFill>
                <a:latin typeface="Arial" pitchFamily="34" charset="0"/>
                <a:cs typeface="Arial" pitchFamily="34" charset="0"/>
              </a:rPr>
              <a:t> </a:t>
            </a:r>
            <a:r>
              <a:rPr lang="cs-CZ" sz="1800" u="sng" dirty="0">
                <a:latin typeface="Arial" pitchFamily="34" charset="0"/>
                <a:cs typeface="Arial" pitchFamily="34" charset="0"/>
              </a:rPr>
              <a:t>(1778–1843)</a:t>
            </a:r>
            <a:endParaRPr lang="cs-CZ" dirty="0"/>
          </a:p>
        </p:txBody>
      </p:sp>
      <p:pic>
        <p:nvPicPr>
          <p:cNvPr id="7" name="Obrázek 6" descr="Obsah obrázku text, osoba, muž, staré&#10;&#10;Popis byl vytvořen automaticky">
            <a:extLst>
              <a:ext uri="{FF2B5EF4-FFF2-40B4-BE49-F238E27FC236}">
                <a16:creationId xmlns:a16="http://schemas.microsoft.com/office/drawing/2014/main" id="{812C5C30-D3DD-46D4-B7AA-C4F56709C8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055" y="980728"/>
            <a:ext cx="4162945" cy="5184576"/>
          </a:xfrm>
          <a:prstGeom prst="rect">
            <a:avLst/>
          </a:prstGeom>
        </p:spPr>
      </p:pic>
    </p:spTree>
    <p:extLst>
      <p:ext uri="{BB962C8B-B14F-4D97-AF65-F5344CB8AC3E}">
        <p14:creationId xmlns:p14="http://schemas.microsoft.com/office/powerpoint/2010/main" val="1430096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ovéPole 17">
            <a:extLst>
              <a:ext uri="{FF2B5EF4-FFF2-40B4-BE49-F238E27FC236}">
                <a16:creationId xmlns:a16="http://schemas.microsoft.com/office/drawing/2014/main" id="{905764B9-36DE-4BA5-8831-ACC47B965010}"/>
              </a:ext>
            </a:extLst>
          </p:cNvPr>
          <p:cNvSpPr txBox="1"/>
          <p:nvPr/>
        </p:nvSpPr>
        <p:spPr>
          <a:xfrm>
            <a:off x="251520" y="188640"/>
            <a:ext cx="4572000" cy="369332"/>
          </a:xfrm>
          <a:prstGeom prst="rect">
            <a:avLst/>
          </a:prstGeom>
          <a:noFill/>
        </p:spPr>
        <p:txBody>
          <a:bodyPr wrap="square">
            <a:spAutoFit/>
          </a:bodyPr>
          <a:lstStyle/>
          <a:p>
            <a:r>
              <a:rPr lang="cs-CZ" b="1" u="sng" dirty="0">
                <a:solidFill>
                  <a:srgbClr val="7030A0"/>
                </a:solidFill>
                <a:latin typeface="Arial" pitchFamily="34" charset="0"/>
                <a:cs typeface="Arial" pitchFamily="34" charset="0"/>
              </a:rPr>
              <a:t>Pokračující burleskní tradice</a:t>
            </a:r>
            <a:endParaRPr lang="cs-CZ" b="1" dirty="0">
              <a:solidFill>
                <a:srgbClr val="7030A0"/>
              </a:solidFill>
            </a:endParaRPr>
          </a:p>
        </p:txBody>
      </p:sp>
      <p:sp>
        <p:nvSpPr>
          <p:cNvPr id="20" name="TextovéPole 19">
            <a:extLst>
              <a:ext uri="{FF2B5EF4-FFF2-40B4-BE49-F238E27FC236}">
                <a16:creationId xmlns:a16="http://schemas.microsoft.com/office/drawing/2014/main" id="{4DB1CAF0-8137-4F4D-B62E-67BD984D4121}"/>
              </a:ext>
            </a:extLst>
          </p:cNvPr>
          <p:cNvSpPr txBox="1"/>
          <p:nvPr/>
        </p:nvSpPr>
        <p:spPr>
          <a:xfrm>
            <a:off x="251520" y="692696"/>
            <a:ext cx="4572000" cy="369332"/>
          </a:xfrm>
          <a:prstGeom prst="rect">
            <a:avLst/>
          </a:prstGeom>
          <a:noFill/>
        </p:spPr>
        <p:txBody>
          <a:bodyPr wrap="square">
            <a:spAutoFit/>
          </a:bodyPr>
          <a:lstStyle/>
          <a:p>
            <a:r>
              <a:rPr lang="uk-UA" b="1" dirty="0">
                <a:solidFill>
                  <a:schemeClr val="accent3">
                    <a:lumMod val="75000"/>
                  </a:schemeClr>
                </a:solidFill>
                <a:latin typeface="Arial" pitchFamily="34" charset="0"/>
                <a:cs typeface="Arial" pitchFamily="34" charset="0"/>
              </a:rPr>
              <a:t>Салдацький партрет </a:t>
            </a:r>
            <a:r>
              <a:rPr lang="cs-CZ" dirty="0">
                <a:latin typeface="Arial" pitchFamily="34" charset="0"/>
                <a:cs typeface="Arial" pitchFamily="34" charset="0"/>
              </a:rPr>
              <a:t>(1833)</a:t>
            </a:r>
            <a:endParaRPr lang="cs-CZ" dirty="0"/>
          </a:p>
        </p:txBody>
      </p:sp>
      <p:sp>
        <p:nvSpPr>
          <p:cNvPr id="22" name="TextovéPole 21">
            <a:extLst>
              <a:ext uri="{FF2B5EF4-FFF2-40B4-BE49-F238E27FC236}">
                <a16:creationId xmlns:a16="http://schemas.microsoft.com/office/drawing/2014/main" id="{D7B36E8F-4B9E-4C6F-820D-B23BAF5F0B73}"/>
              </a:ext>
            </a:extLst>
          </p:cNvPr>
          <p:cNvSpPr txBox="1"/>
          <p:nvPr/>
        </p:nvSpPr>
        <p:spPr>
          <a:xfrm>
            <a:off x="268644" y="980728"/>
            <a:ext cx="8551828" cy="6014082"/>
          </a:xfrm>
          <a:prstGeom prst="rect">
            <a:avLst/>
          </a:prstGeom>
          <a:noFill/>
        </p:spPr>
        <p:txBody>
          <a:bodyPr wrap="square">
            <a:spAutoFit/>
          </a:bodyPr>
          <a:lstStyle/>
          <a:p>
            <a:pPr algn="just">
              <a:lnSpc>
                <a:spcPct val="150000"/>
              </a:lnSpc>
              <a:spcAft>
                <a:spcPts val="800"/>
              </a:spcAft>
            </a:pPr>
            <a:r>
              <a:rPr lang="cs-CZ" sz="1800" b="1" dirty="0">
                <a:effectLst/>
                <a:latin typeface="Times New Roman" panose="02020603050405020304" pitchFamily="18" charset="0"/>
                <a:ea typeface="SimSun" panose="02010600030101010101" pitchFamily="2" charset="-122"/>
                <a:cs typeface="Times New Roman" panose="02020603050405020304" pitchFamily="18" charset="0"/>
              </a:rPr>
              <a:t>Vojákův portrét</a:t>
            </a:r>
            <a:endParaRPr lang="cs-CZ"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800" b="1" dirty="0">
                <a:effectLst/>
                <a:latin typeface="Times New Roman" panose="02020603050405020304" pitchFamily="18" charset="0"/>
                <a:ea typeface="SimSun" panose="02010600030101010101" pitchFamily="2" charset="-122"/>
                <a:cs typeface="Times New Roman" panose="02020603050405020304" pitchFamily="18" charset="0"/>
              </a:rPr>
              <a:t>Latinská povídačka po našem vyprávěná </a:t>
            </a:r>
            <a:endParaRPr lang="cs-CZ"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200" dirty="0">
                <a:effectLst/>
                <a:latin typeface="Times New Roman" panose="02020603050405020304" pitchFamily="18" charset="0"/>
                <a:ea typeface="SimSun" panose="02010600030101010101" pitchFamily="2" charset="-122"/>
              </a:rPr>
              <a:t>Žil byl kdysi jeden malíř… mám jeho jméno na jazyku, ale nevzpomenu si… Nu což, prostě malíř. Ale jaký to byl malíř! Panečku, jak pěkně maloval! Pokud si, kamarádíčci, co čtete nebo posloucháte tuhle knížku, myslíte, že maloval tak nějak úplně obyčejně, že jenom rozmíchá červenou nebo purpurovou či žlutou a tak jednoduše natře třeba stůl nebo skříň? Ale ne, počkejte chvilku! Jak něco spatří, hned vykouzlí portrét. Ať vědro nebo prase, všechno jako živé, že tak akorát obdivně hvízdneš! A někdy, když něco namaloval, tak k tomu připsal – protože dokonce i psát uměl – že to není meloun, nýbrž švestka, no a taky že to byla opravdická švestka. Jednou… (jéje! to bylo veselo! chlapci se div nepotrhali smíchy) namaloval kobylu našeho otce </a:t>
            </a:r>
            <a:r>
              <a:rPr lang="cs-CZ" sz="1200" dirty="0" err="1">
                <a:effectLst/>
                <a:latin typeface="Times New Roman" panose="02020603050405020304" pitchFamily="18" charset="0"/>
                <a:ea typeface="SimSun" panose="02010600030101010101" pitchFamily="2" charset="-122"/>
              </a:rPr>
              <a:t>Mykyty</a:t>
            </a:r>
            <a:r>
              <a:rPr lang="cs-CZ" sz="1200" dirty="0">
                <a:effectLst/>
                <a:latin typeface="Times New Roman" panose="02020603050405020304" pitchFamily="18" charset="0"/>
                <a:ea typeface="SimSun" panose="02010600030101010101" pitchFamily="2" charset="-122"/>
              </a:rPr>
              <a:t>, a jak opravdově ji vyobrazil </a:t>
            </a:r>
            <a:r>
              <a:rPr lang="uk-UA" sz="1200" dirty="0">
                <a:effectLst/>
                <a:latin typeface="Times New Roman" panose="02020603050405020304" pitchFamily="18" charset="0"/>
                <a:ea typeface="SimSun" panose="02010600030101010101" pitchFamily="2" charset="-122"/>
              </a:rPr>
              <a:t>– </a:t>
            </a:r>
            <a:r>
              <a:rPr lang="cs-CZ" sz="1200" dirty="0">
                <a:effectLst/>
                <a:latin typeface="Times New Roman" panose="02020603050405020304" pitchFamily="18" charset="0"/>
                <a:ea typeface="SimSun" panose="02010600030101010101" pitchFamily="2" charset="-122"/>
              </a:rPr>
              <a:t> div divoucí! Inu, namaloval ji a povídá: „Koukejte teď, hoši, jaká bude legrace.“ A my říkáme: „No, a co bude?“ A on povídá: „No jen pojďte za mnou a vezměte obraz popovy kobyly.“ Tak jsme ho vzali a šli a podle jeho návodu postavili u popova statku; pěkně jsme ho podepřeli; úplně přesně tak, jak kobyla stojí: a je na jedno oko slepá, má olysalý ocas a povylezlá žebra, a k tomu ještě svěsila hlavu, jako by se pásla. A když jsme ji postavili, dřepli jsme si podél plotu do plevelu a čekáme na </a:t>
            </a:r>
            <a:r>
              <a:rPr lang="cs-CZ" sz="1200" dirty="0" err="1">
                <a:effectLst/>
                <a:latin typeface="Times New Roman" panose="02020603050405020304" pitchFamily="18" charset="0"/>
                <a:ea typeface="SimSun" panose="02010600030101010101" pitchFamily="2" charset="-122"/>
              </a:rPr>
              <a:t>panotce</a:t>
            </a:r>
            <a:r>
              <a:rPr lang="cs-CZ" sz="1200" dirty="0">
                <a:effectLst/>
                <a:latin typeface="Times New Roman" panose="02020603050405020304" pitchFamily="18" charset="0"/>
                <a:ea typeface="SimSun" panose="02010600030101010101" pitchFamily="2" charset="-122"/>
              </a:rPr>
              <a:t> a máme co dělat, abychom se nerozesmáli. Až najednou, ejhle! Náš otec </a:t>
            </a:r>
            <a:r>
              <a:rPr lang="cs-CZ" sz="1200" dirty="0" err="1">
                <a:effectLst/>
                <a:latin typeface="Times New Roman" panose="02020603050405020304" pitchFamily="18" charset="0"/>
                <a:ea typeface="SimSun" panose="02010600030101010101" pitchFamily="2" charset="-122"/>
              </a:rPr>
              <a:t>Mykyta</a:t>
            </a:r>
            <a:r>
              <a:rPr lang="cs-CZ" sz="1200" dirty="0">
                <a:effectLst/>
                <a:latin typeface="Times New Roman" panose="02020603050405020304" pitchFamily="18" charset="0"/>
                <a:ea typeface="SimSun" panose="02010600030101010101" pitchFamily="2" charset="-122"/>
              </a:rPr>
              <a:t> přichází (a zřejmě měl trochu upito), jde a pod vousy si brumlá „Zdrávas“ a pak spatřil kobylu a povídá: „Co je to jen za lajdáka, ten můj </a:t>
            </a:r>
            <a:r>
              <a:rPr lang="cs-CZ" sz="1200" dirty="0" err="1">
                <a:effectLst/>
                <a:latin typeface="Times New Roman" panose="02020603050405020304" pitchFamily="18" charset="0"/>
                <a:ea typeface="SimSun" panose="02010600030101010101" pitchFamily="2" charset="-122"/>
              </a:rPr>
              <a:t>Ochrim</a:t>
            </a:r>
            <a:r>
              <a:rPr lang="cs-CZ" sz="1200" dirty="0">
                <a:effectLst/>
                <a:latin typeface="Times New Roman" panose="02020603050405020304" pitchFamily="18" charset="0"/>
                <a:ea typeface="SimSun" panose="02010600030101010101" pitchFamily="2" charset="-122"/>
              </a:rPr>
              <a:t>!“ (jeho nádeník se jmenoval </a:t>
            </a:r>
            <a:r>
              <a:rPr lang="cs-CZ" sz="1200" dirty="0" err="1">
                <a:effectLst/>
                <a:latin typeface="Times New Roman" panose="02020603050405020304" pitchFamily="18" charset="0"/>
                <a:ea typeface="SimSun" panose="02010600030101010101" pitchFamily="2" charset="-122"/>
              </a:rPr>
              <a:t>Ochrim</a:t>
            </a:r>
            <a:r>
              <a:rPr lang="cs-CZ" sz="1200" dirty="0">
                <a:effectLst/>
                <a:latin typeface="Times New Roman" panose="02020603050405020304" pitchFamily="18" charset="0"/>
                <a:ea typeface="SimSun" panose="02010600030101010101" pitchFamily="2" charset="-122"/>
              </a:rPr>
              <a:t>). „Kobyla,“ říká, „uteče v noci ze dvora a jemu je to jedno; a já abych ji ještě chytal!“ A pak si sundal opasek, udělal na něm smyčku a začal se k ní plížit, pomlaskává a povídá: „Klid, kobylko, klid!“ A potom, když už byl blizoučko, když jí přehodil přes šíji opasek a křiknul „prr!“, a když ji popotáhl k sobě a kobyla spadla, jak jsme se jen zasmáli a úprk! </a:t>
            </a:r>
            <a:endParaRPr lang="uk-UA" sz="1200" dirty="0">
              <a:effectLst/>
              <a:latin typeface="Times New Roman" panose="02020603050405020304" pitchFamily="18" charset="0"/>
              <a:ea typeface="SimSun" panose="02010600030101010101" pitchFamily="2" charset="-122"/>
            </a:endParaRPr>
          </a:p>
          <a:p>
            <a:pPr algn="just">
              <a:lnSpc>
                <a:spcPct val="150000"/>
              </a:lnSpc>
              <a:spcAft>
                <a:spcPts val="800"/>
              </a:spcAft>
            </a:pPr>
            <a:r>
              <a:rPr lang="cs-CZ" sz="1200" dirty="0">
                <a:latin typeface="Times New Roman" panose="02020603050405020304" pitchFamily="18" charset="0"/>
                <a:ea typeface="SimSun" panose="02010600030101010101" pitchFamily="2" charset="-122"/>
              </a:rPr>
              <a:t>Překlad: Petra Grycová</a:t>
            </a:r>
            <a:endParaRPr lang="uk-UA" sz="1200" dirty="0">
              <a:latin typeface="Times New Roman" panose="02020603050405020304" pitchFamily="18" charset="0"/>
              <a:ea typeface="SimSun" panose="02010600030101010101" pitchFamily="2" charset="-122"/>
            </a:endParaRPr>
          </a:p>
          <a:p>
            <a:pPr algn="just">
              <a:lnSpc>
                <a:spcPct val="150000"/>
              </a:lnSpc>
              <a:spcAft>
                <a:spcPts val="800"/>
              </a:spcAft>
            </a:pPr>
            <a:endParaRPr lang="cs-CZ" sz="1200" dirty="0"/>
          </a:p>
        </p:txBody>
      </p:sp>
    </p:spTree>
    <p:extLst>
      <p:ext uri="{BB962C8B-B14F-4D97-AF65-F5344CB8AC3E}">
        <p14:creationId xmlns:p14="http://schemas.microsoft.com/office/powerpoint/2010/main" val="4034409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D362E51E-5901-4364-9527-C406232BE0CB}"/>
              </a:ext>
            </a:extLst>
          </p:cNvPr>
          <p:cNvSpPr txBox="1"/>
          <p:nvPr/>
        </p:nvSpPr>
        <p:spPr>
          <a:xfrm>
            <a:off x="179512" y="260648"/>
            <a:ext cx="4572000" cy="369332"/>
          </a:xfrm>
          <a:prstGeom prst="rect">
            <a:avLst/>
          </a:prstGeom>
          <a:noFill/>
        </p:spPr>
        <p:txBody>
          <a:bodyPr wrap="square">
            <a:spAutoFit/>
          </a:bodyPr>
          <a:lstStyle/>
          <a:p>
            <a:r>
              <a:rPr lang="uk-UA" b="1" dirty="0">
                <a:solidFill>
                  <a:schemeClr val="accent3">
                    <a:lumMod val="75000"/>
                  </a:schemeClr>
                </a:solidFill>
                <a:latin typeface="Arial" pitchFamily="34" charset="0"/>
                <a:cs typeface="Arial" pitchFamily="34" charset="0"/>
              </a:rPr>
              <a:t>Маруся </a:t>
            </a:r>
            <a:r>
              <a:rPr lang="cs-CZ" dirty="0">
                <a:latin typeface="Arial" pitchFamily="34" charset="0"/>
                <a:cs typeface="Arial" pitchFamily="34" charset="0"/>
              </a:rPr>
              <a:t>(183</a:t>
            </a:r>
            <a:r>
              <a:rPr lang="uk-UA" dirty="0">
                <a:latin typeface="Arial" pitchFamily="34" charset="0"/>
                <a:cs typeface="Arial" pitchFamily="34" charset="0"/>
              </a:rPr>
              <a:t>4</a:t>
            </a:r>
            <a:r>
              <a:rPr lang="cs-CZ" dirty="0">
                <a:latin typeface="Arial" pitchFamily="34" charset="0"/>
                <a:cs typeface="Arial" pitchFamily="34" charset="0"/>
              </a:rPr>
              <a:t>)</a:t>
            </a:r>
            <a:endParaRPr lang="cs-CZ" dirty="0"/>
          </a:p>
        </p:txBody>
      </p:sp>
      <p:pic>
        <p:nvPicPr>
          <p:cNvPr id="6" name="Obrázek 5" descr="Obsah obrázku text, rámeček obrázku, tkanina&#10;&#10;Popis byl vytvořen automaticky">
            <a:extLst>
              <a:ext uri="{FF2B5EF4-FFF2-40B4-BE49-F238E27FC236}">
                <a16:creationId xmlns:a16="http://schemas.microsoft.com/office/drawing/2014/main" id="{EDC233BA-9E59-4032-83B9-7084250D9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957343"/>
            <a:ext cx="4320480" cy="5614431"/>
          </a:xfrm>
          <a:prstGeom prst="rect">
            <a:avLst/>
          </a:prstGeom>
        </p:spPr>
      </p:pic>
    </p:spTree>
    <p:extLst>
      <p:ext uri="{BB962C8B-B14F-4D97-AF65-F5344CB8AC3E}">
        <p14:creationId xmlns:p14="http://schemas.microsoft.com/office/powerpoint/2010/main" val="169303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260648"/>
            <a:ext cx="8229600" cy="4525963"/>
          </a:xfrm>
        </p:spPr>
        <p:txBody>
          <a:bodyPr>
            <a:normAutofit/>
          </a:bodyPr>
          <a:lstStyle/>
          <a:p>
            <a:pPr>
              <a:buNone/>
            </a:pPr>
            <a:r>
              <a:rPr lang="cs-CZ" sz="1200" b="1" u="sng" dirty="0"/>
              <a:t>Hlavní zdroje:</a:t>
            </a:r>
          </a:p>
          <a:p>
            <a:pPr marL="176213" indent="-176213"/>
            <a:r>
              <a:rPr lang="uk-UA" sz="1200" dirty="0"/>
              <a:t>Дмитро Чижевський</a:t>
            </a:r>
            <a:r>
              <a:rPr lang="uk-UA" sz="1200" i="1" dirty="0"/>
              <a:t>. Історія української літератури</a:t>
            </a:r>
            <a:r>
              <a:rPr lang="uk-UA" sz="1200" dirty="0"/>
              <a:t>. Київ </a:t>
            </a:r>
            <a:r>
              <a:rPr lang="cs-CZ" sz="1200" dirty="0"/>
              <a:t>2003.</a:t>
            </a:r>
          </a:p>
          <a:p>
            <a:pPr marL="176213" indent="-176213"/>
            <a:r>
              <a:rPr lang="cs-CZ" sz="1200" dirty="0" err="1"/>
              <a:t>George</a:t>
            </a:r>
            <a:r>
              <a:rPr lang="cs-CZ" sz="1200" dirty="0"/>
              <a:t> G. </a:t>
            </a:r>
            <a:r>
              <a:rPr lang="cs-CZ" sz="1200" dirty="0" err="1"/>
              <a:t>Grabowicz</a:t>
            </a:r>
            <a:r>
              <a:rPr lang="cs-CZ" sz="1200" dirty="0"/>
              <a:t>. </a:t>
            </a:r>
            <a:r>
              <a:rPr lang="cs-CZ" sz="1200" i="1" dirty="0" err="1"/>
              <a:t>Toward</a:t>
            </a:r>
            <a:r>
              <a:rPr lang="cs-CZ" sz="1200" i="1" dirty="0"/>
              <a:t> a </a:t>
            </a:r>
            <a:r>
              <a:rPr lang="cs-CZ" sz="1200" i="1" dirty="0" err="1"/>
              <a:t>History</a:t>
            </a:r>
            <a:r>
              <a:rPr lang="cs-CZ" sz="1200" i="1" dirty="0"/>
              <a:t> </a:t>
            </a:r>
            <a:r>
              <a:rPr lang="cs-CZ" sz="1200" i="1" dirty="0" err="1"/>
              <a:t>of</a:t>
            </a:r>
            <a:r>
              <a:rPr lang="cs-CZ" sz="1200" i="1" dirty="0"/>
              <a:t> </a:t>
            </a:r>
            <a:r>
              <a:rPr lang="cs-CZ" sz="1200" i="1" dirty="0" err="1"/>
              <a:t>Ukrainian</a:t>
            </a:r>
            <a:r>
              <a:rPr lang="cs-CZ" sz="1200" i="1" dirty="0"/>
              <a:t> </a:t>
            </a:r>
            <a:r>
              <a:rPr lang="cs-CZ" sz="1200" i="1" dirty="0" err="1"/>
              <a:t>Literature</a:t>
            </a:r>
            <a:r>
              <a:rPr lang="cs-CZ" sz="1200" dirty="0"/>
              <a:t>. Cambridge 1981.</a:t>
            </a:r>
          </a:p>
          <a:p>
            <a:pPr marL="176213" indent="-176213"/>
            <a:r>
              <a:rPr lang="uk-UA" sz="1200" dirty="0"/>
              <a:t>Ярoслав Пoлiщук. </a:t>
            </a:r>
            <a:r>
              <a:rPr lang="uk-UA" sz="1200" i="1" dirty="0"/>
              <a:t>Лiтeратура як гeoкультурник прoeкт</a:t>
            </a:r>
            <a:r>
              <a:rPr lang="uk-UA" sz="1200" dirty="0"/>
              <a:t>. Kиїв 2008.</a:t>
            </a:r>
            <a:endParaRPr lang="cs-CZ" sz="1200" dirty="0"/>
          </a:p>
          <a:p>
            <a:pPr marL="176213" indent="-176213"/>
            <a:r>
              <a:rPr lang="cs-CZ" sz="1200" dirty="0"/>
              <a:t>a další….</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357158" y="357166"/>
            <a:ext cx="3643338" cy="523220"/>
          </a:xfrm>
          <a:prstGeom prst="rect">
            <a:avLst/>
          </a:prstGeom>
          <a:solidFill>
            <a:schemeClr val="accent6">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800" b="1" i="0"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Období klasicismu </a:t>
            </a:r>
            <a:endParaRPr kumimoji="0" lang="cs-CZ" sz="2800" b="0" i="0" u="none" strike="noStrike" cap="none" normalizeH="0" baseline="0" dirty="0">
              <a:ln>
                <a:noFill/>
              </a:ln>
              <a:solidFill>
                <a:schemeClr val="tx1"/>
              </a:solidFill>
              <a:effectLst/>
              <a:latin typeface="Arial" pitchFamily="34" charset="0"/>
            </a:endParaRPr>
          </a:p>
        </p:txBody>
      </p:sp>
      <p:sp>
        <p:nvSpPr>
          <p:cNvPr id="5122" name="Rectangle 2"/>
          <p:cNvSpPr>
            <a:spLocks noChangeArrowheads="1"/>
          </p:cNvSpPr>
          <p:nvPr/>
        </p:nvSpPr>
        <p:spPr bwMode="auto">
          <a:xfrm>
            <a:off x="357158" y="1210045"/>
            <a:ext cx="842968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i="0" u="none" strike="noStrike" cap="none" normalizeH="0" baseline="0" dirty="0">
                <a:ln>
                  <a:noFill/>
                </a:ln>
                <a:solidFill>
                  <a:schemeClr val="tx1"/>
                </a:solidFill>
                <a:effectLst/>
                <a:latin typeface="Arial" pitchFamily="34" charset="0"/>
                <a:ea typeface="Calibri" pitchFamily="34" charset="0"/>
                <a:cs typeface="Arial" pitchFamily="34" charset="0"/>
              </a:rPr>
              <a:t>Literatura tohoto</a:t>
            </a:r>
            <a:r>
              <a:rPr kumimoji="0" lang="cs-CZ" i="0" u="none" strike="noStrike" cap="none" normalizeH="0" dirty="0">
                <a:ln>
                  <a:noFill/>
                </a:ln>
                <a:solidFill>
                  <a:schemeClr val="tx1"/>
                </a:solidFill>
                <a:effectLst/>
                <a:latin typeface="Arial" pitchFamily="34" charset="0"/>
                <a:ea typeface="Calibri" pitchFamily="34" charset="0"/>
                <a:cs typeface="Arial" pitchFamily="34" charset="0"/>
              </a:rPr>
              <a:t> období získává </a:t>
            </a:r>
            <a:r>
              <a:rPr kumimoji="0" lang="cs-CZ" i="0" u="none" strike="noStrike" cap="none" normalizeH="0" baseline="0" dirty="0">
                <a:ln>
                  <a:noFill/>
                </a:ln>
                <a:solidFill>
                  <a:schemeClr val="tx1"/>
                </a:solidFill>
                <a:effectLst/>
                <a:latin typeface="Arial" pitchFamily="34" charset="0"/>
                <a:ea typeface="Calibri" pitchFamily="34" charset="0"/>
                <a:cs typeface="Arial" pitchFamily="34" charset="0"/>
              </a:rPr>
              <a:t>specifický </a:t>
            </a:r>
            <a:r>
              <a:rPr kumimoji="0" lang="cs-CZ" b="1" i="0" u="sng" strike="noStrike" cap="none" normalizeH="0" baseline="0" dirty="0">
                <a:ln>
                  <a:noFill/>
                </a:ln>
                <a:solidFill>
                  <a:schemeClr val="tx1"/>
                </a:solidFill>
                <a:effectLst/>
                <a:latin typeface="Arial" pitchFamily="34" charset="0"/>
                <a:ea typeface="Calibri" pitchFamily="34" charset="0"/>
                <a:cs typeface="Arial" pitchFamily="34" charset="0"/>
              </a:rPr>
              <a:t>dvorský charakter</a:t>
            </a:r>
            <a:r>
              <a:rPr kumimoji="0" lang="cs-CZ" b="1" i="0" u="none" strike="noStrike" cap="none" normalizeH="0" baseline="0" dirty="0">
                <a:ln>
                  <a:noFill/>
                </a:ln>
                <a:solidFill>
                  <a:schemeClr val="tx1"/>
                </a:solidFill>
                <a:effectLst/>
                <a:latin typeface="Arial" pitchFamily="34" charset="0"/>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tx1"/>
                </a:solidFill>
                <a:effectLst/>
                <a:latin typeface="Arial" pitchFamily="34" charset="0"/>
                <a:ea typeface="Calibri" pitchFamily="34" charset="0"/>
                <a:cs typeface="Arial" pitchFamily="34" charset="0"/>
              </a:rPr>
              <a:t>Na Ukrajině – málo patrné. </a:t>
            </a:r>
            <a:endParaRPr kumimoji="0" lang="cs-CZ" b="1"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cs-CZ" dirty="0">
                <a:latin typeface="Arial" pitchFamily="34" charset="0"/>
                <a:cs typeface="Arial" pitchFamily="34" charset="0"/>
              </a:rPr>
              <a:t>Klasicismus – výrazně</a:t>
            </a:r>
            <a:r>
              <a:rPr lang="cs-CZ" b="1" dirty="0">
                <a:latin typeface="Arial" pitchFamily="34" charset="0"/>
                <a:cs typeface="Arial" pitchFamily="34" charset="0"/>
              </a:rPr>
              <a:t> rozvinut v polské a ruské literatuře.</a:t>
            </a:r>
            <a:endParaRPr kumimoji="0" lang="cs-CZ" b="0" i="0" u="none" strike="noStrike" cap="none" normalizeH="0" baseline="0" dirty="0">
              <a:ln>
                <a:noFill/>
              </a:ln>
              <a:solidFill>
                <a:schemeClr val="tx1"/>
              </a:solidFill>
              <a:effectLst/>
              <a:latin typeface="Arial" pitchFamily="34" charset="0"/>
              <a:cs typeface="Arial" pitchFamily="34" charset="0"/>
            </a:endParaRPr>
          </a:p>
        </p:txBody>
      </p:sp>
      <p:sp>
        <p:nvSpPr>
          <p:cNvPr id="5123" name="Rectangle 3"/>
          <p:cNvSpPr>
            <a:spLocks noChangeArrowheads="1"/>
          </p:cNvSpPr>
          <p:nvPr/>
        </p:nvSpPr>
        <p:spPr bwMode="auto">
          <a:xfrm>
            <a:off x="428596" y="2285992"/>
            <a:ext cx="850112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cs-CZ" b="1" i="0" u="sng" strike="noStrike" cap="none" normalizeH="0" baseline="0" dirty="0">
                <a:ln>
                  <a:noFill/>
                </a:ln>
                <a:solidFill>
                  <a:srgbClr val="00B0F0"/>
                </a:solidFill>
                <a:effectLst/>
                <a:latin typeface="Arial" pitchFamily="34" charset="0"/>
                <a:ea typeface="Calibri" pitchFamily="34" charset="0"/>
                <a:cs typeface="Arial" pitchFamily="34" charset="0"/>
              </a:rPr>
              <a:t>Z určité perspektivy můžeme ukrajinský klasicismus hodnotit jako slabý a málo výrazný</a:t>
            </a:r>
            <a:r>
              <a:rPr lang="cs-CZ" b="1" u="sng" dirty="0">
                <a:solidFill>
                  <a:srgbClr val="00B0F0"/>
                </a:solidFill>
                <a:latin typeface="Arial" pitchFamily="34" charset="0"/>
                <a:ea typeface="Calibri" pitchFamily="34" charset="0"/>
                <a:cs typeface="Arial" pitchFamily="34" charset="0"/>
              </a:rPr>
              <a:t>.</a:t>
            </a:r>
          </a:p>
        </p:txBody>
      </p:sp>
      <p:sp>
        <p:nvSpPr>
          <p:cNvPr id="5124" name="Rectangle 4"/>
          <p:cNvSpPr>
            <a:spLocks noChangeArrowheads="1"/>
          </p:cNvSpPr>
          <p:nvPr/>
        </p:nvSpPr>
        <p:spPr bwMode="auto">
          <a:xfrm>
            <a:off x="428596" y="3000372"/>
            <a:ext cx="8501122"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28600" algn="l"/>
              </a:tabLst>
            </a:pPr>
            <a:r>
              <a:rPr kumimoji="0" lang="cs-CZ" sz="1600" b="1" i="0" u="sng" strike="noStrike" normalizeH="0" dirty="0">
                <a:ln>
                  <a:noFill/>
                </a:ln>
                <a:solidFill>
                  <a:srgbClr val="7030A0"/>
                </a:solidFill>
                <a:effectLst/>
                <a:latin typeface="Arial" pitchFamily="34" charset="0"/>
                <a:ea typeface="Calibri" pitchFamily="34" charset="0"/>
                <a:cs typeface="Arial" pitchFamily="34" charset="0"/>
              </a:rPr>
              <a:t>NA UKRAJINĚ K ROZVOJI KLASICISMU NEPŘISPĚLY ANI POLITICKÉ, ANI DUCHOVNÍ PODMÍNKY</a:t>
            </a:r>
            <a:r>
              <a:rPr kumimoji="0" lang="cs-CZ" sz="1600" b="1" i="0" u="sng" strike="noStrike" normalizeH="0" dirty="0">
                <a:ln>
                  <a:noFill/>
                </a:ln>
                <a:solidFill>
                  <a:schemeClr val="tx1"/>
                </a:solidFill>
                <a:effectLst/>
                <a:latin typeface="Arial" pitchFamily="34" charset="0"/>
                <a:ea typeface="Calibri" pitchFamily="34" charset="0"/>
                <a:cs typeface="Arial" pitchFamily="34" charset="0"/>
              </a:rPr>
              <a:t>. </a:t>
            </a:r>
            <a:endParaRPr kumimoji="0" lang="cs-CZ" sz="1600" b="0" i="0" u="none" strike="noStrike" normalizeH="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cs-CZ" sz="1800" b="0" i="0" u="none" strike="noStrike" cap="none" normalizeH="0" baseline="0" dirty="0">
              <a:ln>
                <a:noFill/>
              </a:ln>
              <a:solidFill>
                <a:schemeClr val="tx1"/>
              </a:solidFill>
              <a:effectLst/>
              <a:latin typeface="Arial" pitchFamily="34" charset="0"/>
            </a:endParaRPr>
          </a:p>
        </p:txBody>
      </p:sp>
      <p:sp>
        <p:nvSpPr>
          <p:cNvPr id="5125" name="Rectangle 5"/>
          <p:cNvSpPr>
            <a:spLocks noChangeArrowheads="1"/>
          </p:cNvSpPr>
          <p:nvPr/>
        </p:nvSpPr>
        <p:spPr bwMode="auto">
          <a:xfrm>
            <a:off x="428596" y="3643314"/>
            <a:ext cx="807249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457200" algn="l"/>
              </a:tabLst>
            </a:pPr>
            <a:r>
              <a:rPr kumimoji="0" lang="cs-CZ" b="1" i="0" strike="noStrike" cap="none" normalizeH="0" baseline="0" dirty="0">
                <a:ln>
                  <a:noFill/>
                </a:ln>
                <a:solidFill>
                  <a:schemeClr val="tx1"/>
                </a:solidFill>
                <a:effectLst/>
                <a:latin typeface="Arial" pitchFamily="34" charset="0"/>
                <a:ea typeface="Calibri" pitchFamily="34" charset="0"/>
                <a:cs typeface="Arial" pitchFamily="34" charset="0"/>
              </a:rPr>
              <a:t>Přechod k novému stylu se vyznačoval přechodem k ruskému klasicismu. </a:t>
            </a:r>
            <a:endParaRPr kumimoji="0" lang="cs-CZ" b="0" i="0" strike="noStrike" cap="none" normalizeH="0" baseline="0" dirty="0">
              <a:ln>
                <a:noFill/>
              </a:ln>
              <a:solidFill>
                <a:schemeClr val="tx1"/>
              </a:solidFill>
              <a:effectLst/>
              <a:latin typeface="Arial" pitchFamily="34" charset="0"/>
              <a:cs typeface="Arial" pitchFamily="34" charset="0"/>
            </a:endParaRPr>
          </a:p>
        </p:txBody>
      </p:sp>
      <p:sp>
        <p:nvSpPr>
          <p:cNvPr id="5126" name="Rectangle 6"/>
          <p:cNvSpPr>
            <a:spLocks noChangeArrowheads="1"/>
          </p:cNvSpPr>
          <p:nvPr/>
        </p:nvSpPr>
        <p:spPr bwMode="auto">
          <a:xfrm>
            <a:off x="285720" y="4572008"/>
            <a:ext cx="842968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b="0" i="0" u="sng" strike="noStrike" cap="none" normalizeH="0" baseline="0" dirty="0">
                <a:ln>
                  <a:noFill/>
                </a:ln>
                <a:solidFill>
                  <a:schemeClr val="tx1"/>
                </a:solidFill>
                <a:effectLst/>
                <a:latin typeface="Arial" pitchFamily="34" charset="0"/>
                <a:ea typeface="Calibri" pitchFamily="34" charset="0"/>
                <a:cs typeface="Arial" pitchFamily="34" charset="0"/>
              </a:rPr>
              <a:t>Paradoxně, </a:t>
            </a:r>
            <a:r>
              <a:rPr kumimoji="0" lang="cs-CZ" b="1" i="0" u="sng" strike="noStrike" cap="none" normalizeH="0" baseline="0" dirty="0">
                <a:ln>
                  <a:noFill/>
                </a:ln>
                <a:solidFill>
                  <a:srgbClr val="00B0F0"/>
                </a:solidFill>
                <a:effectLst/>
                <a:latin typeface="Arial" pitchFamily="34" charset="0"/>
                <a:ea typeface="Calibri" pitchFamily="34" charset="0"/>
                <a:cs typeface="Arial" pitchFamily="34" charset="0"/>
              </a:rPr>
              <a:t>přechodu k užívání lidového jazyka napomohly právě ty podmínky, které byly v té samé době velikou slabostí ukrajinského společenského života </a:t>
            </a:r>
            <a:r>
              <a:rPr kumimoji="0" lang="cs-CZ" b="1" i="0" strike="noStrike" cap="none" normalizeH="0" baseline="0" dirty="0">
                <a:ln>
                  <a:noFill/>
                </a:ln>
                <a:solidFill>
                  <a:srgbClr val="00B0F0"/>
                </a:solidFill>
                <a:effectLst/>
                <a:latin typeface="Arial" pitchFamily="34" charset="0"/>
                <a:ea typeface="Calibri" pitchFamily="34" charset="0"/>
                <a:cs typeface="Arial" pitchFamily="34" charset="0"/>
              </a:rPr>
              <a:t>=</a:t>
            </a:r>
            <a:r>
              <a:rPr kumimoji="0" lang="cs-CZ" b="0" i="0" strike="noStrike" cap="none" normalizeH="0" baseline="0" dirty="0">
                <a:ln>
                  <a:noFill/>
                </a:ln>
                <a:solidFill>
                  <a:schemeClr val="tx1"/>
                </a:solidFill>
                <a:effectLst/>
                <a:latin typeface="Arial" pitchFamily="34" charset="0"/>
                <a:ea typeface="Calibri" pitchFamily="34" charset="0"/>
                <a:cs typeface="Arial" pitchFamily="34" charset="0"/>
              </a:rPr>
              <a:t> ztráta vyšších společenských vrstev a s tím spojená omezenost ve škále literárních žánrů.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cs-CZ" b="0" i="0" u="sng" strike="noStrike" cap="none" normalizeH="0" baseline="0" dirty="0">
                <a:ln>
                  <a:noFill/>
                </a:ln>
                <a:solidFill>
                  <a:schemeClr val="tx1"/>
                </a:solidFill>
                <a:effectLst/>
                <a:latin typeface="Arial" pitchFamily="34" charset="0"/>
                <a:ea typeface="Calibri" pitchFamily="34" charset="0"/>
                <a:cs typeface="Arial" pitchFamily="34" charset="0"/>
              </a:rPr>
              <a:t>Žánry, které se v ukrajinském klasicismu rozvinuly </a:t>
            </a:r>
            <a:r>
              <a:rPr kumimoji="0" lang="cs-CZ" b="0" i="0" u="none" strike="noStrike" cap="none" normalizeH="0" baseline="0" dirty="0">
                <a:ln>
                  <a:noFill/>
                </a:ln>
                <a:solidFill>
                  <a:schemeClr val="tx1"/>
                </a:solidFill>
                <a:effectLst/>
                <a:latin typeface="Arial" pitchFamily="34" charset="0"/>
                <a:ea typeface="Calibri" pitchFamily="34" charset="0"/>
                <a:cs typeface="Arial" pitchFamily="34" charset="0"/>
              </a:rPr>
              <a:t>(travestie, bajka, komedie)</a:t>
            </a:r>
            <a:r>
              <a:rPr kumimoji="0" lang="cs-CZ" b="0" i="0" u="sng"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cs-CZ" b="1" i="0" u="sng" strike="noStrike" cap="none" normalizeH="0" baseline="0" dirty="0">
                <a:ln>
                  <a:noFill/>
                </a:ln>
                <a:solidFill>
                  <a:srgbClr val="00B0F0"/>
                </a:solidFill>
                <a:effectLst/>
                <a:latin typeface="Arial" pitchFamily="34" charset="0"/>
                <a:ea typeface="Calibri" pitchFamily="34" charset="0"/>
                <a:cs typeface="Arial" pitchFamily="34" charset="0"/>
              </a:rPr>
              <a:t>vyžadovaly užití lidového jazyka</a:t>
            </a:r>
            <a:r>
              <a:rPr kumimoji="0" lang="cs-CZ" b="0" i="0" u="sng" strike="noStrike" cap="none" normalizeH="0" baseline="0" dirty="0">
                <a:ln>
                  <a:noFill/>
                </a:ln>
                <a:solidFill>
                  <a:schemeClr val="tx1"/>
                </a:solidFill>
                <a:effectLst/>
                <a:latin typeface="Arial" pitchFamily="34" charset="0"/>
                <a:ea typeface="Calibri" pitchFamily="34" charset="0"/>
                <a:cs typeface="Arial" pitchFamily="34" charset="0"/>
              </a:rPr>
              <a:t>. </a:t>
            </a:r>
            <a:endParaRPr kumimoji="0" lang="cs-CZ"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box(in)">
                                      <p:cBhvr>
                                        <p:cTn id="19" dur="500"/>
                                        <p:tgtEl>
                                          <p:spTgt spid="512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125"/>
                                        </p:tgtEl>
                                        <p:attrNameLst>
                                          <p:attrName>style.visibility</p:attrName>
                                        </p:attrNameLst>
                                      </p:cBhvr>
                                      <p:to>
                                        <p:strVal val="visible"/>
                                      </p:to>
                                    </p:set>
                                    <p:animEffect transition="in" filter="box(in)">
                                      <p:cBhvr>
                                        <p:cTn id="24" dur="500"/>
                                        <p:tgtEl>
                                          <p:spTgt spid="51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126"/>
                                        </p:tgtEl>
                                        <p:attrNameLst>
                                          <p:attrName>style.visibility</p:attrName>
                                        </p:attrNameLst>
                                      </p:cBhvr>
                                      <p:to>
                                        <p:strVal val="visible"/>
                                      </p:to>
                                    </p:set>
                                    <p:animEffect transition="in" filter="wipe(down)">
                                      <p:cBhvr>
                                        <p:cTn id="29"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P spid="5124" grpId="0"/>
      <p:bldP spid="5125" grpId="0"/>
      <p:bldP spid="51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214678" y="357166"/>
            <a:ext cx="1332416" cy="369332"/>
          </a:xfrm>
          <a:prstGeom prst="rect">
            <a:avLst/>
          </a:prstGeom>
        </p:spPr>
        <p:txBody>
          <a:bodyPr wrap="none">
            <a:spAutoFit/>
          </a:bodyPr>
          <a:lstStyle/>
          <a:p>
            <a:r>
              <a:rPr lang="cs-CZ" dirty="0"/>
              <a:t>(1769-1838)</a:t>
            </a:r>
          </a:p>
        </p:txBody>
      </p:sp>
      <p:sp>
        <p:nvSpPr>
          <p:cNvPr id="5" name="Obdélník 4"/>
          <p:cNvSpPr/>
          <p:nvPr/>
        </p:nvSpPr>
        <p:spPr>
          <a:xfrm>
            <a:off x="285721" y="285728"/>
            <a:ext cx="3000396" cy="461665"/>
          </a:xfrm>
          <a:prstGeom prst="rect">
            <a:avLst/>
          </a:prstGeom>
        </p:spPr>
        <p:txBody>
          <a:bodyPr wrap="square">
            <a:spAutoFit/>
          </a:bodyPr>
          <a:lstStyle/>
          <a:p>
            <a:pPr lvl="0" fontAlgn="base">
              <a:spcBef>
                <a:spcPct val="0"/>
              </a:spcBef>
              <a:spcAft>
                <a:spcPct val="0"/>
              </a:spcAft>
            </a:pPr>
            <a:r>
              <a:rPr lang="cs-CZ" sz="2400" b="1" u="sng" dirty="0">
                <a:solidFill>
                  <a:srgbClr val="C00000"/>
                </a:solidFill>
                <a:latin typeface="Arial" pitchFamily="34" charset="0"/>
                <a:ea typeface="Calibri" pitchFamily="34" charset="0"/>
                <a:cs typeface="Times New Roman" pitchFamily="18" charset="0"/>
              </a:rPr>
              <a:t>Ivan </a:t>
            </a:r>
            <a:r>
              <a:rPr lang="cs-CZ" sz="2400" b="1" u="sng" dirty="0" err="1">
                <a:solidFill>
                  <a:srgbClr val="C00000"/>
                </a:solidFill>
                <a:latin typeface="Arial" pitchFamily="34" charset="0"/>
                <a:ea typeface="Calibri" pitchFamily="34" charset="0"/>
                <a:cs typeface="Times New Roman" pitchFamily="18" charset="0"/>
              </a:rPr>
              <a:t>Kotljarevskyj</a:t>
            </a:r>
            <a:r>
              <a:rPr lang="cs-CZ" sz="2400" b="1" u="sng" dirty="0">
                <a:solidFill>
                  <a:srgbClr val="C00000"/>
                </a:solidFill>
                <a:latin typeface="Arial" pitchFamily="34" charset="0"/>
                <a:ea typeface="Calibri" pitchFamily="34" charset="0"/>
                <a:cs typeface="Times New Roman" pitchFamily="18" charset="0"/>
              </a:rPr>
              <a:t> </a:t>
            </a:r>
            <a:endParaRPr lang="cs-CZ" sz="2400" dirty="0">
              <a:solidFill>
                <a:srgbClr val="C00000"/>
              </a:solidFill>
              <a:latin typeface="Arial" pitchFamily="34" charset="0"/>
            </a:endParaRPr>
          </a:p>
        </p:txBody>
      </p:sp>
      <p:pic>
        <p:nvPicPr>
          <p:cNvPr id="6" name="Obrázek 5" descr="http://www.bukvoid.com.ua/info/img/kotlyarevskiy.jpg"/>
          <p:cNvPicPr/>
          <p:nvPr/>
        </p:nvPicPr>
        <p:blipFill>
          <a:blip r:embed="rId2" cstate="print"/>
          <a:srcRect/>
          <a:stretch>
            <a:fillRect/>
          </a:stretch>
        </p:blipFill>
        <p:spPr bwMode="auto">
          <a:xfrm>
            <a:off x="6786578" y="428604"/>
            <a:ext cx="1771659" cy="2505088"/>
          </a:xfrm>
          <a:prstGeom prst="rect">
            <a:avLst/>
          </a:prstGeom>
          <a:noFill/>
          <a:ln w="9525">
            <a:noFill/>
            <a:miter lim="800000"/>
            <a:headEnd/>
            <a:tailEnd/>
          </a:ln>
        </p:spPr>
      </p:pic>
      <p:pic>
        <p:nvPicPr>
          <p:cNvPr id="7" name="Picture 2" descr="Котляревський Іван. Фото. Портрет"/>
          <p:cNvPicPr>
            <a:picLocks noChangeAspect="1" noChangeArrowheads="1"/>
          </p:cNvPicPr>
          <p:nvPr/>
        </p:nvPicPr>
        <p:blipFill>
          <a:blip r:embed="rId3" cstate="print"/>
          <a:srcRect/>
          <a:stretch>
            <a:fillRect/>
          </a:stretch>
        </p:blipFill>
        <p:spPr bwMode="auto">
          <a:xfrm>
            <a:off x="6500826" y="3357562"/>
            <a:ext cx="2286016" cy="2980613"/>
          </a:xfrm>
          <a:prstGeom prst="rect">
            <a:avLst/>
          </a:prstGeom>
          <a:noFill/>
        </p:spPr>
      </p:pic>
      <p:sp>
        <p:nvSpPr>
          <p:cNvPr id="8" name="Obdélník 7"/>
          <p:cNvSpPr/>
          <p:nvPr/>
        </p:nvSpPr>
        <p:spPr>
          <a:xfrm>
            <a:off x="251520" y="764704"/>
            <a:ext cx="5832648" cy="830997"/>
          </a:xfrm>
          <a:prstGeom prst="rect">
            <a:avLst/>
          </a:prstGeom>
        </p:spPr>
        <p:txBody>
          <a:bodyPr wrap="square">
            <a:spAutoFit/>
          </a:bodyPr>
          <a:lstStyle/>
          <a:p>
            <a:pPr marL="265113" indent="-265113">
              <a:buFont typeface="Arial" pitchFamily="34" charset="0"/>
              <a:buChar char="•"/>
            </a:pPr>
            <a:r>
              <a:rPr lang="cs-CZ" sz="2400" dirty="0"/>
              <a:t>Narodil se roku 1769 v </a:t>
            </a:r>
            <a:r>
              <a:rPr lang="cs-CZ" sz="2400" b="1" u="sng" dirty="0">
                <a:solidFill>
                  <a:srgbClr val="0070C0"/>
                </a:solidFill>
              </a:rPr>
              <a:t>Poltavě</a:t>
            </a:r>
          </a:p>
          <a:p>
            <a:pPr marL="265113" indent="-265113">
              <a:buFont typeface="Arial" pitchFamily="34" charset="0"/>
              <a:buChar char="•"/>
            </a:pPr>
            <a:endParaRPr lang="cs-CZ" sz="2400" b="1" u="sng" dirty="0">
              <a:solidFill>
                <a:srgbClr val="0070C0"/>
              </a:solidFill>
            </a:endParaRPr>
          </a:p>
        </p:txBody>
      </p:sp>
      <p:pic>
        <p:nvPicPr>
          <p:cNvPr id="2050" name="Picture 2"/>
          <p:cNvPicPr>
            <a:picLocks noChangeAspect="1" noChangeArrowheads="1"/>
          </p:cNvPicPr>
          <p:nvPr/>
        </p:nvPicPr>
        <p:blipFill>
          <a:blip r:embed="rId4" cstate="print"/>
          <a:srcRect/>
          <a:stretch>
            <a:fillRect/>
          </a:stretch>
        </p:blipFill>
        <p:spPr bwMode="auto">
          <a:xfrm>
            <a:off x="6660232" y="260648"/>
            <a:ext cx="2055887" cy="2750351"/>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214282" y="1643050"/>
            <a:ext cx="6181725" cy="44862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6" cstate="print"/>
          <a:srcRect/>
          <a:stretch>
            <a:fillRect/>
          </a:stretch>
        </p:blipFill>
        <p:spPr bwMode="auto">
          <a:xfrm>
            <a:off x="214282" y="1643050"/>
            <a:ext cx="6315075" cy="43910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linds(horizontal)">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 calcmode="lin" valueType="num">
                                      <p:cBhvr>
                                        <p:cTn id="24" dur="500" fill="hold"/>
                                        <p:tgtEl>
                                          <p:spTgt spid="3075"/>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075"/>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075"/>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922028" y="319596"/>
            <a:ext cx="7249404" cy="621510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57158" y="285728"/>
            <a:ext cx="4360584" cy="6051569"/>
          </a:xfrm>
          <a:prstGeom prst="rect">
            <a:avLst/>
          </a:prstGeom>
          <a:noFill/>
          <a:ln w="9525">
            <a:noFill/>
            <a:miter lim="800000"/>
            <a:headEnd/>
            <a:tailEnd/>
          </a:ln>
          <a:effectLst/>
        </p:spPr>
      </p:pic>
      <p:sp>
        <p:nvSpPr>
          <p:cNvPr id="5" name="Obdélník 4"/>
          <p:cNvSpPr/>
          <p:nvPr/>
        </p:nvSpPr>
        <p:spPr>
          <a:xfrm>
            <a:off x="5000628" y="785794"/>
            <a:ext cx="3857652" cy="5016758"/>
          </a:xfrm>
          <a:prstGeom prst="rect">
            <a:avLst/>
          </a:prstGeom>
        </p:spPr>
        <p:txBody>
          <a:bodyPr wrap="square">
            <a:spAutoFit/>
          </a:bodyPr>
          <a:lstStyle/>
          <a:p>
            <a:pPr marL="265113" indent="-265113" algn="just">
              <a:buFont typeface="Arial" pitchFamily="34" charset="0"/>
              <a:buChar char="•"/>
            </a:pPr>
            <a:r>
              <a:rPr lang="cs-CZ" sz="2000" b="1" u="sng" dirty="0">
                <a:solidFill>
                  <a:srgbClr val="0070C0"/>
                </a:solidFill>
              </a:rPr>
              <a:t>Studium v semináři v Poltavě:</a:t>
            </a:r>
            <a:r>
              <a:rPr lang="cs-CZ" sz="2000" dirty="0"/>
              <a:t> studium antické literatury, (Vergilius, Horatius, Ovidius,  klasické a ruské písemnictví)</a:t>
            </a:r>
          </a:p>
          <a:p>
            <a:pPr marL="265113" indent="-265113" algn="just">
              <a:buFont typeface="Arial" pitchFamily="34" charset="0"/>
              <a:buChar char="•"/>
            </a:pPr>
            <a:r>
              <a:rPr lang="cs-CZ" sz="2000" dirty="0"/>
              <a:t>Od roku 1793 pracoval jako učitel. </a:t>
            </a:r>
          </a:p>
          <a:p>
            <a:pPr marL="265113" indent="-265113" algn="just">
              <a:buFont typeface="Arial" pitchFamily="34" charset="0"/>
              <a:buChar char="•"/>
            </a:pPr>
            <a:r>
              <a:rPr lang="cs-CZ" sz="2000" dirty="0"/>
              <a:t>V té době začíná </a:t>
            </a:r>
            <a:r>
              <a:rPr lang="cs-CZ" sz="2000" dirty="0">
                <a:solidFill>
                  <a:srgbClr val="0070C0"/>
                </a:solidFill>
              </a:rPr>
              <a:t>sbírat folklor, studovat jazyk</a:t>
            </a:r>
            <a:r>
              <a:rPr lang="cs-CZ" sz="2000" dirty="0"/>
              <a:t>. </a:t>
            </a:r>
          </a:p>
          <a:p>
            <a:pPr marL="265113" indent="-265113" algn="just">
              <a:buFont typeface="Arial" pitchFamily="34" charset="0"/>
              <a:buChar char="•"/>
            </a:pPr>
            <a:r>
              <a:rPr lang="cs-CZ" sz="2000" dirty="0"/>
              <a:t>Od roku 1796 – 12 let vojenské služby.</a:t>
            </a:r>
          </a:p>
          <a:p>
            <a:pPr marL="265113" indent="-265113" algn="just">
              <a:buFont typeface="Arial" pitchFamily="34" charset="0"/>
              <a:buChar char="•"/>
            </a:pPr>
            <a:r>
              <a:rPr lang="cs-CZ" sz="2000" dirty="0"/>
              <a:t>V této době  (1796) dopisuje první tři části své </a:t>
            </a:r>
            <a:r>
              <a:rPr lang="cs-CZ" sz="2000" dirty="0" err="1"/>
              <a:t>Enejidy</a:t>
            </a:r>
            <a:r>
              <a:rPr lang="cs-CZ" sz="2000" dirty="0"/>
              <a:t> .</a:t>
            </a:r>
          </a:p>
          <a:p>
            <a:pPr marL="265113" indent="-265113" algn="just">
              <a:buFont typeface="Arial" pitchFamily="34" charset="0"/>
              <a:buChar char="•"/>
            </a:pPr>
            <a:r>
              <a:rPr lang="cs-CZ" sz="2000" b="1" u="sng" dirty="0" err="1">
                <a:solidFill>
                  <a:srgbClr val="0070C0"/>
                </a:solidFill>
              </a:rPr>
              <a:t>Enejida</a:t>
            </a:r>
            <a:r>
              <a:rPr lang="cs-CZ" sz="2000" b="1" u="sng" dirty="0">
                <a:solidFill>
                  <a:srgbClr val="0070C0"/>
                </a:solidFill>
              </a:rPr>
              <a:t> se stává velmi populární, šíří se v opisech. </a:t>
            </a:r>
          </a:p>
          <a:p>
            <a:pPr marL="265113" indent="-265113" algn="just">
              <a:buFont typeface="Arial" pitchFamily="34" charset="0"/>
              <a:buChar char="•"/>
            </a:pPr>
            <a:r>
              <a:rPr lang="cs-CZ" sz="2000" b="1" dirty="0">
                <a:solidFill>
                  <a:srgbClr val="00B050"/>
                </a:solidFill>
              </a:rPr>
              <a:t>1798</a:t>
            </a:r>
            <a:r>
              <a:rPr lang="cs-CZ" sz="2000" dirty="0"/>
              <a:t> – vydána v Petrohradě bez vědomí autora.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95536" y="2158988"/>
            <a:ext cx="446449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cs-CZ"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Zásluha Ivana </a:t>
            </a:r>
            <a:r>
              <a:rPr kumimoji="0" lang="cs-CZ" sz="20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Kotljarevského</a:t>
            </a:r>
            <a:r>
              <a:rPr kumimoji="0" lang="cs-CZ"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spočívá v tom, že využil v té době </a:t>
            </a:r>
            <a:r>
              <a:rPr lang="cs-CZ" sz="2000" dirty="0">
                <a:latin typeface="Arial" pitchFamily="34" charset="0"/>
                <a:ea typeface="Calibri" pitchFamily="34" charset="0"/>
                <a:cs typeface="Times New Roman" pitchFamily="18" charset="0"/>
              </a:rPr>
              <a:t>jediný </a:t>
            </a:r>
            <a:r>
              <a:rPr kumimoji="0" lang="cs-CZ"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perspektivní způsob formování spisovného jazyka – </a:t>
            </a:r>
            <a:r>
              <a:rPr kumimoji="0" lang="cs-CZ" sz="2000" b="1" i="0" u="sng" strike="noStrike" cap="none" normalizeH="0" baseline="0" dirty="0">
                <a:ln>
                  <a:noFill/>
                </a:ln>
                <a:solidFill>
                  <a:srgbClr val="0070C0"/>
                </a:solidFill>
                <a:effectLst/>
                <a:latin typeface="Arial" pitchFamily="34" charset="0"/>
                <a:ea typeface="Calibri" pitchFamily="34" charset="0"/>
                <a:cs typeface="Times New Roman" pitchFamily="18" charset="0"/>
              </a:rPr>
              <a:t>lidovou mluvu jako jazykový základ slovesného umění</a:t>
            </a:r>
            <a:r>
              <a:rPr kumimoji="0" lang="cs-CZ"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endParaRPr kumimoji="0" lang="cs-CZ" sz="2000" b="0" i="0" u="none" strike="noStrike" cap="none" normalizeH="0" baseline="0" dirty="0">
              <a:ln>
                <a:noFill/>
              </a:ln>
              <a:solidFill>
                <a:schemeClr val="tx1"/>
              </a:solidFill>
              <a:effectLst/>
              <a:latin typeface="Arial" pitchFamily="34" charset="0"/>
            </a:endParaRPr>
          </a:p>
        </p:txBody>
      </p:sp>
      <p:sp>
        <p:nvSpPr>
          <p:cNvPr id="11" name="Obdélník 10"/>
          <p:cNvSpPr/>
          <p:nvPr/>
        </p:nvSpPr>
        <p:spPr>
          <a:xfrm>
            <a:off x="395536" y="4437112"/>
            <a:ext cx="8352928" cy="1015663"/>
          </a:xfrm>
          <a:prstGeom prst="rect">
            <a:avLst/>
          </a:prstGeom>
        </p:spPr>
        <p:txBody>
          <a:bodyPr wrap="square">
            <a:spAutoFit/>
          </a:bodyPr>
          <a:lstStyle/>
          <a:p>
            <a:r>
              <a:rPr lang="cs-CZ" sz="2000" b="1" u="sng" dirty="0"/>
              <a:t>Jedná se o přechod od různorodého jazyka baroka s jeho dvěma póly – </a:t>
            </a:r>
            <a:r>
              <a:rPr lang="cs-CZ" sz="2000" b="1" u="sng" dirty="0">
                <a:solidFill>
                  <a:srgbClr val="0070C0"/>
                </a:solidFill>
              </a:rPr>
              <a:t>církevní slovanštinou ukrajinské redakce a lidovým jazykem </a:t>
            </a:r>
            <a:r>
              <a:rPr lang="cs-CZ" sz="2000" b="1" u="sng" dirty="0"/>
              <a:t>-  </a:t>
            </a:r>
            <a:r>
              <a:rPr lang="cs-CZ" sz="2000" b="1" u="sng" dirty="0">
                <a:solidFill>
                  <a:srgbClr val="7030A0"/>
                </a:solidFill>
              </a:rPr>
              <a:t>k jednotnému užití lidového jazyka jako jazyka literárního</a:t>
            </a:r>
            <a:endParaRPr lang="cs-CZ" sz="2000" dirty="0">
              <a:solidFill>
                <a:srgbClr val="7030A0"/>
              </a:solidFill>
            </a:endParaRPr>
          </a:p>
        </p:txBody>
      </p:sp>
      <p:sp>
        <p:nvSpPr>
          <p:cNvPr id="12" name="Obdélník 11"/>
          <p:cNvSpPr/>
          <p:nvPr/>
        </p:nvSpPr>
        <p:spPr>
          <a:xfrm>
            <a:off x="395536" y="332656"/>
            <a:ext cx="3500462" cy="523220"/>
          </a:xfrm>
          <a:prstGeom prst="rect">
            <a:avLst/>
          </a:prstGeom>
        </p:spPr>
        <p:txBody>
          <a:bodyPr wrap="square">
            <a:spAutoFit/>
          </a:bodyPr>
          <a:lstStyle/>
          <a:p>
            <a:r>
              <a:rPr lang="cs-CZ" sz="2800" b="1" i="1" u="sng" dirty="0" err="1">
                <a:solidFill>
                  <a:srgbClr val="00B050"/>
                </a:solidFill>
              </a:rPr>
              <a:t>Enejida</a:t>
            </a:r>
            <a:r>
              <a:rPr lang="cs-CZ" sz="2800" b="1" i="1" u="sng" dirty="0">
                <a:solidFill>
                  <a:srgbClr val="00B050"/>
                </a:solidFill>
              </a:rPr>
              <a:t> </a:t>
            </a:r>
            <a:r>
              <a:rPr lang="cs-CZ" sz="2800" b="1" dirty="0"/>
              <a:t>(1798)</a:t>
            </a:r>
          </a:p>
        </p:txBody>
      </p:sp>
      <p:sp>
        <p:nvSpPr>
          <p:cNvPr id="24577" name="Rectangle 1"/>
          <p:cNvSpPr>
            <a:spLocks noChangeArrowheads="1"/>
          </p:cNvSpPr>
          <p:nvPr/>
        </p:nvSpPr>
        <p:spPr bwMode="auto">
          <a:xfrm>
            <a:off x="395536" y="754832"/>
            <a:ext cx="453650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cs-CZ" sz="2000" b="1" i="0" u="none" strike="noStrike" cap="none" normalizeH="0" baseline="0" dirty="0">
                <a:ln>
                  <a:noFill/>
                </a:ln>
                <a:solidFill>
                  <a:schemeClr val="tx1"/>
                </a:solidFill>
                <a:effectLst/>
                <a:latin typeface="Arial" pitchFamily="34" charset="0"/>
                <a:ea typeface="Calibri" pitchFamily="34" charset="0"/>
                <a:cs typeface="Times New Roman" pitchFamily="18" charset="0"/>
              </a:rPr>
              <a:t>burleskní travestie Vergiliova eposu </a:t>
            </a:r>
            <a:r>
              <a:rPr kumimoji="0" lang="cs-CZ" sz="2000" b="1" i="1" u="none" strike="noStrike" cap="none" normalizeH="0" baseline="0" dirty="0">
                <a:ln>
                  <a:noFill/>
                </a:ln>
                <a:solidFill>
                  <a:schemeClr val="tx1"/>
                </a:solidFill>
                <a:effectLst/>
                <a:latin typeface="Arial" pitchFamily="34" charset="0"/>
                <a:ea typeface="Calibri" pitchFamily="34" charset="0"/>
                <a:cs typeface="Times New Roman" pitchFamily="18" charset="0"/>
              </a:rPr>
              <a:t>Aeneis</a:t>
            </a:r>
            <a:endParaRPr kumimoji="0" lang="cs-CZ" sz="2000" b="0" i="1" u="none" strike="noStrike" cap="none" normalizeH="0" baseline="0" dirty="0">
              <a:ln>
                <a:noFill/>
              </a:ln>
              <a:solidFill>
                <a:schemeClr val="tx1"/>
              </a:solidFill>
              <a:effectLst/>
              <a:latin typeface="Arial" pitchFamily="34" charset="0"/>
            </a:endParaRPr>
          </a:p>
        </p:txBody>
      </p:sp>
      <p:sp>
        <p:nvSpPr>
          <p:cNvPr id="14" name="Obdélník 13"/>
          <p:cNvSpPr/>
          <p:nvPr/>
        </p:nvSpPr>
        <p:spPr>
          <a:xfrm>
            <a:off x="395536" y="1484784"/>
            <a:ext cx="4248472" cy="646331"/>
          </a:xfrm>
          <a:prstGeom prst="rect">
            <a:avLst/>
          </a:prstGeom>
        </p:spPr>
        <p:txBody>
          <a:bodyPr wrap="square">
            <a:spAutoFit/>
          </a:bodyPr>
          <a:lstStyle/>
          <a:p>
            <a:pPr lvl="0" algn="just" fontAlgn="base">
              <a:spcBef>
                <a:spcPct val="0"/>
              </a:spcBef>
              <a:spcAft>
                <a:spcPct val="0"/>
              </a:spcAft>
            </a:pPr>
            <a:r>
              <a:rPr lang="cs-CZ" dirty="0">
                <a:latin typeface="Arial" pitchFamily="34" charset="0"/>
                <a:ea typeface="Times New Roman" pitchFamily="18" charset="0"/>
                <a:cs typeface="Times New Roman" pitchFamily="18" charset="0"/>
              </a:rPr>
              <a:t>Použití </a:t>
            </a:r>
            <a:r>
              <a:rPr lang="cs-CZ" dirty="0" err="1">
                <a:latin typeface="Arial" pitchFamily="34" charset="0"/>
                <a:ea typeface="Times New Roman" pitchFamily="18" charset="0"/>
                <a:cs typeface="Times New Roman" pitchFamily="18" charset="0"/>
              </a:rPr>
              <a:t>dialektního</a:t>
            </a:r>
            <a:r>
              <a:rPr lang="cs-CZ" dirty="0">
                <a:latin typeface="Arial" pitchFamily="34" charset="0"/>
                <a:ea typeface="Times New Roman" pitchFamily="18" charset="0"/>
                <a:cs typeface="Times New Roman" pitchFamily="18" charset="0"/>
              </a:rPr>
              <a:t> základu jihovýchodního nářečí ukrajinštiny. </a:t>
            </a:r>
            <a:endParaRPr lang="uk-UA" dirty="0">
              <a:latin typeface="Arial"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5148064" y="764704"/>
            <a:ext cx="3646134" cy="29679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6516216" y="548680"/>
            <a:ext cx="2240163" cy="3440806"/>
          </a:xfrm>
          <a:prstGeom prst="rect">
            <a:avLst/>
          </a:prstGeom>
          <a:noFill/>
          <a:ln w="9525">
            <a:noFill/>
            <a:miter lim="800000"/>
            <a:headEnd/>
            <a:tailEnd/>
          </a:ln>
        </p:spPr>
      </p:pic>
      <p:sp>
        <p:nvSpPr>
          <p:cNvPr id="3073" name="Rectangle 1"/>
          <p:cNvSpPr>
            <a:spLocks noChangeArrowheads="1"/>
          </p:cNvSpPr>
          <p:nvPr/>
        </p:nvSpPr>
        <p:spPr bwMode="auto">
          <a:xfrm>
            <a:off x="251520" y="404664"/>
            <a:ext cx="619268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cs-CZ" sz="2000" b="1" i="0" u="sng" strike="noStrike" cap="none" normalizeH="0" baseline="0" dirty="0">
                <a:ln>
                  <a:noFill/>
                </a:ln>
                <a:solidFill>
                  <a:srgbClr val="000000"/>
                </a:solidFill>
                <a:effectLst/>
                <a:latin typeface="Arial" pitchFamily="34" charset="0"/>
                <a:ea typeface="Times New Roman" pitchFamily="18" charset="0"/>
                <a:cs typeface="Times New Roman" pitchFamily="18" charset="0"/>
              </a:rPr>
              <a:t>PŘEDLOHY:</a:t>
            </a:r>
            <a:r>
              <a:rPr kumimoji="0" lang="cs-CZ" sz="2000" b="1" i="0" strike="noStrike" cap="none" normalizeH="0" baseline="0" dirty="0">
                <a:ln>
                  <a:noFill/>
                </a:ln>
                <a:solidFill>
                  <a:srgbClr val="000000"/>
                </a:solidFill>
                <a:effectLst/>
                <a:latin typeface="Arial" pitchFamily="34" charset="0"/>
                <a:ea typeface="Times New Roman" pitchFamily="18" charset="0"/>
                <a:cs typeface="Times New Roman" pitchFamily="18" charset="0"/>
              </a:rPr>
              <a:t> </a:t>
            </a:r>
            <a:r>
              <a:rPr kumimoji="0" lang="cs-CZ" sz="2000" b="1" i="0" u="none" strike="noStrike" cap="none" normalizeH="0" baseline="0" dirty="0">
                <a:ln>
                  <a:noFill/>
                </a:ln>
                <a:solidFill>
                  <a:srgbClr val="FF0000"/>
                </a:solidFill>
                <a:effectLst/>
                <a:latin typeface="Arial" pitchFamily="34" charset="0"/>
                <a:ea typeface="Times New Roman" pitchFamily="18" charset="0"/>
                <a:cs typeface="Times New Roman" pitchFamily="18" charset="0"/>
              </a:rPr>
              <a:t>Vergilius </a:t>
            </a:r>
            <a:r>
              <a:rPr kumimoji="0" lang="cs-CZ" sz="2000" b="1" i="0" u="none" strike="noStrike" cap="none" normalizeH="0" baseline="0" dirty="0">
                <a:ln>
                  <a:noFill/>
                </a:ln>
                <a:effectLst/>
                <a:latin typeface="Arial" pitchFamily="34" charset="0"/>
                <a:ea typeface="Times New Roman" pitchFamily="18" charset="0"/>
                <a:cs typeface="Times New Roman" pitchFamily="18" charset="0"/>
              </a:rPr>
              <a:t>– využívá</a:t>
            </a:r>
            <a:r>
              <a:rPr kumimoji="0" lang="cs-CZ" sz="2000" b="1" i="0" u="none" strike="noStrike" cap="none" normalizeH="0" dirty="0">
                <a:ln>
                  <a:noFill/>
                </a:ln>
                <a:effectLst/>
                <a:latin typeface="Arial" pitchFamily="34" charset="0"/>
                <a:ea typeface="Times New Roman" pitchFamily="18" charset="0"/>
                <a:cs typeface="Times New Roman" pitchFamily="18" charset="0"/>
              </a:rPr>
              <a:t> pouze základní schéma: </a:t>
            </a:r>
            <a:r>
              <a:rPr kumimoji="0" lang="cs-CZ" sz="2000" b="0" i="0" u="none" strike="noStrike" cap="none" normalizeH="0" baseline="0" dirty="0">
                <a:ln>
                  <a:noFill/>
                </a:ln>
                <a:effectLst/>
                <a:latin typeface="Arial" pitchFamily="34" charset="0"/>
                <a:ea typeface="Times New Roman" pitchFamily="18" charset="0"/>
                <a:cs typeface="Times New Roman" pitchFamily="18" charset="0"/>
              </a:rPr>
              <a:t> </a:t>
            </a:r>
            <a:r>
              <a:rPr lang="cs-CZ" sz="2000" b="1" dirty="0">
                <a:solidFill>
                  <a:srgbClr val="000000"/>
                </a:solidFill>
                <a:latin typeface="Arial" pitchFamily="34" charset="0"/>
                <a:ea typeface="Times New Roman" pitchFamily="18" charset="0"/>
                <a:cs typeface="Times New Roman" pitchFamily="18" charset="0"/>
              </a:rPr>
              <a:t>PŘÍBĚH PUTOVÁNÍ TRÓJANŮ, KTEŘÍ PO ZÁNIKU TRÓJE UTÍKAJÍ A HLEDAJÍ NOVOU VLAST, KTEROU NALEZNOU V ITÁLII… </a:t>
            </a:r>
            <a:endParaRPr lang="cs-CZ" sz="20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cs-CZ" sz="2000" b="0" i="0" u="none" strike="noStrike" cap="none" normalizeH="0" baseline="0" dirty="0">
              <a:ln>
                <a:noFill/>
              </a:ln>
              <a:effectLst/>
              <a:latin typeface="Arial" pitchFamily="34" charset="0"/>
              <a:cs typeface="Arial" pitchFamily="34" charset="0"/>
            </a:endParaRPr>
          </a:p>
        </p:txBody>
      </p:sp>
      <p:sp>
        <p:nvSpPr>
          <p:cNvPr id="6" name="Obdélník 5"/>
          <p:cNvSpPr/>
          <p:nvPr/>
        </p:nvSpPr>
        <p:spPr>
          <a:xfrm>
            <a:off x="323528" y="2996952"/>
            <a:ext cx="3889591" cy="830997"/>
          </a:xfrm>
          <a:prstGeom prst="rect">
            <a:avLst/>
          </a:prstGeom>
        </p:spPr>
        <p:txBody>
          <a:bodyPr wrap="none">
            <a:spAutoFit/>
          </a:bodyPr>
          <a:lstStyle/>
          <a:p>
            <a:pPr lvl="0" hangingPunct="0"/>
            <a:r>
              <a:rPr lang="cs-CZ" sz="2400" b="1" cap="all" dirty="0">
                <a:solidFill>
                  <a:srgbClr val="7030A0"/>
                </a:solidFill>
              </a:rPr>
              <a:t>Burleskní Travestie</a:t>
            </a:r>
          </a:p>
          <a:p>
            <a:pPr lvl="0" hangingPunct="0"/>
            <a:r>
              <a:rPr lang="cs-CZ" sz="2400" b="1" cap="all" dirty="0">
                <a:solidFill>
                  <a:srgbClr val="7030A0"/>
                </a:solidFill>
              </a:rPr>
              <a:t>Heroicko-komická poéma</a:t>
            </a:r>
          </a:p>
        </p:txBody>
      </p:sp>
      <p:sp>
        <p:nvSpPr>
          <p:cNvPr id="3075" name="Rectangle 3"/>
          <p:cNvSpPr>
            <a:spLocks noChangeArrowheads="1"/>
          </p:cNvSpPr>
          <p:nvPr/>
        </p:nvSpPr>
        <p:spPr bwMode="auto">
          <a:xfrm>
            <a:off x="323528" y="1844824"/>
            <a:ext cx="576064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cs-CZ" sz="2000" b="0" i="0" u="sng" strike="noStrike" cap="none" normalizeH="0" baseline="0" dirty="0">
                <a:ln>
                  <a:noFill/>
                </a:ln>
                <a:solidFill>
                  <a:srgbClr val="000000"/>
                </a:solidFill>
                <a:effectLst/>
                <a:latin typeface="Arial" pitchFamily="34" charset="0"/>
                <a:ea typeface="Times New Roman" pitchFamily="18" charset="0"/>
                <a:cs typeface="Times New Roman" pitchFamily="18" charset="0"/>
                <a:sym typeface="Times New Roman" pitchFamily="18" charset="0"/>
              </a:rPr>
              <a:t>Toto</a:t>
            </a:r>
            <a:r>
              <a:rPr kumimoji="0" lang="cs-CZ" sz="2000" b="0" i="0" u="sng" strike="noStrike" cap="none" normalizeH="0" dirty="0">
                <a:ln>
                  <a:noFill/>
                </a:ln>
                <a:solidFill>
                  <a:srgbClr val="000000"/>
                </a:solidFill>
                <a:effectLst/>
                <a:latin typeface="Arial" pitchFamily="34" charset="0"/>
                <a:ea typeface="Times New Roman" pitchFamily="18" charset="0"/>
                <a:cs typeface="Times New Roman" pitchFamily="18" charset="0"/>
                <a:sym typeface="Times New Roman" pitchFamily="18" charset="0"/>
              </a:rPr>
              <a:t> dílo bylo vybráno jako </a:t>
            </a:r>
            <a:r>
              <a:rPr kumimoji="0" lang="cs-CZ" sz="2000" b="1" i="0" u="sng" strike="noStrike" cap="none" normalizeH="0" dirty="0">
                <a:ln>
                  <a:noFill/>
                </a:ln>
                <a:solidFill>
                  <a:srgbClr val="7030A0"/>
                </a:solidFill>
                <a:effectLst/>
                <a:latin typeface="Arial" pitchFamily="34" charset="0"/>
                <a:ea typeface="Times New Roman" pitchFamily="18" charset="0"/>
                <a:cs typeface="Times New Roman" pitchFamily="18" charset="0"/>
                <a:sym typeface="Times New Roman" pitchFamily="18" charset="0"/>
              </a:rPr>
              <a:t>dílo obecně známé</a:t>
            </a:r>
            <a:r>
              <a:rPr kumimoji="0" lang="cs-CZ" sz="2000" b="0" i="0" u="sng" strike="noStrike" cap="none" normalizeH="0" dirty="0">
                <a:ln>
                  <a:noFill/>
                </a:ln>
                <a:solidFill>
                  <a:srgbClr val="000000"/>
                </a:solidFill>
                <a:effectLst/>
                <a:latin typeface="Arial" pitchFamily="34" charset="0"/>
                <a:ea typeface="Times New Roman" pitchFamily="18" charset="0"/>
                <a:cs typeface="Times New Roman" pitchFamily="18" charset="0"/>
                <a:sym typeface="Times New Roman" pitchFamily="18" charset="0"/>
              </a:rPr>
              <a:t>, základní syžet byl čtenáři známý, to, co mělo zaujmout, byla invence autora. </a:t>
            </a:r>
            <a:r>
              <a:rPr kumimoji="0" lang="cs-CZ" sz="20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sym typeface="Times New Roman" pitchFamily="18" charset="0"/>
              </a:rPr>
              <a:t> </a:t>
            </a:r>
            <a:endParaRPr kumimoji="0" lang="cs-CZ" sz="2000" b="0" i="0" u="sng" strike="noStrike" cap="none" normalizeH="0" baseline="0" dirty="0">
              <a:ln>
                <a:noFill/>
              </a:ln>
              <a:solidFill>
                <a:srgbClr val="000000"/>
              </a:solidFill>
              <a:effectLst/>
              <a:latin typeface="Arial" pitchFamily="34" charset="0"/>
              <a:ea typeface="Times New Roman" pitchFamily="18" charset="0"/>
              <a:cs typeface="Times New Roman" pitchFamily="18" charset="0"/>
              <a:sym typeface="Times New Roman" pitchFamily="18" charset="0"/>
            </a:endParaRPr>
          </a:p>
        </p:txBody>
      </p:sp>
      <p:sp>
        <p:nvSpPr>
          <p:cNvPr id="9" name="Obdélník 8"/>
          <p:cNvSpPr/>
          <p:nvPr/>
        </p:nvSpPr>
        <p:spPr>
          <a:xfrm>
            <a:off x="431540" y="4300647"/>
            <a:ext cx="8280920" cy="1323439"/>
          </a:xfrm>
          <a:prstGeom prst="rect">
            <a:avLst/>
          </a:prstGeom>
        </p:spPr>
        <p:txBody>
          <a:bodyPr wrap="square">
            <a:spAutoFit/>
          </a:bodyPr>
          <a:lstStyle/>
          <a:p>
            <a:pPr algn="just"/>
            <a:r>
              <a:rPr lang="cs-CZ" sz="2000" b="1" cap="all" dirty="0">
                <a:solidFill>
                  <a:srgbClr val="7030A0"/>
                </a:solidFill>
              </a:rPr>
              <a:t>Silný etnografický prvek</a:t>
            </a:r>
            <a:endParaRPr lang="uk-UA" sz="2000" b="1" cap="all" dirty="0">
              <a:solidFill>
                <a:srgbClr val="7030A0"/>
              </a:solidFill>
            </a:endParaRPr>
          </a:p>
          <a:p>
            <a:pPr marL="342900" indent="-342900" algn="just">
              <a:buFont typeface="Arial" panose="020B0604020202020204" pitchFamily="34" charset="0"/>
              <a:buChar char="•"/>
            </a:pPr>
            <a:r>
              <a:rPr lang="cs-CZ" sz="2000" dirty="0" err="1"/>
              <a:t>Kotljarevskyj</a:t>
            </a:r>
            <a:r>
              <a:rPr lang="cs-CZ" sz="2000" dirty="0"/>
              <a:t> dělá </a:t>
            </a:r>
            <a:r>
              <a:rPr lang="cs-CZ" sz="2000" dirty="0">
                <a:solidFill>
                  <a:srgbClr val="7030A0"/>
                </a:solidFill>
              </a:rPr>
              <a:t>z Trójanů ukrajinské kozáky</a:t>
            </a:r>
            <a:r>
              <a:rPr lang="cs-CZ" sz="2000" dirty="0"/>
              <a:t>, z antických bohů ukrajinskou drobnou šlechtu. </a:t>
            </a:r>
          </a:p>
          <a:p>
            <a:pPr marL="342900" indent="-342900" algn="just">
              <a:buFont typeface="Arial" panose="020B0604020202020204" pitchFamily="34" charset="0"/>
              <a:buChar char="•"/>
            </a:pPr>
            <a:r>
              <a:rPr lang="cs-CZ" sz="2000" dirty="0"/>
              <a:t>Všechny detaily a reálie pocházejí z tehdejšího ukrajinského života.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2464</TotalTime>
  <Words>3231</Words>
  <Application>Microsoft Office PowerPoint</Application>
  <PresentationFormat>Předvádění na obrazovce (4:3)</PresentationFormat>
  <Paragraphs>372</Paragraphs>
  <Slides>39</Slides>
  <Notes>1</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39</vt:i4>
      </vt:variant>
    </vt:vector>
  </HeadingPairs>
  <TitlesOfParts>
    <vt:vector size="49" baseType="lpstr">
      <vt:lpstr>Aptos</vt:lpstr>
      <vt:lpstr>Arial</vt:lpstr>
      <vt:lpstr>Arial Narrow</vt:lpstr>
      <vt:lpstr>Calibri</vt:lpstr>
      <vt:lpstr>Courier New</vt:lpstr>
      <vt:lpstr>Symbol</vt:lpstr>
      <vt:lpstr>Times New Roman</vt:lpstr>
      <vt:lpstr>Wingdings</vt:lpstr>
      <vt:lpstr>Wingdings 3</vt:lpstr>
      <vt:lpstr>Motiv sady Office</vt:lpstr>
      <vt:lpstr>Kulturní pozadí (17. a 18. století)</vt:lpstr>
      <vt:lpstr>Prezentace aplikace PowerPoint</vt:lpstr>
      <vt:lpstr>Jazyková situace na „podruské“ Ukrajině v 18. století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Literatura prvních desetiletí 19. století </vt:lpstr>
      <vt:lpstr>Prezentace aplikace PowerPoint</vt:lpstr>
      <vt:lpstr>Prezentace aplikace PowerPoint</vt:lpstr>
      <vt:lpstr>Prezentace aplikace PowerPoint</vt:lpstr>
      <vt:lpstr>Prezentace aplikace PowerPoint</vt:lpstr>
      <vt:lpstr>Založení důležitých časopisů</vt:lpstr>
      <vt:lpstr>Prezentace aplikace PowerPoint</vt:lpstr>
      <vt:lpstr>Prezentace aplikace PowerPoint</vt:lpstr>
      <vt:lpstr>Prezentace aplikace PowerPoint</vt:lpstr>
      <vt:lpstr>Prezentace aplikace PowerPoint</vt:lpstr>
      <vt:lpstr>Ivan Kotljarevskyj  Нацioнальна oпeра України Наталка Пoлтавка, 2012</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Jazyková situace na „podruské“ Ukrajině v 18. století</dc:title>
  <dc:creator>František Chlaň</dc:creator>
  <cp:lastModifiedBy>Chlaňová, Tereza</cp:lastModifiedBy>
  <cp:revision>70</cp:revision>
  <dcterms:created xsi:type="dcterms:W3CDTF">2011-03-03T18:50:31Z</dcterms:created>
  <dcterms:modified xsi:type="dcterms:W3CDTF">2024-03-12T14:06:54Z</dcterms:modified>
</cp:coreProperties>
</file>