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32" r:id="rId3"/>
    <p:sldId id="257" r:id="rId4"/>
    <p:sldId id="298" r:id="rId5"/>
    <p:sldId id="299" r:id="rId6"/>
    <p:sldId id="300" r:id="rId7"/>
    <p:sldId id="271" r:id="rId8"/>
    <p:sldId id="301" r:id="rId9"/>
    <p:sldId id="319" r:id="rId10"/>
    <p:sldId id="320" r:id="rId11"/>
    <p:sldId id="307" r:id="rId12"/>
    <p:sldId id="308" r:id="rId13"/>
    <p:sldId id="283" r:id="rId14"/>
    <p:sldId id="284" r:id="rId15"/>
    <p:sldId id="286" r:id="rId16"/>
    <p:sldId id="285" r:id="rId17"/>
    <p:sldId id="333" r:id="rId18"/>
    <p:sldId id="334" r:id="rId19"/>
    <p:sldId id="304" r:id="rId20"/>
    <p:sldId id="270" r:id="rId21"/>
    <p:sldId id="272" r:id="rId22"/>
    <p:sldId id="321" r:id="rId23"/>
    <p:sldId id="276" r:id="rId24"/>
    <p:sldId id="277" r:id="rId25"/>
    <p:sldId id="278" r:id="rId26"/>
    <p:sldId id="280" r:id="rId27"/>
    <p:sldId id="305" r:id="rId28"/>
    <p:sldId id="290" r:id="rId29"/>
    <p:sldId id="306" r:id="rId30"/>
    <p:sldId id="291" r:id="rId31"/>
    <p:sldId id="311" r:id="rId32"/>
    <p:sldId id="312" r:id="rId33"/>
    <p:sldId id="292" r:id="rId34"/>
    <p:sldId id="297" r:id="rId35"/>
    <p:sldId id="296" r:id="rId36"/>
    <p:sldId id="313" r:id="rId37"/>
    <p:sldId id="314" r:id="rId38"/>
    <p:sldId id="315" r:id="rId39"/>
    <p:sldId id="317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64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16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7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1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2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72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55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5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479B-A4A3-4D89-84CC-AEB81F2E0D09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50E7-CDFC-4F3A-AD1B-4A0A019099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73A60-26AC-4FE2-B251-920299854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„Jiná“ rétorika nevýslovného a nevyslovitelného – mlčení a řeč těla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01B94D-57BF-4386-B29F-BDCFB80B5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Exkurz: České literární baroko. Historie jednoho pojmu aneb Pokusy o pojmové uchopení české literatury 17. a 18. století </a:t>
            </a:r>
          </a:p>
        </p:txBody>
      </p:sp>
    </p:spTree>
    <p:extLst>
      <p:ext uri="{BB962C8B-B14F-4D97-AF65-F5344CB8AC3E}">
        <p14:creationId xmlns:p14="http://schemas.microsoft.com/office/powerpoint/2010/main" val="28313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interní subjekty písně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Maria a Ježíš / Matka a Syn </a:t>
            </a:r>
          </a:p>
          <a:p>
            <a:endParaRPr lang="cs-CZ" dirty="0"/>
          </a:p>
          <a:p>
            <a:r>
              <a:rPr lang="cs-CZ" b="1" dirty="0"/>
              <a:t>nazírající „pozorovatel-tlumočník“</a:t>
            </a:r>
          </a:p>
          <a:p>
            <a:pPr marL="0" indent="0">
              <a:buNone/>
            </a:pPr>
            <a:r>
              <a:rPr lang="cs-CZ" dirty="0"/>
              <a:t>(nazírání založené na vizualizaci)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07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fascinace ženstvím – akcentování ženských údů   </a:t>
            </a:r>
          </a:p>
          <a:p>
            <a:endParaRPr lang="cs-CZ" dirty="0"/>
          </a:p>
          <a:p>
            <a:r>
              <a:rPr lang="cs-CZ" dirty="0"/>
              <a:t>nepřítomnost / neexistence otce </a:t>
            </a:r>
          </a:p>
          <a:p>
            <a:endParaRPr lang="cs-CZ" dirty="0"/>
          </a:p>
          <a:p>
            <a:r>
              <a:rPr lang="cs-CZ" dirty="0"/>
              <a:t>intenzita vzájemného vztahu Ježíše a Marie (miláček a milenka)</a:t>
            </a:r>
          </a:p>
        </p:txBody>
      </p:sp>
    </p:spTree>
    <p:extLst>
      <p:ext uri="{BB962C8B-B14F-4D97-AF65-F5344CB8AC3E}">
        <p14:creationId xmlns:p14="http://schemas.microsoft.com/office/powerpoint/2010/main" val="3482422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</a:t>
            </a:r>
            <a:r>
              <a:rPr lang="cs-CZ" b="1" dirty="0"/>
              <a:t>podpal společný</a:t>
            </a:r>
          </a:p>
          <a:p>
            <a:pPr marL="0" indent="0">
              <a:buNone/>
            </a:pPr>
            <a:r>
              <a:rPr lang="cs-CZ" dirty="0"/>
              <a:t>Syna a 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</a:t>
            </a:r>
            <a:r>
              <a:rPr lang="cs-CZ" b="1" dirty="0"/>
              <a:t>oheň věčný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láska</a:t>
            </a:r>
            <a:r>
              <a:rPr lang="cs-CZ" dirty="0"/>
              <a:t>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</a:t>
            </a:r>
            <a:r>
              <a:rPr lang="cs-CZ" b="1" dirty="0"/>
              <a:t>ctná</a:t>
            </a:r>
            <a:r>
              <a:rPr lang="cs-CZ" dirty="0"/>
              <a:t> </a:t>
            </a:r>
            <a:r>
              <a:rPr lang="cs-CZ" b="1" dirty="0"/>
              <a:t>Panenka </a:t>
            </a:r>
          </a:p>
          <a:p>
            <a:pPr marL="0" indent="0">
              <a:buNone/>
            </a:pPr>
            <a:r>
              <a:rPr lang="cs-CZ" dirty="0"/>
              <a:t>z </a:t>
            </a:r>
            <a:r>
              <a:rPr lang="cs-CZ" u="sng" dirty="0"/>
              <a:t>života</a:t>
            </a:r>
            <a:r>
              <a:rPr lang="cs-CZ" dirty="0"/>
              <a:t> rodí, z květu </a:t>
            </a:r>
          </a:p>
          <a:p>
            <a:pPr marL="0" indent="0">
              <a:buNone/>
            </a:pPr>
            <a:r>
              <a:rPr lang="cs-CZ" dirty="0"/>
              <a:t>malého Ježíška.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/>
              <a:t>Panna</a:t>
            </a:r>
            <a:r>
              <a:rPr lang="cs-CZ" dirty="0"/>
              <a:t> chová Synáčka</a:t>
            </a:r>
          </a:p>
          <a:p>
            <a:pPr marL="0" indent="0">
              <a:buNone/>
            </a:pPr>
            <a:r>
              <a:rPr lang="cs-CZ" dirty="0"/>
              <a:t>v svém </a:t>
            </a:r>
            <a:r>
              <a:rPr lang="cs-CZ" b="1" dirty="0"/>
              <a:t>panenském</a:t>
            </a:r>
            <a:r>
              <a:rPr lang="cs-CZ" u="sng" dirty="0"/>
              <a:t> klínu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přesladkého Miláčka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míle kolíbá,</a:t>
            </a:r>
          </a:p>
          <a:p>
            <a:pPr marL="0" indent="0">
              <a:buNone/>
            </a:pPr>
            <a:r>
              <a:rPr lang="cs-CZ" dirty="0"/>
              <a:t>čelo i </a:t>
            </a:r>
            <a:r>
              <a:rPr lang="cs-CZ" dirty="0" err="1"/>
              <a:t>outlé</a:t>
            </a:r>
            <a:r>
              <a:rPr lang="cs-CZ" dirty="0"/>
              <a:t> tělo</a:t>
            </a:r>
          </a:p>
          <a:p>
            <a:pPr marL="0" indent="0">
              <a:buNone/>
            </a:pPr>
            <a:r>
              <a:rPr lang="cs-CZ" b="1" dirty="0" err="1"/>
              <a:t>přečistotně</a:t>
            </a:r>
            <a:r>
              <a:rPr lang="cs-CZ" b="1" dirty="0"/>
              <a:t> líbá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b="1" dirty="0"/>
              <a:t>objímá</a:t>
            </a:r>
            <a:r>
              <a:rPr lang="cs-CZ" dirty="0"/>
              <a:t> Matičku,</a:t>
            </a:r>
          </a:p>
          <a:p>
            <a:pPr marL="0" indent="0">
              <a:buNone/>
            </a:pPr>
            <a:r>
              <a:rPr lang="cs-CZ" b="1" dirty="0"/>
              <a:t>na ni míle hledí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/>
              <a:t>svou Panenku milenku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v jejímž </a:t>
            </a:r>
            <a:r>
              <a:rPr lang="cs-CZ" u="sng" dirty="0"/>
              <a:t>lůnu</a:t>
            </a:r>
            <a:r>
              <a:rPr lang="cs-CZ" dirty="0"/>
              <a:t> sedí.</a:t>
            </a:r>
          </a:p>
          <a:p>
            <a:pPr marL="0" indent="0">
              <a:buNone/>
            </a:pPr>
            <a:r>
              <a:rPr lang="cs-CZ" dirty="0"/>
              <a:t>4. Matka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Máma</a:t>
            </a:r>
          </a:p>
          <a:p>
            <a:pPr marL="0" indent="0">
              <a:buNone/>
            </a:pPr>
            <a:r>
              <a:rPr lang="cs-CZ" dirty="0"/>
              <a:t>Děťátko, ctné Robátko,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</a:t>
            </a:r>
            <a:r>
              <a:rPr lang="cs-CZ" b="1" dirty="0"/>
              <a:t>vztahuje ručičku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b="1" dirty="0"/>
              <a:t>hledí</a:t>
            </a:r>
            <a:r>
              <a:rPr lang="cs-CZ" dirty="0"/>
              <a:t> na svou Rodičku,</a:t>
            </a:r>
          </a:p>
          <a:p>
            <a:pPr marL="0" indent="0">
              <a:buNone/>
            </a:pPr>
            <a:r>
              <a:rPr lang="cs-CZ" dirty="0"/>
              <a:t>jejž </a:t>
            </a:r>
            <a:r>
              <a:rPr lang="cs-CZ" b="1" dirty="0"/>
              <a:t>míle objímá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b="1" dirty="0"/>
              <a:t>spolu</a:t>
            </a:r>
            <a:r>
              <a:rPr lang="cs-CZ" dirty="0"/>
              <a:t> svého Synáčka</a:t>
            </a:r>
          </a:p>
          <a:p>
            <a:pPr marL="0" indent="0">
              <a:buNone/>
            </a:pPr>
            <a:r>
              <a:rPr lang="cs-CZ" dirty="0"/>
              <a:t>Matička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b="1" dirty="0"/>
              <a:t>k </a:t>
            </a:r>
            <a:r>
              <a:rPr lang="cs-CZ" b="1" u="sng" dirty="0"/>
              <a:t>prsům</a:t>
            </a:r>
            <a:r>
              <a:rPr lang="cs-CZ" b="1" dirty="0"/>
              <a:t>, k </a:t>
            </a:r>
            <a:r>
              <a:rPr lang="cs-CZ" b="1" u="sng" dirty="0"/>
              <a:t>srdci</a:t>
            </a:r>
            <a:r>
              <a:rPr lang="cs-CZ" b="1" dirty="0"/>
              <a:t> přitrhn</a:t>
            </a:r>
            <a:r>
              <a:rPr lang="cs-CZ" dirty="0"/>
              <a:t>e,</a:t>
            </a:r>
          </a:p>
          <a:p>
            <a:pPr marL="0" indent="0">
              <a:buNone/>
            </a:pPr>
            <a:r>
              <a:rPr lang="cs-CZ" dirty="0"/>
              <a:t>až se slzy lijí,</a:t>
            </a:r>
          </a:p>
          <a:p>
            <a:pPr marL="0" indent="0">
              <a:buNone/>
            </a:pPr>
            <a:r>
              <a:rPr lang="cs-CZ" dirty="0"/>
              <a:t>kojila, </a:t>
            </a:r>
            <a:r>
              <a:rPr lang="cs-CZ" b="1" dirty="0"/>
              <a:t>líbala</a:t>
            </a:r>
          </a:p>
          <a:p>
            <a:pPr marL="0" indent="0">
              <a:buNone/>
            </a:pPr>
            <a:r>
              <a:rPr lang="cs-CZ" dirty="0"/>
              <a:t>líce, tělo velice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Matičku</a:t>
            </a:r>
          </a:p>
          <a:p>
            <a:pPr marL="0" indent="0">
              <a:buNone/>
            </a:pPr>
            <a:r>
              <a:rPr lang="cs-CZ" dirty="0"/>
              <a:t>rozmilý Synáček,</a:t>
            </a:r>
          </a:p>
          <a:p>
            <a:pPr marL="0" indent="0">
              <a:buNone/>
            </a:pPr>
            <a:r>
              <a:rPr lang="cs-CZ" dirty="0"/>
              <a:t>když </a:t>
            </a:r>
            <a:r>
              <a:rPr lang="cs-CZ" b="1" dirty="0"/>
              <a:t>jí podal hubičku</a:t>
            </a:r>
          </a:p>
          <a:p>
            <a:pPr marL="0" indent="0">
              <a:buNone/>
            </a:pPr>
            <a:r>
              <a:rPr lang="cs-CZ" dirty="0"/>
              <a:t>maličký </a:t>
            </a:r>
            <a:r>
              <a:rPr lang="cs-CZ" b="1" dirty="0"/>
              <a:t>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u="sng" dirty="0" err="1"/>
              <a:t>prsův</a:t>
            </a:r>
            <a:r>
              <a:rPr lang="cs-CZ" dirty="0"/>
              <a:t> Matičky,</a:t>
            </a:r>
          </a:p>
          <a:p>
            <a:pPr marL="0" indent="0">
              <a:buNone/>
            </a:pPr>
            <a:r>
              <a:rPr lang="cs-CZ" b="1" dirty="0"/>
              <a:t>s </a:t>
            </a:r>
            <a:r>
              <a:rPr lang="cs-CZ" b="1" dirty="0" err="1"/>
              <a:t>nímiž</a:t>
            </a:r>
            <a:r>
              <a:rPr lang="cs-CZ" b="1" dirty="0"/>
              <a:t> míle zahrával</a:t>
            </a:r>
          </a:p>
          <a:p>
            <a:pPr marL="0" indent="0">
              <a:buNone/>
            </a:pPr>
            <a:r>
              <a:rPr lang="cs-CZ" dirty="0"/>
              <a:t>bezzubý maličký.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</a:t>
            </a:r>
            <a:r>
              <a:rPr lang="cs-CZ" b="1" dirty="0"/>
              <a:t>oheň </a:t>
            </a:r>
            <a:r>
              <a:rPr lang="cs-CZ" dirty="0"/>
              <a:t>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473262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Maria jako mater et </a:t>
            </a:r>
            <a:r>
              <a:rPr lang="cs-CZ" sz="3200" dirty="0" err="1"/>
              <a:t>sponsa</a:t>
            </a:r>
            <a:r>
              <a:rPr lang="cs-CZ" sz="3200" dirty="0"/>
              <a:t> 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8" y="1508124"/>
            <a:ext cx="3382262" cy="49815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62" y="1494871"/>
            <a:ext cx="3971038" cy="49815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1" y="1508123"/>
            <a:ext cx="33909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„Oč krásnější je tvé laskání, sestro má, nevěsto, oč lepší je tvé laskání než víno.“ (</a:t>
            </a:r>
            <a:r>
              <a:rPr lang="cs-CZ" dirty="0" err="1"/>
              <a:t>Pís</a:t>
            </a:r>
            <a:r>
              <a:rPr lang="cs-CZ" dirty="0"/>
              <a:t> 4,10a) 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„</a:t>
            </a:r>
            <a:r>
              <a:rPr lang="cs-CZ" dirty="0" err="1"/>
              <a:t>Quam</a:t>
            </a:r>
            <a:r>
              <a:rPr lang="cs-CZ" dirty="0"/>
              <a:t> </a:t>
            </a:r>
            <a:r>
              <a:rPr lang="cs-CZ" dirty="0" err="1"/>
              <a:t>pulchrae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 </a:t>
            </a:r>
            <a:r>
              <a:rPr lang="cs-CZ" dirty="0" err="1"/>
              <a:t>mammae</a:t>
            </a:r>
            <a:r>
              <a:rPr lang="cs-CZ" dirty="0"/>
              <a:t> </a:t>
            </a:r>
            <a:r>
              <a:rPr lang="cs-CZ" dirty="0" err="1"/>
              <a:t>tuae</a:t>
            </a:r>
            <a:r>
              <a:rPr lang="cs-CZ" dirty="0"/>
              <a:t>, </a:t>
            </a:r>
            <a:r>
              <a:rPr lang="cs-CZ" dirty="0" err="1"/>
              <a:t>soror</a:t>
            </a:r>
            <a:r>
              <a:rPr lang="cs-CZ" dirty="0"/>
              <a:t> mea </a:t>
            </a:r>
            <a:r>
              <a:rPr lang="cs-CZ" dirty="0" err="1"/>
              <a:t>sponsa</a:t>
            </a:r>
            <a:r>
              <a:rPr lang="cs-CZ" dirty="0"/>
              <a:t>! </a:t>
            </a:r>
            <a:r>
              <a:rPr lang="cs-CZ" dirty="0" err="1"/>
              <a:t>pulchriora</a:t>
            </a:r>
            <a:r>
              <a:rPr lang="cs-CZ" dirty="0"/>
              <a:t> </a:t>
            </a:r>
            <a:r>
              <a:rPr lang="cs-CZ" dirty="0" err="1"/>
              <a:t>sunt</a:t>
            </a:r>
            <a:r>
              <a:rPr lang="cs-CZ" dirty="0"/>
              <a:t> </a:t>
            </a:r>
            <a:r>
              <a:rPr lang="cs-CZ" dirty="0" err="1"/>
              <a:t>ubera</a:t>
            </a:r>
            <a:r>
              <a:rPr lang="cs-CZ" dirty="0"/>
              <a:t> </a:t>
            </a:r>
            <a:r>
              <a:rPr lang="cs-CZ" dirty="0" err="1"/>
              <a:t>tua</a:t>
            </a:r>
            <a:r>
              <a:rPr lang="cs-CZ" dirty="0"/>
              <a:t> vino“ (Cant 4,10a)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78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200" dirty="0"/>
              <a:t>duchovní píseň jako zpívaná meditace 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Maria jako vzor duchovního sjednocení lidské duše / církve s Kristem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motiv bezprostředního fyzického kontaktu (láskyplný pohled, vztahování rukou, objímání, chování v klíně, líbání, kojení, …) jako motiv </a:t>
            </a:r>
            <a:r>
              <a:rPr lang="cs-CZ" dirty="0" err="1"/>
              <a:t>unio</a:t>
            </a:r>
            <a:r>
              <a:rPr lang="cs-CZ" dirty="0"/>
              <a:t> </a:t>
            </a:r>
            <a:r>
              <a:rPr lang="cs-CZ" dirty="0" err="1"/>
              <a:t>mystica</a:t>
            </a:r>
            <a:r>
              <a:rPr lang="cs-CZ" dirty="0"/>
              <a:t> (vnitřního duchovního spojení)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→ matérie a </a:t>
            </a:r>
            <a:r>
              <a:rPr lang="cs-CZ" dirty="0" err="1"/>
              <a:t>materialita</a:t>
            </a:r>
            <a:r>
              <a:rPr lang="cs-CZ" dirty="0"/>
              <a:t> nazírána, prožívána a interpretována duchovně – skrze zobrazené dospět k tomu, co je zobrazováno (per </a:t>
            </a:r>
            <a:r>
              <a:rPr lang="cs-CZ" dirty="0" err="1"/>
              <a:t>visibilium</a:t>
            </a:r>
            <a:r>
              <a:rPr lang="cs-CZ" dirty="0"/>
              <a:t> ad </a:t>
            </a:r>
            <a:r>
              <a:rPr lang="cs-CZ" dirty="0" err="1"/>
              <a:t>invisibilium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promlouvající nazírající jako vzorový </a:t>
            </a:r>
            <a:r>
              <a:rPr lang="cs-CZ" dirty="0" err="1"/>
              <a:t>meditant</a:t>
            </a:r>
            <a:r>
              <a:rPr lang="cs-CZ" dirty="0"/>
              <a:t>  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531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„jiná“ rétorika nevyslovitelného a nesdělitelného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„němá“ řeč těla </a:t>
            </a:r>
          </a:p>
          <a:p>
            <a:endParaRPr lang="cs-CZ" dirty="0"/>
          </a:p>
          <a:p>
            <a:r>
              <a:rPr lang="cs-CZ" dirty="0"/>
              <a:t>nazírání jako „čtení“ řeči těla (</a:t>
            </a:r>
            <a:r>
              <a:rPr lang="cs-CZ" dirty="0" err="1"/>
              <a:t>kardiognostika</a:t>
            </a:r>
            <a:r>
              <a:rPr lang="cs-CZ" dirty="0"/>
              <a:t>) a píseň jako „překlad“ nazíraného do slov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pokus o vyslovení nevyslovitelného  – „estetika nesmírnosti“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330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F765D-70B9-406E-A78C-E78FE8DF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Rozjímavý způsob čtení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3BA01-C2CD-4908-B1DE-AD56393F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ze základních způsobů recepce textů v klášterech od počátku křesťanské monastické kultury, v raném novověku základní způsob recepce nábožensky vzdělavatelné literatury </a:t>
            </a:r>
          </a:p>
          <a:p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rozjímání 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komplexní proces, do něhož se mají postupně zapojit všechny 3 tzv. „mohutnosti duše“, tj. rozum (včetně emocí), paměť (včetně imaginace) a vůle, tj. celá osobnost jedince</a:t>
            </a:r>
          </a:p>
          <a:p>
            <a:pPr marL="457200" lvl="1" indent="0"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jedna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fází 4dílného procesu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lectio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meditatio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contemplatio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oratio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nejpozději od pozdního středověku v západním křesťanství prosazován typ meditace založený na vizualizaci výchozího textu obrazem 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Ignác z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Loyoly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Duchovní cvičení 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východiskem při vytváření mentálního obrazu  tzv. „příprava dějiště“</a:t>
            </a: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loci“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tzv.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aplicatio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sensuum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aktivace všech  smyslů, především zraku</a:t>
            </a:r>
          </a:p>
          <a:p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140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F58A7-317A-4C52-89CC-1D2CA213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4CD8F0-F254-4CA3-A2D0-C8CB8F407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nazírající „čte“ řeč těla a „tlumočí“ ji do slov</a:t>
            </a:r>
          </a:p>
          <a:p>
            <a:endParaRPr lang="cs-CZ" sz="2400" b="1" dirty="0">
              <a:latin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tematizace nevyslovitelnosti, nevyjádřitelnosti slovy</a:t>
            </a:r>
            <a:endParaRPr lang="cs-CZ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2400" b="1" dirty="0">
              <a:latin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paradoxní pokus vyjádřit slovy to, co přesahuje možnosti vyjádření lidskými slovy</a:t>
            </a:r>
            <a:endParaRPr lang="cs-CZ" sz="2400" b="1" dirty="0">
              <a:latin typeface="Times New Roman" panose="02020603050405020304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2525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„experimentální“ rovina písně </a:t>
            </a:r>
            <a:r>
              <a:rPr lang="cs-CZ" sz="3200" i="1" dirty="0"/>
              <a:t>Ach, kdož podpal společný </a:t>
            </a:r>
            <a:r>
              <a:rPr lang="cs-CZ" sz="3200" dirty="0"/>
              <a:t> 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motivická</a:t>
            </a:r>
            <a:r>
              <a:rPr lang="cs-CZ" sz="3600" dirty="0"/>
              <a:t> </a:t>
            </a:r>
            <a:r>
              <a:rPr lang="cs-CZ" dirty="0"/>
              <a:t>(neobvyklé, „provokující“ pojetí vánočního tématu)</a:t>
            </a:r>
          </a:p>
          <a:p>
            <a:pPr lvl="0"/>
            <a:r>
              <a:rPr lang="cs-CZ" sz="3600" dirty="0"/>
              <a:t>slovotvorná a lexikální  </a:t>
            </a:r>
          </a:p>
          <a:p>
            <a:pPr lvl="0"/>
            <a:r>
              <a:rPr lang="cs-CZ" sz="3600" dirty="0"/>
              <a:t>rytmická   </a:t>
            </a:r>
          </a:p>
          <a:p>
            <a:r>
              <a:rPr lang="cs-CZ" sz="3600" dirty="0"/>
              <a:t>zvuková 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15789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00DA0-C74B-440C-B350-F91708B4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Barokní rétorická opulence a zájem o hraniční možnosti lidské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1441F-16A1-495F-A554-9EE29C78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Evropa 17. století jako období  výrazně decentralizovaného světa, charakteristického novou, dosud nebývalou pluralitou mnoha skutečností → doba výrazného zhodnocení rétoriky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rétorika = nauka o umění působivé řeči = jakéhokoli slovesného projevu → pojetí básnictví jako reprezentativní řeči určené veřejnosti </a:t>
            </a:r>
          </a:p>
          <a:p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 konce 16. století v Evropě nové principy literární produkce záměrně narušující klasický kánon (humanistické) rétoriky →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docere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delectare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movere</a:t>
            </a:r>
            <a:endParaRPr lang="cs-CZ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8072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800" dirty="0"/>
              <a:t>tradiční vánoční topika české pozdně středověké a raně novověké </a:t>
            </a:r>
            <a:r>
              <a:rPr lang="cs-CZ" sz="2800" dirty="0" err="1"/>
              <a:t>hymnografie</a:t>
            </a:r>
            <a:r>
              <a:rPr lang="cs-CZ" sz="2800" dirty="0"/>
              <a:t>: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89200"/>
            <a:ext cx="5651500" cy="18415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viz </a:t>
            </a:r>
            <a:r>
              <a:rPr lang="cs-CZ" dirty="0" err="1"/>
              <a:t>Lk</a:t>
            </a:r>
            <a:r>
              <a:rPr lang="cs-CZ" dirty="0"/>
              <a:t> 2,1–20; </a:t>
            </a:r>
            <a:r>
              <a:rPr lang="cs-CZ" dirty="0" err="1"/>
              <a:t>Mt</a:t>
            </a:r>
            <a:r>
              <a:rPr lang="cs-CZ" dirty="0"/>
              <a:t> 2,1–12 (resp. 1–23) a další biblické a apokryfní texty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6" t="16127" r="13265" b="11827"/>
          <a:stretch/>
        </p:blipFill>
        <p:spPr>
          <a:xfrm>
            <a:off x="7486679" y="2052078"/>
            <a:ext cx="3721041" cy="4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738018"/>
            <a:ext cx="10515600" cy="1500982"/>
          </a:xfrm>
        </p:spPr>
        <p:txBody>
          <a:bodyPr>
            <a:normAutofit/>
          </a:bodyPr>
          <a:lstStyle/>
          <a:p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18" y="544116"/>
            <a:ext cx="3995965" cy="5091112"/>
          </a:xfr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4A41D632-B58C-4421-BC14-3504A727E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91" y="23191"/>
            <a:ext cx="3746500" cy="58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Maria </a:t>
            </a:r>
            <a:r>
              <a:rPr lang="cs-CZ" dirty="0" err="1"/>
              <a:t>lactans</a:t>
            </a:r>
            <a:r>
              <a:rPr lang="cs-CZ" dirty="0"/>
              <a:t> – Ježíš v situaci životní závislosti na své matce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3664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Galaktotrofúsa</a:t>
            </a:r>
            <a:r>
              <a:rPr lang="cs-CZ" dirty="0"/>
              <a:t> (Maria </a:t>
            </a:r>
            <a:r>
              <a:rPr lang="cs-CZ" dirty="0" err="1"/>
              <a:t>lactans</a:t>
            </a:r>
            <a:r>
              <a:rPr lang="cs-CZ" dirty="0"/>
              <a:t>, </a:t>
            </a:r>
            <a:r>
              <a:rPr lang="cs-CZ" dirty="0" err="1"/>
              <a:t>Virgo</a:t>
            </a:r>
            <a:r>
              <a:rPr lang="cs-CZ" dirty="0"/>
              <a:t> </a:t>
            </a:r>
            <a:r>
              <a:rPr lang="cs-CZ" dirty="0" err="1"/>
              <a:t>lactans</a:t>
            </a:r>
            <a:r>
              <a:rPr lang="cs-CZ" dirty="0"/>
              <a:t>)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1244600"/>
            <a:ext cx="4152900" cy="5422900"/>
          </a:xfrm>
        </p:spPr>
      </p:pic>
    </p:spTree>
    <p:extLst>
      <p:ext uri="{BB962C8B-B14F-4D97-AF65-F5344CB8AC3E}">
        <p14:creationId xmlns:p14="http://schemas.microsoft.com/office/powerpoint/2010/main" val="1409921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762000"/>
            <a:ext cx="4381500" cy="596820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9" y="762000"/>
            <a:ext cx="4051300" cy="59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7292" r="4469" b="12951"/>
          <a:stretch/>
        </p:blipFill>
        <p:spPr>
          <a:xfrm>
            <a:off x="1422400" y="1244600"/>
            <a:ext cx="4089400" cy="50165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t="17223" r="4948" b="10000"/>
          <a:stretch/>
        </p:blipFill>
        <p:spPr>
          <a:xfrm>
            <a:off x="6350000" y="1244600"/>
            <a:ext cx="4343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4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/>
              <a:t>Maria </a:t>
            </a:r>
            <a:r>
              <a:rPr lang="cs-CZ" sz="2800" dirty="0" err="1"/>
              <a:t>lactans</a:t>
            </a:r>
            <a:r>
              <a:rPr lang="cs-CZ" sz="2800" dirty="0"/>
              <a:t> jako teologický argument (argument kontroverzní teologie) – Mariino mléko jako </a:t>
            </a:r>
            <a:r>
              <a:rPr lang="cs-CZ" sz="2800" dirty="0" err="1"/>
              <a:t>soteriologický</a:t>
            </a:r>
            <a:r>
              <a:rPr lang="cs-CZ" sz="2800" dirty="0"/>
              <a:t> symbol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Maria </a:t>
            </a:r>
            <a:r>
              <a:rPr lang="cs-CZ" sz="2800" dirty="0" err="1"/>
              <a:t>mediatrix</a:t>
            </a:r>
            <a:r>
              <a:rPr lang="cs-CZ" sz="2800" dirty="0"/>
              <a:t> (</a:t>
            </a:r>
            <a:r>
              <a:rPr lang="cs-CZ" sz="2800" dirty="0" err="1"/>
              <a:t>Spoluvykupitelka</a:t>
            </a:r>
            <a:r>
              <a:rPr lang="cs-CZ" sz="2800" dirty="0"/>
              <a:t>) 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68" y="1690688"/>
            <a:ext cx="3750731" cy="50530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266" y="1690688"/>
            <a:ext cx="3560234" cy="50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13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Ježíš jako „bezzubý maličký“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86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3"/>
          <a:stretch/>
        </p:blipFill>
        <p:spPr>
          <a:xfrm>
            <a:off x="6241773" y="0"/>
            <a:ext cx="4161183" cy="6502399"/>
          </a:xfrm>
        </p:spPr>
      </p:pic>
      <p:sp>
        <p:nvSpPr>
          <p:cNvPr id="5" name="Obdélník 4"/>
          <p:cNvSpPr/>
          <p:nvPr/>
        </p:nvSpPr>
        <p:spPr>
          <a:xfrm>
            <a:off x="266700" y="2967335"/>
            <a:ext cx="5778500" cy="234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Václav Karel Holan Rovenský: Capella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regia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musicalis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Kaple královská zpěvní a muzikální.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Laboun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Praha 1694, s. 137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(„Synáček outličký“)</a:t>
            </a:r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DE07A994-698B-4A25-966F-66E303726463}"/>
              </a:ext>
            </a:extLst>
          </p:cNvPr>
          <p:cNvSpPr/>
          <p:nvPr/>
        </p:nvSpPr>
        <p:spPr>
          <a:xfrm>
            <a:off x="10375392" y="54598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277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800100"/>
            <a:ext cx="4038600" cy="60579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00100"/>
            <a:ext cx="4165600" cy="60579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27000" y="2551837"/>
            <a:ext cx="299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Kancionál literátského bratrstva v Lochenicích</a:t>
            </a:r>
            <a:r>
              <a:rPr lang="cs-CZ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rkp., 1667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Muzeum východních Čech Hradec Králové, sign. II A 32,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fol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39v–40r)</a:t>
            </a:r>
          </a:p>
        </p:txBody>
      </p:sp>
      <p:sp>
        <p:nvSpPr>
          <p:cNvPr id="3" name="Šipka: doleva 2">
            <a:extLst>
              <a:ext uri="{FF2B5EF4-FFF2-40B4-BE49-F238E27FC236}">
                <a16:creationId xmlns:a16="http://schemas.microsoft.com/office/drawing/2014/main" id="{EA1A3E33-0BA1-4836-A48F-CBEBF741E9EB}"/>
              </a:ext>
            </a:extLst>
          </p:cNvPr>
          <p:cNvSpPr/>
          <p:nvPr/>
        </p:nvSpPr>
        <p:spPr>
          <a:xfrm>
            <a:off x="11213592" y="48948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píseň </a:t>
            </a:r>
            <a:r>
              <a:rPr lang="cs-CZ" sz="3600" b="1" i="1" dirty="0"/>
              <a:t>Ach, kdož podpal společný</a:t>
            </a:r>
            <a:r>
              <a:rPr lang="cs-CZ" sz="3600" dirty="0"/>
              <a:t> </a:t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en-US" dirty="0"/>
              <a:t>[</a:t>
            </a:r>
            <a:r>
              <a:rPr lang="cs-CZ" dirty="0"/>
              <a:t>Fridrich </a:t>
            </a:r>
            <a:r>
              <a:rPr lang="cs-CZ" dirty="0" err="1"/>
              <a:t>Bridelius</a:t>
            </a:r>
            <a:r>
              <a:rPr lang="cs-CZ" dirty="0"/>
              <a:t>]: Jesličky. </a:t>
            </a:r>
          </a:p>
          <a:p>
            <a:pPr marL="0" indent="0">
              <a:buNone/>
            </a:pPr>
            <a:r>
              <a:rPr lang="cs-CZ" dirty="0"/>
              <a:t>Staré nové písničky</a:t>
            </a:r>
            <a:r>
              <a:rPr lang="cs-CZ" i="1" dirty="0"/>
              <a:t>. </a:t>
            </a:r>
          </a:p>
          <a:p>
            <a:pPr marL="0" indent="0">
              <a:buNone/>
            </a:pPr>
            <a:r>
              <a:rPr lang="cs-CZ" dirty="0"/>
              <a:t>Jezuitská tiskárna, Praha 1658, s. 54–57.</a:t>
            </a:r>
          </a:p>
          <a:p>
            <a:pPr marL="0" indent="0">
              <a:buNone/>
            </a:pPr>
            <a:r>
              <a:rPr lang="cs-CZ" dirty="0"/>
              <a:t>(1hl. + generálbasový doprovod)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006600"/>
            <a:ext cx="27686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9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„experimentální“ rovina písně </a:t>
            </a:r>
            <a:r>
              <a:rPr lang="cs-CZ" sz="2800" i="1" dirty="0"/>
              <a:t>Ach, kdož podpal společný </a:t>
            </a:r>
            <a:r>
              <a:rPr lang="cs-CZ" sz="2800" dirty="0"/>
              <a:t> 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motivická </a:t>
            </a:r>
          </a:p>
          <a:p>
            <a:pPr lvl="0"/>
            <a:r>
              <a:rPr lang="cs-CZ" sz="3600" b="1" dirty="0"/>
              <a:t>slovotvorná</a:t>
            </a:r>
            <a:r>
              <a:rPr lang="cs-CZ" sz="3600" dirty="0"/>
              <a:t> (deminutiva včetně druhého stupně) a </a:t>
            </a:r>
            <a:r>
              <a:rPr lang="cs-CZ" sz="3600" b="1" dirty="0"/>
              <a:t>lexikální</a:t>
            </a:r>
            <a:r>
              <a:rPr lang="cs-CZ" sz="3600" dirty="0"/>
              <a:t> (expresivita; synonyma) </a:t>
            </a:r>
          </a:p>
          <a:p>
            <a:pPr lvl="0"/>
            <a:r>
              <a:rPr lang="cs-CZ" sz="3600" dirty="0"/>
              <a:t>rytmická  </a:t>
            </a:r>
          </a:p>
          <a:p>
            <a:r>
              <a:rPr lang="cs-CZ" sz="3600" dirty="0"/>
              <a:t>zvuková </a:t>
            </a:r>
          </a:p>
        </p:txBody>
      </p:sp>
    </p:spTree>
    <p:extLst>
      <p:ext uri="{BB962C8B-B14F-4D97-AF65-F5344CB8AC3E}">
        <p14:creationId xmlns:p14="http://schemas.microsoft.com/office/powerpoint/2010/main" val="2956671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</a:t>
            </a:r>
            <a:r>
              <a:rPr lang="cs-CZ" u="sng" dirty="0"/>
              <a:t>Ach</a:t>
            </a:r>
            <a:r>
              <a:rPr lang="cs-CZ" dirty="0"/>
              <a:t> kdož podpal společný</a:t>
            </a:r>
          </a:p>
          <a:p>
            <a:pPr marL="0" indent="0">
              <a:buNone/>
            </a:pPr>
            <a:r>
              <a:rPr lang="cs-CZ" dirty="0"/>
              <a:t>Syna a 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</a:t>
            </a:r>
            <a:r>
              <a:rPr lang="cs-CZ" u="sng" dirty="0"/>
              <a:t>věčný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u="sng" dirty="0" err="1"/>
              <a:t>velce</a:t>
            </a:r>
            <a:r>
              <a:rPr lang="cs-CZ" dirty="0"/>
              <a:t> </a:t>
            </a:r>
            <a:r>
              <a:rPr lang="cs-CZ" u="sng" dirty="0"/>
              <a:t>vře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světu ctná </a:t>
            </a:r>
            <a:r>
              <a:rPr lang="cs-CZ" b="1" dirty="0"/>
              <a:t>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</a:t>
            </a:r>
            <a:r>
              <a:rPr lang="cs-CZ" b="1" dirty="0"/>
              <a:t>Ježíška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Panna chová </a:t>
            </a:r>
            <a:r>
              <a:rPr lang="cs-CZ" b="1" dirty="0"/>
              <a:t>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u="sng" dirty="0"/>
              <a:t>pře</a:t>
            </a:r>
            <a:r>
              <a:rPr lang="cs-CZ" dirty="0"/>
              <a:t>sladkého </a:t>
            </a:r>
            <a:r>
              <a:rPr lang="cs-CZ" u="sng" dirty="0"/>
              <a:t>Miláčka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</a:t>
            </a:r>
            <a:r>
              <a:rPr lang="cs-CZ" u="sng" dirty="0"/>
              <a:t>míle</a:t>
            </a:r>
            <a:r>
              <a:rPr lang="cs-CZ" dirty="0"/>
              <a:t> kolíbá,</a:t>
            </a:r>
          </a:p>
          <a:p>
            <a:pPr marL="0" indent="0">
              <a:buNone/>
            </a:pPr>
            <a:r>
              <a:rPr lang="cs-CZ" dirty="0"/>
              <a:t>čelo i </a:t>
            </a:r>
            <a:r>
              <a:rPr lang="cs-CZ" dirty="0" err="1"/>
              <a:t>outlé</a:t>
            </a:r>
            <a:r>
              <a:rPr lang="cs-CZ" dirty="0"/>
              <a:t> tělo</a:t>
            </a:r>
          </a:p>
          <a:p>
            <a:pPr marL="0" indent="0">
              <a:buNone/>
            </a:pPr>
            <a:r>
              <a:rPr lang="cs-CZ" u="sng" dirty="0" err="1"/>
              <a:t>pře</a:t>
            </a:r>
            <a:r>
              <a:rPr lang="cs-CZ" dirty="0" err="1"/>
              <a:t>čistotně</a:t>
            </a:r>
            <a:r>
              <a:rPr lang="cs-CZ" dirty="0"/>
              <a:t> líbá.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</a:t>
            </a:r>
            <a:r>
              <a:rPr lang="cs-CZ" b="1" dirty="0"/>
              <a:t>ručičku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</a:t>
            </a:r>
            <a:r>
              <a:rPr lang="cs-CZ" b="1" dirty="0"/>
              <a:t>Matičku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na ni </a:t>
            </a:r>
            <a:r>
              <a:rPr lang="cs-CZ" u="sng" dirty="0"/>
              <a:t>míle</a:t>
            </a:r>
            <a:r>
              <a:rPr lang="cs-CZ" dirty="0"/>
              <a:t> hledí,</a:t>
            </a:r>
          </a:p>
          <a:p>
            <a:pPr marL="0" indent="0">
              <a:buNone/>
            </a:pPr>
            <a:r>
              <a:rPr lang="cs-CZ" dirty="0"/>
              <a:t>svou </a:t>
            </a:r>
            <a:r>
              <a:rPr lang="cs-CZ" b="1" dirty="0"/>
              <a:t>Panenku</a:t>
            </a:r>
            <a:r>
              <a:rPr lang="cs-CZ" dirty="0"/>
              <a:t> </a:t>
            </a:r>
            <a:r>
              <a:rPr lang="cs-CZ" u="sng" dirty="0"/>
              <a:t>milenku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Matka v prosté </a:t>
            </a:r>
            <a:r>
              <a:rPr lang="cs-CZ" b="1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</a:t>
            </a:r>
            <a:r>
              <a:rPr lang="cs-CZ" u="sng" dirty="0"/>
              <a:t>velmi</a:t>
            </a:r>
            <a:r>
              <a:rPr lang="cs-CZ" dirty="0"/>
              <a:t>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b="1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b="1" dirty="0"/>
              <a:t>jesliček</a:t>
            </a:r>
            <a:r>
              <a:rPr lang="cs-CZ" dirty="0"/>
              <a:t>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Máma</a:t>
            </a:r>
          </a:p>
          <a:p>
            <a:pPr marL="0" indent="0">
              <a:buNone/>
            </a:pPr>
            <a:r>
              <a:rPr lang="cs-CZ" b="1" dirty="0"/>
              <a:t>Děťátko</a:t>
            </a:r>
            <a:r>
              <a:rPr lang="cs-CZ" dirty="0"/>
              <a:t>, ctné </a:t>
            </a:r>
            <a:r>
              <a:rPr lang="cs-CZ" b="1" dirty="0"/>
              <a:t>Robátko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vztahuje </a:t>
            </a:r>
            <a:r>
              <a:rPr lang="cs-CZ" b="1" dirty="0"/>
              <a:t>ručičku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Rodičku,</a:t>
            </a:r>
          </a:p>
          <a:p>
            <a:pPr marL="0" indent="0">
              <a:buNone/>
            </a:pPr>
            <a:r>
              <a:rPr lang="cs-CZ" dirty="0"/>
              <a:t>jejž </a:t>
            </a:r>
            <a:r>
              <a:rPr lang="cs-CZ" u="sng" dirty="0"/>
              <a:t>míle</a:t>
            </a:r>
            <a:r>
              <a:rPr lang="cs-CZ" dirty="0"/>
              <a:t>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</a:t>
            </a:r>
            <a:r>
              <a:rPr lang="cs-CZ" b="1" dirty="0"/>
              <a:t>Synáčka</a:t>
            </a:r>
          </a:p>
          <a:p>
            <a:pPr marL="0" indent="0">
              <a:buNone/>
            </a:pPr>
            <a:r>
              <a:rPr lang="cs-CZ" b="1" dirty="0"/>
              <a:t>Matička</a:t>
            </a:r>
            <a:r>
              <a:rPr lang="cs-CZ" dirty="0"/>
              <a:t>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dirty="0"/>
              <a:t>k prsům, k srdci </a:t>
            </a:r>
            <a:r>
              <a:rPr lang="cs-CZ" u="sng" dirty="0"/>
              <a:t>přitrhne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u="sng" dirty="0"/>
              <a:t>až se slzy lijí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kojila, líbala</a:t>
            </a:r>
          </a:p>
          <a:p>
            <a:pPr marL="0" indent="0">
              <a:buNone/>
            </a:pPr>
            <a:r>
              <a:rPr lang="cs-CZ" dirty="0"/>
              <a:t>líce, tělo </a:t>
            </a:r>
            <a:r>
              <a:rPr lang="cs-CZ" u="sng" dirty="0"/>
              <a:t>velice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</a:t>
            </a:r>
            <a:r>
              <a:rPr lang="cs-CZ" b="1" dirty="0"/>
              <a:t>Matičku</a:t>
            </a:r>
          </a:p>
          <a:p>
            <a:pPr marL="0" indent="0">
              <a:buNone/>
            </a:pPr>
            <a:r>
              <a:rPr lang="cs-CZ" u="sng" dirty="0"/>
              <a:t>rozmilý</a:t>
            </a:r>
            <a:r>
              <a:rPr lang="cs-CZ" dirty="0"/>
              <a:t> </a:t>
            </a:r>
            <a:r>
              <a:rPr lang="cs-CZ" b="1" dirty="0"/>
              <a:t>Synáček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když jí podal </a:t>
            </a:r>
            <a:r>
              <a:rPr lang="cs-CZ" b="1" dirty="0"/>
              <a:t>hubičku</a:t>
            </a:r>
          </a:p>
          <a:p>
            <a:pPr marL="0" indent="0">
              <a:buNone/>
            </a:pPr>
            <a:r>
              <a:rPr lang="cs-CZ" b="1" dirty="0"/>
              <a:t>maličký</a:t>
            </a:r>
            <a:r>
              <a:rPr lang="cs-CZ" dirty="0"/>
              <a:t> </a:t>
            </a:r>
            <a:r>
              <a:rPr lang="cs-CZ" u="sng" dirty="0"/>
              <a:t>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</a:t>
            </a:r>
            <a:r>
              <a:rPr lang="cs-CZ" b="1" dirty="0"/>
              <a:t>Matičky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</a:t>
            </a:r>
            <a:r>
              <a:rPr lang="cs-CZ" u="sng" dirty="0"/>
              <a:t>míle</a:t>
            </a:r>
            <a:r>
              <a:rPr lang="cs-CZ" dirty="0"/>
              <a:t> </a:t>
            </a:r>
            <a:r>
              <a:rPr lang="cs-CZ" dirty="0" err="1"/>
              <a:t>zarával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bezzubý </a:t>
            </a:r>
            <a:r>
              <a:rPr lang="cs-CZ" b="1" dirty="0"/>
              <a:t>maličký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</a:t>
            </a:r>
            <a:r>
              <a:rPr lang="cs-CZ" u="sng" dirty="0"/>
              <a:t>hned </a:t>
            </a:r>
            <a:r>
              <a:rPr lang="cs-CZ" dirty="0"/>
              <a:t>se oheň </a:t>
            </a:r>
            <a:r>
              <a:rPr lang="cs-CZ" u="sng" dirty="0"/>
              <a:t>vznítí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b="1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u="sng" dirty="0"/>
              <a:t>ó</a:t>
            </a:r>
            <a:r>
              <a:rPr lang="cs-CZ" dirty="0"/>
              <a:t>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3641293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podpal společný</a:t>
            </a:r>
          </a:p>
          <a:p>
            <a:pPr marL="0" indent="0">
              <a:buNone/>
            </a:pPr>
            <a:r>
              <a:rPr lang="cs-CZ" dirty="0"/>
              <a:t>Syna a </a:t>
            </a:r>
            <a:r>
              <a:rPr lang="cs-CZ" b="1" dirty="0"/>
              <a:t>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věčný,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ctná 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Ježíška.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Panna chová 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dirty="0"/>
              <a:t>přesladkého Miláčka,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míle kolíbá,</a:t>
            </a:r>
          </a:p>
          <a:p>
            <a:pPr marL="0" indent="0">
              <a:buNone/>
            </a:pPr>
            <a:r>
              <a:rPr lang="cs-CZ" dirty="0"/>
              <a:t>čelo i </a:t>
            </a:r>
            <a:r>
              <a:rPr lang="cs-CZ" dirty="0" err="1"/>
              <a:t>outlé</a:t>
            </a:r>
            <a:r>
              <a:rPr lang="cs-CZ" dirty="0"/>
              <a:t> tělo</a:t>
            </a:r>
          </a:p>
          <a:p>
            <a:pPr marL="0" indent="0">
              <a:buNone/>
            </a:pPr>
            <a:r>
              <a:rPr lang="cs-CZ" dirty="0" err="1"/>
              <a:t>přečistotně</a:t>
            </a:r>
            <a:r>
              <a:rPr lang="cs-CZ" dirty="0"/>
              <a:t> líbá.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</a:t>
            </a:r>
            <a:r>
              <a:rPr lang="cs-CZ" b="1" dirty="0"/>
              <a:t>Matičku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na ni míle hledí,</a:t>
            </a:r>
          </a:p>
          <a:p>
            <a:pPr marL="0" indent="0">
              <a:buNone/>
            </a:pPr>
            <a:r>
              <a:rPr lang="cs-CZ" dirty="0"/>
              <a:t>svou Panenku milenku,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</a:t>
            </a:r>
            <a:r>
              <a:rPr lang="cs-CZ" b="1" dirty="0"/>
              <a:t>Matka</a:t>
            </a:r>
            <a:r>
              <a:rPr lang="cs-CZ" dirty="0"/>
              <a:t>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</a:t>
            </a:r>
            <a:r>
              <a:rPr lang="cs-CZ" b="1" dirty="0"/>
              <a:t>Máma</a:t>
            </a:r>
          </a:p>
          <a:p>
            <a:pPr marL="0" indent="0">
              <a:buNone/>
            </a:pPr>
            <a:r>
              <a:rPr lang="cs-CZ" dirty="0"/>
              <a:t>Děťátko, ctné Robátko,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vztahuje ručičku,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</a:t>
            </a:r>
            <a:r>
              <a:rPr lang="cs-CZ" b="1" dirty="0"/>
              <a:t>Rodičku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jejž míle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Synáčka</a:t>
            </a:r>
          </a:p>
          <a:p>
            <a:pPr marL="0" indent="0">
              <a:buNone/>
            </a:pPr>
            <a:r>
              <a:rPr lang="cs-CZ" dirty="0"/>
              <a:t>Matička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dirty="0"/>
              <a:t>k prsům, k srdci přitrhne,</a:t>
            </a:r>
          </a:p>
          <a:p>
            <a:pPr marL="0" indent="0">
              <a:buNone/>
            </a:pPr>
            <a:r>
              <a:rPr lang="cs-CZ" dirty="0"/>
              <a:t>až se slzy lijí,</a:t>
            </a:r>
          </a:p>
          <a:p>
            <a:pPr marL="0" indent="0">
              <a:buNone/>
            </a:pPr>
            <a:r>
              <a:rPr lang="cs-CZ" dirty="0"/>
              <a:t>kojila, líbala</a:t>
            </a:r>
          </a:p>
          <a:p>
            <a:pPr marL="0" indent="0">
              <a:buNone/>
            </a:pPr>
            <a:r>
              <a:rPr lang="cs-CZ" dirty="0"/>
              <a:t>líce, tělo velice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Matičku</a:t>
            </a:r>
          </a:p>
          <a:p>
            <a:pPr marL="0" indent="0">
              <a:buNone/>
            </a:pPr>
            <a:r>
              <a:rPr lang="cs-CZ" dirty="0"/>
              <a:t>rozmilý Synáček,</a:t>
            </a:r>
          </a:p>
          <a:p>
            <a:pPr marL="0" indent="0">
              <a:buNone/>
            </a:pPr>
            <a:r>
              <a:rPr lang="cs-CZ" dirty="0"/>
              <a:t>když jí podal hubičku</a:t>
            </a:r>
          </a:p>
          <a:p>
            <a:pPr marL="0" indent="0">
              <a:buNone/>
            </a:pPr>
            <a:r>
              <a:rPr lang="cs-CZ" dirty="0"/>
              <a:t>maličký 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Matičky,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míle zahrával</a:t>
            </a:r>
          </a:p>
          <a:p>
            <a:pPr marL="0" indent="0">
              <a:buNone/>
            </a:pPr>
            <a:r>
              <a:rPr lang="cs-CZ" dirty="0"/>
              <a:t>bezzubý maličký.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oheň 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214737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„experimentální“ rovina písně </a:t>
            </a:r>
            <a:r>
              <a:rPr lang="cs-CZ" sz="3200" i="1" dirty="0"/>
              <a:t>Ach, kdož podpal společný </a:t>
            </a:r>
            <a:r>
              <a:rPr lang="cs-CZ" sz="3200" dirty="0"/>
              <a:t> 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motivická </a:t>
            </a:r>
          </a:p>
          <a:p>
            <a:pPr lvl="0"/>
            <a:r>
              <a:rPr lang="cs-CZ" sz="3600" dirty="0"/>
              <a:t>slovotvorná a lexikální  </a:t>
            </a:r>
          </a:p>
          <a:p>
            <a:pPr lvl="0"/>
            <a:r>
              <a:rPr lang="cs-CZ" sz="3600" b="1" dirty="0"/>
              <a:t>rytmická</a:t>
            </a:r>
            <a:r>
              <a:rPr lang="cs-CZ" sz="3600" dirty="0"/>
              <a:t> (záměrná deklamační asymetrie?)  </a:t>
            </a:r>
          </a:p>
          <a:p>
            <a:r>
              <a:rPr lang="cs-CZ" sz="3600" dirty="0"/>
              <a:t>zvuková (hlásková instrumentace)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46485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„roztříštěná forma“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melodické opakování až na hranici únosnosti (ab </a:t>
            </a:r>
            <a:r>
              <a:rPr lang="cs-CZ" dirty="0" err="1"/>
              <a:t>ab</a:t>
            </a:r>
            <a:r>
              <a:rPr lang="cs-CZ" dirty="0"/>
              <a:t> c ab)</a:t>
            </a:r>
          </a:p>
          <a:p>
            <a:r>
              <a:rPr lang="cs-CZ" dirty="0"/>
              <a:t>zrušení vnitřních pauz</a:t>
            </a:r>
          </a:p>
          <a:p>
            <a:r>
              <a:rPr lang="cs-CZ" dirty="0"/>
              <a:t>sémantika předtaktí</a:t>
            </a:r>
          </a:p>
          <a:p>
            <a:r>
              <a:rPr lang="cs-CZ" dirty="0"/>
              <a:t>„roztroušené“ vnitřní rýmy </a:t>
            </a:r>
          </a:p>
          <a:p>
            <a:endParaRPr lang="cs-CZ" dirty="0"/>
          </a:p>
          <a:p>
            <a:r>
              <a:rPr lang="cs-CZ" dirty="0"/>
              <a:t>asymetrie strofické formy: 7a5b│7a5b│6c7d5c = 2 + 2 + (1+2)</a:t>
            </a:r>
          </a:p>
          <a:p>
            <a:r>
              <a:rPr lang="cs-CZ" dirty="0"/>
              <a:t>asymetrie melodické struktury (ab </a:t>
            </a:r>
            <a:r>
              <a:rPr lang="cs-CZ" dirty="0" err="1"/>
              <a:t>ab</a:t>
            </a:r>
            <a:r>
              <a:rPr lang="cs-CZ" dirty="0"/>
              <a:t> c ab)</a:t>
            </a:r>
          </a:p>
          <a:p>
            <a:r>
              <a:rPr lang="cs-CZ" dirty="0"/>
              <a:t>nepravidelná rytmická struktura (ab = 4x3 + 3x3; c = 1x3)     </a:t>
            </a:r>
          </a:p>
        </p:txBody>
      </p:sp>
    </p:spTree>
    <p:extLst>
      <p:ext uri="{BB962C8B-B14F-4D97-AF65-F5344CB8AC3E}">
        <p14:creationId xmlns:p14="http://schemas.microsoft.com/office/powerpoint/2010/main" val="973231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0241" y="0"/>
            <a:ext cx="183338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41" y="406069"/>
            <a:ext cx="9361714" cy="29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63693" y="10615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1652</a:t>
            </a:r>
            <a:endParaRPr kumimoji="0" lang="cs-CZ" altLang="cs-CZ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51300" algn="r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68925" r="2546" b="5801"/>
          <a:stretch/>
        </p:blipFill>
        <p:spPr>
          <a:xfrm>
            <a:off x="1274101" y="3900145"/>
            <a:ext cx="9103057" cy="2647667"/>
          </a:xfrm>
          <a:ln>
            <a:solidFill>
              <a:srgbClr val="B7B6B4"/>
            </a:solidFill>
          </a:ln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0109EAB9-CD46-497E-9D9C-8BEA88E55BDD}"/>
              </a:ext>
            </a:extLst>
          </p:cNvPr>
          <p:cNvSpPr/>
          <p:nvPr/>
        </p:nvSpPr>
        <p:spPr>
          <a:xfrm>
            <a:off x="7738332" y="-155486"/>
            <a:ext cx="484632" cy="618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795CC3EF-9392-42C4-A2AA-1BBCCD086A6A}"/>
              </a:ext>
            </a:extLst>
          </p:cNvPr>
          <p:cNvSpPr/>
          <p:nvPr/>
        </p:nvSpPr>
        <p:spPr>
          <a:xfrm>
            <a:off x="4012441" y="1614832"/>
            <a:ext cx="484632" cy="569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95E66AD3-D2C6-4360-8E67-B9B030A245AA}"/>
              </a:ext>
            </a:extLst>
          </p:cNvPr>
          <p:cNvSpPr/>
          <p:nvPr/>
        </p:nvSpPr>
        <p:spPr>
          <a:xfrm>
            <a:off x="6019393" y="1680153"/>
            <a:ext cx="484632" cy="5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910913DD-216D-4C35-A049-3188D4252968}"/>
              </a:ext>
            </a:extLst>
          </p:cNvPr>
          <p:cNvSpPr/>
          <p:nvPr/>
        </p:nvSpPr>
        <p:spPr>
          <a:xfrm>
            <a:off x="1983526" y="-92603"/>
            <a:ext cx="484632" cy="523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93C5C4E9-ACE5-490A-9F53-3F623D3D3019}"/>
              </a:ext>
            </a:extLst>
          </p:cNvPr>
          <p:cNvSpPr/>
          <p:nvPr/>
        </p:nvSpPr>
        <p:spPr>
          <a:xfrm>
            <a:off x="8952932" y="3482762"/>
            <a:ext cx="484632" cy="569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nahoru 10">
            <a:extLst>
              <a:ext uri="{FF2B5EF4-FFF2-40B4-BE49-F238E27FC236}">
                <a16:creationId xmlns:a16="http://schemas.microsoft.com/office/drawing/2014/main" id="{C17E2F8F-CE98-42C7-AE99-D46EC4F8E98B}"/>
              </a:ext>
            </a:extLst>
          </p:cNvPr>
          <p:cNvSpPr/>
          <p:nvPr/>
        </p:nvSpPr>
        <p:spPr>
          <a:xfrm>
            <a:off x="4844955" y="6019389"/>
            <a:ext cx="484632" cy="5539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nahoru 11">
            <a:extLst>
              <a:ext uri="{FF2B5EF4-FFF2-40B4-BE49-F238E27FC236}">
                <a16:creationId xmlns:a16="http://schemas.microsoft.com/office/drawing/2014/main" id="{8A268C77-3A7B-473A-88C4-265463DA397B}"/>
              </a:ext>
            </a:extLst>
          </p:cNvPr>
          <p:cNvSpPr/>
          <p:nvPr/>
        </p:nvSpPr>
        <p:spPr>
          <a:xfrm>
            <a:off x="5277137" y="5269771"/>
            <a:ext cx="484632" cy="31001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85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podpal společný</a:t>
            </a:r>
          </a:p>
          <a:p>
            <a:pPr marL="0" indent="0">
              <a:buNone/>
            </a:pPr>
            <a:r>
              <a:rPr lang="cs-CZ" dirty="0"/>
              <a:t>Syna a 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věčný,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ctná 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Ježíška.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Panna chová 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dirty="0"/>
              <a:t>přesladkého Miláčka,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míle kolíbá,</a:t>
            </a:r>
          </a:p>
          <a:p>
            <a:pPr marL="0" indent="0">
              <a:buNone/>
            </a:pPr>
            <a:r>
              <a:rPr lang="cs-CZ" dirty="0"/>
              <a:t>č</a:t>
            </a:r>
            <a:r>
              <a:rPr lang="cs-CZ" u="sng" dirty="0"/>
              <a:t>elo</a:t>
            </a:r>
            <a:r>
              <a:rPr lang="cs-CZ" dirty="0"/>
              <a:t> i </a:t>
            </a:r>
            <a:r>
              <a:rPr lang="cs-CZ" dirty="0" err="1"/>
              <a:t>outlé</a:t>
            </a:r>
            <a:r>
              <a:rPr lang="cs-CZ" dirty="0"/>
              <a:t> </a:t>
            </a:r>
            <a:r>
              <a:rPr lang="cs-CZ" u="sng" dirty="0"/>
              <a:t>tělo</a:t>
            </a:r>
          </a:p>
          <a:p>
            <a:pPr marL="0" indent="0">
              <a:buNone/>
            </a:pPr>
            <a:r>
              <a:rPr lang="cs-CZ" dirty="0" err="1"/>
              <a:t>přečistotně</a:t>
            </a:r>
            <a:r>
              <a:rPr lang="cs-CZ" dirty="0"/>
              <a:t> líbá.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Matičku,</a:t>
            </a:r>
          </a:p>
          <a:p>
            <a:pPr marL="0" indent="0">
              <a:buNone/>
            </a:pPr>
            <a:r>
              <a:rPr lang="cs-CZ" dirty="0"/>
              <a:t>na ni míle hledí,</a:t>
            </a:r>
          </a:p>
          <a:p>
            <a:pPr marL="0" indent="0">
              <a:buNone/>
            </a:pPr>
            <a:r>
              <a:rPr lang="cs-CZ" dirty="0"/>
              <a:t>svou Pan</a:t>
            </a:r>
            <a:r>
              <a:rPr lang="cs-CZ" u="sng" dirty="0"/>
              <a:t>enku</a:t>
            </a:r>
            <a:r>
              <a:rPr lang="cs-CZ" dirty="0"/>
              <a:t> mil</a:t>
            </a:r>
            <a:r>
              <a:rPr lang="cs-CZ" u="sng" dirty="0"/>
              <a:t>enku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Matka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Máma</a:t>
            </a:r>
          </a:p>
          <a:p>
            <a:pPr marL="0" indent="0">
              <a:buNone/>
            </a:pPr>
            <a:r>
              <a:rPr lang="cs-CZ" dirty="0"/>
              <a:t>Děť</a:t>
            </a:r>
            <a:r>
              <a:rPr lang="cs-CZ" u="sng" dirty="0"/>
              <a:t>átko</a:t>
            </a:r>
            <a:r>
              <a:rPr lang="cs-CZ" dirty="0"/>
              <a:t>, ctné Rob</a:t>
            </a:r>
            <a:r>
              <a:rPr lang="cs-CZ" u="sng" dirty="0"/>
              <a:t>átko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vztahuje ručičku,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Rodičku,</a:t>
            </a:r>
          </a:p>
          <a:p>
            <a:pPr marL="0" indent="0">
              <a:buNone/>
            </a:pPr>
            <a:r>
              <a:rPr lang="cs-CZ" dirty="0"/>
              <a:t>jejž míle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Synáčka</a:t>
            </a:r>
          </a:p>
          <a:p>
            <a:pPr marL="0" indent="0">
              <a:buNone/>
            </a:pPr>
            <a:r>
              <a:rPr lang="cs-CZ" dirty="0"/>
              <a:t>Matička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dirty="0"/>
              <a:t>k prsům, k srdci přitrhne,</a:t>
            </a:r>
          </a:p>
          <a:p>
            <a:pPr marL="0" indent="0">
              <a:buNone/>
            </a:pPr>
            <a:r>
              <a:rPr lang="cs-CZ" dirty="0"/>
              <a:t>až se slzy lijí,</a:t>
            </a:r>
          </a:p>
          <a:p>
            <a:pPr marL="0" indent="0">
              <a:buNone/>
            </a:pPr>
            <a:r>
              <a:rPr lang="cs-CZ" dirty="0"/>
              <a:t>kojil</a:t>
            </a:r>
            <a:r>
              <a:rPr lang="cs-CZ" u="sng" dirty="0"/>
              <a:t>a</a:t>
            </a:r>
            <a:r>
              <a:rPr lang="cs-CZ" dirty="0"/>
              <a:t>, líba</a:t>
            </a:r>
            <a:r>
              <a:rPr lang="cs-CZ" u="sng" dirty="0"/>
              <a:t>la</a:t>
            </a:r>
          </a:p>
          <a:p>
            <a:pPr marL="0" indent="0">
              <a:buNone/>
            </a:pPr>
            <a:r>
              <a:rPr lang="cs-CZ" u="sng" dirty="0"/>
              <a:t>líce</a:t>
            </a:r>
            <a:r>
              <a:rPr lang="cs-CZ" dirty="0"/>
              <a:t>, tělo ve</a:t>
            </a:r>
            <a:r>
              <a:rPr lang="cs-CZ" u="sng" dirty="0"/>
              <a:t>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Matičku</a:t>
            </a:r>
          </a:p>
          <a:p>
            <a:pPr marL="0" indent="0">
              <a:buNone/>
            </a:pPr>
            <a:r>
              <a:rPr lang="cs-CZ" dirty="0"/>
              <a:t>rozmilý Synáček,</a:t>
            </a:r>
          </a:p>
          <a:p>
            <a:pPr marL="0" indent="0">
              <a:buNone/>
            </a:pPr>
            <a:r>
              <a:rPr lang="cs-CZ" dirty="0"/>
              <a:t>když jí podal hubičku</a:t>
            </a:r>
          </a:p>
          <a:p>
            <a:pPr marL="0" indent="0">
              <a:buNone/>
            </a:pPr>
            <a:r>
              <a:rPr lang="cs-CZ" dirty="0"/>
              <a:t>maličký 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Matičky,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míle zahrával</a:t>
            </a:r>
          </a:p>
          <a:p>
            <a:pPr marL="0" indent="0">
              <a:buNone/>
            </a:pPr>
            <a:r>
              <a:rPr lang="cs-CZ" dirty="0"/>
              <a:t>bezzubý maličký.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oheň 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3358943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„experimentální“ rovina písně </a:t>
            </a:r>
            <a:r>
              <a:rPr lang="cs-CZ" sz="3200" i="1" dirty="0"/>
              <a:t>Ach, kdož podpal společný </a:t>
            </a:r>
            <a:r>
              <a:rPr lang="cs-CZ" sz="3200" dirty="0"/>
              <a:t>  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motivická </a:t>
            </a:r>
          </a:p>
          <a:p>
            <a:pPr lvl="0"/>
            <a:r>
              <a:rPr lang="cs-CZ" sz="3600" dirty="0"/>
              <a:t>slovotvorná a lexikální  </a:t>
            </a:r>
          </a:p>
          <a:p>
            <a:pPr lvl="0"/>
            <a:r>
              <a:rPr lang="cs-CZ" sz="3600" dirty="0"/>
              <a:t>rytmická   </a:t>
            </a:r>
          </a:p>
          <a:p>
            <a:r>
              <a:rPr lang="cs-CZ" sz="3600" b="1" dirty="0"/>
              <a:t>zvuková</a:t>
            </a:r>
            <a:r>
              <a:rPr lang="cs-CZ" sz="3600" dirty="0"/>
              <a:t> (hlásková instrumentace)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36569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podpal společný</a:t>
            </a:r>
          </a:p>
          <a:p>
            <a:pPr marL="0" indent="0">
              <a:buNone/>
            </a:pPr>
            <a:r>
              <a:rPr lang="cs-CZ" dirty="0"/>
              <a:t>Syna a 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věčný,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ctná 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Ježíška.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Panna chová 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dirty="0"/>
              <a:t>přesladkého Miláčka,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mí</a:t>
            </a:r>
            <a:r>
              <a:rPr lang="cs-CZ" b="1" dirty="0"/>
              <a:t>le</a:t>
            </a:r>
            <a:r>
              <a:rPr lang="cs-CZ" dirty="0"/>
              <a:t> k</a:t>
            </a:r>
            <a:r>
              <a:rPr lang="cs-CZ" b="1" dirty="0"/>
              <a:t>o</a:t>
            </a:r>
            <a:r>
              <a:rPr lang="cs-CZ" b="1" u="sng" dirty="0"/>
              <a:t>l</a:t>
            </a:r>
            <a:r>
              <a:rPr lang="cs-CZ" u="sng" dirty="0"/>
              <a:t>íbá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č</a:t>
            </a:r>
            <a:r>
              <a:rPr lang="cs-CZ" b="1" dirty="0"/>
              <a:t>elo</a:t>
            </a:r>
            <a:r>
              <a:rPr lang="cs-CZ" dirty="0"/>
              <a:t> i </a:t>
            </a:r>
            <a:r>
              <a:rPr lang="cs-CZ" b="1" dirty="0" err="1"/>
              <a:t>o</a:t>
            </a:r>
            <a:r>
              <a:rPr lang="cs-CZ" dirty="0" err="1"/>
              <a:t>ut</a:t>
            </a:r>
            <a:r>
              <a:rPr lang="cs-CZ" b="1" dirty="0" err="1"/>
              <a:t>lé</a:t>
            </a:r>
            <a:r>
              <a:rPr lang="cs-CZ" dirty="0"/>
              <a:t> t</a:t>
            </a:r>
            <a:r>
              <a:rPr lang="cs-CZ" b="1" dirty="0"/>
              <a:t>ělo</a:t>
            </a:r>
          </a:p>
          <a:p>
            <a:pPr marL="0" indent="0">
              <a:buNone/>
            </a:pPr>
            <a:r>
              <a:rPr lang="cs-CZ" dirty="0" err="1"/>
              <a:t>přečistotně</a:t>
            </a:r>
            <a:r>
              <a:rPr lang="cs-CZ" dirty="0"/>
              <a:t> </a:t>
            </a:r>
            <a:r>
              <a:rPr lang="cs-CZ" u="sng" dirty="0"/>
              <a:t>líbá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Matičku,</a:t>
            </a:r>
          </a:p>
          <a:p>
            <a:pPr marL="0" indent="0">
              <a:buNone/>
            </a:pPr>
            <a:r>
              <a:rPr lang="cs-CZ" dirty="0"/>
              <a:t>na ni míle hledí,</a:t>
            </a:r>
          </a:p>
          <a:p>
            <a:pPr marL="0" indent="0">
              <a:buNone/>
            </a:pPr>
            <a:r>
              <a:rPr lang="cs-CZ" dirty="0"/>
              <a:t>svou Panenku milenku,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Matka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Máma</a:t>
            </a:r>
          </a:p>
          <a:p>
            <a:pPr marL="0" indent="0">
              <a:buNone/>
            </a:pPr>
            <a:r>
              <a:rPr lang="cs-CZ" dirty="0"/>
              <a:t>Děťátko, ctné Robátko,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vztahuje ručičku,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Rodičku,</a:t>
            </a:r>
          </a:p>
          <a:p>
            <a:pPr marL="0" indent="0">
              <a:buNone/>
            </a:pPr>
            <a:r>
              <a:rPr lang="cs-CZ" dirty="0"/>
              <a:t>jejž míle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Synáčka</a:t>
            </a:r>
          </a:p>
          <a:p>
            <a:pPr marL="0" indent="0">
              <a:buNone/>
            </a:pPr>
            <a:r>
              <a:rPr lang="cs-CZ" dirty="0"/>
              <a:t>Matička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</a:t>
            </a:r>
            <a:r>
              <a:rPr lang="cs-CZ" b="1" dirty="0"/>
              <a:t>K</a:t>
            </a:r>
            <a:r>
              <a:rPr lang="cs-CZ" dirty="0"/>
              <a:t>dyž </a:t>
            </a:r>
            <a:r>
              <a:rPr lang="cs-CZ" b="1" dirty="0"/>
              <a:t>z</a:t>
            </a:r>
            <a:r>
              <a:rPr lang="cs-CZ" dirty="0"/>
              <a:t>imou </a:t>
            </a:r>
            <a:r>
              <a:rPr lang="cs-CZ" b="1" dirty="0"/>
              <a:t>t</a:t>
            </a:r>
            <a:r>
              <a:rPr lang="cs-CZ" dirty="0"/>
              <a:t>uhou </a:t>
            </a:r>
            <a:r>
              <a:rPr lang="cs-CZ" b="1" dirty="0"/>
              <a:t>t</a:t>
            </a:r>
            <a:r>
              <a:rPr lang="cs-CZ" dirty="0"/>
              <a:t>rne,</a:t>
            </a:r>
          </a:p>
          <a:p>
            <a:pPr marL="0" indent="0">
              <a:buNone/>
            </a:pPr>
            <a:r>
              <a:rPr lang="cs-CZ" dirty="0"/>
              <a:t>do </a:t>
            </a:r>
            <a:r>
              <a:rPr lang="cs-CZ" b="1" dirty="0"/>
              <a:t>p</a:t>
            </a:r>
            <a:r>
              <a:rPr lang="cs-CZ" dirty="0"/>
              <a:t>len jej </a:t>
            </a:r>
            <a:r>
              <a:rPr lang="cs-CZ" b="1" dirty="0"/>
              <a:t>p</a:t>
            </a:r>
            <a:r>
              <a:rPr lang="cs-CZ" dirty="0"/>
              <a:t>ovíjí,</a:t>
            </a:r>
          </a:p>
          <a:p>
            <a:pPr marL="0" indent="0">
              <a:buNone/>
            </a:pPr>
            <a:r>
              <a:rPr lang="cs-CZ" b="1" dirty="0"/>
              <a:t>k</a:t>
            </a:r>
            <a:r>
              <a:rPr lang="cs-CZ" dirty="0"/>
              <a:t> </a:t>
            </a:r>
            <a:r>
              <a:rPr lang="cs-CZ" b="1" dirty="0"/>
              <a:t>p</a:t>
            </a:r>
            <a:r>
              <a:rPr lang="cs-CZ" dirty="0"/>
              <a:t>rsům, </a:t>
            </a:r>
            <a:r>
              <a:rPr lang="cs-CZ" b="1" dirty="0"/>
              <a:t>k</a:t>
            </a:r>
            <a:r>
              <a:rPr lang="cs-CZ" dirty="0"/>
              <a:t> </a:t>
            </a:r>
            <a:r>
              <a:rPr lang="cs-CZ" b="1" dirty="0"/>
              <a:t>s</a:t>
            </a:r>
            <a:r>
              <a:rPr lang="cs-CZ" dirty="0"/>
              <a:t>rdci </a:t>
            </a:r>
            <a:r>
              <a:rPr lang="cs-CZ" b="1" dirty="0"/>
              <a:t>p</a:t>
            </a:r>
            <a:r>
              <a:rPr lang="cs-CZ" dirty="0"/>
              <a:t>řitrhne,</a:t>
            </a:r>
          </a:p>
          <a:p>
            <a:pPr marL="0" indent="0">
              <a:buNone/>
            </a:pPr>
            <a:r>
              <a:rPr lang="cs-CZ" dirty="0"/>
              <a:t>až </a:t>
            </a:r>
            <a:r>
              <a:rPr lang="cs-CZ" b="1" dirty="0"/>
              <a:t>s</a:t>
            </a:r>
            <a:r>
              <a:rPr lang="cs-CZ" dirty="0"/>
              <a:t>e </a:t>
            </a:r>
            <a:r>
              <a:rPr lang="cs-CZ" b="1" dirty="0"/>
              <a:t>s</a:t>
            </a:r>
            <a:r>
              <a:rPr lang="cs-CZ" dirty="0"/>
              <a:t>lzy </a:t>
            </a:r>
            <a:r>
              <a:rPr lang="cs-CZ" b="1" dirty="0"/>
              <a:t>li</a:t>
            </a:r>
            <a:r>
              <a:rPr lang="cs-CZ" dirty="0"/>
              <a:t>jí,</a:t>
            </a:r>
          </a:p>
          <a:p>
            <a:pPr marL="0" indent="0">
              <a:buNone/>
            </a:pPr>
            <a:r>
              <a:rPr lang="cs-CZ" b="1" dirty="0"/>
              <a:t>k</a:t>
            </a:r>
            <a:r>
              <a:rPr lang="cs-CZ" dirty="0"/>
              <a:t>oj</a:t>
            </a:r>
            <a:r>
              <a:rPr lang="cs-CZ" b="1" dirty="0"/>
              <a:t>il</a:t>
            </a:r>
            <a:r>
              <a:rPr lang="cs-CZ" dirty="0"/>
              <a:t>a, </a:t>
            </a:r>
            <a:r>
              <a:rPr lang="cs-CZ" b="1" dirty="0"/>
              <a:t>lí</a:t>
            </a:r>
            <a:r>
              <a:rPr lang="cs-CZ" dirty="0"/>
              <a:t>ba</a:t>
            </a:r>
            <a:r>
              <a:rPr lang="cs-CZ" b="1" dirty="0"/>
              <a:t>l</a:t>
            </a:r>
            <a:r>
              <a:rPr lang="cs-CZ" dirty="0"/>
              <a:t>a</a:t>
            </a:r>
          </a:p>
          <a:p>
            <a:pPr marL="0" indent="0">
              <a:buNone/>
            </a:pPr>
            <a:r>
              <a:rPr lang="cs-CZ" b="1" u="sng" dirty="0"/>
              <a:t>lí</a:t>
            </a:r>
            <a:r>
              <a:rPr lang="cs-CZ" u="sng" dirty="0"/>
              <a:t>ce</a:t>
            </a:r>
            <a:r>
              <a:rPr lang="cs-CZ" dirty="0"/>
              <a:t>, tě</a:t>
            </a:r>
            <a:r>
              <a:rPr lang="cs-CZ" b="1" dirty="0"/>
              <a:t>l</a:t>
            </a:r>
            <a:r>
              <a:rPr lang="cs-CZ" dirty="0"/>
              <a:t>o ve</a:t>
            </a:r>
            <a:r>
              <a:rPr lang="cs-CZ" b="1" u="sng" dirty="0"/>
              <a:t>l</a:t>
            </a:r>
            <a:r>
              <a:rPr lang="cs-CZ" u="sng" dirty="0"/>
              <a:t>ice</a:t>
            </a:r>
          </a:p>
          <a:p>
            <a:pPr marL="0" indent="0">
              <a:buNone/>
            </a:pPr>
            <a:r>
              <a:rPr lang="cs-CZ" dirty="0"/>
              <a:t>m</a:t>
            </a:r>
            <a:r>
              <a:rPr lang="cs-CZ" b="1" dirty="0"/>
              <a:t>il</a:t>
            </a:r>
            <a:r>
              <a:rPr lang="cs-CZ" dirty="0"/>
              <a:t>ostné chovala. </a:t>
            </a:r>
          </a:p>
          <a:p>
            <a:pPr marL="0" indent="0">
              <a:buNone/>
            </a:pPr>
            <a:r>
              <a:rPr lang="cs-CZ" dirty="0"/>
              <a:t>7. Zase poctil Matičku</a:t>
            </a:r>
          </a:p>
          <a:p>
            <a:pPr marL="0" indent="0">
              <a:buNone/>
            </a:pPr>
            <a:r>
              <a:rPr lang="cs-CZ" dirty="0"/>
              <a:t>rozmilý Synáček,</a:t>
            </a:r>
          </a:p>
          <a:p>
            <a:pPr marL="0" indent="0">
              <a:buNone/>
            </a:pPr>
            <a:r>
              <a:rPr lang="cs-CZ" dirty="0"/>
              <a:t>když jí podal hubičku</a:t>
            </a:r>
          </a:p>
          <a:p>
            <a:pPr marL="0" indent="0">
              <a:buNone/>
            </a:pPr>
            <a:r>
              <a:rPr lang="cs-CZ" dirty="0"/>
              <a:t>maličký 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Matičky,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míle </a:t>
            </a:r>
            <a:r>
              <a:rPr lang="cs-CZ" dirty="0" err="1"/>
              <a:t>zarával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bezzubý maličký.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oheň 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16887296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1418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Bartlová, Milena: </a:t>
            </a:r>
            <a:r>
              <a:rPr lang="cs-CZ" i="1" dirty="0"/>
              <a:t>Skutečná přítomnost. Středověký obraz mezi ikonou a virtuální realitou</a:t>
            </a:r>
            <a:r>
              <a:rPr lang="cs-CZ" dirty="0"/>
              <a:t>. Argo, Praha 2012.</a:t>
            </a:r>
          </a:p>
          <a:p>
            <a:pPr marL="0" indent="0">
              <a:buNone/>
            </a:pPr>
            <a:r>
              <a:rPr lang="cs-CZ" dirty="0"/>
              <a:t>Bedřich, Martin: Vizualizace v barokní literatuře. </a:t>
            </a:r>
            <a:r>
              <a:rPr lang="pl-PL" i="1" dirty="0"/>
              <a:t>Česká literatura</a:t>
            </a:r>
            <a:r>
              <a:rPr lang="pl-PL" dirty="0"/>
              <a:t>, 57, 2009, </a:t>
            </a:r>
            <a:r>
              <a:rPr lang="cs-CZ" dirty="0"/>
              <a:t>s. </a:t>
            </a:r>
            <a:r>
              <a:rPr lang="pl-PL" dirty="0"/>
              <a:t>469–485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Benthien</a:t>
            </a:r>
            <a:r>
              <a:rPr lang="cs-CZ" dirty="0"/>
              <a:t>, Claudia: </a:t>
            </a:r>
            <a:r>
              <a:rPr lang="cs-CZ" i="1" dirty="0" err="1"/>
              <a:t>Barockes</a:t>
            </a:r>
            <a:r>
              <a:rPr lang="cs-CZ" i="1" dirty="0"/>
              <a:t> </a:t>
            </a:r>
            <a:r>
              <a:rPr lang="cs-CZ" i="1" dirty="0" err="1"/>
              <a:t>Schweigen</a:t>
            </a:r>
            <a:r>
              <a:rPr lang="de-DE" i="1" dirty="0"/>
              <a:t>. Rhetorik und Performativität des Sprachlosen im 17. Jahrhundert.</a:t>
            </a:r>
            <a:r>
              <a:rPr lang="de-DE" dirty="0"/>
              <a:t> W. Fink, München 2006.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Bridelius</a:t>
            </a:r>
            <a:r>
              <a:rPr lang="cs-CZ" dirty="0"/>
              <a:t>, Fridrich: </a:t>
            </a:r>
            <a:r>
              <a:rPr lang="cs-CZ" i="1" dirty="0"/>
              <a:t>Jesličky, staré nové písničky</a:t>
            </a:r>
            <a:r>
              <a:rPr lang="cs-CZ" dirty="0"/>
              <a:t>. </a:t>
            </a:r>
            <a:r>
              <a:rPr lang="cs-CZ" dirty="0" err="1"/>
              <a:t>Eds</a:t>
            </a:r>
            <a:r>
              <a:rPr lang="cs-CZ" dirty="0"/>
              <a:t>. P. Kosek – T. Slavický – M. Škarpová.  Host – Masarykova univerzita, Brno 2012. </a:t>
            </a:r>
          </a:p>
          <a:p>
            <a:pPr marL="0" indent="0">
              <a:buNone/>
            </a:pPr>
            <a:r>
              <a:rPr lang="cs-CZ" dirty="0" err="1"/>
              <a:t>Stich</a:t>
            </a:r>
            <a:r>
              <a:rPr lang="cs-CZ" dirty="0"/>
              <a:t>, Alexandr: Divadelnost v české barokní próze. </a:t>
            </a:r>
            <a:r>
              <a:rPr lang="cs-CZ" i="1" dirty="0"/>
              <a:t>Divadelní revue</a:t>
            </a:r>
            <a:r>
              <a:rPr lang="cs-CZ" dirty="0"/>
              <a:t> 3, 1992, č. 1, s. 14–24.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90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3171190" y="2070099"/>
          <a:ext cx="2045334" cy="4533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3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200" dirty="0">
                          <a:effectLst/>
                        </a:rPr>
                      </a:b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br>
                        <a:rPr lang="cs-C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027906"/>
            <a:ext cx="3479800" cy="57157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3327398" cy="583009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97"/>
          <a:stretch/>
        </p:blipFill>
        <p:spPr bwMode="auto">
          <a:xfrm>
            <a:off x="29077" y="3885803"/>
            <a:ext cx="3171321" cy="281608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87"/>
          <a:stretch/>
        </p:blipFill>
        <p:spPr bwMode="auto">
          <a:xfrm>
            <a:off x="9209880" y="1027908"/>
            <a:ext cx="2982119" cy="21526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78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7C5C8-5AD1-4D5C-9B22-DB3BAE1B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Exkurz: české literární baroko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48A14-F43C-4B8D-A15F-AC4F5FB2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rosazování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pojmu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baroko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v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českém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literárním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dějepisectví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počátku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30.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20. 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především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označení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české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literatury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bitvy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Bílé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hoře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(1620) do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josefínských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reforem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80.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letech</a:t>
            </a:r>
            <a:r>
              <a:rPr lang="de-DE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 </a:t>
            </a:r>
            <a:r>
              <a:rPr lang="de-DE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  <a:endParaRPr lang="cs-CZ" sz="2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př. Fridrich </a:t>
            </a:r>
            <a:r>
              <a:rPr lang="cs-CZ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 Jakubec: Dějiny literatury české I. Praha: J.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Laichter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1929, 2.,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rozšíř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vyd. – 0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vs. 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 nad Michnu i nad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Kadlinského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vynikl rozpětím lyrického umění, původností a tvůrčí silou Bedřich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(1619-1680). (…) I v poezii meditativní a hymnické se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učil od velkých mistrů barokní mystiky, avšak v nejlepších číslech se jim vyrovnal, ať s těžkým patosem a úchvatnou výmluvností dumal v citovém vytržení o božském Absolutnu, ať s písňovým vzletem a svěží názorností opěvoval přírodu jako šat i byt Hospodinův; v obrazech sytě barvitý, v kompozici odvážný, v jazykové tvorbě výbojný značí vrchol naší lyriky v XVII. století a působil i na lidovou píseň duchovní.“</a:t>
            </a: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(J. V. Novák – A. Novák, Přehledné dějiny literatury české, Olomouc, R.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Promberger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1936–1939, 4.,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přeprac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rozšíř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vyd., s. 165)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902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64F04-8B36-4064-A8C5-28A2AADB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Exkurz: české literární baroko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27F90-1CE6-4C53-B54F-64994FDB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30. let 20. století při výkladu české literatury 17. a 18. století preferovány jiné pojmy (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literatura protireformace, jezuitský sloh, protestantská literatura, pietismus, …)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Jaroslav Vlček: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věku „zlatého“ k století osmnáctému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in: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Dějiny české literatury I. Praha: SNKLHU 1960, 5. vyd., s. 458–595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Jaroslav Vlček: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Století osmnácté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in: Dějiny české literatury II. Praha: SNKLHU 1960, 5. vyd., s. 9–104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 Jakubec: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 literatura v době protireformační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in: Dějiny literatury české I. Praha: J.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Laichter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1929, 2.,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rozšíř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přeprac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vyd., s. 872–952</a:t>
            </a:r>
            <a:r>
              <a:rPr lang="cs-CZ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207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331C9-2368-4E13-9E4E-34360D52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Komplikovaný až traumatický vztah novodobé české společnosti k 17. a 18. století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6E1B4-325B-4133-B245-3BCDC047B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rok 1620 jako fatální předěl v českých dějinách a počátek jednoho z nejtragičtějších období českých dějin (viz označení „pobělohorská doba“) 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Obnovené zřízení zemské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(1627, 1628) jako přímý důsledek bitvy na Bílé hoře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dědičné právo Habsburků na český trůn = konec české politické samostatnosti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katolictví jako jediné křesťanské náboženství = počátek násilného nucení k přestupu ke katolictví, resp. k nucenému náboženskému exilu = počátek likvidace české intelektuální elity 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němčina vedle češtiny zemským jazykem = počátek cílené germanizace Čechů 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během 19. století postupné ztotožnění české národní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sebeidentity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 odmítnutím habsburské monarchie a katolictví: období 1620–1781 jako doba „cizácké“ nadvlády Habsburků v českých zemích a násilného nucení Čechů ke katolictví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hledání smyslu českých dějin v návaznosti novodobého českého národa na tradici českých pozdně středověkých a raně novověkých nábožensky reformních hnutí: husitství – jednota bratrská – pobělohorský náboženský exil a tajné „nekatolictví“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0850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EEB5C-4DA2-41B0-8DAB-B5FAFC8D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Komplikovaný až traumatický vztah novodobé české společnosti k 17. a 18. století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D7CFB-A9B5-488D-BB29-39363A39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hodnocení umění 17. a 18. století především na základě 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mimoestetických kritérií: nečeské (nenárodní), propagandistický nástroj k upevnění moci katolické církve a habsburské</a:t>
            </a:r>
            <a:r>
              <a:rPr lang="cs-CZ" sz="2000" dirty="0"/>
              <a:t> dynastie </a:t>
            </a:r>
          </a:p>
          <a:p>
            <a:endParaRPr lang="cs-CZ" sz="2000" dirty="0"/>
          </a:p>
          <a:p>
            <a:r>
              <a:rPr lang="cs-CZ" sz="2000" dirty="0"/>
              <a:t>posuzování umění 17. a 18. století 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podle měřítek klasického ideálu → „umění copu a paruky“ (dětinská titěrnost, bizarnost, přemrštěnost, nevkus, bombastičnost, …)</a:t>
            </a:r>
          </a:p>
          <a:p>
            <a:endParaRPr lang="cs-CZ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„Jsou tu písně i staré i nové. Nové nesou se týmž duchem, jaký se jeví u Michny, ale nekonečně titěrným, ba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zdětinělým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jim podobného v celé literatuře naší nic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nalezti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nelze. Hned první píseň, Rozjímání o nebi a (sic!) noci na jitřní Božího narození, přímo jest sloučení myšlenek vespolek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nejneshodnějších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pravé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quadrata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rotundis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(Josef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Jireček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Idylická skládaní ze XVII. věku. Osvěta 11, 1981, s. 23)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468941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7A6D1-E8BB-4174-89C7-4DDB52D7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Komplikovaný až traumatický vztah novodobé české společnosti k 17. a 18. století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D4826-FE98-44F5-9324-44ECF83A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hodnocení české literatury 1620–1781 především v závislosti na náboženských a politických dějinách:</a:t>
            </a:r>
          </a:p>
          <a:p>
            <a:pPr marL="73533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 1620 jako počátek úpadku českého jazyka a literatury a českého duchovního života vůbec  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533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projevy oficiálního umění období 1620–1781 jako bytostně nečeské, „cizácké“</a:t>
            </a:r>
          </a:p>
          <a:p>
            <a:pPr marL="73533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literární činnost emigrace, resp. tajných nekatolíků v českých zemích jako jediný garant kontinuity české kultury v období 1620–178</a:t>
            </a:r>
          </a:p>
          <a:p>
            <a:pPr marL="571500" indent="-121920" algn="just">
              <a:lnSpc>
                <a:spcPct val="107000"/>
              </a:lnSpc>
              <a:spcAft>
                <a:spcPts val="8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36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negativní hodnocení literární činnosti období 1620–1781 jako výchozí referenční rámec rozumění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79210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A0BB7-4538-4BFA-921E-7F8EAA54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Exkurz: české literární baroko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BA11F-2FF2-472A-8422-8C7EB944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pojem baroko v českém literárním dějepisectví spojen s pokusem o nové zhodnocení české literatury 17. a 18. století </a:t>
            </a:r>
          </a:p>
          <a:p>
            <a:endParaRPr lang="cs-CZ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nové, tj. pozitivní hodnocení již známých českých literárních děl z období 1620–1781, nová datování a </a:t>
            </a:r>
            <a:r>
              <a:rPr lang="cs-CZ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atribuce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známých textů </a:t>
            </a:r>
          </a:p>
          <a:p>
            <a:endParaRPr lang="cs-CZ" sz="20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cs-CZ" sz="2000" dirty="0"/>
              <a:t> polemika s předchozími interpretacemi českých literárních děl 17. a 18. století </a:t>
            </a:r>
          </a:p>
        </p:txBody>
      </p:sp>
    </p:spTree>
    <p:extLst>
      <p:ext uri="{BB962C8B-B14F-4D97-AF65-F5344CB8AC3E}">
        <p14:creationId xmlns:p14="http://schemas.microsoft.com/office/powerpoint/2010/main" val="501782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CB33D-6FF2-4102-82E6-3450BF8B5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Exkurz: české literární baroko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641E57-F61C-4C79-A8D4-29B873ECF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Podněty k přehodnocení dosavadních výkladů české literatury 17. a 18. století</a:t>
            </a:r>
          </a:p>
          <a:p>
            <a:pPr marL="0" indent="0">
              <a:buNone/>
            </a:pPr>
            <a:endParaRPr lang="cs-CZ" sz="2400" dirty="0"/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„spor o smysl českých dějin“ – snahy Josefa Pekaře o pozitivní hodnocení pobělohorské doby jako éry kulturního rozkvětu 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prosazení nového estetického vkusu; ocenění svébytných estetických kvalit barokního umění generacemi od 90. let 20. století (objevení hodnot české barokní architektury, sochařství, malířství, hudby, …)</a:t>
            </a:r>
          </a:p>
          <a:p>
            <a:pPr lvl="1"/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podněty jiných národních filologií (zejména germanistiky – intenzivní studium německého literárního baroka od druhého desetiletí 20.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století) →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konstituování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barokistiky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jako svébytného oboru literárního dějepisectví úzce spojeno s novými metodologickými podněty (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Stilforschung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674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933C4-20FB-4DC0-882C-2739E37F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Exkurz: české literární baroko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1400AC-CA75-400A-B0D6-B456A5D1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Přínos první generace českých literárních historiků-barokistů:</a:t>
            </a:r>
          </a:p>
          <a:p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zaměření na estetické hodnoty české barokní literatury (emancipace od politických, hospodářských, sociálních dějin) → všeobecné uznání estetických hodnot českého baroka a pozitivní hodnocení barokního umění vůbec 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příspěvek k novému zhodnocení katolictví v českých dějinách a k podstatnému přehodnocení výkladu období 1620–1781 jako doby výhradního národního útlaku či destrukce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74676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9C910-864D-457A-8BC3-75A75816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(zakladatelské práce):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E3D18-9A64-4DB3-B77D-ECB38EDF3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Černý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Václav: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Esej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básnickém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baroku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Praha: Orbis 1937. 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Černý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Václav: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Až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předsíně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nebes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Čtrnáct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našem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cizím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Ed. Jarmila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Víšková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doslov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Alexandr Stich. Praha: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Mladá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fronta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1996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Kalista, Zdeněk: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České baroko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Praha: Evropský literární klub 1941.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Kalista,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Zdeněk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barokní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gotika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žďárské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ohnisko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Brno: Blok 1970.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Kalista, </a:t>
            </a:r>
            <a:r>
              <a:rPr lang="de-DE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Zdeněk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Tvář</a:t>
            </a:r>
            <a:r>
              <a:rPr lang="de-DE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baroka</a:t>
            </a:r>
            <a:r>
              <a:rPr lang="de-D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Poznámky, které zabloudily na okraj života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Mnichov: Arkýř 1982. 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Novák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Arne: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badání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slovesném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Naše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16, 1635, s. 189–202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Pekař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Josef: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kapitoly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boje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Janu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Nepomuckého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Vesmír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1921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Pražské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výstavě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umění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Čechách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17. –18.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století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Umělecká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beseda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193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</a:t>
            </a:r>
          </a:p>
          <a:p>
            <a:pPr marL="0" indent="0">
              <a:buNone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Souček, Stanislav: 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Rakovnická vánoční hra.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Brno: Masarykova univerzita 1929.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Šalda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František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Xaver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literárním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cizím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domácím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Šaldův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zápisník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8, 1935–1936, s. 71–77, 105–126, 167–172, 232–246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Vašica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Josef: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České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literární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Vyšehrad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1938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189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E75DC-DD8D-4DAF-B2CA-6EA1B04D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ACC29-E8EE-4D82-BD2F-C0510FAE5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Hojda, Zdeněk: „Idola“ barokního bádání aneb Jak se vyhnout Skylle a neupadnout v osidla Charybdy, in Hojda, Z.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.),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Kultura baroka v Čechách a na Moravě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Historický ústav 1992, s. 15–25.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Hojda, Zdeněk: Reflexe baroka mezi Skyllou a Charybdou – zamyšlení po deseti letech, in Fejtová, O. – Ledvinka, V. – Pešek, J.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Vlnas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Barokní Praha – barokní Čechie 1620–1740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Scriptorium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Archiv hlavního města Prahy 2004, s. 1017–1023.</a:t>
            </a:r>
          </a:p>
          <a:p>
            <a:pPr marL="0" indent="0">
              <a:buNone/>
            </a:pPr>
            <a:r>
              <a:rPr lang="cs-CZ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Vlnas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Vít (</a:t>
            </a:r>
            <a:r>
              <a:rPr lang="cs-CZ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.): </a:t>
            </a:r>
            <a:r>
              <a:rPr lang="cs-C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Sláva barokní Čechie. Stati o umění, kultuře a společnosti 17. a 18. století.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Praha: Národní galerie 2001.</a:t>
            </a:r>
          </a:p>
          <a:p>
            <a:pPr marL="0" indent="0"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Vojvodík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Josef: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Povrch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skrytost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ambivalence.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Manýrismus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baroko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česká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avantgarda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Praha: Argo 2008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714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2279"/>
            <a:ext cx="10515600" cy="63477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0" y="1883534"/>
            <a:ext cx="10389704" cy="340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68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podpal společný</a:t>
            </a:r>
          </a:p>
          <a:p>
            <a:pPr marL="0" indent="0">
              <a:buNone/>
            </a:pPr>
            <a:r>
              <a:rPr lang="cs-CZ" dirty="0"/>
              <a:t>Syna a 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věčný,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ctná 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Ježíška.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Panna chová 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dirty="0"/>
              <a:t>přesladkého Miláčka,</a:t>
            </a:r>
          </a:p>
          <a:p>
            <a:pPr marL="0" indent="0">
              <a:buNone/>
            </a:pPr>
            <a:r>
              <a:rPr lang="cs-CZ" dirty="0"/>
              <a:t>zpívajíce Synu,</a:t>
            </a:r>
          </a:p>
          <a:p>
            <a:pPr marL="0" indent="0">
              <a:buNone/>
            </a:pPr>
            <a:r>
              <a:rPr lang="cs-CZ" dirty="0"/>
              <a:t>též míle kolíbá,</a:t>
            </a:r>
          </a:p>
          <a:p>
            <a:pPr marL="0" indent="0">
              <a:buNone/>
            </a:pPr>
            <a:r>
              <a:rPr lang="cs-CZ" dirty="0"/>
              <a:t>čelo i </a:t>
            </a:r>
            <a:r>
              <a:rPr lang="cs-CZ" dirty="0" err="1"/>
              <a:t>outlé</a:t>
            </a:r>
            <a:r>
              <a:rPr lang="cs-CZ" dirty="0"/>
              <a:t> tělo</a:t>
            </a:r>
          </a:p>
          <a:p>
            <a:pPr marL="0" indent="0">
              <a:buNone/>
            </a:pPr>
            <a:r>
              <a:rPr lang="cs-CZ" dirty="0" err="1"/>
              <a:t>přečistotně</a:t>
            </a:r>
            <a:r>
              <a:rPr lang="cs-CZ" dirty="0"/>
              <a:t> líbá.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Matičku,</a:t>
            </a:r>
          </a:p>
          <a:p>
            <a:pPr marL="0" indent="0">
              <a:buNone/>
            </a:pPr>
            <a:r>
              <a:rPr lang="cs-CZ" dirty="0"/>
              <a:t>na ni míle hledí,</a:t>
            </a:r>
          </a:p>
          <a:p>
            <a:pPr marL="0" indent="0">
              <a:buNone/>
            </a:pPr>
            <a:r>
              <a:rPr lang="cs-CZ" dirty="0"/>
              <a:t>svou Panenku milenku,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Matka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Máma</a:t>
            </a:r>
          </a:p>
          <a:p>
            <a:pPr marL="0" indent="0">
              <a:buNone/>
            </a:pPr>
            <a:r>
              <a:rPr lang="cs-CZ" dirty="0"/>
              <a:t>Děťátko, ctné Robátko,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Syn vztahuje ručičku,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Rodičku,</a:t>
            </a:r>
          </a:p>
          <a:p>
            <a:pPr marL="0" indent="0">
              <a:buNone/>
            </a:pPr>
            <a:r>
              <a:rPr lang="cs-CZ" dirty="0"/>
              <a:t>jejž míle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Synáčka</a:t>
            </a:r>
          </a:p>
          <a:p>
            <a:pPr marL="0" indent="0">
              <a:buNone/>
            </a:pPr>
            <a:r>
              <a:rPr lang="cs-CZ" dirty="0"/>
              <a:t>Matička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dirty="0"/>
              <a:t>k prsům, k srdci přitrhne,</a:t>
            </a:r>
          </a:p>
          <a:p>
            <a:pPr marL="0" indent="0">
              <a:buNone/>
            </a:pPr>
            <a:r>
              <a:rPr lang="cs-CZ" dirty="0"/>
              <a:t>až se slzy lijí,</a:t>
            </a:r>
          </a:p>
          <a:p>
            <a:pPr marL="0" indent="0">
              <a:buNone/>
            </a:pPr>
            <a:r>
              <a:rPr lang="cs-CZ" dirty="0"/>
              <a:t>kojila, líbala</a:t>
            </a:r>
          </a:p>
          <a:p>
            <a:pPr marL="0" indent="0">
              <a:buNone/>
            </a:pPr>
            <a:r>
              <a:rPr lang="cs-CZ" dirty="0"/>
              <a:t>líce, tělo velice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Matičku</a:t>
            </a:r>
          </a:p>
          <a:p>
            <a:pPr marL="0" indent="0">
              <a:buNone/>
            </a:pPr>
            <a:r>
              <a:rPr lang="cs-CZ" dirty="0"/>
              <a:t>rozmilý Synáček,</a:t>
            </a:r>
          </a:p>
          <a:p>
            <a:pPr marL="0" indent="0">
              <a:buNone/>
            </a:pPr>
            <a:r>
              <a:rPr lang="cs-CZ" dirty="0"/>
              <a:t>když jí podal hubičku</a:t>
            </a:r>
          </a:p>
          <a:p>
            <a:pPr marL="0" indent="0">
              <a:buNone/>
            </a:pPr>
            <a:r>
              <a:rPr lang="cs-CZ" dirty="0"/>
              <a:t>maličký 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Matičky,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míle zahrával</a:t>
            </a:r>
          </a:p>
          <a:p>
            <a:pPr marL="0" indent="0">
              <a:buNone/>
            </a:pPr>
            <a:r>
              <a:rPr lang="cs-CZ" dirty="0"/>
              <a:t>bezzubý maličký.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oheň 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268881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interní subjekty písně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Maria a Ježíš / Matka a Syn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384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175" y="142876"/>
            <a:ext cx="11934825" cy="6586538"/>
          </a:xfrm>
        </p:spPr>
        <p:txBody>
          <a:bodyPr numCol="3"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1. Ach kdož podpal společný</a:t>
            </a:r>
          </a:p>
          <a:p>
            <a:pPr marL="0" indent="0">
              <a:buNone/>
            </a:pPr>
            <a:r>
              <a:rPr lang="cs-CZ" b="1" dirty="0"/>
              <a:t>Syna</a:t>
            </a:r>
            <a:r>
              <a:rPr lang="cs-CZ" dirty="0"/>
              <a:t> a </a:t>
            </a:r>
            <a:r>
              <a:rPr lang="cs-CZ" b="1" dirty="0"/>
              <a:t>Mateře</a:t>
            </a:r>
          </a:p>
          <a:p>
            <a:pPr marL="0" indent="0">
              <a:buNone/>
            </a:pPr>
            <a:r>
              <a:rPr lang="cs-CZ" dirty="0" err="1"/>
              <a:t>můž</a:t>
            </a:r>
            <a:r>
              <a:rPr lang="cs-CZ" dirty="0"/>
              <a:t> zpívat, oheň věčný,</a:t>
            </a:r>
          </a:p>
          <a:p>
            <a:pPr marL="0" indent="0">
              <a:buNone/>
            </a:pPr>
            <a:r>
              <a:rPr lang="cs-CZ" dirty="0"/>
              <a:t>láska jak </a:t>
            </a:r>
            <a:r>
              <a:rPr lang="cs-CZ" dirty="0" err="1"/>
              <a:t>velce</a:t>
            </a:r>
            <a:r>
              <a:rPr lang="cs-CZ" dirty="0"/>
              <a:t> vře,</a:t>
            </a:r>
          </a:p>
          <a:p>
            <a:pPr marL="0" indent="0">
              <a:buNone/>
            </a:pPr>
            <a:r>
              <a:rPr lang="cs-CZ" dirty="0"/>
              <a:t>světu ctná </a:t>
            </a:r>
            <a:r>
              <a:rPr lang="cs-CZ" b="1" dirty="0"/>
              <a:t>Panenka </a:t>
            </a:r>
          </a:p>
          <a:p>
            <a:pPr marL="0" indent="0">
              <a:buNone/>
            </a:pPr>
            <a:r>
              <a:rPr lang="cs-CZ" dirty="0"/>
              <a:t>z života rodí, z květu </a:t>
            </a:r>
          </a:p>
          <a:p>
            <a:pPr marL="0" indent="0">
              <a:buNone/>
            </a:pPr>
            <a:r>
              <a:rPr lang="cs-CZ" dirty="0"/>
              <a:t>malého </a:t>
            </a:r>
            <a:r>
              <a:rPr lang="cs-CZ" b="1" dirty="0"/>
              <a:t>Ježíška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/>
              <a:t>Panna</a:t>
            </a:r>
            <a:r>
              <a:rPr lang="cs-CZ" dirty="0"/>
              <a:t> chová </a:t>
            </a:r>
            <a:r>
              <a:rPr lang="cs-CZ" b="1" dirty="0"/>
              <a:t>Synáčka</a:t>
            </a:r>
          </a:p>
          <a:p>
            <a:pPr marL="0" indent="0">
              <a:buNone/>
            </a:pPr>
            <a:r>
              <a:rPr lang="cs-CZ" dirty="0"/>
              <a:t>v svém panenském klínu,</a:t>
            </a:r>
          </a:p>
          <a:p>
            <a:pPr marL="0" indent="0">
              <a:buNone/>
            </a:pPr>
            <a:r>
              <a:rPr lang="cs-CZ" dirty="0"/>
              <a:t>přesladkého </a:t>
            </a:r>
            <a:r>
              <a:rPr lang="cs-CZ" b="1" dirty="0"/>
              <a:t>Miláčka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zpívajíce </a:t>
            </a:r>
            <a:r>
              <a:rPr lang="cs-CZ" b="1" dirty="0"/>
              <a:t>Synu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též míle kolíbá,</a:t>
            </a:r>
          </a:p>
          <a:p>
            <a:pPr marL="0" indent="0">
              <a:buNone/>
            </a:pPr>
            <a:r>
              <a:rPr lang="cs-CZ" dirty="0"/>
              <a:t>čelo i </a:t>
            </a:r>
            <a:r>
              <a:rPr lang="cs-CZ" dirty="0" err="1"/>
              <a:t>outlé</a:t>
            </a:r>
            <a:r>
              <a:rPr lang="cs-CZ" dirty="0"/>
              <a:t> tělo</a:t>
            </a:r>
          </a:p>
          <a:p>
            <a:pPr marL="0" indent="0">
              <a:buNone/>
            </a:pPr>
            <a:r>
              <a:rPr lang="cs-CZ" dirty="0" err="1"/>
              <a:t>přečistotně</a:t>
            </a:r>
            <a:r>
              <a:rPr lang="cs-CZ" dirty="0"/>
              <a:t> líbá.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3. On když </a:t>
            </a:r>
            <a:r>
              <a:rPr lang="cs-CZ" dirty="0" err="1"/>
              <a:t>můž</a:t>
            </a:r>
            <a:r>
              <a:rPr lang="cs-CZ" dirty="0"/>
              <a:t> rozvinutý</a:t>
            </a:r>
          </a:p>
          <a:p>
            <a:pPr marL="0" indent="0">
              <a:buNone/>
            </a:pPr>
            <a:r>
              <a:rPr lang="cs-CZ" dirty="0"/>
              <a:t>vztáhnouti ručičku,</a:t>
            </a:r>
          </a:p>
          <a:p>
            <a:pPr marL="0" indent="0">
              <a:buNone/>
            </a:pPr>
            <a:r>
              <a:rPr lang="cs-CZ" dirty="0"/>
              <a:t>z kolíbky vyvinutý</a:t>
            </a:r>
          </a:p>
          <a:p>
            <a:pPr marL="0" indent="0">
              <a:buNone/>
            </a:pPr>
            <a:r>
              <a:rPr lang="cs-CZ" dirty="0"/>
              <a:t>objímá </a:t>
            </a:r>
            <a:r>
              <a:rPr lang="cs-CZ" b="1" dirty="0"/>
              <a:t>Matičku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na ni míle hledí,</a:t>
            </a:r>
          </a:p>
          <a:p>
            <a:pPr marL="0" indent="0">
              <a:buNone/>
            </a:pPr>
            <a:r>
              <a:rPr lang="cs-CZ" dirty="0"/>
              <a:t>svou </a:t>
            </a:r>
            <a:r>
              <a:rPr lang="cs-CZ" b="1" dirty="0"/>
              <a:t>Panenku</a:t>
            </a:r>
            <a:r>
              <a:rPr lang="cs-CZ" dirty="0"/>
              <a:t> </a:t>
            </a:r>
            <a:r>
              <a:rPr lang="cs-CZ" b="1" dirty="0"/>
              <a:t>milenku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v jejímž lůnu sedí.</a:t>
            </a:r>
          </a:p>
          <a:p>
            <a:pPr marL="0" indent="0">
              <a:buNone/>
            </a:pPr>
            <a:r>
              <a:rPr lang="cs-CZ" dirty="0"/>
              <a:t>4. </a:t>
            </a:r>
            <a:r>
              <a:rPr lang="cs-CZ" b="1" dirty="0"/>
              <a:t>Matka</a:t>
            </a:r>
            <a:r>
              <a:rPr lang="cs-CZ" dirty="0"/>
              <a:t> v prosté </a:t>
            </a:r>
            <a:r>
              <a:rPr lang="cs-CZ" dirty="0" err="1"/>
              <a:t>plénčičky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ač velmi </a:t>
            </a:r>
            <a:r>
              <a:rPr lang="cs-CZ" dirty="0" err="1"/>
              <a:t>neráda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chudé </a:t>
            </a:r>
            <a:r>
              <a:rPr lang="cs-CZ" dirty="0" err="1"/>
              <a:t>kolíbčičky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do jesliček </a:t>
            </a:r>
            <a:r>
              <a:rPr lang="cs-CZ" dirty="0" err="1"/>
              <a:t>vskládá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skládá smutná </a:t>
            </a:r>
            <a:r>
              <a:rPr lang="cs-CZ" b="1" dirty="0"/>
              <a:t>Máma</a:t>
            </a:r>
          </a:p>
          <a:p>
            <a:pPr marL="0" indent="0">
              <a:buNone/>
            </a:pPr>
            <a:r>
              <a:rPr lang="cs-CZ" b="1" dirty="0"/>
              <a:t>Děťátko</a:t>
            </a:r>
            <a:r>
              <a:rPr lang="cs-CZ" dirty="0"/>
              <a:t>, ctné </a:t>
            </a:r>
            <a:r>
              <a:rPr lang="cs-CZ" b="1" dirty="0"/>
              <a:t>Robátko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byť by hnětla sláma.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5. </a:t>
            </a:r>
            <a:r>
              <a:rPr lang="cs-CZ" b="1" dirty="0"/>
              <a:t>Syn</a:t>
            </a:r>
            <a:r>
              <a:rPr lang="cs-CZ" dirty="0"/>
              <a:t> vztahuje ručičku,</a:t>
            </a:r>
          </a:p>
          <a:p>
            <a:pPr marL="0" indent="0">
              <a:buNone/>
            </a:pPr>
            <a:r>
              <a:rPr lang="cs-CZ" dirty="0"/>
              <a:t>když jej trápí zima,</a:t>
            </a:r>
          </a:p>
          <a:p>
            <a:pPr marL="0" indent="0">
              <a:buNone/>
            </a:pPr>
            <a:r>
              <a:rPr lang="cs-CZ" dirty="0"/>
              <a:t>hledí na svou </a:t>
            </a:r>
            <a:r>
              <a:rPr lang="cs-CZ" b="1" dirty="0"/>
              <a:t>Rodičku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jejž míle objímá,</a:t>
            </a:r>
          </a:p>
          <a:p>
            <a:pPr marL="0" indent="0">
              <a:buNone/>
            </a:pPr>
            <a:r>
              <a:rPr lang="cs-CZ" dirty="0"/>
              <a:t>až slza padala,</a:t>
            </a:r>
          </a:p>
          <a:p>
            <a:pPr marL="0" indent="0">
              <a:buNone/>
            </a:pPr>
            <a:r>
              <a:rPr lang="cs-CZ" dirty="0"/>
              <a:t>spolu svého </a:t>
            </a:r>
            <a:r>
              <a:rPr lang="cs-CZ" b="1" dirty="0"/>
              <a:t>Synáčka</a:t>
            </a:r>
          </a:p>
          <a:p>
            <a:pPr marL="0" indent="0">
              <a:buNone/>
            </a:pPr>
            <a:r>
              <a:rPr lang="cs-CZ" b="1" dirty="0"/>
              <a:t>Matička</a:t>
            </a:r>
            <a:r>
              <a:rPr lang="cs-CZ" dirty="0"/>
              <a:t> plakala.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6. Když zimou tuhou trne,</a:t>
            </a:r>
          </a:p>
          <a:p>
            <a:pPr marL="0" indent="0">
              <a:buNone/>
            </a:pPr>
            <a:r>
              <a:rPr lang="cs-CZ" dirty="0"/>
              <a:t>do plen jej povíjí,</a:t>
            </a:r>
          </a:p>
          <a:p>
            <a:pPr marL="0" indent="0">
              <a:buNone/>
            </a:pPr>
            <a:r>
              <a:rPr lang="cs-CZ" dirty="0"/>
              <a:t>k prsům, k srdci přitrhne,</a:t>
            </a:r>
          </a:p>
          <a:p>
            <a:pPr marL="0" indent="0">
              <a:buNone/>
            </a:pPr>
            <a:r>
              <a:rPr lang="cs-CZ" dirty="0"/>
              <a:t>až se slzy lijí,</a:t>
            </a:r>
          </a:p>
          <a:p>
            <a:pPr marL="0" indent="0">
              <a:buNone/>
            </a:pPr>
            <a:r>
              <a:rPr lang="cs-CZ" dirty="0"/>
              <a:t>kojila, líbala</a:t>
            </a:r>
          </a:p>
          <a:p>
            <a:pPr marL="0" indent="0">
              <a:buNone/>
            </a:pPr>
            <a:r>
              <a:rPr lang="cs-CZ" dirty="0"/>
              <a:t>líce, tělo velice</a:t>
            </a:r>
          </a:p>
          <a:p>
            <a:pPr marL="0" indent="0">
              <a:buNone/>
            </a:pPr>
            <a:r>
              <a:rPr lang="cs-CZ" dirty="0"/>
              <a:t>milostné chovala. </a:t>
            </a:r>
          </a:p>
          <a:p>
            <a:pPr marL="0" indent="0">
              <a:buNone/>
            </a:pPr>
            <a:r>
              <a:rPr lang="cs-CZ" dirty="0"/>
              <a:t>7. Zase poctil </a:t>
            </a:r>
            <a:r>
              <a:rPr lang="cs-CZ" b="1" dirty="0"/>
              <a:t>Matičku</a:t>
            </a:r>
          </a:p>
          <a:p>
            <a:pPr marL="0" indent="0">
              <a:buNone/>
            </a:pPr>
            <a:r>
              <a:rPr lang="cs-CZ" dirty="0"/>
              <a:t>rozmilý </a:t>
            </a:r>
            <a:r>
              <a:rPr lang="cs-CZ" b="1" dirty="0"/>
              <a:t>Synáček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když jí podal hubičku</a:t>
            </a:r>
          </a:p>
          <a:p>
            <a:pPr marL="0" indent="0">
              <a:buNone/>
            </a:pPr>
            <a:r>
              <a:rPr lang="cs-CZ" b="1" dirty="0"/>
              <a:t>maličký</a:t>
            </a:r>
            <a:r>
              <a:rPr lang="cs-CZ" dirty="0"/>
              <a:t> </a:t>
            </a:r>
            <a:r>
              <a:rPr lang="cs-CZ" b="1" dirty="0"/>
              <a:t>Miláček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prsův</a:t>
            </a:r>
            <a:r>
              <a:rPr lang="cs-CZ" dirty="0"/>
              <a:t> </a:t>
            </a:r>
            <a:r>
              <a:rPr lang="cs-CZ" b="1" dirty="0"/>
              <a:t>Matičky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/>
              <a:t>s </a:t>
            </a:r>
            <a:r>
              <a:rPr lang="cs-CZ" dirty="0" err="1"/>
              <a:t>nímiž</a:t>
            </a:r>
            <a:r>
              <a:rPr lang="cs-CZ" dirty="0"/>
              <a:t> míle </a:t>
            </a:r>
            <a:r>
              <a:rPr lang="cs-CZ" dirty="0" err="1"/>
              <a:t>zarával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bezzubý </a:t>
            </a:r>
            <a:r>
              <a:rPr lang="cs-CZ" b="1" dirty="0"/>
              <a:t>maličký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8. Když jej chce spokojiti,</a:t>
            </a:r>
          </a:p>
          <a:p>
            <a:pPr marL="0" indent="0">
              <a:buNone/>
            </a:pPr>
            <a:r>
              <a:rPr lang="cs-CZ" dirty="0"/>
              <a:t>aby pospal, zpívá,</a:t>
            </a:r>
          </a:p>
          <a:p>
            <a:pPr marL="0" indent="0">
              <a:buNone/>
            </a:pPr>
            <a:r>
              <a:rPr lang="cs-CZ" dirty="0"/>
              <a:t>tu hned se oheň vznítí,</a:t>
            </a:r>
          </a:p>
          <a:p>
            <a:pPr marL="0" indent="0">
              <a:buNone/>
            </a:pPr>
            <a:r>
              <a:rPr lang="cs-CZ" dirty="0" err="1"/>
              <a:t>srdýčko</a:t>
            </a:r>
            <a:r>
              <a:rPr lang="cs-CZ" dirty="0"/>
              <a:t> </a:t>
            </a:r>
            <a:r>
              <a:rPr lang="cs-CZ" dirty="0" err="1"/>
              <a:t>obžívá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ó kdybychom brzy</a:t>
            </a:r>
          </a:p>
          <a:p>
            <a:pPr marL="0" indent="0">
              <a:buNone/>
            </a:pPr>
            <a:r>
              <a:rPr lang="cs-CZ" dirty="0"/>
              <a:t>tak mohli milovati </a:t>
            </a:r>
          </a:p>
          <a:p>
            <a:pPr marL="0" indent="0">
              <a:buNone/>
            </a:pPr>
            <a:r>
              <a:rPr lang="cs-CZ" dirty="0"/>
              <a:t>upřímnýma srdci.</a:t>
            </a:r>
          </a:p>
        </p:txBody>
      </p:sp>
    </p:spTree>
    <p:extLst>
      <p:ext uri="{BB962C8B-B14F-4D97-AF65-F5344CB8AC3E}">
        <p14:creationId xmlns:p14="http://schemas.microsoft.com/office/powerpoint/2010/main" val="62523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3B484-86FB-4833-B359-A215A71A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707E3F-D65D-4EE6-8A48-33A18E9C5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62" y="1205121"/>
            <a:ext cx="3995965" cy="5091112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3942C814-7BD0-4521-B7D8-C7316FC60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24" y="1221111"/>
            <a:ext cx="3995965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764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946E930D6BFA4A8230C713FF729B4E" ma:contentTypeVersion="3" ma:contentTypeDescription="Vytvoří nový dokument" ma:contentTypeScope="" ma:versionID="6b2c013624f1413eb3800ffee8ba9aec">
  <xsd:schema xmlns:xsd="http://www.w3.org/2001/XMLSchema" xmlns:xs="http://www.w3.org/2001/XMLSchema" xmlns:p="http://schemas.microsoft.com/office/2006/metadata/properties" xmlns:ns2="a144d231-73ff-41dc-8c5d-eb840b0570e7" targetNamespace="http://schemas.microsoft.com/office/2006/metadata/properties" ma:root="true" ma:fieldsID="3dafac4bc8adbe6cead8a3ff5679e948" ns2:_="">
    <xsd:import namespace="a144d231-73ff-41dc-8c5d-eb840b0570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4d231-73ff-41dc-8c5d-eb840b057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0F07E4-4F99-4348-A229-8F66A40EF83A}"/>
</file>

<file path=customXml/itemProps2.xml><?xml version="1.0" encoding="utf-8"?>
<ds:datastoreItem xmlns:ds="http://schemas.openxmlformats.org/officeDocument/2006/customXml" ds:itemID="{BC26468B-79A3-4998-8D6C-7B664D20A5DD}"/>
</file>

<file path=customXml/itemProps3.xml><?xml version="1.0" encoding="utf-8"?>
<ds:datastoreItem xmlns:ds="http://schemas.openxmlformats.org/officeDocument/2006/customXml" ds:itemID="{560E1E70-3CDE-45E1-8CDB-136064702FB9}"/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4014</Words>
  <Application>Microsoft Office PowerPoint</Application>
  <PresentationFormat>Širokoúhlá obrazovka</PresentationFormat>
  <Paragraphs>625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Wingdings</vt:lpstr>
      <vt:lpstr>Motiv Office</vt:lpstr>
      <vt:lpstr>„Jiná“ rétorika nevýslovného a nevyslovitelného – mlčení a řeč těla</vt:lpstr>
      <vt:lpstr>Barokní rétorická opulence a zájem o hraniční možnosti lidské komunikace</vt:lpstr>
      <vt:lpstr>píseň Ach, kdož podpal společný  </vt:lpstr>
      <vt:lpstr>Prezentace aplikace PowerPoint</vt:lpstr>
      <vt:lpstr>Prezentace aplikace PowerPoint</vt:lpstr>
      <vt:lpstr>Prezentace aplikace PowerPoint</vt:lpstr>
      <vt:lpstr>interní subjekty písně  </vt:lpstr>
      <vt:lpstr>Prezentace aplikace PowerPoint</vt:lpstr>
      <vt:lpstr>Prezentace aplikace PowerPoint</vt:lpstr>
      <vt:lpstr>interní subjekty písně  </vt:lpstr>
      <vt:lpstr>Prezentace aplikace PowerPoint</vt:lpstr>
      <vt:lpstr>Prezentace aplikace PowerPoint</vt:lpstr>
      <vt:lpstr>Maria jako mater et sponsa  </vt:lpstr>
      <vt:lpstr>Prezentace aplikace PowerPoint</vt:lpstr>
      <vt:lpstr>duchovní píseň jako zpívaná meditace  </vt:lpstr>
      <vt:lpstr>„jiná“ rétorika nevyslovitelného a nesdělitelného </vt:lpstr>
      <vt:lpstr>Rozjímavý způsob čtení</vt:lpstr>
      <vt:lpstr>Prezentace aplikace PowerPoint</vt:lpstr>
      <vt:lpstr>„experimentální“ rovina písně Ach, kdož podpal společný   </vt:lpstr>
      <vt:lpstr>tradiční vánoční topika české pozdně středověké a raně novověké hymnografie: </vt:lpstr>
      <vt:lpstr>Prezentace aplikace PowerPoint</vt:lpstr>
      <vt:lpstr>Prezentace aplikace PowerPoint</vt:lpstr>
      <vt:lpstr>Galaktotrofúsa (Maria lactans, Virgo lactans)  </vt:lpstr>
      <vt:lpstr>Prezentace aplikace PowerPoint</vt:lpstr>
      <vt:lpstr>Prezentace aplikace PowerPoint</vt:lpstr>
      <vt:lpstr>Maria lactans jako teologický argument (argument kontroverzní teologie) – Mariino mléko jako soteriologický symbol  Maria mediatrix (Spoluvykupitelka)  </vt:lpstr>
      <vt:lpstr>Prezentace aplikace PowerPoint</vt:lpstr>
      <vt:lpstr>Prezentace aplikace PowerPoint</vt:lpstr>
      <vt:lpstr>Prezentace aplikace PowerPoint</vt:lpstr>
      <vt:lpstr>„experimentální“ rovina písně Ach, kdož podpal společný   </vt:lpstr>
      <vt:lpstr>Prezentace aplikace PowerPoint</vt:lpstr>
      <vt:lpstr>Prezentace aplikace PowerPoint</vt:lpstr>
      <vt:lpstr>„experimentální“ rovina písně Ach, kdož podpal společný   </vt:lpstr>
      <vt:lpstr>„roztříštěná forma“</vt:lpstr>
      <vt:lpstr>Prezentace aplikace PowerPoint</vt:lpstr>
      <vt:lpstr>Prezentace aplikace PowerPoint</vt:lpstr>
      <vt:lpstr>„experimentální“ rovina písně Ach, kdož podpal společný   </vt:lpstr>
      <vt:lpstr>Prezentace aplikace PowerPoint</vt:lpstr>
      <vt:lpstr>Literatura</vt:lpstr>
      <vt:lpstr>Exkurz: české literární baroko</vt:lpstr>
      <vt:lpstr>Exkurz: české literární baroko</vt:lpstr>
      <vt:lpstr>Komplikovaný až traumatický vztah novodobé české společnosti k 17. a 18. století</vt:lpstr>
      <vt:lpstr>Komplikovaný až traumatický vztah novodobé české společnosti k 17. a 18. století</vt:lpstr>
      <vt:lpstr>Komplikovaný až traumatický vztah novodobé české společnosti k 17. a 18. století</vt:lpstr>
      <vt:lpstr>Exkurz: české literární baroko</vt:lpstr>
      <vt:lpstr>Exkurz: české literární baroko</vt:lpstr>
      <vt:lpstr>Exkurz: české literární baroko</vt:lpstr>
      <vt:lpstr>Literatura (zakladatelské práce): 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barokní poezie a teologie</dc:title>
  <dc:creator>Skarpova</dc:creator>
  <cp:lastModifiedBy>Škarpová, Marie</cp:lastModifiedBy>
  <cp:revision>61</cp:revision>
  <dcterms:created xsi:type="dcterms:W3CDTF">2017-03-13T19:19:56Z</dcterms:created>
  <dcterms:modified xsi:type="dcterms:W3CDTF">2021-04-26T11:23:20Z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0x010100CE946E930D6BFA4A8230C713FF729B4E</vt:lpwstr>
  </property>
</Properties>
</file>