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5"/>
  </p:notesMasterIdLst>
  <p:sldIdLst>
    <p:sldId id="256" r:id="rId2"/>
    <p:sldId id="257" r:id="rId3"/>
    <p:sldId id="289" r:id="rId4"/>
    <p:sldId id="258" r:id="rId5"/>
    <p:sldId id="259" r:id="rId6"/>
    <p:sldId id="290" r:id="rId7"/>
    <p:sldId id="291" r:id="rId8"/>
    <p:sldId id="260" r:id="rId9"/>
    <p:sldId id="261" r:id="rId10"/>
    <p:sldId id="262" r:id="rId11"/>
    <p:sldId id="292" r:id="rId12"/>
    <p:sldId id="293" r:id="rId13"/>
    <p:sldId id="263" r:id="rId14"/>
    <p:sldId id="294" r:id="rId15"/>
    <p:sldId id="295" r:id="rId16"/>
    <p:sldId id="264" r:id="rId17"/>
    <p:sldId id="296" r:id="rId18"/>
    <p:sldId id="265" r:id="rId19"/>
    <p:sldId id="268" r:id="rId20"/>
    <p:sldId id="269" r:id="rId21"/>
    <p:sldId id="266" r:id="rId22"/>
    <p:sldId id="267" r:id="rId23"/>
    <p:sldId id="297" r:id="rId24"/>
    <p:sldId id="298" r:id="rId25"/>
    <p:sldId id="299" r:id="rId26"/>
    <p:sldId id="300" r:id="rId27"/>
    <p:sldId id="301" r:id="rId28"/>
    <p:sldId id="302" r:id="rId29"/>
    <p:sldId id="303" r:id="rId30"/>
    <p:sldId id="304" r:id="rId31"/>
    <p:sldId id="305" r:id="rId32"/>
    <p:sldId id="306" r:id="rId33"/>
    <p:sldId id="307" r:id="rId34"/>
    <p:sldId id="308" r:id="rId35"/>
    <p:sldId id="309" r:id="rId36"/>
    <p:sldId id="310" r:id="rId37"/>
    <p:sldId id="311" r:id="rId38"/>
    <p:sldId id="312" r:id="rId39"/>
    <p:sldId id="313" r:id="rId40"/>
    <p:sldId id="314" r:id="rId41"/>
    <p:sldId id="315" r:id="rId42"/>
    <p:sldId id="316" r:id="rId43"/>
    <p:sldId id="317" r:id="rId44"/>
  </p:sldIdLst>
  <p:sldSz cx="12192000" cy="6858000"/>
  <p:notesSz cx="6858000" cy="9144000"/>
  <p:defaultTextStyle>
    <a:defPPr>
      <a:defRPr lang="de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808"/>
    <p:restoredTop sz="94599"/>
  </p:normalViewPr>
  <p:slideViewPr>
    <p:cSldViewPr snapToGrid="0" snapToObjects="1">
      <p:cViewPr varScale="1">
        <p:scale>
          <a:sx n="108" d="100"/>
          <a:sy n="108" d="100"/>
        </p:scale>
        <p:origin x="208" y="2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Z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465432-E79C-C747-82ED-5D65CD6734B5}" type="datetimeFigureOut">
              <a:rPr lang="de-CZ" smtClean="0"/>
              <a:t>16.11.2024</a:t>
            </a:fld>
            <a:endParaRPr lang="de-CZ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Z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Z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Z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F36C66-0E79-A54A-9782-7D95F1AEE549}" type="slidenum">
              <a:rPr lang="de-CZ" smtClean="0"/>
              <a:t>‹Nr.›</a:t>
            </a:fld>
            <a:endParaRPr lang="de-CZ"/>
          </a:p>
        </p:txBody>
      </p:sp>
    </p:spTree>
    <p:extLst>
      <p:ext uri="{BB962C8B-B14F-4D97-AF65-F5344CB8AC3E}">
        <p14:creationId xmlns:p14="http://schemas.microsoft.com/office/powerpoint/2010/main" val="25929606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1">
            <a:extLst>
              <a:ext uri="{FF2B5EF4-FFF2-40B4-BE49-F238E27FC236}">
                <a16:creationId xmlns:a16="http://schemas.microsoft.com/office/drawing/2014/main" id="{290011FC-A645-A84C-8936-B984A4D266A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7000538" y="-11796713"/>
            <a:ext cx="22198013" cy="12487276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Text Box 2">
            <a:extLst>
              <a:ext uri="{FF2B5EF4-FFF2-40B4-BE49-F238E27FC236}">
                <a16:creationId xmlns:a16="http://schemas.microsoft.com/office/drawing/2014/main" id="{BFA94BDB-78AF-A442-920D-F063DC87B6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0050" cy="4108450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1">
            <a:extLst>
              <a:ext uri="{FF2B5EF4-FFF2-40B4-BE49-F238E27FC236}">
                <a16:creationId xmlns:a16="http://schemas.microsoft.com/office/drawing/2014/main" id="{CB5F0F35-8CA3-6B44-B05C-AE973606284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6997363" y="-11796713"/>
            <a:ext cx="22185313" cy="12480926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Text Box 2">
            <a:extLst>
              <a:ext uri="{FF2B5EF4-FFF2-40B4-BE49-F238E27FC236}">
                <a16:creationId xmlns:a16="http://schemas.microsoft.com/office/drawing/2014/main" id="{18A8D0AA-A719-6245-97B9-4726CF1C92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73700" cy="4103688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1">
            <a:extLst>
              <a:ext uri="{FF2B5EF4-FFF2-40B4-BE49-F238E27FC236}">
                <a16:creationId xmlns:a16="http://schemas.microsoft.com/office/drawing/2014/main" id="{F18A76CA-774D-5D4D-83C0-656C13E4F27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6997363" y="-11796713"/>
            <a:ext cx="22185313" cy="12480926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Text Box 2">
            <a:extLst>
              <a:ext uri="{FF2B5EF4-FFF2-40B4-BE49-F238E27FC236}">
                <a16:creationId xmlns:a16="http://schemas.microsoft.com/office/drawing/2014/main" id="{AE843038-C2D1-394F-B8FB-3035E88ECC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73700" cy="4103688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1">
            <a:extLst>
              <a:ext uri="{FF2B5EF4-FFF2-40B4-BE49-F238E27FC236}">
                <a16:creationId xmlns:a16="http://schemas.microsoft.com/office/drawing/2014/main" id="{4A9CC112-33B7-C24E-B3DA-BACA5F80645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6997363" y="-11796713"/>
            <a:ext cx="22185313" cy="12480926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Text Box 2">
            <a:extLst>
              <a:ext uri="{FF2B5EF4-FFF2-40B4-BE49-F238E27FC236}">
                <a16:creationId xmlns:a16="http://schemas.microsoft.com/office/drawing/2014/main" id="{3B0F09C4-4FF7-5B42-A8AB-387551B002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73700" cy="4103688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ext Box 1">
            <a:extLst>
              <a:ext uri="{FF2B5EF4-FFF2-40B4-BE49-F238E27FC236}">
                <a16:creationId xmlns:a16="http://schemas.microsoft.com/office/drawing/2014/main" id="{737DC94E-9050-BE4D-B322-EA0355D1474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6997363" y="-11796713"/>
            <a:ext cx="22185313" cy="12480926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Text Box 2">
            <a:extLst>
              <a:ext uri="{FF2B5EF4-FFF2-40B4-BE49-F238E27FC236}">
                <a16:creationId xmlns:a16="http://schemas.microsoft.com/office/drawing/2014/main" id="{B0D14D3E-E67E-0B47-B17F-2D3CF813BC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73700" cy="4103688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ext Box 1">
            <a:extLst>
              <a:ext uri="{FF2B5EF4-FFF2-40B4-BE49-F238E27FC236}">
                <a16:creationId xmlns:a16="http://schemas.microsoft.com/office/drawing/2014/main" id="{C51B809B-F74C-D542-8623-2B428DBD1E7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6997363" y="-11796713"/>
            <a:ext cx="22185313" cy="12480926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Text Box 2">
            <a:extLst>
              <a:ext uri="{FF2B5EF4-FFF2-40B4-BE49-F238E27FC236}">
                <a16:creationId xmlns:a16="http://schemas.microsoft.com/office/drawing/2014/main" id="{90F23EEA-1319-4449-83E1-28F5465D10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73700" cy="4103688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1">
            <a:extLst>
              <a:ext uri="{FF2B5EF4-FFF2-40B4-BE49-F238E27FC236}">
                <a16:creationId xmlns:a16="http://schemas.microsoft.com/office/drawing/2014/main" id="{C8E9E764-7E87-6C41-A643-B05B443BB21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6997363" y="-11796713"/>
            <a:ext cx="22185313" cy="12480926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Text Box 2">
            <a:extLst>
              <a:ext uri="{FF2B5EF4-FFF2-40B4-BE49-F238E27FC236}">
                <a16:creationId xmlns:a16="http://schemas.microsoft.com/office/drawing/2014/main" id="{6A606BD0-94CB-234F-8ED0-4E39FA877C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73700" cy="4103688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ext Box 1">
            <a:extLst>
              <a:ext uri="{FF2B5EF4-FFF2-40B4-BE49-F238E27FC236}">
                <a16:creationId xmlns:a16="http://schemas.microsoft.com/office/drawing/2014/main" id="{20A2FF2A-9E21-664E-83FB-647BF4B8DBA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6997363" y="-11796713"/>
            <a:ext cx="22185313" cy="12480926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Text Box 2">
            <a:extLst>
              <a:ext uri="{FF2B5EF4-FFF2-40B4-BE49-F238E27FC236}">
                <a16:creationId xmlns:a16="http://schemas.microsoft.com/office/drawing/2014/main" id="{8AE1B019-72BF-0041-B6B9-B0702BBA66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73700" cy="4103688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1">
            <a:extLst>
              <a:ext uri="{FF2B5EF4-FFF2-40B4-BE49-F238E27FC236}">
                <a16:creationId xmlns:a16="http://schemas.microsoft.com/office/drawing/2014/main" id="{75FACCA2-13E2-8A43-B994-6E5F1529E81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6997363" y="-11796713"/>
            <a:ext cx="22185313" cy="12480926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Text Box 2">
            <a:extLst>
              <a:ext uri="{FF2B5EF4-FFF2-40B4-BE49-F238E27FC236}">
                <a16:creationId xmlns:a16="http://schemas.microsoft.com/office/drawing/2014/main" id="{2F259979-35EA-A440-A326-909A23E55A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73700" cy="4103688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1">
            <a:extLst>
              <a:ext uri="{FF2B5EF4-FFF2-40B4-BE49-F238E27FC236}">
                <a16:creationId xmlns:a16="http://schemas.microsoft.com/office/drawing/2014/main" id="{35A953C5-448E-A74F-AAD6-9C02151D342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6997363" y="-11796713"/>
            <a:ext cx="22185313" cy="12480926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Text Box 2">
            <a:extLst>
              <a:ext uri="{FF2B5EF4-FFF2-40B4-BE49-F238E27FC236}">
                <a16:creationId xmlns:a16="http://schemas.microsoft.com/office/drawing/2014/main" id="{E29B4466-3B84-1E43-9045-E777228A4F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73700" cy="4103688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1">
            <a:extLst>
              <a:ext uri="{FF2B5EF4-FFF2-40B4-BE49-F238E27FC236}">
                <a16:creationId xmlns:a16="http://schemas.microsoft.com/office/drawing/2014/main" id="{8D20BBFD-923D-2443-BF9F-A2E3A8C43F9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6997363" y="-11796713"/>
            <a:ext cx="22185313" cy="12480926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Text Box 2">
            <a:extLst>
              <a:ext uri="{FF2B5EF4-FFF2-40B4-BE49-F238E27FC236}">
                <a16:creationId xmlns:a16="http://schemas.microsoft.com/office/drawing/2014/main" id="{878C275A-CBA6-C248-8DBD-5407631AE2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73700" cy="4103688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1">
            <a:extLst>
              <a:ext uri="{FF2B5EF4-FFF2-40B4-BE49-F238E27FC236}">
                <a16:creationId xmlns:a16="http://schemas.microsoft.com/office/drawing/2014/main" id="{2BE7F737-0AF1-1645-87EF-C339B81826C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7000538" y="-11796713"/>
            <a:ext cx="22198013" cy="12487276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Text Box 2">
            <a:extLst>
              <a:ext uri="{FF2B5EF4-FFF2-40B4-BE49-F238E27FC236}">
                <a16:creationId xmlns:a16="http://schemas.microsoft.com/office/drawing/2014/main" id="{199462CB-A56A-A94C-B6C2-2A163A7693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0050" cy="4108450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1">
            <a:extLst>
              <a:ext uri="{FF2B5EF4-FFF2-40B4-BE49-F238E27FC236}">
                <a16:creationId xmlns:a16="http://schemas.microsoft.com/office/drawing/2014/main" id="{66B8A10E-F165-C349-A04E-6BAFF764EC1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6997363" y="-11796713"/>
            <a:ext cx="22185313" cy="12480926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Text Box 2">
            <a:extLst>
              <a:ext uri="{FF2B5EF4-FFF2-40B4-BE49-F238E27FC236}">
                <a16:creationId xmlns:a16="http://schemas.microsoft.com/office/drawing/2014/main" id="{75D8F060-8FBF-9643-A065-58E67D4416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73700" cy="4103688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1">
            <a:extLst>
              <a:ext uri="{FF2B5EF4-FFF2-40B4-BE49-F238E27FC236}">
                <a16:creationId xmlns:a16="http://schemas.microsoft.com/office/drawing/2014/main" id="{A40436D1-AFA3-F54E-AB47-ABC26510F7C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6997363" y="-11796713"/>
            <a:ext cx="22185313" cy="12480926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Text Box 2">
            <a:extLst>
              <a:ext uri="{FF2B5EF4-FFF2-40B4-BE49-F238E27FC236}">
                <a16:creationId xmlns:a16="http://schemas.microsoft.com/office/drawing/2014/main" id="{2DCFD9C9-1630-8545-80CD-D5C71AD9CC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73700" cy="4103688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ext Box 1">
            <a:extLst>
              <a:ext uri="{FF2B5EF4-FFF2-40B4-BE49-F238E27FC236}">
                <a16:creationId xmlns:a16="http://schemas.microsoft.com/office/drawing/2014/main" id="{932918AE-33FF-C946-AE73-0CCB541D239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6997363" y="-11796713"/>
            <a:ext cx="22185313" cy="12480926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Text Box 2">
            <a:extLst>
              <a:ext uri="{FF2B5EF4-FFF2-40B4-BE49-F238E27FC236}">
                <a16:creationId xmlns:a16="http://schemas.microsoft.com/office/drawing/2014/main" id="{E4F7D05C-9B11-BC48-8DF4-D312572275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73700" cy="4103688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ext Box 1">
            <a:extLst>
              <a:ext uri="{FF2B5EF4-FFF2-40B4-BE49-F238E27FC236}">
                <a16:creationId xmlns:a16="http://schemas.microsoft.com/office/drawing/2014/main" id="{8A78B5BF-F267-A740-BFD7-95D1D962047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6997363" y="-11796713"/>
            <a:ext cx="22185313" cy="12480926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Text Box 2">
            <a:extLst>
              <a:ext uri="{FF2B5EF4-FFF2-40B4-BE49-F238E27FC236}">
                <a16:creationId xmlns:a16="http://schemas.microsoft.com/office/drawing/2014/main" id="{C3DEC036-6977-5B4F-BAC0-DBA1CF5A8C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73700" cy="4103688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1">
            <a:extLst>
              <a:ext uri="{FF2B5EF4-FFF2-40B4-BE49-F238E27FC236}">
                <a16:creationId xmlns:a16="http://schemas.microsoft.com/office/drawing/2014/main" id="{33009495-DF74-3B46-9068-C9A73E62C59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7000538" y="-11796713"/>
            <a:ext cx="22198013" cy="12487276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4" name="Text Box 2">
            <a:extLst>
              <a:ext uri="{FF2B5EF4-FFF2-40B4-BE49-F238E27FC236}">
                <a16:creationId xmlns:a16="http://schemas.microsoft.com/office/drawing/2014/main" id="{E338899E-B624-F242-8C0E-1328BFB341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0050" cy="4108450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1">
            <a:extLst>
              <a:ext uri="{FF2B5EF4-FFF2-40B4-BE49-F238E27FC236}">
                <a16:creationId xmlns:a16="http://schemas.microsoft.com/office/drawing/2014/main" id="{64371AC5-95D2-E347-AB3E-D36826C0986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6997363" y="-11796713"/>
            <a:ext cx="22185313" cy="12480926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8" name="Text Box 2">
            <a:extLst>
              <a:ext uri="{FF2B5EF4-FFF2-40B4-BE49-F238E27FC236}">
                <a16:creationId xmlns:a16="http://schemas.microsoft.com/office/drawing/2014/main" id="{02CB0B69-3D90-3442-A6CC-9AE1D36237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73700" cy="4103688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1">
            <a:extLst>
              <a:ext uri="{FF2B5EF4-FFF2-40B4-BE49-F238E27FC236}">
                <a16:creationId xmlns:a16="http://schemas.microsoft.com/office/drawing/2014/main" id="{3CA46610-80CB-AF4E-BA6E-35AEF6E9C69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6997363" y="-11796713"/>
            <a:ext cx="22185313" cy="12480926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2" name="Text Box 2">
            <a:extLst>
              <a:ext uri="{FF2B5EF4-FFF2-40B4-BE49-F238E27FC236}">
                <a16:creationId xmlns:a16="http://schemas.microsoft.com/office/drawing/2014/main" id="{65788EC4-9C7A-FB4D-8C5E-14D55F9C52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73700" cy="4103688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1">
            <a:extLst>
              <a:ext uri="{FF2B5EF4-FFF2-40B4-BE49-F238E27FC236}">
                <a16:creationId xmlns:a16="http://schemas.microsoft.com/office/drawing/2014/main" id="{21C5B829-D1A1-2B46-98B4-3176BAA912E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6997363" y="-11796713"/>
            <a:ext cx="22185313" cy="12480926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2" name="Text Box 2">
            <a:extLst>
              <a:ext uri="{FF2B5EF4-FFF2-40B4-BE49-F238E27FC236}">
                <a16:creationId xmlns:a16="http://schemas.microsoft.com/office/drawing/2014/main" id="{60747324-955D-1D42-A470-53DDC04B3B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73700" cy="4103688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 dirty="0">
              <a:cs typeface="+mn-cs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Z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F36C66-0E79-A54A-9782-7D95F1AEE549}" type="slidenum">
              <a:rPr lang="de-CZ" smtClean="0"/>
              <a:t>43</a:t>
            </a:fld>
            <a:endParaRPr lang="de-CZ"/>
          </a:p>
        </p:txBody>
      </p:sp>
    </p:spTree>
    <p:extLst>
      <p:ext uri="{BB962C8B-B14F-4D97-AF65-F5344CB8AC3E}">
        <p14:creationId xmlns:p14="http://schemas.microsoft.com/office/powerpoint/2010/main" val="42716796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1">
            <a:extLst>
              <a:ext uri="{FF2B5EF4-FFF2-40B4-BE49-F238E27FC236}">
                <a16:creationId xmlns:a16="http://schemas.microsoft.com/office/drawing/2014/main" id="{6866112F-7DF7-D349-BB7D-507EB45F47F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7002125" y="-11796713"/>
            <a:ext cx="22204363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Text Box 2">
            <a:extLst>
              <a:ext uri="{FF2B5EF4-FFF2-40B4-BE49-F238E27FC236}">
                <a16:creationId xmlns:a16="http://schemas.microsoft.com/office/drawing/2014/main" id="{A93A12D8-55EA-104E-95E9-322216CE5A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1">
            <a:extLst>
              <a:ext uri="{FF2B5EF4-FFF2-40B4-BE49-F238E27FC236}">
                <a16:creationId xmlns:a16="http://schemas.microsoft.com/office/drawing/2014/main" id="{B784A67C-94DD-C540-8989-B137C975DD8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6997363" y="-11796713"/>
            <a:ext cx="22185313" cy="12480926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Text Box 2">
            <a:extLst>
              <a:ext uri="{FF2B5EF4-FFF2-40B4-BE49-F238E27FC236}">
                <a16:creationId xmlns:a16="http://schemas.microsoft.com/office/drawing/2014/main" id="{57322B51-C480-9346-8192-B57A381F28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73700" cy="4103688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1">
            <a:extLst>
              <a:ext uri="{FF2B5EF4-FFF2-40B4-BE49-F238E27FC236}">
                <a16:creationId xmlns:a16="http://schemas.microsoft.com/office/drawing/2014/main" id="{3109F04A-FC9C-7B49-956F-F813108045A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6997363" y="-11796713"/>
            <a:ext cx="22185313" cy="12480926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Text Box 2">
            <a:extLst>
              <a:ext uri="{FF2B5EF4-FFF2-40B4-BE49-F238E27FC236}">
                <a16:creationId xmlns:a16="http://schemas.microsoft.com/office/drawing/2014/main" id="{153807F9-73A2-2742-A16E-FD583216F3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73700" cy="4103688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 Box 1">
            <a:extLst>
              <a:ext uri="{FF2B5EF4-FFF2-40B4-BE49-F238E27FC236}">
                <a16:creationId xmlns:a16="http://schemas.microsoft.com/office/drawing/2014/main" id="{FAEFA555-56F9-D243-BB50-53BF58E50CE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6997363" y="-11796713"/>
            <a:ext cx="22185313" cy="12480926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Text Box 2">
            <a:extLst>
              <a:ext uri="{FF2B5EF4-FFF2-40B4-BE49-F238E27FC236}">
                <a16:creationId xmlns:a16="http://schemas.microsoft.com/office/drawing/2014/main" id="{ED5A8E2A-06A2-A045-A1E4-B8D90AE5C8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73700" cy="4103688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1">
            <a:extLst>
              <a:ext uri="{FF2B5EF4-FFF2-40B4-BE49-F238E27FC236}">
                <a16:creationId xmlns:a16="http://schemas.microsoft.com/office/drawing/2014/main" id="{27A052E4-9C0B-D544-A094-88BC892FFF3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6997363" y="-11796713"/>
            <a:ext cx="22185313" cy="12480926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Text Box 2">
            <a:extLst>
              <a:ext uri="{FF2B5EF4-FFF2-40B4-BE49-F238E27FC236}">
                <a16:creationId xmlns:a16="http://schemas.microsoft.com/office/drawing/2014/main" id="{C3572EE4-0697-9140-9ED2-2D14ADD1EB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73700" cy="4103688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1">
            <a:extLst>
              <a:ext uri="{FF2B5EF4-FFF2-40B4-BE49-F238E27FC236}">
                <a16:creationId xmlns:a16="http://schemas.microsoft.com/office/drawing/2014/main" id="{5F7454B1-CE4C-F04B-BE5F-F4F3A81B6F8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6997363" y="-11796713"/>
            <a:ext cx="22185313" cy="12480926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Text Box 2">
            <a:extLst>
              <a:ext uri="{FF2B5EF4-FFF2-40B4-BE49-F238E27FC236}">
                <a16:creationId xmlns:a16="http://schemas.microsoft.com/office/drawing/2014/main" id="{DBC91D3F-B17D-F840-9145-4F9A22CD02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73700" cy="4103688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1">
            <a:extLst>
              <a:ext uri="{FF2B5EF4-FFF2-40B4-BE49-F238E27FC236}">
                <a16:creationId xmlns:a16="http://schemas.microsoft.com/office/drawing/2014/main" id="{C9F96C70-5A37-E349-BFE0-062A36C42A2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6997363" y="-11796713"/>
            <a:ext cx="22185313" cy="12480926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Text Box 2">
            <a:extLst>
              <a:ext uri="{FF2B5EF4-FFF2-40B4-BE49-F238E27FC236}">
                <a16:creationId xmlns:a16="http://schemas.microsoft.com/office/drawing/2014/main" id="{7312FC08-F4CF-F940-B3C8-DAF4D469E6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73700" cy="4103688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EA0A98B-58B9-8E42-BC6A-3A9CCF1417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CZ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B41F5B8E-7B95-AB42-AE22-F9C18BA19B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CZ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595A861-5F70-714F-826A-50397FD4D8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44DF4-5D1E-5942-A77F-9BE4AD2B8A72}" type="datetimeFigureOut">
              <a:rPr lang="de-CZ" smtClean="0"/>
              <a:t>16.11.2024</a:t>
            </a:fld>
            <a:endParaRPr lang="de-CZ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9AB1C42-E821-4F48-9999-E9BFF00CFE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Z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984909C-9A75-AD42-81E4-EBE05837DD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63E35-1D3E-B448-8581-995BDC669293}" type="slidenum">
              <a:rPr lang="de-CZ" smtClean="0"/>
              <a:t>‹Nr.›</a:t>
            </a:fld>
            <a:endParaRPr lang="de-CZ"/>
          </a:p>
        </p:txBody>
      </p:sp>
    </p:spTree>
    <p:extLst>
      <p:ext uri="{BB962C8B-B14F-4D97-AF65-F5344CB8AC3E}">
        <p14:creationId xmlns:p14="http://schemas.microsoft.com/office/powerpoint/2010/main" val="1875130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FAD5B37-3AC5-7646-838D-B681A35DA2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Z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DD296545-0DC6-5C48-8D7D-A52BC42456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Z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8857CD9-0B2D-334F-BB42-5B6816C9F5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44DF4-5D1E-5942-A77F-9BE4AD2B8A72}" type="datetimeFigureOut">
              <a:rPr lang="de-CZ" smtClean="0"/>
              <a:t>16.11.2024</a:t>
            </a:fld>
            <a:endParaRPr lang="de-CZ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7DAD3D7-7AAA-564F-B838-DFB8B6F08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Z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F2720DD-1A9F-4543-B090-257BC6E113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63E35-1D3E-B448-8581-995BDC669293}" type="slidenum">
              <a:rPr lang="de-CZ" smtClean="0"/>
              <a:t>‹Nr.›</a:t>
            </a:fld>
            <a:endParaRPr lang="de-CZ"/>
          </a:p>
        </p:txBody>
      </p:sp>
    </p:spTree>
    <p:extLst>
      <p:ext uri="{BB962C8B-B14F-4D97-AF65-F5344CB8AC3E}">
        <p14:creationId xmlns:p14="http://schemas.microsoft.com/office/powerpoint/2010/main" val="844797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5916BBBD-6EC9-C842-8383-BF04A99DA6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CZ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B8796921-1F64-8A4F-B94E-ECDE60B4F5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Z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DFE6F32-52B6-C749-A4C8-B2D208FDD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44DF4-5D1E-5942-A77F-9BE4AD2B8A72}" type="datetimeFigureOut">
              <a:rPr lang="de-CZ" smtClean="0"/>
              <a:t>16.11.2024</a:t>
            </a:fld>
            <a:endParaRPr lang="de-CZ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8DCBC56-414C-7F40-92A2-52F0A4E967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Z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7BAF14D-5026-1046-BA79-D8B907634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63E35-1D3E-B448-8581-995BDC669293}" type="slidenum">
              <a:rPr lang="de-CZ" smtClean="0"/>
              <a:t>‹Nr.›</a:t>
            </a:fld>
            <a:endParaRPr lang="de-CZ"/>
          </a:p>
        </p:txBody>
      </p:sp>
    </p:spTree>
    <p:extLst>
      <p:ext uri="{BB962C8B-B14F-4D97-AF65-F5344CB8AC3E}">
        <p14:creationId xmlns:p14="http://schemas.microsoft.com/office/powerpoint/2010/main" val="1539843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4000DF0-1A1E-1341-8B8D-EB3A95E2E5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Z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C4D704E-3D36-E743-84AC-13E843FA5D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Z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5B35760-F89E-BF48-A75E-9266FC6225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44DF4-5D1E-5942-A77F-9BE4AD2B8A72}" type="datetimeFigureOut">
              <a:rPr lang="de-CZ" smtClean="0"/>
              <a:t>16.11.2024</a:t>
            </a:fld>
            <a:endParaRPr lang="de-CZ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B6DA693-1705-4641-BF10-1F9692AEB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Z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2661119-D7F9-F44E-8537-AF5779714D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63E35-1D3E-B448-8581-995BDC669293}" type="slidenum">
              <a:rPr lang="de-CZ" smtClean="0"/>
              <a:t>‹Nr.›</a:t>
            </a:fld>
            <a:endParaRPr lang="de-CZ"/>
          </a:p>
        </p:txBody>
      </p:sp>
    </p:spTree>
    <p:extLst>
      <p:ext uri="{BB962C8B-B14F-4D97-AF65-F5344CB8AC3E}">
        <p14:creationId xmlns:p14="http://schemas.microsoft.com/office/powerpoint/2010/main" val="3164910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51EACB3-D071-BA4B-B7F2-2DF6B27D94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CZ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FD88DE6-0D88-BE49-9345-E372260D7B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101B8D1-6D39-EA44-B0B8-9BC44D4A0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44DF4-5D1E-5942-A77F-9BE4AD2B8A72}" type="datetimeFigureOut">
              <a:rPr lang="de-CZ" smtClean="0"/>
              <a:t>16.11.2024</a:t>
            </a:fld>
            <a:endParaRPr lang="de-CZ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85BDCD3-A1E1-D049-9D5C-85D993BED6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Z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D87BFC5-080D-A74B-8152-4E7728EA6F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63E35-1D3E-B448-8581-995BDC669293}" type="slidenum">
              <a:rPr lang="de-CZ" smtClean="0"/>
              <a:t>‹Nr.›</a:t>
            </a:fld>
            <a:endParaRPr lang="de-CZ"/>
          </a:p>
        </p:txBody>
      </p:sp>
    </p:spTree>
    <p:extLst>
      <p:ext uri="{BB962C8B-B14F-4D97-AF65-F5344CB8AC3E}">
        <p14:creationId xmlns:p14="http://schemas.microsoft.com/office/powerpoint/2010/main" val="1344700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9B6941A-0A6F-824A-861C-3B0186037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Z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8A6D8FF-0300-DE40-BE53-55FF3B8BD7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Z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52103EF-66F6-F944-98A0-8E779722CF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Z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3F551E8-AD9F-1F47-9F30-812BA4E6D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44DF4-5D1E-5942-A77F-9BE4AD2B8A72}" type="datetimeFigureOut">
              <a:rPr lang="de-CZ" smtClean="0"/>
              <a:t>16.11.2024</a:t>
            </a:fld>
            <a:endParaRPr lang="de-CZ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AB54461-850A-3740-8514-D3147CDABB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Z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1DD3ADC-CD98-6043-8F5D-51FB944C26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63E35-1D3E-B448-8581-995BDC669293}" type="slidenum">
              <a:rPr lang="de-CZ" smtClean="0"/>
              <a:t>‹Nr.›</a:t>
            </a:fld>
            <a:endParaRPr lang="de-CZ"/>
          </a:p>
        </p:txBody>
      </p:sp>
    </p:spTree>
    <p:extLst>
      <p:ext uri="{BB962C8B-B14F-4D97-AF65-F5344CB8AC3E}">
        <p14:creationId xmlns:p14="http://schemas.microsoft.com/office/powerpoint/2010/main" val="245592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9569B18-7BEE-CE4B-8D8F-0D4B6C233F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CZ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F0C22B0-30EB-8241-A6EE-014DAFE53B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3DB73704-9C44-1B41-B257-4B0063FF1A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Z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FB9B86F5-DBEF-B046-9525-C420F7B58E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9B0DDBF8-2800-3E47-A9B2-A62DE99EA38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Z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1403C669-CB9B-F34E-87F5-BEC119DE7A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44DF4-5D1E-5942-A77F-9BE4AD2B8A72}" type="datetimeFigureOut">
              <a:rPr lang="de-CZ" smtClean="0"/>
              <a:t>16.11.2024</a:t>
            </a:fld>
            <a:endParaRPr lang="de-CZ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35E66BD1-B4E8-6748-99F1-E825A73A68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Z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A35D0550-8037-4B4E-B891-6EEED4803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63E35-1D3E-B448-8581-995BDC669293}" type="slidenum">
              <a:rPr lang="de-CZ" smtClean="0"/>
              <a:t>‹Nr.›</a:t>
            </a:fld>
            <a:endParaRPr lang="de-CZ"/>
          </a:p>
        </p:txBody>
      </p:sp>
    </p:spTree>
    <p:extLst>
      <p:ext uri="{BB962C8B-B14F-4D97-AF65-F5344CB8AC3E}">
        <p14:creationId xmlns:p14="http://schemas.microsoft.com/office/powerpoint/2010/main" val="2011888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2F16DA0-A1E4-764B-B01A-196E0DF5F0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Z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9EEF19F8-8E13-8F49-BF45-B9978AC9D2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44DF4-5D1E-5942-A77F-9BE4AD2B8A72}" type="datetimeFigureOut">
              <a:rPr lang="de-CZ" smtClean="0"/>
              <a:t>16.11.2024</a:t>
            </a:fld>
            <a:endParaRPr lang="de-CZ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F433E2DA-6835-6C45-B074-FB7FD24ADC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Z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A0769CDC-D403-CD47-8CB1-3CA23E19BE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63E35-1D3E-B448-8581-995BDC669293}" type="slidenum">
              <a:rPr lang="de-CZ" smtClean="0"/>
              <a:t>‹Nr.›</a:t>
            </a:fld>
            <a:endParaRPr lang="de-CZ"/>
          </a:p>
        </p:txBody>
      </p:sp>
    </p:spTree>
    <p:extLst>
      <p:ext uri="{BB962C8B-B14F-4D97-AF65-F5344CB8AC3E}">
        <p14:creationId xmlns:p14="http://schemas.microsoft.com/office/powerpoint/2010/main" val="2140443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C68AABDC-4D0B-A149-A950-68A4CFC198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44DF4-5D1E-5942-A77F-9BE4AD2B8A72}" type="datetimeFigureOut">
              <a:rPr lang="de-CZ" smtClean="0"/>
              <a:t>16.11.2024</a:t>
            </a:fld>
            <a:endParaRPr lang="de-CZ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DF7A5CED-469A-EF4C-8617-79D0EFC098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Z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D34C9C43-F3F7-C347-BF93-2CE26BE8F9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63E35-1D3E-B448-8581-995BDC669293}" type="slidenum">
              <a:rPr lang="de-CZ" smtClean="0"/>
              <a:t>‹Nr.›</a:t>
            </a:fld>
            <a:endParaRPr lang="de-CZ"/>
          </a:p>
        </p:txBody>
      </p:sp>
    </p:spTree>
    <p:extLst>
      <p:ext uri="{BB962C8B-B14F-4D97-AF65-F5344CB8AC3E}">
        <p14:creationId xmlns:p14="http://schemas.microsoft.com/office/powerpoint/2010/main" val="1615353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A57727F-B89A-284B-9684-A642BD39AC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Z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7471023-F094-624B-AB1C-56AF867144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Z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BF49BC09-B75A-B64B-A7A5-C63EAFA7A3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1D6CAC0-CB8F-684D-8DE1-F30DEA7B06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44DF4-5D1E-5942-A77F-9BE4AD2B8A72}" type="datetimeFigureOut">
              <a:rPr lang="de-CZ" smtClean="0"/>
              <a:t>16.11.2024</a:t>
            </a:fld>
            <a:endParaRPr lang="de-CZ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6B4D11C-91E5-D840-A34C-A0663C67AC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Z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74AC100-5922-514B-B2A8-AB50C94CEB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63E35-1D3E-B448-8581-995BDC669293}" type="slidenum">
              <a:rPr lang="de-CZ" smtClean="0"/>
              <a:t>‹Nr.›</a:t>
            </a:fld>
            <a:endParaRPr lang="de-CZ"/>
          </a:p>
        </p:txBody>
      </p:sp>
    </p:spTree>
    <p:extLst>
      <p:ext uri="{BB962C8B-B14F-4D97-AF65-F5344CB8AC3E}">
        <p14:creationId xmlns:p14="http://schemas.microsoft.com/office/powerpoint/2010/main" val="3229191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83538BF-5F11-FB44-922A-BC9CBF3905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Z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12E26C06-7655-1F4D-9A01-C1FB067F13C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Z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C09BEC2-BC0D-9D4C-A66B-86C25C2259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CE52ABA-665E-3B48-92D8-338CEAFEA2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44DF4-5D1E-5942-A77F-9BE4AD2B8A72}" type="datetimeFigureOut">
              <a:rPr lang="de-CZ" smtClean="0"/>
              <a:t>16.11.2024</a:t>
            </a:fld>
            <a:endParaRPr lang="de-CZ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975C401-3FE3-F146-8091-36F46F9B61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Z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2E16EEB-2D09-B648-9765-DBE69C080D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63E35-1D3E-B448-8581-995BDC669293}" type="slidenum">
              <a:rPr lang="de-CZ" smtClean="0"/>
              <a:t>‹Nr.›</a:t>
            </a:fld>
            <a:endParaRPr lang="de-CZ"/>
          </a:p>
        </p:txBody>
      </p:sp>
    </p:spTree>
    <p:extLst>
      <p:ext uri="{BB962C8B-B14F-4D97-AF65-F5344CB8AC3E}">
        <p14:creationId xmlns:p14="http://schemas.microsoft.com/office/powerpoint/2010/main" val="2928699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B8A6AB70-42D0-DD44-95EA-B31F11D6B3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CZ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FC6ADBC-B894-B044-B3D2-F771B53E75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Z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F2B6C56-8E84-6840-B568-C9DE2196AF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E44DF4-5D1E-5942-A77F-9BE4AD2B8A72}" type="datetimeFigureOut">
              <a:rPr lang="de-CZ" smtClean="0"/>
              <a:t>16.11.2024</a:t>
            </a:fld>
            <a:endParaRPr lang="de-CZ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AB0DD01-9E1B-4247-83C8-834397B050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Z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55200B0-D699-AA41-8E32-C0648576DA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663E35-1D3E-B448-8581-995BDC669293}" type="slidenum">
              <a:rPr lang="de-CZ" smtClean="0"/>
              <a:t>‹Nr.›</a:t>
            </a:fld>
            <a:endParaRPr lang="de-CZ"/>
          </a:p>
        </p:txBody>
      </p:sp>
    </p:spTree>
    <p:extLst>
      <p:ext uri="{BB962C8B-B14F-4D97-AF65-F5344CB8AC3E}">
        <p14:creationId xmlns:p14="http://schemas.microsoft.com/office/powerpoint/2010/main" val="3235109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B14F77B-6DD2-2C47-ADA1-C7858EFD6CA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Современный русский язык</a:t>
            </a:r>
            <a:endParaRPr lang="de-CZ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71C56CED-BFD0-2E44-89F1-BA077E3F71B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Markus </a:t>
            </a:r>
            <a:r>
              <a:rPr lang="cs-CZ" dirty="0" err="1"/>
              <a:t>Giger</a:t>
            </a:r>
            <a:endParaRPr lang="de-CZ" dirty="0"/>
          </a:p>
        </p:txBody>
      </p:sp>
    </p:spTree>
    <p:extLst>
      <p:ext uri="{BB962C8B-B14F-4D97-AF65-F5344CB8AC3E}">
        <p14:creationId xmlns:p14="http://schemas.microsoft.com/office/powerpoint/2010/main" val="25630058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>
            <a:extLst>
              <a:ext uri="{FF2B5EF4-FFF2-40B4-BE49-F238E27FC236}">
                <a16:creationId xmlns:a16="http://schemas.microsoft.com/office/drawing/2014/main" id="{B9A9434C-64B3-BB41-913E-E9D620A76AFF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1803401" y="166688"/>
            <a:ext cx="8577263" cy="6457950"/>
          </a:xfrm>
        </p:spPr>
        <p:txBody>
          <a:bodyPr anchor="t"/>
          <a:lstStyle/>
          <a:p>
            <a:pPr marL="341313" indent="-339725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ru-RU" altLang="de-DE" sz="2800" dirty="0">
                <a:latin typeface="Times New Roman" panose="02020603050405020304" pitchFamily="18" charset="0"/>
              </a:rPr>
              <a:t>Частично глаголы несов. и сов. вида между собой в отношении конверсии (</a:t>
            </a: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образование нового слова путём перехода основы в другую парадигму словоизменения</a:t>
            </a:r>
            <a:r>
              <a:rPr lang="ru-RU" altLang="de-DE" sz="2800" dirty="0">
                <a:latin typeface="Times New Roman" panose="02020603050405020304" pitchFamily="18" charset="0"/>
              </a:rPr>
              <a:t>), конкретно они принадлежат разным классам глаголов, без какой-либо другой словообразовательной морфологии): </a:t>
            </a:r>
            <a:r>
              <a:rPr lang="cs-CZ" altLang="de-DE" sz="2800" i="1" dirty="0" err="1">
                <a:latin typeface="Times New Roman" panose="02020603050405020304" pitchFamily="18" charset="0"/>
              </a:rPr>
              <a:t>бросать</a:t>
            </a:r>
            <a:r>
              <a:rPr lang="cs-CZ" altLang="de-DE" sz="2800" i="1" dirty="0">
                <a:latin typeface="Times New Roman" panose="02020603050405020304" pitchFamily="18" charset="0"/>
              </a:rPr>
              <a:t>/</a:t>
            </a:r>
            <a:r>
              <a:rPr lang="ru-RU" altLang="de-DE" sz="2800" i="1" dirty="0">
                <a:latin typeface="Times New Roman" panose="02020603050405020304" pitchFamily="18" charset="0"/>
              </a:rPr>
              <a:t> </a:t>
            </a:r>
            <a:r>
              <a:rPr lang="cs-CZ" altLang="de-DE" sz="2800" i="1" dirty="0" err="1">
                <a:latin typeface="Times New Roman" panose="02020603050405020304" pitchFamily="18" charset="0"/>
              </a:rPr>
              <a:t>бросить</a:t>
            </a:r>
            <a:r>
              <a:rPr lang="cs-CZ" altLang="de-DE" sz="2800" i="1" dirty="0">
                <a:latin typeface="Times New Roman" panose="02020603050405020304" pitchFamily="18" charset="0"/>
              </a:rPr>
              <a:t>, </a:t>
            </a:r>
            <a:r>
              <a:rPr lang="cs-CZ" altLang="de-DE" sz="2800" i="1" dirty="0" err="1">
                <a:latin typeface="Times New Roman" panose="02020603050405020304" pitchFamily="18" charset="0"/>
              </a:rPr>
              <a:t>решать</a:t>
            </a:r>
            <a:r>
              <a:rPr lang="cs-CZ" altLang="de-DE" sz="2800" i="1" dirty="0">
                <a:latin typeface="Times New Roman" panose="02020603050405020304" pitchFamily="18" charset="0"/>
              </a:rPr>
              <a:t>/</a:t>
            </a:r>
            <a:r>
              <a:rPr lang="cs-CZ" altLang="de-DE" sz="2800" i="1" dirty="0" err="1">
                <a:latin typeface="Times New Roman" panose="02020603050405020304" pitchFamily="18" charset="0"/>
              </a:rPr>
              <a:t>решить</a:t>
            </a:r>
            <a:r>
              <a:rPr lang="cs-CZ" altLang="de-DE" sz="2800" i="1" dirty="0">
                <a:latin typeface="Times New Roman" panose="02020603050405020304" pitchFamily="18" charset="0"/>
              </a:rPr>
              <a:t>, </a:t>
            </a:r>
            <a:r>
              <a:rPr lang="cs-CZ" altLang="de-DE" sz="2800" i="1" dirty="0" err="1">
                <a:latin typeface="Times New Roman" panose="02020603050405020304" pitchFamily="18" charset="0"/>
              </a:rPr>
              <a:t>объяснять</a:t>
            </a:r>
            <a:r>
              <a:rPr lang="cs-CZ" altLang="de-DE" sz="2800" i="1" dirty="0">
                <a:latin typeface="Times New Roman" panose="02020603050405020304" pitchFamily="18" charset="0"/>
              </a:rPr>
              <a:t>/</a:t>
            </a:r>
            <a:r>
              <a:rPr lang="cs-CZ" altLang="de-DE" sz="2800" i="1" dirty="0" err="1">
                <a:latin typeface="Times New Roman" panose="02020603050405020304" pitchFamily="18" charset="0"/>
              </a:rPr>
              <a:t>объяснить</a:t>
            </a:r>
            <a:r>
              <a:rPr lang="cs-CZ" altLang="de-DE" sz="2800" i="1" dirty="0">
                <a:latin typeface="Times New Roman" panose="02020603050405020304" pitchFamily="18" charset="0"/>
              </a:rPr>
              <a:t>, </a:t>
            </a:r>
            <a:r>
              <a:rPr lang="cs-CZ" altLang="de-DE" sz="2800" i="1" dirty="0" err="1">
                <a:latin typeface="Times New Roman" panose="02020603050405020304" pitchFamily="18" charset="0"/>
              </a:rPr>
              <a:t>отрез</a:t>
            </a:r>
            <a:r>
              <a:rPr lang="cs-CZ" altLang="de-DE" sz="2800" i="1" u="sng" dirty="0" err="1">
                <a:latin typeface="Times New Roman" panose="02020603050405020304" pitchFamily="18" charset="0"/>
              </a:rPr>
              <a:t>а</a:t>
            </a:r>
            <a:r>
              <a:rPr lang="cs-CZ" altLang="de-DE" sz="2800" i="1" dirty="0" err="1">
                <a:latin typeface="Times New Roman" panose="02020603050405020304" pitchFamily="18" charset="0"/>
              </a:rPr>
              <a:t>ть</a:t>
            </a:r>
            <a:r>
              <a:rPr lang="cs-CZ" altLang="de-DE" sz="2800" i="1" dirty="0">
                <a:latin typeface="Times New Roman" panose="02020603050405020304" pitchFamily="18" charset="0"/>
              </a:rPr>
              <a:t>/</a:t>
            </a:r>
            <a:r>
              <a:rPr lang="cs-CZ" altLang="de-DE" sz="2800" i="1" dirty="0" err="1">
                <a:latin typeface="Times New Roman" panose="02020603050405020304" pitchFamily="18" charset="0"/>
              </a:rPr>
              <a:t>отр</a:t>
            </a:r>
            <a:r>
              <a:rPr lang="cs-CZ" altLang="de-DE" sz="2800" i="1" u="sng" dirty="0" err="1">
                <a:latin typeface="Times New Roman" panose="02020603050405020304" pitchFamily="18" charset="0"/>
              </a:rPr>
              <a:t>е</a:t>
            </a:r>
            <a:r>
              <a:rPr lang="cs-CZ" altLang="de-DE" sz="2800" i="1" dirty="0" err="1">
                <a:latin typeface="Times New Roman" panose="02020603050405020304" pitchFamily="18" charset="0"/>
              </a:rPr>
              <a:t>зать</a:t>
            </a:r>
            <a:r>
              <a:rPr lang="cs-CZ" altLang="de-DE" sz="2800" i="1" dirty="0">
                <a:latin typeface="Times New Roman" panose="02020603050405020304" pitchFamily="18" charset="0"/>
              </a:rPr>
              <a:t>, </a:t>
            </a:r>
            <a:r>
              <a:rPr lang="cs-CZ" altLang="de-DE" sz="2800" i="1" dirty="0" err="1">
                <a:latin typeface="Times New Roman" panose="02020603050405020304" pitchFamily="18" charset="0"/>
              </a:rPr>
              <a:t>рассып</a:t>
            </a:r>
            <a:r>
              <a:rPr lang="cs-CZ" altLang="de-DE" sz="2800" i="1" u="sng" dirty="0" err="1">
                <a:latin typeface="Times New Roman" panose="02020603050405020304" pitchFamily="18" charset="0"/>
              </a:rPr>
              <a:t>а</a:t>
            </a:r>
            <a:r>
              <a:rPr lang="cs-CZ" altLang="de-DE" sz="2800" i="1" dirty="0" err="1">
                <a:latin typeface="Times New Roman" panose="02020603050405020304" pitchFamily="18" charset="0"/>
              </a:rPr>
              <a:t>ть</a:t>
            </a:r>
            <a:r>
              <a:rPr lang="cs-CZ" altLang="de-DE" sz="2800" i="1" dirty="0">
                <a:latin typeface="Times New Roman" panose="02020603050405020304" pitchFamily="18" charset="0"/>
              </a:rPr>
              <a:t>/</a:t>
            </a:r>
            <a:r>
              <a:rPr lang="cs-CZ" altLang="de-DE" sz="2800" i="1" dirty="0" err="1">
                <a:latin typeface="Times New Roman" panose="02020603050405020304" pitchFamily="18" charset="0"/>
              </a:rPr>
              <a:t>расс</a:t>
            </a:r>
            <a:r>
              <a:rPr lang="cs-CZ" altLang="de-DE" sz="2800" i="1" u="sng" dirty="0" err="1">
                <a:latin typeface="Times New Roman" panose="02020603050405020304" pitchFamily="18" charset="0"/>
              </a:rPr>
              <a:t>ы</a:t>
            </a:r>
            <a:r>
              <a:rPr lang="cs-CZ" altLang="de-DE" sz="2800" i="1" dirty="0" err="1">
                <a:latin typeface="Times New Roman" panose="02020603050405020304" pitchFamily="18" charset="0"/>
              </a:rPr>
              <a:t>пать</a:t>
            </a:r>
            <a:endParaRPr lang="ru-RU" altLang="de-DE" sz="2800" dirty="0">
              <a:latin typeface="Times New Roman" panose="02020603050405020304" pitchFamily="18" charset="0"/>
            </a:endParaRPr>
          </a:p>
          <a:p>
            <a:pPr marL="341313" indent="-339725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ru-RU" altLang="de-DE" sz="2800" dirty="0">
                <a:latin typeface="Times New Roman" panose="02020603050405020304" pitchFamily="18" charset="0"/>
              </a:rPr>
              <a:t>Здесь глагол сов. вида спрягается по </a:t>
            </a:r>
            <a:r>
              <a:rPr lang="de-CH" altLang="de-DE" sz="2800" dirty="0">
                <a:latin typeface="Times New Roman" panose="02020603050405020304" pitchFamily="18" charset="0"/>
              </a:rPr>
              <a:t>V </a:t>
            </a:r>
            <a:r>
              <a:rPr lang="ru-RU" altLang="de-DE" sz="2800" dirty="0">
                <a:latin typeface="Times New Roman" panose="02020603050405020304" pitchFamily="18" charset="0"/>
              </a:rPr>
              <a:t>или </a:t>
            </a:r>
            <a:r>
              <a:rPr lang="de-CH" altLang="de-DE" sz="2800" dirty="0">
                <a:latin typeface="Times New Roman" panose="02020603050405020304" pitchFamily="18" charset="0"/>
              </a:rPr>
              <a:t>VI </a:t>
            </a:r>
            <a:r>
              <a:rPr lang="ru-RU" altLang="de-DE" sz="2800" dirty="0">
                <a:latin typeface="Times New Roman" panose="02020603050405020304" pitchFamily="18" charset="0"/>
              </a:rPr>
              <a:t>классу, а глагол несов. вида по </a:t>
            </a:r>
            <a:r>
              <a:rPr lang="cs-CZ" altLang="de-DE" sz="2800" dirty="0">
                <a:latin typeface="Times New Roman" panose="02020603050405020304" pitchFamily="18" charset="0"/>
              </a:rPr>
              <a:t>I </a:t>
            </a:r>
            <a:r>
              <a:rPr lang="ru-RU" altLang="de-DE" sz="2800" dirty="0">
                <a:latin typeface="Times New Roman" panose="02020603050405020304" pitchFamily="18" charset="0"/>
              </a:rPr>
              <a:t>классу. Иногда такое отношение описывают так, что глагол. несов. вида образуется от глагола сов. вида суффиксом </a:t>
            </a:r>
            <a:r>
              <a:rPr lang="ru-RU" altLang="de-DE" sz="2800" i="1" dirty="0">
                <a:latin typeface="Times New Roman" panose="02020603050405020304" pitchFamily="18" charset="0"/>
              </a:rPr>
              <a:t>-а-/-я</a:t>
            </a:r>
            <a:r>
              <a:rPr lang="ru-RU" altLang="de-DE" sz="2800" dirty="0">
                <a:latin typeface="Times New Roman" panose="02020603050405020304" pitchFamily="18" charset="0"/>
              </a:rPr>
              <a:t>-, по крайней мере в первой группе (</a:t>
            </a:r>
            <a:r>
              <a:rPr lang="cs-CZ" altLang="de-DE" sz="2800" dirty="0">
                <a:latin typeface="Times New Roman" panose="02020603050405020304" pitchFamily="18" charset="0"/>
              </a:rPr>
              <a:t>V </a:t>
            </a:r>
            <a:r>
              <a:rPr lang="ru-RU" altLang="de-DE" sz="2800" dirty="0">
                <a:latin typeface="Times New Roman" panose="02020603050405020304" pitchFamily="18" charset="0"/>
              </a:rPr>
              <a:t>и </a:t>
            </a:r>
            <a:r>
              <a:rPr lang="cs-CZ" altLang="de-DE" sz="2800" dirty="0">
                <a:latin typeface="Times New Roman" panose="02020603050405020304" pitchFamily="18" charset="0"/>
              </a:rPr>
              <a:t>I </a:t>
            </a:r>
            <a:r>
              <a:rPr lang="ru-RU" altLang="de-DE" sz="2800" dirty="0">
                <a:latin typeface="Times New Roman" panose="02020603050405020304" pitchFamily="18" charset="0"/>
              </a:rPr>
              <a:t>класс),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>
            <a:extLst>
              <a:ext uri="{FF2B5EF4-FFF2-40B4-BE49-F238E27FC236}">
                <a16:creationId xmlns:a16="http://schemas.microsoft.com/office/drawing/2014/main" id="{3929BA6C-5B33-1649-95E1-701C47107C82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1803401" y="166688"/>
            <a:ext cx="8577263" cy="6457950"/>
          </a:xfrm>
        </p:spPr>
        <p:txBody>
          <a:bodyPr anchor="t"/>
          <a:lstStyle/>
          <a:p>
            <a:pPr marL="341313" indent="-339725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ru-RU" altLang="de-DE" sz="2800" dirty="0">
                <a:latin typeface="Times New Roman" panose="02020603050405020304" pitchFamily="18" charset="0"/>
              </a:rPr>
              <a:t>однако можно было бы тоже утверждать, что глагол сов. вида образуется от глагола несов. вида суффиксом -</a:t>
            </a:r>
            <a:r>
              <a:rPr lang="ru-RU" altLang="de-DE" sz="2800" i="1" dirty="0">
                <a:latin typeface="Times New Roman" panose="02020603050405020304" pitchFamily="18" charset="0"/>
              </a:rPr>
              <a:t>и</a:t>
            </a:r>
            <a:r>
              <a:rPr lang="ru-RU" altLang="de-DE" sz="2800" dirty="0">
                <a:latin typeface="Times New Roman" panose="02020603050405020304" pitchFamily="18" charset="0"/>
              </a:rPr>
              <a:t>-. Во второй группе (VI и </a:t>
            </a:r>
            <a:r>
              <a:rPr lang="ru-RU" altLang="de-DE" sz="2800" dirty="0" err="1">
                <a:latin typeface="Times New Roman" panose="02020603050405020304" pitchFamily="18" charset="0"/>
              </a:rPr>
              <a:t>I</a:t>
            </a:r>
            <a:r>
              <a:rPr lang="ru-RU" altLang="de-DE" sz="2800" dirty="0">
                <a:latin typeface="Times New Roman" panose="02020603050405020304" pitchFamily="18" charset="0"/>
              </a:rPr>
              <a:t> класс) можно о направлении образования говорить наверно только в том смысле, что </a:t>
            </a:r>
            <a:r>
              <a:rPr lang="ru-RU" altLang="de-DE" sz="2800" dirty="0" err="1">
                <a:latin typeface="Times New Roman" panose="02020603050405020304" pitchFamily="18" charset="0"/>
              </a:rPr>
              <a:t>I</a:t>
            </a:r>
            <a:r>
              <a:rPr lang="ru-RU" altLang="de-DE" sz="2800" dirty="0">
                <a:latin typeface="Times New Roman" panose="02020603050405020304" pitchFamily="18" charset="0"/>
              </a:rPr>
              <a:t> класс продуктивен, а VI класс непродуктивен</a:t>
            </a:r>
          </a:p>
          <a:p>
            <a:pPr marL="341313" indent="-339725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ru-RU" altLang="de-DE" sz="2800" dirty="0">
                <a:latin typeface="Times New Roman" panose="02020603050405020304" pitchFamily="18" charset="0"/>
              </a:rPr>
              <a:t>Видовыми парами обычно считают и глаголы несов. вида выражающие повторяющиеся действия и глаголы сов. вида выражающие одноразовое выполнение этого действия: </a:t>
            </a:r>
            <a:r>
              <a:rPr lang="ru-RU" altLang="de-DE" sz="2800" i="1" dirty="0">
                <a:latin typeface="Times New Roman" panose="02020603050405020304" pitchFamily="18" charset="0"/>
              </a:rPr>
              <a:t>прыгать/прыгнуть, кашлять/кашлянуть, махать/махнуть</a:t>
            </a:r>
            <a:endParaRPr lang="ru-RU" altLang="de-DE" sz="2800" dirty="0">
              <a:latin typeface="Times New Roman" panose="02020603050405020304" pitchFamily="18" charset="0"/>
            </a:endParaRPr>
          </a:p>
          <a:p>
            <a:pPr marL="341313" indent="-339725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ru-RU" altLang="de-DE" sz="2800" dirty="0">
                <a:latin typeface="Times New Roman" panose="02020603050405020304" pitchFamily="18" charset="0"/>
              </a:rPr>
              <a:t>Здесь происходит таким образом образование глагола сов. вида от глагола несов. вида с помощью суффикса -</a:t>
            </a:r>
            <a:r>
              <a:rPr lang="ru-RU" altLang="de-DE" sz="2800" i="1" dirty="0">
                <a:latin typeface="Times New Roman" panose="02020603050405020304" pitchFamily="18" charset="0"/>
              </a:rPr>
              <a:t>ну</a:t>
            </a:r>
            <a:r>
              <a:rPr lang="ru-RU" altLang="de-DE" sz="2800" dirty="0">
                <a:latin typeface="Times New Roman" panose="02020603050405020304" pitchFamily="18" charset="0"/>
              </a:rPr>
              <a:t>-.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>
            <a:extLst>
              <a:ext uri="{FF2B5EF4-FFF2-40B4-BE49-F238E27FC236}">
                <a16:creationId xmlns:a16="http://schemas.microsoft.com/office/drawing/2014/main" id="{C71C40A0-ABCD-1B49-8538-F6A79BF7B6FB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1803401" y="166688"/>
            <a:ext cx="8577263" cy="6457950"/>
          </a:xfrm>
        </p:spPr>
        <p:txBody>
          <a:bodyPr anchor="t"/>
          <a:lstStyle/>
          <a:p>
            <a:pPr marL="341313" indent="-339725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ru-RU" altLang="de-DE" sz="2800" dirty="0">
                <a:latin typeface="Times New Roman" panose="02020603050405020304" pitchFamily="18" charset="0"/>
              </a:rPr>
              <a:t>Тем не менее, это тоже спорно, некоторые авторы считают глаголы типа </a:t>
            </a:r>
            <a:r>
              <a:rPr lang="ru-RU" altLang="de-DE" sz="2800" i="1" dirty="0">
                <a:latin typeface="Times New Roman" panose="02020603050405020304" pitchFamily="18" charset="0"/>
              </a:rPr>
              <a:t>прыгнуть, кашлянуть</a:t>
            </a:r>
            <a:r>
              <a:rPr lang="ru-RU" altLang="de-DE" sz="2800" dirty="0">
                <a:latin typeface="Times New Roman" panose="02020603050405020304" pitchFamily="18" charset="0"/>
              </a:rPr>
              <a:t> глаголами </a:t>
            </a:r>
            <a:r>
              <a:rPr lang="ru-RU" altLang="de-DE" sz="2800" dirty="0" err="1">
                <a:latin typeface="Times New Roman" panose="02020603050405020304" pitchFamily="18" charset="0"/>
              </a:rPr>
              <a:t>perfectiva</a:t>
            </a:r>
            <a:r>
              <a:rPr lang="ru-RU" altLang="de-DE" sz="2800" dirty="0">
                <a:latin typeface="Times New Roman" panose="02020603050405020304" pitchFamily="18" charset="0"/>
              </a:rPr>
              <a:t> </a:t>
            </a:r>
            <a:r>
              <a:rPr lang="ru-RU" altLang="de-DE" sz="2800" dirty="0" err="1">
                <a:latin typeface="Times New Roman" panose="02020603050405020304" pitchFamily="18" charset="0"/>
              </a:rPr>
              <a:t>tantum</a:t>
            </a:r>
            <a:r>
              <a:rPr lang="ru-RU" altLang="de-DE" sz="2800" dirty="0">
                <a:latin typeface="Times New Roman" panose="02020603050405020304" pitchFamily="18" charset="0"/>
              </a:rPr>
              <a:t> </a:t>
            </a:r>
            <a:r>
              <a:rPr lang="ru-RU" altLang="de-DE" sz="2800" dirty="0" err="1">
                <a:latin typeface="Times New Roman" panose="02020603050405020304" pitchFamily="18" charset="0"/>
              </a:rPr>
              <a:t>семельфактивного</a:t>
            </a:r>
            <a:r>
              <a:rPr lang="ru-RU" altLang="de-DE" sz="2800" dirty="0">
                <a:latin typeface="Times New Roman" panose="02020603050405020304" pitchFamily="18" charset="0"/>
              </a:rPr>
              <a:t> способа глагольного действия</a:t>
            </a:r>
          </a:p>
          <a:p>
            <a:pPr marL="341313" indent="-339725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lang="ru-RU" altLang="de-DE" sz="28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>
            <a:extLst>
              <a:ext uri="{FF2B5EF4-FFF2-40B4-BE49-F238E27FC236}">
                <a16:creationId xmlns:a16="http://schemas.microsoft.com/office/drawing/2014/main" id="{0F648129-9231-8B4F-8DC3-A3051194C125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1874838" y="215901"/>
            <a:ext cx="8577262" cy="6480175"/>
          </a:xfrm>
        </p:spPr>
        <p:txBody>
          <a:bodyPr anchor="t"/>
          <a:lstStyle/>
          <a:p>
            <a:pPr marL="341313" indent="-339725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Целая</a:t>
            </a: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ситуация усложняется тем, что одни и те же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словообразовательные средства, </a:t>
            </a: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приставки и суффиксы, которые появляются в образовании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видовых пар</a:t>
            </a: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используются также для образования глаголов различных более или менее продуктивных способов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глагольного</a:t>
            </a: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действия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1313" indent="-339725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пособ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глагольного</a:t>
            </a: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действия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или «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совершаемость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глагольного</a:t>
            </a: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действия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описывает А. В. Исаченко как «определённую семантическую модификацию глагола, указывающую, как именно действие, выражаемое глаголом, совершается (</a:t>
            </a:r>
            <a:r>
              <a:rPr lang="sk-SK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prebieha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или </a:t>
            </a:r>
            <a:r>
              <a:rPr lang="sk-SK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koná sa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).» (Грамматический строй 2, с. 210).</a:t>
            </a:r>
            <a:endParaRPr lang="cs-CZ" altLang="de-DE" sz="28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>
            <a:extLst>
              <a:ext uri="{FF2B5EF4-FFF2-40B4-BE49-F238E27FC236}">
                <a16:creationId xmlns:a16="http://schemas.microsoft.com/office/drawing/2014/main" id="{FCFBAB28-B782-8C46-8FBA-5E296909B07F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1874838" y="215901"/>
            <a:ext cx="8577262" cy="6480175"/>
          </a:xfrm>
        </p:spPr>
        <p:txBody>
          <a:bodyPr anchor="t"/>
          <a:lstStyle/>
          <a:p>
            <a:pPr marL="341313" indent="-339725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Ю. С. Маслову способы глагольного действия, это «особенности лексического значения тех или иных глаголов, относящиеся к протеканию действия этих глаголов во времени (…)» (цит. у Исаченко, Грамматический строй 2, с. 216).</a:t>
            </a:r>
          </a:p>
          <a:p>
            <a:pPr marL="341313" indent="-339725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Способы глагольного действия выражают чаще всего определенную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временнýю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перспективу действия, как, напр., его начало, его конец,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временнýю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ограниченность, его продолжительность и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тп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1313" indent="-339725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ru-RU" altLang="de-DE" sz="2800" dirty="0" err="1">
                <a:latin typeface="Times New Roman" panose="02020603050405020304" pitchFamily="18" charset="0"/>
              </a:rPr>
              <a:t>Ингрессивный</a:t>
            </a:r>
            <a:r>
              <a:rPr lang="ru-RU" altLang="de-DE" sz="2800" dirty="0">
                <a:latin typeface="Times New Roman" panose="02020603050405020304" pitchFamily="18" charset="0"/>
              </a:rPr>
              <a:t> (начинательный) </a:t>
            </a:r>
            <a:r>
              <a:rPr lang="ru-RU" altLang="de-DE" sz="2800" dirty="0" err="1">
                <a:latin typeface="Times New Roman" panose="02020603050405020304" pitchFamily="18" charset="0"/>
              </a:rPr>
              <a:t>сп</a:t>
            </a:r>
            <a:r>
              <a:rPr lang="ru-RU" altLang="de-DE" sz="2800" dirty="0">
                <a:latin typeface="Times New Roman" panose="02020603050405020304" pitchFamily="18" charset="0"/>
              </a:rPr>
              <a:t>. гл. д., главным образом с приставкой </a:t>
            </a:r>
            <a:r>
              <a:rPr lang="ru-RU" altLang="de-DE" sz="2800" i="1" dirty="0">
                <a:latin typeface="Times New Roman" panose="02020603050405020304" pitchFamily="18" charset="0"/>
              </a:rPr>
              <a:t>за</a:t>
            </a:r>
            <a:r>
              <a:rPr lang="ru-RU" altLang="de-DE" sz="2800" dirty="0">
                <a:latin typeface="Times New Roman" panose="02020603050405020304" pitchFamily="18" charset="0"/>
              </a:rPr>
              <a:t>- </a:t>
            </a:r>
            <a:r>
              <a:rPr lang="ru-RU" altLang="de-DE" sz="2800" i="1" dirty="0">
                <a:latin typeface="Times New Roman" panose="02020603050405020304" pitchFamily="18" charset="0"/>
              </a:rPr>
              <a:t>(заговорить)</a:t>
            </a:r>
            <a:r>
              <a:rPr lang="ru-RU" altLang="de-DE" sz="2800" dirty="0">
                <a:latin typeface="Times New Roman" panose="02020603050405020304" pitchFamily="18" charset="0"/>
              </a:rPr>
              <a:t>, </a:t>
            </a:r>
            <a:r>
              <a:rPr lang="ru-RU" altLang="de-DE" sz="2800" dirty="0" err="1">
                <a:latin typeface="Times New Roman" panose="02020603050405020304" pitchFamily="18" charset="0"/>
              </a:rPr>
              <a:t>эволютивный</a:t>
            </a:r>
            <a:r>
              <a:rPr lang="ru-RU" altLang="de-DE" sz="2800" dirty="0">
                <a:latin typeface="Times New Roman" panose="02020603050405020304" pitchFamily="18" charset="0"/>
              </a:rPr>
              <a:t> </a:t>
            </a:r>
            <a:r>
              <a:rPr lang="ru-RU" altLang="de-DE" sz="2800" dirty="0" err="1">
                <a:latin typeface="Times New Roman" panose="02020603050405020304" pitchFamily="18" charset="0"/>
              </a:rPr>
              <a:t>сп</a:t>
            </a:r>
            <a:r>
              <a:rPr lang="ru-RU" altLang="de-DE" sz="2800" dirty="0">
                <a:latin typeface="Times New Roman" panose="02020603050405020304" pitchFamily="18" charset="0"/>
              </a:rPr>
              <a:t>. гл. д., главным образом с приставкой </a:t>
            </a:r>
            <a:r>
              <a:rPr lang="ru-RU" altLang="de-DE" sz="2800" i="1" dirty="0">
                <a:latin typeface="Times New Roman" panose="02020603050405020304" pitchFamily="18" charset="0"/>
              </a:rPr>
              <a:t>раз</a:t>
            </a:r>
            <a:r>
              <a:rPr lang="ru-RU" altLang="de-DE" sz="2800" dirty="0">
                <a:latin typeface="Times New Roman" panose="02020603050405020304" pitchFamily="18" charset="0"/>
              </a:rPr>
              <a:t>- </a:t>
            </a:r>
            <a:r>
              <a:rPr lang="ru-RU" altLang="de-DE" sz="2800" i="1" dirty="0">
                <a:latin typeface="Times New Roman" panose="02020603050405020304" pitchFamily="18" charset="0"/>
              </a:rPr>
              <a:t>(раскричаться)</a:t>
            </a:r>
            <a:r>
              <a:rPr lang="ru-RU" altLang="de-DE" sz="2800" dirty="0">
                <a:latin typeface="Times New Roman" panose="02020603050405020304" pitchFamily="18" charset="0"/>
              </a:rPr>
              <a:t>,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>
            <a:extLst>
              <a:ext uri="{FF2B5EF4-FFF2-40B4-BE49-F238E27FC236}">
                <a16:creationId xmlns:a16="http://schemas.microsoft.com/office/drawing/2014/main" id="{0FC31EE2-9D7D-D741-BCD3-BF3A0B3DBAD5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1874838" y="215901"/>
            <a:ext cx="8577262" cy="6480175"/>
          </a:xfrm>
        </p:spPr>
        <p:txBody>
          <a:bodyPr anchor="t"/>
          <a:lstStyle/>
          <a:p>
            <a:pPr marL="341313" indent="-339725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ru-RU" altLang="de-DE" sz="2800" dirty="0" err="1">
                <a:latin typeface="Times New Roman" panose="02020603050405020304" pitchFamily="18" charset="0"/>
              </a:rPr>
              <a:t>эгрессивный</a:t>
            </a:r>
            <a:r>
              <a:rPr lang="ru-RU" altLang="de-DE" sz="2800" dirty="0">
                <a:latin typeface="Times New Roman" panose="02020603050405020304" pitchFamily="18" charset="0"/>
              </a:rPr>
              <a:t> (окончательный) </a:t>
            </a:r>
            <a:r>
              <a:rPr lang="ru-RU" altLang="de-DE" sz="2800" dirty="0" err="1">
                <a:latin typeface="Times New Roman" panose="02020603050405020304" pitchFamily="18" charset="0"/>
              </a:rPr>
              <a:t>сп</a:t>
            </a:r>
            <a:r>
              <a:rPr lang="ru-RU" altLang="de-DE" sz="2800" dirty="0">
                <a:latin typeface="Times New Roman" panose="02020603050405020304" pitchFamily="18" charset="0"/>
              </a:rPr>
              <a:t>. гл. д. с приставкой </a:t>
            </a:r>
            <a:r>
              <a:rPr lang="ru-RU" altLang="de-DE" sz="2800" i="1" dirty="0">
                <a:latin typeface="Times New Roman" panose="02020603050405020304" pitchFamily="18" charset="0"/>
              </a:rPr>
              <a:t>до</a:t>
            </a:r>
            <a:r>
              <a:rPr lang="ru-RU" altLang="de-DE" sz="2800" dirty="0">
                <a:latin typeface="Times New Roman" panose="02020603050405020304" pitchFamily="18" charset="0"/>
              </a:rPr>
              <a:t>- </a:t>
            </a:r>
            <a:r>
              <a:rPr lang="ru-RU" altLang="de-DE" sz="2800" i="1" dirty="0">
                <a:latin typeface="Times New Roman" panose="02020603050405020304" pitchFamily="18" charset="0"/>
              </a:rPr>
              <a:t>(дописать)</a:t>
            </a:r>
            <a:r>
              <a:rPr lang="ru-RU" altLang="de-DE" sz="2800" dirty="0">
                <a:latin typeface="Times New Roman" panose="02020603050405020304" pitchFamily="18" charset="0"/>
              </a:rPr>
              <a:t>, </a:t>
            </a:r>
            <a:r>
              <a:rPr lang="ru-RU" altLang="de-DE" sz="2800" dirty="0" err="1">
                <a:latin typeface="Times New Roman" panose="02020603050405020304" pitchFamily="18" charset="0"/>
              </a:rPr>
              <a:t>финитивный</a:t>
            </a:r>
            <a:r>
              <a:rPr lang="ru-RU" altLang="de-DE" sz="2800" dirty="0">
                <a:latin typeface="Times New Roman" panose="02020603050405020304" pitchFamily="18" charset="0"/>
              </a:rPr>
              <a:t> </a:t>
            </a:r>
            <a:r>
              <a:rPr lang="ru-RU" altLang="de-DE" sz="2800" dirty="0" err="1">
                <a:latin typeface="Times New Roman" panose="02020603050405020304" pitchFamily="18" charset="0"/>
              </a:rPr>
              <a:t>сп</a:t>
            </a:r>
            <a:r>
              <a:rPr lang="ru-RU" altLang="de-DE" sz="2800" dirty="0">
                <a:latin typeface="Times New Roman" panose="02020603050405020304" pitchFamily="18" charset="0"/>
              </a:rPr>
              <a:t>. гл. д. с приставкой </a:t>
            </a:r>
            <a:r>
              <a:rPr lang="ru-RU" altLang="de-DE" sz="2800" i="1" dirty="0">
                <a:latin typeface="Times New Roman" panose="02020603050405020304" pitchFamily="18" charset="0"/>
              </a:rPr>
              <a:t>от</a:t>
            </a:r>
            <a:r>
              <a:rPr lang="ru-RU" altLang="de-DE" sz="2800" dirty="0">
                <a:latin typeface="Times New Roman" panose="02020603050405020304" pitchFamily="18" charset="0"/>
              </a:rPr>
              <a:t>- </a:t>
            </a:r>
            <a:r>
              <a:rPr lang="ru-RU" altLang="de-DE" sz="2800" i="1" dirty="0">
                <a:latin typeface="Times New Roman" panose="02020603050405020304" pitchFamily="18" charset="0"/>
              </a:rPr>
              <a:t>(отобедать)</a:t>
            </a:r>
            <a:r>
              <a:rPr lang="ru-RU" altLang="de-DE" sz="2800" dirty="0">
                <a:latin typeface="Times New Roman" panose="02020603050405020304" pitchFamily="18" charset="0"/>
              </a:rPr>
              <a:t>, делимитативный (ограничительный) </a:t>
            </a:r>
            <a:r>
              <a:rPr lang="ru-RU" altLang="de-DE" sz="2800" dirty="0" err="1">
                <a:latin typeface="Times New Roman" panose="02020603050405020304" pitchFamily="18" charset="0"/>
              </a:rPr>
              <a:t>сп</a:t>
            </a:r>
            <a:r>
              <a:rPr lang="ru-RU" altLang="de-DE" sz="2800" dirty="0">
                <a:latin typeface="Times New Roman" panose="02020603050405020304" pitchFamily="18" charset="0"/>
              </a:rPr>
              <a:t>. гл. действия, главным образом с приставкой </a:t>
            </a:r>
            <a:r>
              <a:rPr lang="ru-RU" altLang="de-DE" sz="2800" i="1" dirty="0">
                <a:latin typeface="Times New Roman" panose="02020603050405020304" pitchFamily="18" charset="0"/>
              </a:rPr>
              <a:t>по</a:t>
            </a:r>
            <a:r>
              <a:rPr lang="ru-RU" altLang="de-DE" sz="2800" dirty="0">
                <a:latin typeface="Times New Roman" panose="02020603050405020304" pitchFamily="18" charset="0"/>
              </a:rPr>
              <a:t>- </a:t>
            </a:r>
            <a:r>
              <a:rPr lang="ru-RU" altLang="de-DE" sz="2800" i="1" dirty="0">
                <a:latin typeface="Times New Roman" panose="02020603050405020304" pitchFamily="18" charset="0"/>
              </a:rPr>
              <a:t>(почитать)</a:t>
            </a:r>
            <a:r>
              <a:rPr lang="ru-RU" altLang="de-DE" sz="2800" dirty="0">
                <a:latin typeface="Times New Roman" panose="02020603050405020304" pitchFamily="18" charset="0"/>
              </a:rPr>
              <a:t>, </a:t>
            </a:r>
            <a:r>
              <a:rPr lang="ru-RU" altLang="de-DE" sz="2800" dirty="0" err="1">
                <a:latin typeface="Times New Roman" panose="02020603050405020304" pitchFamily="18" charset="0"/>
              </a:rPr>
              <a:t>пердуративный</a:t>
            </a:r>
            <a:r>
              <a:rPr lang="ru-RU" altLang="de-DE" sz="2800" dirty="0">
                <a:latin typeface="Times New Roman" panose="02020603050405020304" pitchFamily="18" charset="0"/>
              </a:rPr>
              <a:t> </a:t>
            </a:r>
            <a:r>
              <a:rPr lang="ru-RU" altLang="de-DE" sz="2800" dirty="0" err="1">
                <a:latin typeface="Times New Roman" panose="02020603050405020304" pitchFamily="18" charset="0"/>
              </a:rPr>
              <a:t>сп</a:t>
            </a:r>
            <a:r>
              <a:rPr lang="ru-RU" altLang="de-DE" sz="2800" dirty="0">
                <a:latin typeface="Times New Roman" panose="02020603050405020304" pitchFamily="18" charset="0"/>
              </a:rPr>
              <a:t>. гл. д. с приставкой </a:t>
            </a:r>
            <a:r>
              <a:rPr lang="ru-RU" altLang="de-DE" sz="2800" i="1" dirty="0">
                <a:latin typeface="Times New Roman" panose="02020603050405020304" pitchFamily="18" charset="0"/>
              </a:rPr>
              <a:t>про</a:t>
            </a:r>
            <a:r>
              <a:rPr lang="ru-RU" altLang="de-DE" sz="2800" dirty="0">
                <a:latin typeface="Times New Roman" panose="02020603050405020304" pitchFamily="18" charset="0"/>
              </a:rPr>
              <a:t>- </a:t>
            </a:r>
            <a:r>
              <a:rPr lang="ru-RU" altLang="de-DE" sz="2800" i="1" dirty="0">
                <a:latin typeface="Times New Roman" panose="02020603050405020304" pitchFamily="18" charset="0"/>
              </a:rPr>
              <a:t>(проговорить (всю ночь))</a:t>
            </a:r>
            <a:r>
              <a:rPr lang="ru-RU" altLang="de-DE" sz="2800" dirty="0">
                <a:latin typeface="Times New Roman" panose="02020603050405020304" pitchFamily="18" charset="0"/>
              </a:rPr>
              <a:t>, </a:t>
            </a:r>
            <a:r>
              <a:rPr lang="ru-RU" altLang="de-DE" sz="2800" dirty="0" err="1">
                <a:latin typeface="Times New Roman" panose="02020603050405020304" pitchFamily="18" charset="0"/>
              </a:rPr>
              <a:t>эксгаустативный</a:t>
            </a:r>
            <a:r>
              <a:rPr lang="ru-RU" altLang="de-DE" sz="2800" dirty="0">
                <a:latin typeface="Times New Roman" panose="02020603050405020304" pitchFamily="18" charset="0"/>
              </a:rPr>
              <a:t> </a:t>
            </a:r>
            <a:r>
              <a:rPr lang="ru-RU" altLang="de-DE" sz="2800" dirty="0" err="1">
                <a:latin typeface="Times New Roman" panose="02020603050405020304" pitchFamily="18" charset="0"/>
              </a:rPr>
              <a:t>сп</a:t>
            </a:r>
            <a:r>
              <a:rPr lang="ru-RU" altLang="de-DE" sz="2800" dirty="0">
                <a:latin typeface="Times New Roman" panose="02020603050405020304" pitchFamily="18" charset="0"/>
              </a:rPr>
              <a:t>. гл. д. с приставкой </a:t>
            </a:r>
            <a:r>
              <a:rPr lang="ru-RU" altLang="de-DE" sz="2800" i="1" dirty="0">
                <a:latin typeface="Times New Roman" panose="02020603050405020304" pitchFamily="18" charset="0"/>
              </a:rPr>
              <a:t>у</a:t>
            </a:r>
            <a:r>
              <a:rPr lang="ru-RU" altLang="de-DE" sz="2800" dirty="0">
                <a:latin typeface="Times New Roman" panose="02020603050405020304" pitchFamily="18" charset="0"/>
              </a:rPr>
              <a:t>- </a:t>
            </a:r>
            <a:r>
              <a:rPr lang="ru-RU" altLang="de-DE" sz="2800" i="1" dirty="0">
                <a:latin typeface="Times New Roman" panose="02020603050405020304" pitchFamily="18" charset="0"/>
              </a:rPr>
              <a:t>(убегаться)</a:t>
            </a:r>
            <a:r>
              <a:rPr lang="ru-RU" altLang="de-DE" sz="2800" dirty="0">
                <a:latin typeface="Times New Roman" panose="02020603050405020304" pitchFamily="18" charset="0"/>
              </a:rPr>
              <a:t>, </a:t>
            </a:r>
            <a:r>
              <a:rPr lang="ru-RU" altLang="de-DE" sz="2800" dirty="0" err="1">
                <a:latin typeface="Times New Roman" panose="02020603050405020304" pitchFamily="18" charset="0"/>
              </a:rPr>
              <a:t>сатуративный</a:t>
            </a:r>
            <a:r>
              <a:rPr lang="ru-RU" altLang="de-DE" sz="2800" dirty="0">
                <a:latin typeface="Times New Roman" panose="02020603050405020304" pitchFamily="18" charset="0"/>
              </a:rPr>
              <a:t> </a:t>
            </a:r>
            <a:r>
              <a:rPr lang="ru-RU" altLang="de-DE" sz="2800" dirty="0" err="1">
                <a:latin typeface="Times New Roman" panose="02020603050405020304" pitchFamily="18" charset="0"/>
              </a:rPr>
              <a:t>сп</a:t>
            </a:r>
            <a:r>
              <a:rPr lang="ru-RU" altLang="de-DE" sz="2800" dirty="0">
                <a:latin typeface="Times New Roman" panose="02020603050405020304" pitchFamily="18" charset="0"/>
              </a:rPr>
              <a:t>. гл. д. с приставкой </a:t>
            </a:r>
            <a:r>
              <a:rPr lang="ru-RU" altLang="de-DE" sz="2800" i="1" dirty="0">
                <a:latin typeface="Times New Roman" panose="02020603050405020304" pitchFamily="18" charset="0"/>
              </a:rPr>
              <a:t>на</a:t>
            </a:r>
            <a:r>
              <a:rPr lang="ru-RU" altLang="de-DE" sz="2800" dirty="0">
                <a:latin typeface="Times New Roman" panose="02020603050405020304" pitchFamily="18" charset="0"/>
              </a:rPr>
              <a:t>- </a:t>
            </a:r>
            <a:r>
              <a:rPr lang="ru-RU" altLang="de-DE" sz="2800" i="1" dirty="0">
                <a:latin typeface="Times New Roman" panose="02020603050405020304" pitchFamily="18" charset="0"/>
              </a:rPr>
              <a:t>(накричаться) </a:t>
            </a:r>
            <a:r>
              <a:rPr lang="ru-RU" altLang="de-DE" sz="2800" dirty="0">
                <a:latin typeface="Times New Roman" panose="02020603050405020304" pitchFamily="18" charset="0"/>
              </a:rPr>
              <a:t>и </a:t>
            </a:r>
            <a:r>
              <a:rPr lang="ru-RU" altLang="de-DE" sz="2800" dirty="0" err="1">
                <a:latin typeface="Times New Roman" panose="02020603050405020304" pitchFamily="18" charset="0"/>
              </a:rPr>
              <a:t>тд</a:t>
            </a:r>
            <a:r>
              <a:rPr lang="ru-RU" altLang="de-DE" sz="2800" dirty="0">
                <a:latin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>
            <a:extLst>
              <a:ext uri="{FF2B5EF4-FFF2-40B4-BE49-F238E27FC236}">
                <a16:creationId xmlns:a16="http://schemas.microsoft.com/office/drawing/2014/main" id="{D6FCEF28-4C3D-D94D-BDF6-3173E42BF105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1874838" y="287339"/>
            <a:ext cx="8577262" cy="6408737"/>
          </a:xfrm>
        </p:spPr>
        <p:txBody>
          <a:bodyPr anchor="t"/>
          <a:lstStyle/>
          <a:p>
            <a:pPr marL="341313" indent="-339725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Приставки являются многофункциональными, что приводит к параллельным образованиям или даже к омонимичным глаголам, где в одном случае приставка – средство выражения определенного способа глагольного действия, в другом сохраняется первоначальное ее пространственное значение, еще в другом случае она употребляется в некотором переносном значении или просто как «пустая» для образования видовой пары: ср. </a:t>
            </a:r>
            <a:r>
              <a:rPr lang="ru-RU" altLang="de-DE" sz="2800" i="1" dirty="0" err="1">
                <a:latin typeface="Times New Roman" panose="02020603050405020304" pitchFamily="18" charset="0"/>
              </a:rPr>
              <a:t>убегáть</a:t>
            </a:r>
            <a:r>
              <a:rPr lang="ru-RU" altLang="de-DE" sz="2800" dirty="0">
                <a:latin typeface="Times New Roman" panose="02020603050405020304" pitchFamily="18" charset="0"/>
              </a:rPr>
              <a:t> ,</a:t>
            </a:r>
            <a:r>
              <a:rPr lang="ru-RU" altLang="de-DE" sz="2800" dirty="0" err="1">
                <a:latin typeface="Times New Roman" panose="02020603050405020304" pitchFamily="18" charset="0"/>
              </a:rPr>
              <a:t>utíkat</a:t>
            </a:r>
            <a:r>
              <a:rPr lang="ru-RU" altLang="de-DE" sz="2800" dirty="0">
                <a:latin typeface="Times New Roman" panose="02020603050405020304" pitchFamily="18" charset="0"/>
              </a:rPr>
              <a:t>, </a:t>
            </a:r>
            <a:r>
              <a:rPr lang="ru-RU" altLang="de-DE" sz="2800" dirty="0" err="1">
                <a:latin typeface="Times New Roman" panose="02020603050405020304" pitchFamily="18" charset="0"/>
              </a:rPr>
              <a:t>prchat</a:t>
            </a:r>
            <a:r>
              <a:rPr lang="ru-RU" altLang="de-DE" sz="2800" dirty="0">
                <a:latin typeface="Times New Roman" panose="02020603050405020304" pitchFamily="18" charset="0"/>
              </a:rPr>
              <a:t>‘ (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пространственное значение отдаления с места</a:t>
            </a:r>
            <a:r>
              <a:rPr lang="ru-RU" altLang="de-DE" sz="2800" dirty="0">
                <a:latin typeface="Times New Roman" panose="02020603050405020304" pitchFamily="18" charset="0"/>
              </a:rPr>
              <a:t>), </a:t>
            </a:r>
            <a:r>
              <a:rPr lang="ru-RU" altLang="de-DE" sz="2800" i="1" dirty="0">
                <a:latin typeface="Times New Roman" panose="02020603050405020304" pitchFamily="18" charset="0"/>
              </a:rPr>
              <a:t>убегаться</a:t>
            </a:r>
            <a:r>
              <a:rPr lang="ru-RU" altLang="de-DE" sz="2800" dirty="0">
                <a:latin typeface="Times New Roman" panose="02020603050405020304" pitchFamily="18" charset="0"/>
              </a:rPr>
              <a:t> ,</a:t>
            </a:r>
            <a:r>
              <a:rPr lang="ru-RU" altLang="de-DE" sz="2800" dirty="0" err="1">
                <a:latin typeface="Times New Roman" panose="02020603050405020304" pitchFamily="18" charset="0"/>
              </a:rPr>
              <a:t>uštvat</a:t>
            </a:r>
            <a:r>
              <a:rPr lang="ru-RU" altLang="de-DE" sz="2800" dirty="0">
                <a:latin typeface="Times New Roman" panose="02020603050405020304" pitchFamily="18" charset="0"/>
              </a:rPr>
              <a:t> </a:t>
            </a:r>
            <a:r>
              <a:rPr lang="ru-RU" altLang="de-DE" sz="2800" dirty="0" err="1">
                <a:latin typeface="Times New Roman" panose="02020603050405020304" pitchFamily="18" charset="0"/>
              </a:rPr>
              <a:t>se</a:t>
            </a:r>
            <a:r>
              <a:rPr lang="ru-RU" altLang="de-DE" sz="2800" dirty="0">
                <a:latin typeface="Times New Roman" panose="02020603050405020304" pitchFamily="18" charset="0"/>
              </a:rPr>
              <a:t>, </a:t>
            </a:r>
            <a:r>
              <a:rPr lang="ru-RU" altLang="de-DE" sz="2800" dirty="0" err="1">
                <a:latin typeface="Times New Roman" panose="02020603050405020304" pitchFamily="18" charset="0"/>
              </a:rPr>
              <a:t>uběhat</a:t>
            </a:r>
            <a:r>
              <a:rPr lang="ru-RU" altLang="de-DE" sz="2800" dirty="0">
                <a:latin typeface="Times New Roman" panose="02020603050405020304" pitchFamily="18" charset="0"/>
              </a:rPr>
              <a:t> </a:t>
            </a:r>
            <a:r>
              <a:rPr lang="ru-RU" altLang="de-DE" sz="2800" dirty="0" err="1">
                <a:latin typeface="Times New Roman" panose="02020603050405020304" pitchFamily="18" charset="0"/>
              </a:rPr>
              <a:t>se</a:t>
            </a:r>
            <a:r>
              <a:rPr lang="ru-RU" altLang="de-DE" sz="2800" dirty="0">
                <a:latin typeface="Times New Roman" panose="02020603050405020304" pitchFamily="18" charset="0"/>
              </a:rPr>
              <a:t>‘ (</a:t>
            </a:r>
            <a:r>
              <a:rPr lang="ru-RU" altLang="de-DE" sz="2800" dirty="0" err="1">
                <a:latin typeface="Times New Roman" panose="02020603050405020304" pitchFamily="18" charset="0"/>
              </a:rPr>
              <a:t>эксгаустативный</a:t>
            </a:r>
            <a:r>
              <a:rPr lang="ru-RU" altLang="de-DE" sz="2800" dirty="0">
                <a:latin typeface="Times New Roman" panose="02020603050405020304" pitchFamily="18" charset="0"/>
              </a:rPr>
              <a:t> </a:t>
            </a:r>
            <a:r>
              <a:rPr lang="ru-RU" altLang="de-DE" sz="2800" dirty="0" err="1">
                <a:latin typeface="Times New Roman" panose="02020603050405020304" pitchFamily="18" charset="0"/>
              </a:rPr>
              <a:t>сп</a:t>
            </a:r>
            <a:r>
              <a:rPr lang="ru-RU" altLang="de-DE" sz="2800" dirty="0">
                <a:latin typeface="Times New Roman" panose="02020603050405020304" pitchFamily="18" charset="0"/>
              </a:rPr>
              <a:t>. гл. д.), </a:t>
            </a:r>
            <a:r>
              <a:rPr lang="ru-RU" altLang="de-DE" sz="2800" i="1" dirty="0">
                <a:latin typeface="Times New Roman" panose="02020603050405020304" pitchFamily="18" charset="0"/>
              </a:rPr>
              <a:t>усовершенствовать</a:t>
            </a:r>
            <a:r>
              <a:rPr lang="ru-RU" altLang="de-DE" sz="2800" dirty="0">
                <a:latin typeface="Times New Roman" panose="02020603050405020304" pitchFamily="18" charset="0"/>
              </a:rPr>
              <a:t> ,</a:t>
            </a:r>
            <a:r>
              <a:rPr lang="ru-RU" altLang="de-DE" sz="2800" dirty="0" err="1">
                <a:latin typeface="Times New Roman" panose="02020603050405020304" pitchFamily="18" charset="0"/>
              </a:rPr>
              <a:t>zdokonalit</a:t>
            </a:r>
            <a:r>
              <a:rPr lang="ru-RU" altLang="de-DE" sz="2800" dirty="0">
                <a:latin typeface="Times New Roman" panose="02020603050405020304" pitchFamily="18" charset="0"/>
              </a:rPr>
              <a:t>‘ (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«пустая» приставка</a:t>
            </a:r>
            <a:r>
              <a:rPr lang="ru-RU" altLang="de-DE" sz="2800" dirty="0">
                <a:latin typeface="Times New Roman" panose="02020603050405020304" pitchFamily="18" charset="0"/>
              </a:rPr>
              <a:t>, образуется сов. глагол к несов. </a:t>
            </a:r>
            <a:r>
              <a:rPr lang="ru-RU" altLang="de-DE" sz="2800" i="1" dirty="0">
                <a:latin typeface="Times New Roman" panose="02020603050405020304" pitchFamily="18" charset="0"/>
              </a:rPr>
              <a:t>совершенствовать</a:t>
            </a:r>
            <a:r>
              <a:rPr lang="ru-RU" altLang="de-DE" sz="2800" dirty="0">
                <a:latin typeface="Times New Roman" panose="02020603050405020304" pitchFamily="18" charset="0"/>
              </a:rPr>
              <a:t>)</a:t>
            </a:r>
            <a:endParaRPr lang="ru-RU" altLang="de-DE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>
            <a:extLst>
              <a:ext uri="{FF2B5EF4-FFF2-40B4-BE49-F238E27FC236}">
                <a16:creationId xmlns:a16="http://schemas.microsoft.com/office/drawing/2014/main" id="{78D32933-791E-C541-B538-CA4BAD8D9FA6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1874838" y="287339"/>
            <a:ext cx="8577262" cy="6408737"/>
          </a:xfrm>
        </p:spPr>
        <p:txBody>
          <a:bodyPr anchor="t"/>
          <a:lstStyle/>
          <a:p>
            <a:pPr marL="341313" indent="-339725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Или </a:t>
            </a:r>
            <a:r>
              <a:rPr lang="cs-CZ" altLang="de-DE" sz="2800" i="1" dirty="0">
                <a:latin typeface="Times New Roman" panose="02020603050405020304" pitchFamily="18" charset="0"/>
              </a:rPr>
              <a:t>заговорить1</a:t>
            </a:r>
            <a:r>
              <a:rPr lang="cs-CZ" altLang="de-DE" sz="2800" dirty="0">
                <a:latin typeface="Times New Roman" panose="02020603050405020304" pitchFamily="18" charset="0"/>
              </a:rPr>
              <a:t> ,začít mluvit‘ (</a:t>
            </a:r>
            <a:r>
              <a:rPr lang="ru-RU" altLang="de-DE" sz="2800" dirty="0" err="1">
                <a:latin typeface="Times New Roman" panose="02020603050405020304" pitchFamily="18" charset="0"/>
              </a:rPr>
              <a:t>ингрессивный</a:t>
            </a:r>
            <a:r>
              <a:rPr lang="ru-RU" altLang="de-DE" sz="2800" dirty="0">
                <a:latin typeface="Times New Roman" panose="02020603050405020304" pitchFamily="18" charset="0"/>
              </a:rPr>
              <a:t> </a:t>
            </a:r>
            <a:r>
              <a:rPr lang="ru-RU" altLang="de-DE" sz="2800" dirty="0" err="1">
                <a:latin typeface="Times New Roman" panose="02020603050405020304" pitchFamily="18" charset="0"/>
              </a:rPr>
              <a:t>сп</a:t>
            </a:r>
            <a:r>
              <a:rPr lang="ru-RU" altLang="de-DE" sz="2800" dirty="0">
                <a:latin typeface="Times New Roman" panose="02020603050405020304" pitchFamily="18" charset="0"/>
              </a:rPr>
              <a:t>. гл. д.</a:t>
            </a:r>
            <a:r>
              <a:rPr lang="cs-CZ" altLang="de-DE" sz="2800" dirty="0">
                <a:latin typeface="Times New Roman" panose="02020603050405020304" pitchFamily="18" charset="0"/>
              </a:rPr>
              <a:t>), </a:t>
            </a:r>
            <a:r>
              <a:rPr lang="cs-CZ" altLang="de-DE" sz="2800" i="1" dirty="0">
                <a:latin typeface="Times New Roman" panose="02020603050405020304" pitchFamily="18" charset="0"/>
              </a:rPr>
              <a:t>заговорить2</a:t>
            </a:r>
            <a:r>
              <a:rPr lang="cs-CZ" altLang="de-DE" sz="2800" dirty="0">
                <a:latin typeface="Times New Roman" panose="02020603050405020304" pitchFamily="18" charset="0"/>
              </a:rPr>
              <a:t> ,zažehnat zaříkáváním‘ (</a:t>
            </a:r>
            <a:r>
              <a:rPr lang="ru-RU" altLang="de-DE" sz="2800" dirty="0">
                <a:latin typeface="Times New Roman" panose="02020603050405020304" pitchFamily="18" charset="0"/>
              </a:rPr>
              <a:t>переносно</a:t>
            </a:r>
            <a:r>
              <a:rPr lang="cs-CZ" altLang="de-DE" sz="2800" dirty="0">
                <a:latin typeface="Times New Roman" panose="02020603050405020304" pitchFamily="18" charset="0"/>
              </a:rPr>
              <a:t>, </a:t>
            </a:r>
            <a:r>
              <a:rPr lang="ru-RU" altLang="de-DE" sz="2800" dirty="0" err="1">
                <a:latin typeface="Times New Roman" panose="02020603050405020304" pitchFamily="18" charset="0"/>
              </a:rPr>
              <a:t>несов</a:t>
            </a:r>
            <a:r>
              <a:rPr lang="cs-CZ" altLang="de-DE" sz="2800" dirty="0">
                <a:latin typeface="Times New Roman" panose="02020603050405020304" pitchFamily="18" charset="0"/>
              </a:rPr>
              <a:t>.</a:t>
            </a:r>
            <a:r>
              <a:rPr lang="ru-RU" altLang="de-DE" sz="2800" dirty="0">
                <a:latin typeface="Times New Roman" panose="02020603050405020304" pitchFamily="18" charset="0"/>
              </a:rPr>
              <a:t> глагол</a:t>
            </a:r>
            <a:r>
              <a:rPr lang="cs-CZ" altLang="de-DE" sz="2800" dirty="0">
                <a:latin typeface="Times New Roman" panose="02020603050405020304" pitchFamily="18" charset="0"/>
              </a:rPr>
              <a:t> </a:t>
            </a:r>
            <a:r>
              <a:rPr lang="cs-CZ" altLang="de-DE" sz="2800" i="1" dirty="0" err="1">
                <a:latin typeface="Times New Roman" panose="02020603050405020304" pitchFamily="18" charset="0"/>
              </a:rPr>
              <a:t>заговаривать</a:t>
            </a:r>
            <a:r>
              <a:rPr lang="cs-CZ" altLang="de-DE" sz="2800" dirty="0">
                <a:latin typeface="Times New Roman" panose="02020603050405020304" pitchFamily="18" charset="0"/>
              </a:rPr>
              <a:t>), </a:t>
            </a:r>
            <a:r>
              <a:rPr lang="cs-CZ" altLang="de-DE" sz="2800" i="1" dirty="0">
                <a:latin typeface="Times New Roman" panose="02020603050405020304" pitchFamily="18" charset="0"/>
              </a:rPr>
              <a:t>заходить1</a:t>
            </a:r>
            <a:r>
              <a:rPr lang="cs-CZ" altLang="de-DE" sz="2800" dirty="0">
                <a:latin typeface="Times New Roman" panose="02020603050405020304" pitchFamily="18" charset="0"/>
              </a:rPr>
              <a:t> ,začít chodit‘</a:t>
            </a:r>
            <a:r>
              <a:rPr lang="ru-RU" altLang="de-DE" sz="2800" dirty="0">
                <a:latin typeface="Times New Roman" panose="02020603050405020304" pitchFamily="18" charset="0"/>
              </a:rPr>
              <a:t> </a:t>
            </a:r>
            <a:r>
              <a:rPr lang="cs-CZ" altLang="de-DE" sz="2800" dirty="0">
                <a:latin typeface="Times New Roman" panose="02020603050405020304" pitchFamily="18" charset="0"/>
              </a:rPr>
              <a:t>(</a:t>
            </a:r>
            <a:r>
              <a:rPr lang="ru-RU" altLang="de-DE" sz="2800" dirty="0" err="1">
                <a:latin typeface="Times New Roman" panose="02020603050405020304" pitchFamily="18" charset="0"/>
              </a:rPr>
              <a:t>ингрессивный</a:t>
            </a:r>
            <a:r>
              <a:rPr lang="ru-RU" altLang="de-DE" sz="2800" dirty="0">
                <a:latin typeface="Times New Roman" panose="02020603050405020304" pitchFamily="18" charset="0"/>
              </a:rPr>
              <a:t> </a:t>
            </a:r>
            <a:r>
              <a:rPr lang="ru-RU" altLang="de-DE" sz="2800" dirty="0" err="1">
                <a:latin typeface="Times New Roman" panose="02020603050405020304" pitchFamily="18" charset="0"/>
              </a:rPr>
              <a:t>сп</a:t>
            </a:r>
            <a:r>
              <a:rPr lang="ru-RU" altLang="de-DE" sz="2800" dirty="0">
                <a:latin typeface="Times New Roman" panose="02020603050405020304" pitchFamily="18" charset="0"/>
              </a:rPr>
              <a:t>. гл. д.</a:t>
            </a:r>
            <a:r>
              <a:rPr lang="cs-CZ" altLang="de-DE" sz="2800" dirty="0">
                <a:latin typeface="Times New Roman" panose="02020603050405020304" pitchFamily="18" charset="0"/>
              </a:rPr>
              <a:t>),</a:t>
            </a:r>
            <a:r>
              <a:rPr lang="ru-RU" altLang="de-DE" sz="2800" dirty="0">
                <a:latin typeface="Times New Roman" panose="02020603050405020304" pitchFamily="18" charset="0"/>
              </a:rPr>
              <a:t> </a:t>
            </a:r>
            <a:r>
              <a:rPr lang="cs-CZ" altLang="de-DE" sz="2800" i="1" dirty="0">
                <a:latin typeface="Times New Roman" panose="02020603050405020304" pitchFamily="18" charset="0"/>
              </a:rPr>
              <a:t>заходить2 </a:t>
            </a:r>
            <a:r>
              <a:rPr lang="ru-RU" altLang="de-DE" sz="2800" dirty="0">
                <a:latin typeface="Times New Roman" panose="02020603050405020304" pitchFamily="18" charset="0"/>
              </a:rPr>
              <a:t>(несов. вид!) </a:t>
            </a:r>
            <a:r>
              <a:rPr lang="cs-CZ" altLang="de-DE" sz="2800" dirty="0">
                <a:latin typeface="Times New Roman" panose="02020603050405020304" pitchFamily="18" charset="0"/>
              </a:rPr>
              <a:t>,zacházet, zahýbat (za něco); stavovat se (u někoho, pro někoho); zapadat (o slunci)‘</a:t>
            </a:r>
            <a:r>
              <a:rPr lang="ru-RU" altLang="de-DE" sz="2800" dirty="0">
                <a:latin typeface="Times New Roman" panose="02020603050405020304" pitchFamily="18" charset="0"/>
              </a:rPr>
              <a:t> – более или менее пространственное значение, глагол несов. вида к сов. </a:t>
            </a:r>
            <a:r>
              <a:rPr lang="ru-RU" altLang="de-DE" sz="2800" i="1" dirty="0">
                <a:latin typeface="Times New Roman" panose="02020603050405020304" pitchFamily="18" charset="0"/>
              </a:rPr>
              <a:t>з</a:t>
            </a:r>
            <a:r>
              <a:rPr lang="cs-CZ" altLang="de-DE" sz="2800" i="1" dirty="0" err="1">
                <a:latin typeface="Times New Roman" panose="02020603050405020304" pitchFamily="18" charset="0"/>
              </a:rPr>
              <a:t>айти</a:t>
            </a:r>
            <a:endParaRPr lang="ru-RU" altLang="de-DE" sz="2800" i="1" dirty="0">
              <a:latin typeface="Times New Roman" panose="02020603050405020304" pitchFamily="18" charset="0"/>
            </a:endParaRPr>
          </a:p>
          <a:p>
            <a:pPr marL="341313" indent="-339725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ru-RU" altLang="de-DE" sz="2800" dirty="0">
                <a:latin typeface="Times New Roman" panose="02020603050405020304" pitchFamily="18" charset="0"/>
              </a:rPr>
              <a:t>Надо, однако, иметь в виду, что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«видовая пара», это не значит всегда одно и то же, отношения между «партнерами» разные: у пары </a:t>
            </a:r>
            <a:r>
              <a:rPr lang="cs-CZ" altLang="de-DE" sz="2800" i="1" dirty="0" err="1">
                <a:latin typeface="Times New Roman" panose="02020603050405020304" pitchFamily="18" charset="0"/>
              </a:rPr>
              <a:t>слышать</a:t>
            </a:r>
            <a:r>
              <a:rPr lang="cs-CZ" altLang="de-DE" sz="2800" i="1" dirty="0">
                <a:latin typeface="Times New Roman" panose="02020603050405020304" pitchFamily="18" charset="0"/>
              </a:rPr>
              <a:t>/</a:t>
            </a:r>
            <a:r>
              <a:rPr lang="cs-CZ" altLang="de-DE" sz="2800" i="1" dirty="0" err="1">
                <a:latin typeface="Times New Roman" panose="02020603050405020304" pitchFamily="18" charset="0"/>
              </a:rPr>
              <a:t>услышать</a:t>
            </a:r>
            <a:r>
              <a:rPr lang="cs-CZ" altLang="de-DE" sz="2800" i="1" dirty="0">
                <a:latin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глагол сов. вида на самом деле выражает начало процесса (это даже не действие), в случае </a:t>
            </a:r>
            <a:r>
              <a:rPr lang="cs-CZ" altLang="de-DE" sz="2800" i="1" dirty="0" err="1">
                <a:latin typeface="Times New Roman" panose="02020603050405020304" pitchFamily="18" charset="0"/>
              </a:rPr>
              <a:t>писать</a:t>
            </a:r>
            <a:r>
              <a:rPr lang="cs-CZ" altLang="de-DE" sz="2800" i="1" dirty="0">
                <a:latin typeface="Times New Roman" panose="02020603050405020304" pitchFamily="18" charset="0"/>
              </a:rPr>
              <a:t>/</a:t>
            </a:r>
            <a:r>
              <a:rPr lang="cs-CZ" altLang="de-DE" sz="2800" i="1" dirty="0" err="1">
                <a:latin typeface="Times New Roman" panose="02020603050405020304" pitchFamily="18" charset="0"/>
              </a:rPr>
              <a:t>написать</a:t>
            </a:r>
            <a:r>
              <a:rPr lang="cs-CZ" altLang="de-DE" sz="2800" i="1" dirty="0">
                <a:latin typeface="Times New Roman" panose="02020603050405020304" pitchFamily="18" charset="0"/>
              </a:rPr>
              <a:t> (</a:t>
            </a:r>
            <a:r>
              <a:rPr lang="cs-CZ" altLang="de-DE" sz="2800" i="1" dirty="0" err="1">
                <a:latin typeface="Times New Roman" panose="02020603050405020304" pitchFamily="18" charset="0"/>
              </a:rPr>
              <a:t>письмо</a:t>
            </a:r>
            <a:r>
              <a:rPr lang="cs-CZ" altLang="de-DE" sz="2800" i="1" dirty="0">
                <a:latin typeface="Times New Roman" panose="02020603050405020304" pitchFamily="18" charset="0"/>
              </a:rPr>
              <a:t>)</a:t>
            </a:r>
            <a:r>
              <a:rPr lang="ru-RU" altLang="de-DE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наоборот глагол сов.</a:t>
            </a:r>
            <a:endParaRPr lang="cs-CZ" altLang="de-DE" sz="28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>
            <a:extLst>
              <a:ext uri="{FF2B5EF4-FFF2-40B4-BE49-F238E27FC236}">
                <a16:creationId xmlns:a16="http://schemas.microsoft.com/office/drawing/2014/main" id="{BAE08290-067C-9240-967A-8E7619FC97A1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1803400" y="215901"/>
            <a:ext cx="8648700" cy="6264275"/>
          </a:xfrm>
        </p:spPr>
        <p:txBody>
          <a:bodyPr anchor="t"/>
          <a:lstStyle/>
          <a:p>
            <a:pPr marL="341313" indent="-339725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ru-RU" altLang="de-DE" sz="2800" dirty="0">
                <a:latin typeface="Times New Roman" panose="02020603050405020304" pitchFamily="18" charset="0"/>
              </a:rPr>
              <a:t>выражает именно результат действия (несов. вид здесь выражает только существование действия как факта, независимо от результата, или его длительность или его повторение), или же </a:t>
            </a:r>
            <a:r>
              <a:rPr lang="ru-RU" altLang="de-DE" sz="2800" i="1" dirty="0">
                <a:latin typeface="Times New Roman" panose="02020603050405020304" pitchFamily="18" charset="0"/>
              </a:rPr>
              <a:t>находить/найти</a:t>
            </a:r>
            <a:r>
              <a:rPr lang="ru-RU" altLang="de-DE" sz="2800" dirty="0">
                <a:latin typeface="Times New Roman" panose="02020603050405020304" pitchFamily="18" charset="0"/>
              </a:rPr>
              <a:t>, где глагол сов. вида выражает моментальное действие, а глагол несов. вида может выражать его как факт или как повторение, но не его длительность</a:t>
            </a:r>
          </a:p>
          <a:p>
            <a:pPr marL="341313" indent="-339725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Практическими, хотя и несколько грубыми, являются категории действий венгерско-американского философа языка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Зена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Вендлера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altLang="de-DE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>
            <a:extLst>
              <a:ext uri="{FF2B5EF4-FFF2-40B4-BE49-F238E27FC236}">
                <a16:creationId xmlns:a16="http://schemas.microsoft.com/office/drawing/2014/main" id="{8B9289F3-7794-524D-8313-0905D1DAD916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1803400" y="215901"/>
            <a:ext cx="8648700" cy="6264275"/>
          </a:xfrm>
        </p:spPr>
        <p:txBody>
          <a:bodyPr anchor="t"/>
          <a:lstStyle/>
          <a:p>
            <a:pPr marL="1588">
              <a:spcBef>
                <a:spcPts val="800"/>
              </a:spcBef>
              <a:buSzPct val="45000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cs-CZ" altLang="de-DE" sz="2800" dirty="0">
                <a:latin typeface="Times New Roman" panose="02020603050405020304" pitchFamily="18" charset="0"/>
              </a:rPr>
              <a:t>	1. </a:t>
            </a:r>
            <a:r>
              <a:rPr lang="cs-CZ" altLang="de-DE" sz="2800" b="1" dirty="0" err="1">
                <a:latin typeface="Times New Roman" panose="02020603050405020304" pitchFamily="18" charset="0"/>
              </a:rPr>
              <a:t>state</a:t>
            </a:r>
            <a:r>
              <a:rPr lang="cs-CZ" altLang="de-DE" sz="2800" dirty="0">
                <a:latin typeface="Times New Roman" panose="02020603050405020304" pitchFamily="18" charset="0"/>
              </a:rPr>
              <a:t> (</a:t>
            </a:r>
            <a:r>
              <a:rPr lang="ru-RU" altLang="de-DE" sz="2800" dirty="0">
                <a:latin typeface="Times New Roman" panose="02020603050405020304" pitchFamily="18" charset="0"/>
              </a:rPr>
              <a:t>состояние, </a:t>
            </a:r>
            <a:r>
              <a:rPr lang="ru-RU" altLang="de-DE" sz="2800" dirty="0" err="1">
                <a:latin typeface="Times New Roman" panose="02020603050405020304" pitchFamily="18" charset="0"/>
              </a:rPr>
              <a:t>статив</a:t>
            </a:r>
            <a:r>
              <a:rPr lang="cs-CZ" altLang="de-DE" sz="2800" dirty="0">
                <a:latin typeface="Times New Roman" panose="02020603050405020304" pitchFamily="18" charset="0"/>
              </a:rPr>
              <a:t>), </a:t>
            </a:r>
            <a:r>
              <a:rPr lang="ru-RU" altLang="de-DE" sz="2800" dirty="0" err="1">
                <a:latin typeface="Times New Roman" panose="02020603050405020304" pitchFamily="18" charset="0"/>
              </a:rPr>
              <a:t>напр</a:t>
            </a:r>
            <a:r>
              <a:rPr lang="cs-CZ" altLang="de-DE" sz="2800" dirty="0">
                <a:latin typeface="Times New Roman" panose="02020603050405020304" pitchFamily="18" charset="0"/>
              </a:rPr>
              <a:t>. </a:t>
            </a:r>
            <a:r>
              <a:rPr lang="cs-CZ" altLang="de-DE" sz="2800" i="1" dirty="0" err="1">
                <a:latin typeface="Times New Roman" panose="02020603050405020304" pitchFamily="18" charset="0"/>
              </a:rPr>
              <a:t>know</a:t>
            </a:r>
            <a:r>
              <a:rPr lang="cs-CZ" altLang="de-DE" sz="2800" i="1" dirty="0">
                <a:latin typeface="Times New Roman" panose="02020603050405020304" pitchFamily="18" charset="0"/>
              </a:rPr>
              <a:t>, </a:t>
            </a:r>
            <a:r>
              <a:rPr lang="cs-CZ" altLang="de-DE" sz="2800" i="1" dirty="0" err="1">
                <a:latin typeface="Times New Roman" panose="02020603050405020304" pitchFamily="18" charset="0"/>
              </a:rPr>
              <a:t>have</a:t>
            </a:r>
            <a:r>
              <a:rPr lang="cs-CZ" altLang="de-DE" sz="2800" i="1" dirty="0">
                <a:latin typeface="Times New Roman" panose="02020603050405020304" pitchFamily="18" charset="0"/>
              </a:rPr>
              <a:t>, </a:t>
            </a:r>
            <a:r>
              <a:rPr lang="cs-CZ" altLang="de-DE" sz="2800" i="1" dirty="0" err="1">
                <a:latin typeface="Times New Roman" panose="02020603050405020304" pitchFamily="18" charset="0"/>
              </a:rPr>
              <a:t>want</a:t>
            </a:r>
            <a:r>
              <a:rPr lang="cs-CZ" altLang="de-DE" sz="2800" i="1" dirty="0">
                <a:latin typeface="Times New Roman" panose="02020603050405020304" pitchFamily="18" charset="0"/>
              </a:rPr>
              <a:t>, </a:t>
            </a:r>
            <a:r>
              <a:rPr lang="ru-RU" altLang="de-DE" sz="2800" i="1" dirty="0">
                <a:latin typeface="Times New Roman" panose="02020603050405020304" pitchFamily="18" charset="0"/>
              </a:rPr>
              <a:t>	</a:t>
            </a:r>
            <a:r>
              <a:rPr lang="cs-CZ" altLang="de-DE" sz="2800" i="1" dirty="0" err="1">
                <a:latin typeface="Times New Roman" panose="02020603050405020304" pitchFamily="18" charset="0"/>
              </a:rPr>
              <a:t>like</a:t>
            </a:r>
            <a:r>
              <a:rPr lang="cs-CZ" altLang="de-DE" sz="2800" i="1" dirty="0">
                <a:latin typeface="Times New Roman" panose="02020603050405020304" pitchFamily="18" charset="0"/>
              </a:rPr>
              <a:t>, love</a:t>
            </a:r>
            <a:br>
              <a:rPr lang="cs-CZ" altLang="de-DE" sz="2800" i="1" dirty="0">
                <a:latin typeface="Times New Roman" panose="02020603050405020304" pitchFamily="18" charset="0"/>
              </a:rPr>
            </a:br>
            <a:r>
              <a:rPr lang="cs-CZ" altLang="de-DE" sz="2800" i="1" dirty="0">
                <a:latin typeface="Times New Roman" panose="02020603050405020304" pitchFamily="18" charset="0"/>
              </a:rPr>
              <a:t>	</a:t>
            </a:r>
            <a:r>
              <a:rPr lang="cs-CZ" altLang="de-DE" sz="2800" dirty="0">
                <a:latin typeface="Times New Roman" panose="02020603050405020304" pitchFamily="18" charset="0"/>
              </a:rPr>
              <a:t>2. </a:t>
            </a:r>
            <a:r>
              <a:rPr lang="cs-CZ" altLang="de-DE" sz="2800" b="1" dirty="0" err="1">
                <a:latin typeface="Times New Roman" panose="02020603050405020304" pitchFamily="18" charset="0"/>
              </a:rPr>
              <a:t>activity</a:t>
            </a:r>
            <a:r>
              <a:rPr lang="ru-RU" altLang="de-DE" sz="2800" dirty="0">
                <a:latin typeface="Times New Roman" panose="02020603050405020304" pitchFamily="18" charset="0"/>
              </a:rPr>
              <a:t> (действие, деятельность)</a:t>
            </a:r>
            <a:r>
              <a:rPr lang="cs-CZ" altLang="de-DE" sz="2800" dirty="0">
                <a:latin typeface="Times New Roman" panose="02020603050405020304" pitchFamily="18" charset="0"/>
              </a:rPr>
              <a:t>, </a:t>
            </a:r>
            <a:r>
              <a:rPr lang="ru-RU" altLang="de-DE" sz="2800" dirty="0" err="1">
                <a:latin typeface="Times New Roman" panose="02020603050405020304" pitchFamily="18" charset="0"/>
              </a:rPr>
              <a:t>напр</a:t>
            </a:r>
            <a:r>
              <a:rPr lang="cs-CZ" altLang="de-DE" sz="2800" dirty="0">
                <a:latin typeface="Times New Roman" panose="02020603050405020304" pitchFamily="18" charset="0"/>
              </a:rPr>
              <a:t>. </a:t>
            </a:r>
            <a:r>
              <a:rPr lang="cs-CZ" altLang="de-DE" sz="2800" i="1" dirty="0">
                <a:latin typeface="Times New Roman" panose="02020603050405020304" pitchFamily="18" charset="0"/>
              </a:rPr>
              <a:t>run, </a:t>
            </a:r>
            <a:r>
              <a:rPr lang="cs-CZ" altLang="de-DE" sz="2800" i="1" dirty="0" err="1">
                <a:latin typeface="Times New Roman" panose="02020603050405020304" pitchFamily="18" charset="0"/>
              </a:rPr>
              <a:t>draw</a:t>
            </a:r>
            <a:r>
              <a:rPr lang="cs-CZ" altLang="de-DE" sz="2800" i="1" dirty="0">
                <a:latin typeface="Times New Roman" panose="02020603050405020304" pitchFamily="18" charset="0"/>
              </a:rPr>
              <a:t>, </a:t>
            </a:r>
            <a:r>
              <a:rPr lang="ru-RU" altLang="de-DE" sz="2800" i="1" dirty="0">
                <a:latin typeface="Times New Roman" panose="02020603050405020304" pitchFamily="18" charset="0"/>
              </a:rPr>
              <a:t>	</a:t>
            </a:r>
            <a:r>
              <a:rPr lang="cs-CZ" altLang="de-DE" sz="2800" i="1" dirty="0" err="1">
                <a:latin typeface="Times New Roman" panose="02020603050405020304" pitchFamily="18" charset="0"/>
              </a:rPr>
              <a:t>swim</a:t>
            </a:r>
            <a:r>
              <a:rPr lang="cs-CZ" altLang="de-DE" sz="2800" i="1" dirty="0">
                <a:latin typeface="Times New Roman" panose="02020603050405020304" pitchFamily="18" charset="0"/>
              </a:rPr>
              <a:t>, </a:t>
            </a:r>
            <a:r>
              <a:rPr lang="cs-CZ" altLang="de-DE" sz="2800" i="1" dirty="0" err="1">
                <a:latin typeface="Times New Roman" panose="02020603050405020304" pitchFamily="18" charset="0"/>
              </a:rPr>
              <a:t>walk</a:t>
            </a:r>
            <a:r>
              <a:rPr lang="cs-CZ" altLang="de-DE" sz="2800" i="1" dirty="0">
                <a:latin typeface="Times New Roman" panose="02020603050405020304" pitchFamily="18" charset="0"/>
              </a:rPr>
              <a:t>, </a:t>
            </a:r>
            <a:r>
              <a:rPr lang="cs-CZ" altLang="de-DE" sz="2800" i="1" dirty="0" err="1">
                <a:latin typeface="Times New Roman" panose="02020603050405020304" pitchFamily="18" charset="0"/>
              </a:rPr>
              <a:t>push</a:t>
            </a:r>
            <a:br>
              <a:rPr lang="cs-CZ" altLang="de-DE" sz="2800" i="1" dirty="0">
                <a:latin typeface="Times New Roman" panose="02020603050405020304" pitchFamily="18" charset="0"/>
              </a:rPr>
            </a:br>
            <a:r>
              <a:rPr lang="cs-CZ" altLang="de-DE" sz="2800" i="1" dirty="0">
                <a:latin typeface="Times New Roman" panose="02020603050405020304" pitchFamily="18" charset="0"/>
              </a:rPr>
              <a:t>	</a:t>
            </a:r>
            <a:r>
              <a:rPr lang="cs-CZ" altLang="de-DE" sz="2800" dirty="0">
                <a:latin typeface="Times New Roman" panose="02020603050405020304" pitchFamily="18" charset="0"/>
              </a:rPr>
              <a:t>3. </a:t>
            </a:r>
            <a:r>
              <a:rPr lang="cs-CZ" altLang="de-DE" sz="2800" b="1" dirty="0" err="1">
                <a:latin typeface="Times New Roman" panose="02020603050405020304" pitchFamily="18" charset="0"/>
              </a:rPr>
              <a:t>accomplishment</a:t>
            </a:r>
            <a:r>
              <a:rPr lang="ru-RU" altLang="de-DE" sz="2800" dirty="0">
                <a:latin typeface="Times New Roman" panose="02020603050405020304" pitchFamily="18" charset="0"/>
              </a:rPr>
              <a:t> (свершение, действие)</a:t>
            </a:r>
            <a:r>
              <a:rPr lang="cs-CZ" altLang="de-DE" sz="2800" dirty="0">
                <a:latin typeface="Times New Roman" panose="02020603050405020304" pitchFamily="18" charset="0"/>
              </a:rPr>
              <a:t>, </a:t>
            </a:r>
            <a:r>
              <a:rPr lang="ru-RU" altLang="de-DE" sz="2800" dirty="0" err="1">
                <a:latin typeface="Times New Roman" panose="02020603050405020304" pitchFamily="18" charset="0"/>
              </a:rPr>
              <a:t>напр</a:t>
            </a:r>
            <a:r>
              <a:rPr lang="cs-CZ" altLang="de-DE" sz="2800" dirty="0">
                <a:latin typeface="Times New Roman" panose="02020603050405020304" pitchFamily="18" charset="0"/>
              </a:rPr>
              <a:t>. </a:t>
            </a:r>
            <a:r>
              <a:rPr lang="cs-CZ" altLang="de-DE" sz="2800" i="1" dirty="0">
                <a:latin typeface="Times New Roman" panose="02020603050405020304" pitchFamily="18" charset="0"/>
              </a:rPr>
              <a:t>run </a:t>
            </a:r>
            <a:r>
              <a:rPr lang="ru-RU" altLang="de-DE" sz="2800" i="1" dirty="0">
                <a:latin typeface="Times New Roman" panose="02020603050405020304" pitchFamily="18" charset="0"/>
              </a:rPr>
              <a:t>	</a:t>
            </a:r>
            <a:r>
              <a:rPr lang="cs-CZ" altLang="de-DE" sz="2800" i="1">
                <a:latin typeface="Times New Roman" panose="02020603050405020304" pitchFamily="18" charset="0"/>
              </a:rPr>
              <a:t>a mile</a:t>
            </a:r>
            <a:r>
              <a:rPr lang="cs-CZ" altLang="de-DE" sz="2800" i="1" dirty="0">
                <a:latin typeface="Times New Roman" panose="02020603050405020304" pitchFamily="18" charset="0"/>
              </a:rPr>
              <a:t>, </a:t>
            </a:r>
            <a:r>
              <a:rPr lang="cs-CZ" altLang="de-DE" sz="2800" i="1" dirty="0" err="1">
                <a:latin typeface="Times New Roman" panose="02020603050405020304" pitchFamily="18" charset="0"/>
              </a:rPr>
              <a:t>draw</a:t>
            </a:r>
            <a:r>
              <a:rPr lang="cs-CZ" altLang="de-DE" sz="2800" i="1" dirty="0">
                <a:latin typeface="Times New Roman" panose="02020603050405020304" pitchFamily="18" charset="0"/>
              </a:rPr>
              <a:t> a </a:t>
            </a:r>
            <a:r>
              <a:rPr lang="cs-CZ" altLang="de-DE" sz="2800" i="1" dirty="0" err="1">
                <a:latin typeface="Times New Roman" panose="02020603050405020304" pitchFamily="18" charset="0"/>
              </a:rPr>
              <a:t>circle</a:t>
            </a:r>
            <a:r>
              <a:rPr lang="cs-CZ" altLang="de-DE" sz="2800" i="1" dirty="0">
                <a:latin typeface="Times New Roman" panose="02020603050405020304" pitchFamily="18" charset="0"/>
              </a:rPr>
              <a:t>, </a:t>
            </a:r>
            <a:r>
              <a:rPr lang="cs-CZ" altLang="de-DE" sz="2800" i="1" dirty="0" err="1">
                <a:latin typeface="Times New Roman" panose="02020603050405020304" pitchFamily="18" charset="0"/>
              </a:rPr>
              <a:t>grow</a:t>
            </a:r>
            <a:r>
              <a:rPr lang="cs-CZ" altLang="de-DE" sz="2800" i="1" dirty="0">
                <a:latin typeface="Times New Roman" panose="02020603050405020304" pitchFamily="18" charset="0"/>
              </a:rPr>
              <a:t> 	up, </a:t>
            </a:r>
            <a:r>
              <a:rPr lang="cs-CZ" altLang="de-DE" sz="2800" i="1" dirty="0" err="1">
                <a:latin typeface="Times New Roman" panose="02020603050405020304" pitchFamily="18" charset="0"/>
              </a:rPr>
              <a:t>write</a:t>
            </a:r>
            <a:r>
              <a:rPr lang="cs-CZ" altLang="de-DE" sz="2800" i="1" dirty="0">
                <a:latin typeface="Times New Roman" panose="02020603050405020304" pitchFamily="18" charset="0"/>
              </a:rPr>
              <a:t> a novel</a:t>
            </a:r>
            <a:br>
              <a:rPr lang="cs-CZ" altLang="de-DE" sz="2800" i="1" dirty="0">
                <a:latin typeface="Times New Roman" panose="02020603050405020304" pitchFamily="18" charset="0"/>
              </a:rPr>
            </a:br>
            <a:r>
              <a:rPr lang="cs-CZ" altLang="de-DE" sz="2800" i="1" dirty="0">
                <a:latin typeface="Times New Roman" panose="02020603050405020304" pitchFamily="18" charset="0"/>
              </a:rPr>
              <a:t>	</a:t>
            </a:r>
            <a:r>
              <a:rPr lang="cs-CZ" altLang="de-DE" sz="2800" dirty="0">
                <a:latin typeface="Times New Roman" panose="02020603050405020304" pitchFamily="18" charset="0"/>
              </a:rPr>
              <a:t>4. </a:t>
            </a:r>
            <a:r>
              <a:rPr lang="cs-CZ" altLang="de-DE" sz="2800" b="1" dirty="0" err="1">
                <a:latin typeface="Times New Roman" panose="02020603050405020304" pitchFamily="18" charset="0"/>
              </a:rPr>
              <a:t>achievement</a:t>
            </a:r>
            <a:r>
              <a:rPr lang="ru-RU" altLang="de-DE" sz="2800" dirty="0">
                <a:latin typeface="Times New Roman" panose="02020603050405020304" pitchFamily="18" charset="0"/>
              </a:rPr>
              <a:t> (достижение)</a:t>
            </a:r>
            <a:r>
              <a:rPr lang="cs-CZ" altLang="de-DE" sz="2800" dirty="0">
                <a:latin typeface="Times New Roman" panose="02020603050405020304" pitchFamily="18" charset="0"/>
              </a:rPr>
              <a:t>, </a:t>
            </a:r>
            <a:r>
              <a:rPr lang="ru-RU" altLang="de-DE" sz="2800" dirty="0" err="1">
                <a:latin typeface="Times New Roman" panose="02020603050405020304" pitchFamily="18" charset="0"/>
              </a:rPr>
              <a:t>напр</a:t>
            </a:r>
            <a:r>
              <a:rPr lang="cs-CZ" altLang="de-DE" sz="2800" dirty="0">
                <a:latin typeface="Times New Roman" panose="02020603050405020304" pitchFamily="18" charset="0"/>
              </a:rPr>
              <a:t>. </a:t>
            </a:r>
            <a:r>
              <a:rPr lang="cs-CZ" altLang="de-DE" sz="2800" i="1" dirty="0" err="1">
                <a:latin typeface="Times New Roman" panose="02020603050405020304" pitchFamily="18" charset="0"/>
              </a:rPr>
              <a:t>win</a:t>
            </a:r>
            <a:r>
              <a:rPr lang="cs-CZ" altLang="de-DE" sz="2800" i="1" dirty="0">
                <a:latin typeface="Times New Roman" panose="02020603050405020304" pitchFamily="18" charset="0"/>
              </a:rPr>
              <a:t> </a:t>
            </a:r>
            <a:r>
              <a:rPr lang="cs-CZ" altLang="de-DE" sz="2800" i="1" dirty="0" err="1">
                <a:latin typeface="Times New Roman" panose="02020603050405020304" pitchFamily="18" charset="0"/>
              </a:rPr>
              <a:t>the</a:t>
            </a:r>
            <a:r>
              <a:rPr lang="cs-CZ" altLang="de-DE" sz="2800" i="1" dirty="0">
                <a:latin typeface="Times New Roman" panose="02020603050405020304" pitchFamily="18" charset="0"/>
              </a:rPr>
              <a:t> </a:t>
            </a:r>
            <a:r>
              <a:rPr lang="cs-CZ" altLang="de-DE" sz="2800" i="1" dirty="0" err="1">
                <a:latin typeface="Times New Roman" panose="02020603050405020304" pitchFamily="18" charset="0"/>
              </a:rPr>
              <a:t>race</a:t>
            </a:r>
            <a:r>
              <a:rPr lang="cs-CZ" altLang="de-DE" sz="2800" i="1" dirty="0">
                <a:latin typeface="Times New Roman" panose="02020603050405020304" pitchFamily="18" charset="0"/>
              </a:rPr>
              <a:t>, </a:t>
            </a:r>
            <a:r>
              <a:rPr lang="ru-RU" altLang="de-DE" sz="2800" i="1" dirty="0">
                <a:latin typeface="Times New Roman" panose="02020603050405020304" pitchFamily="18" charset="0"/>
              </a:rPr>
              <a:t>	</a:t>
            </a:r>
            <a:r>
              <a:rPr lang="cs-CZ" altLang="de-DE" sz="2800" i="1" dirty="0" err="1">
                <a:latin typeface="Times New Roman" panose="02020603050405020304" pitchFamily="18" charset="0"/>
              </a:rPr>
              <a:t>recognize</a:t>
            </a:r>
            <a:r>
              <a:rPr lang="cs-CZ" altLang="de-DE" sz="2800" i="1" dirty="0">
                <a:latin typeface="Times New Roman" panose="02020603050405020304" pitchFamily="18" charset="0"/>
              </a:rPr>
              <a:t>, lose, </a:t>
            </a:r>
            <a:r>
              <a:rPr lang="cs-CZ" altLang="de-DE" sz="2800" i="1" dirty="0" err="1">
                <a:latin typeface="Times New Roman" panose="02020603050405020304" pitchFamily="18" charset="0"/>
              </a:rPr>
              <a:t>find</a:t>
            </a:r>
            <a:r>
              <a:rPr lang="cs-CZ" altLang="de-DE" sz="2800" i="1" dirty="0">
                <a:latin typeface="Times New Roman" panose="02020603050405020304" pitchFamily="18" charset="0"/>
              </a:rPr>
              <a:t> </a:t>
            </a:r>
            <a:endParaRPr lang="cs-CZ" altLang="de-DE" sz="2800" dirty="0">
              <a:latin typeface="Times New Roman" panose="02020603050405020304" pitchFamily="18" charset="0"/>
            </a:endParaRPr>
          </a:p>
          <a:p>
            <a:pPr marL="341313" indent="-339725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ru-RU" altLang="de-DE" sz="2800" dirty="0">
                <a:latin typeface="Times New Roman" panose="02020603050405020304" pitchFamily="18" charset="0"/>
              </a:rPr>
              <a:t>Состояния</a:t>
            </a:r>
            <a:r>
              <a:rPr lang="cs-CZ" altLang="de-DE" sz="2800" dirty="0">
                <a:latin typeface="Times New Roman" panose="02020603050405020304" pitchFamily="18" charset="0"/>
              </a:rPr>
              <a:t> (</a:t>
            </a:r>
            <a:r>
              <a:rPr lang="ru-RU" altLang="de-DE" sz="2800" i="1" dirty="0">
                <a:latin typeface="Times New Roman" panose="02020603050405020304" pitchFamily="18" charset="0"/>
              </a:rPr>
              <a:t>иметь</a:t>
            </a:r>
            <a:r>
              <a:rPr lang="de-DE" altLang="de-DE" sz="2800" i="1" dirty="0">
                <a:latin typeface="Times New Roman" panose="02020603050405020304" pitchFamily="18" charset="0"/>
              </a:rPr>
              <a:t>, </a:t>
            </a:r>
            <a:r>
              <a:rPr lang="ru-RU" altLang="de-DE" sz="2800" i="1" dirty="0">
                <a:latin typeface="Times New Roman" panose="02020603050405020304" pitchFamily="18" charset="0"/>
              </a:rPr>
              <a:t>знать</a:t>
            </a:r>
            <a:r>
              <a:rPr lang="de-DE" altLang="de-DE" sz="2800" i="1" dirty="0">
                <a:latin typeface="Times New Roman" panose="02020603050405020304" pitchFamily="18" charset="0"/>
              </a:rPr>
              <a:t>, </a:t>
            </a:r>
            <a:r>
              <a:rPr lang="ru-RU" altLang="de-DE" sz="2800" i="1" dirty="0">
                <a:latin typeface="Times New Roman" panose="02020603050405020304" pitchFamily="18" charset="0"/>
              </a:rPr>
              <a:t>верить</a:t>
            </a:r>
            <a:r>
              <a:rPr lang="de-DE" altLang="de-DE" sz="2800" i="1" dirty="0">
                <a:latin typeface="Times New Roman" panose="02020603050405020304" pitchFamily="18" charset="0"/>
              </a:rPr>
              <a:t>, </a:t>
            </a:r>
            <a:r>
              <a:rPr lang="ru-RU" altLang="de-DE" sz="2800" i="1" dirty="0">
                <a:latin typeface="Times New Roman" panose="02020603050405020304" pitchFamily="18" charset="0"/>
              </a:rPr>
              <a:t>стоить</a:t>
            </a:r>
            <a:r>
              <a:rPr lang="de-DE" altLang="de-DE" sz="2800" i="1" dirty="0">
                <a:latin typeface="Times New Roman" panose="02020603050405020304" pitchFamily="18" charset="0"/>
              </a:rPr>
              <a:t>, </a:t>
            </a:r>
            <a:r>
              <a:rPr lang="ru-RU" altLang="de-DE" sz="2800" i="1" dirty="0">
                <a:latin typeface="Times New Roman" panose="02020603050405020304" pitchFamily="18" charset="0"/>
              </a:rPr>
              <a:t>весить </a:t>
            </a:r>
            <a:r>
              <a:rPr lang="ru-RU" altLang="de-DE" sz="2800" dirty="0">
                <a:latin typeface="Times New Roman" panose="02020603050405020304" pitchFamily="18" charset="0"/>
              </a:rPr>
              <a:t>и </a:t>
            </a:r>
            <a:r>
              <a:rPr lang="ru-RU" altLang="de-DE" sz="2800" dirty="0" err="1">
                <a:latin typeface="Times New Roman" panose="02020603050405020304" pitchFamily="18" charset="0"/>
              </a:rPr>
              <a:t>тп</a:t>
            </a:r>
            <a:r>
              <a:rPr lang="cs-CZ" altLang="de-DE" sz="2800" dirty="0">
                <a:latin typeface="Times New Roman" panose="02020603050405020304" pitchFamily="18" charset="0"/>
              </a:rPr>
              <a:t>.) </a:t>
            </a:r>
            <a:r>
              <a:rPr lang="ru-RU" altLang="de-DE" sz="2800" dirty="0">
                <a:latin typeface="Times New Roman" panose="02020603050405020304" pitchFamily="18" charset="0"/>
              </a:rPr>
              <a:t>имеют начало и могут иметь конец, но их трудно представить как актуально-длительные </a:t>
            </a:r>
            <a:r>
              <a:rPr lang="ru-RU" altLang="de-DE" sz="2800" i="1" dirty="0">
                <a:latin typeface="Times New Roman" panose="02020603050405020304" pitchFamily="18" charset="0"/>
              </a:rPr>
              <a:t>(Камень как раз весит 5 кг)</a:t>
            </a:r>
            <a:r>
              <a:rPr lang="cs-CZ" altLang="de-DE" sz="2800" dirty="0">
                <a:latin typeface="Times New Roman" panose="02020603050405020304" pitchFamily="18" charset="0"/>
              </a:rPr>
              <a:t>, </a:t>
            </a:r>
            <a:r>
              <a:rPr lang="ru-RU" altLang="de-DE" sz="2800" dirty="0">
                <a:latin typeface="Times New Roman" panose="02020603050405020304" pitchFamily="18" charset="0"/>
              </a:rPr>
              <a:t>действия/деятельности</a:t>
            </a:r>
            <a:r>
              <a:rPr lang="cs-CZ" altLang="de-DE" sz="2800" dirty="0">
                <a:latin typeface="Times New Roman" panose="02020603050405020304" pitchFamily="18" charset="0"/>
              </a:rPr>
              <a:t> (</a:t>
            </a:r>
            <a:r>
              <a:rPr lang="ru-RU" altLang="de-DE" sz="2800" i="1" dirty="0">
                <a:latin typeface="Times New Roman" panose="02020603050405020304" pitchFamily="18" charset="0"/>
              </a:rPr>
              <a:t>читать</a:t>
            </a:r>
            <a:r>
              <a:rPr lang="de-DE" altLang="de-DE" sz="2800" i="1" dirty="0">
                <a:latin typeface="Times New Roman" panose="02020603050405020304" pitchFamily="18" charset="0"/>
              </a:rPr>
              <a:t>, </a:t>
            </a:r>
            <a:r>
              <a:rPr lang="ru-RU" altLang="de-DE" sz="2800" i="1" dirty="0">
                <a:latin typeface="Times New Roman" panose="02020603050405020304" pitchFamily="18" charset="0"/>
              </a:rPr>
              <a:t>гулять</a:t>
            </a:r>
            <a:r>
              <a:rPr lang="pl-PL" altLang="de-DE" sz="2800" i="1" dirty="0">
                <a:latin typeface="Times New Roman" panose="02020603050405020304" pitchFamily="18" charset="0"/>
              </a:rPr>
              <a:t>, </a:t>
            </a:r>
            <a:r>
              <a:rPr lang="ru-RU" altLang="de-DE" sz="2800" i="1" dirty="0">
                <a:latin typeface="Times New Roman" panose="02020603050405020304" pitchFamily="18" charset="0"/>
              </a:rPr>
              <a:t>петь</a:t>
            </a:r>
            <a:r>
              <a:rPr lang="pl-PL" altLang="de-DE" sz="2800" i="1" dirty="0">
                <a:latin typeface="Times New Roman" panose="02020603050405020304" pitchFamily="18" charset="0"/>
              </a:rPr>
              <a:t>,</a:t>
            </a:r>
            <a:r>
              <a:rPr lang="pl-PL" altLang="de-DE" sz="2800" dirty="0">
                <a:latin typeface="Times New Roman" panose="02020603050405020304" pitchFamily="18" charset="0"/>
              </a:rPr>
              <a:t> </a:t>
            </a:r>
            <a:r>
              <a:rPr lang="ru-RU" altLang="de-DE" sz="2800" i="1" dirty="0">
                <a:latin typeface="Times New Roman" panose="02020603050405020304" pitchFamily="18" charset="0"/>
              </a:rPr>
              <a:t>ездить</a:t>
            </a:r>
            <a:r>
              <a:rPr lang="ru-RU" altLang="de-DE" sz="2800" dirty="0">
                <a:latin typeface="Times New Roman" panose="02020603050405020304" pitchFamily="18" charset="0"/>
              </a:rPr>
              <a:t> и </a:t>
            </a:r>
            <a:r>
              <a:rPr lang="ru-RU" altLang="de-DE" sz="2800" dirty="0" err="1">
                <a:latin typeface="Times New Roman" panose="02020603050405020304" pitchFamily="18" charset="0"/>
              </a:rPr>
              <a:t>тд</a:t>
            </a:r>
            <a:r>
              <a:rPr lang="ru-RU" altLang="de-DE" sz="2800" dirty="0">
                <a:latin typeface="Times New Roman" panose="02020603050405020304" pitchFamily="18" charset="0"/>
              </a:rPr>
              <a:t>.</a:t>
            </a:r>
            <a:r>
              <a:rPr lang="cs-CZ" altLang="de-DE" sz="2800" dirty="0">
                <a:latin typeface="Times New Roman" panose="02020603050405020304" pitchFamily="18" charset="0"/>
              </a:rPr>
              <a:t>) </a:t>
            </a:r>
            <a:r>
              <a:rPr lang="ru-RU" altLang="de-DE" sz="2800" dirty="0">
                <a:latin typeface="Times New Roman" panose="02020603050405020304" pitchFamily="18" charset="0"/>
              </a:rPr>
              <a:t>имеют начало и из-за внеязыковых причин и конец</a:t>
            </a:r>
            <a:r>
              <a:rPr lang="cs-CZ" altLang="de-DE" sz="2800" dirty="0">
                <a:latin typeface="Times New Roman" panose="02020603050405020304" pitchFamily="18" charset="0"/>
              </a:rPr>
              <a:t>,</a:t>
            </a:r>
            <a:r>
              <a:rPr lang="ru-RU" altLang="de-DE" sz="2800" dirty="0">
                <a:latin typeface="Times New Roman" panose="02020603050405020304" pitchFamily="18" charset="0"/>
              </a:rPr>
              <a:t> но они не имеют</a:t>
            </a:r>
            <a:endParaRPr lang="cs-CZ" altLang="de-DE" sz="28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>
            <a:extLst>
              <a:ext uri="{FF2B5EF4-FFF2-40B4-BE49-F238E27FC236}">
                <a16:creationId xmlns:a16="http://schemas.microsoft.com/office/drawing/2014/main" id="{35564C6D-E3A9-064E-A134-28D2548C18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128588"/>
            <a:ext cx="8223250" cy="1435100"/>
          </a:xfrm>
        </p:spPr>
        <p:txBody>
          <a:bodyPr/>
          <a:lstStyle/>
          <a:p>
            <a:pPr>
              <a:spcAft>
                <a:spcPts val="100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de-DE" sz="3200">
                <a:latin typeface="Times New Roman" panose="02020603050405020304" pitchFamily="18" charset="0"/>
              </a:rPr>
              <a:t>Глагол</a:t>
            </a:r>
            <a:r>
              <a:rPr lang="cs-CZ" altLang="de-DE" sz="3200">
                <a:latin typeface="Times New Roman" panose="02020603050405020304" pitchFamily="18" charset="0"/>
              </a:rPr>
              <a:t> IV: </a:t>
            </a:r>
            <a:r>
              <a:rPr lang="ru-RU" altLang="de-DE" sz="3200">
                <a:latin typeface="Times New Roman" panose="02020603050405020304" pitchFamily="18" charset="0"/>
              </a:rPr>
              <a:t>Интеграция глаголов иностранного происхождения и вопрос вида</a:t>
            </a:r>
            <a:endParaRPr lang="cs-CZ" altLang="de-DE" sz="3200">
              <a:latin typeface="Times New Roman" panose="02020603050405020304" pitchFamily="18" charset="0"/>
            </a:endParaRPr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74ACFAD2-46C7-8F4F-8AC1-BDC9E1B5EB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847850" y="1563689"/>
            <a:ext cx="8356600" cy="4960937"/>
          </a:xfrm>
        </p:spPr>
        <p:txBody>
          <a:bodyPr/>
          <a:lstStyle/>
          <a:p>
            <a:pPr marL="334963" indent="-334963">
              <a:buSzPct val="45000"/>
              <a:buFont typeface="Wingdings" pitchFamily="2" charset="2"/>
              <a:buChar char=""/>
              <a:tabLst>
                <a:tab pos="334963" algn="l"/>
                <a:tab pos="439738" algn="l"/>
                <a:tab pos="889000" algn="l"/>
                <a:tab pos="1338263" algn="l"/>
                <a:tab pos="1787525" algn="l"/>
                <a:tab pos="2236788" algn="l"/>
                <a:tab pos="2686050" algn="l"/>
                <a:tab pos="3135313" algn="l"/>
                <a:tab pos="3584575" algn="l"/>
                <a:tab pos="4033838" algn="l"/>
                <a:tab pos="4483100" algn="l"/>
                <a:tab pos="4932363" algn="l"/>
                <a:tab pos="5381625" algn="l"/>
                <a:tab pos="5830888" algn="l"/>
                <a:tab pos="6280150" algn="l"/>
                <a:tab pos="6729413" algn="l"/>
                <a:tab pos="7178675" algn="l"/>
                <a:tab pos="7627938" algn="l"/>
                <a:tab pos="8077200" algn="l"/>
                <a:tab pos="8526463" algn="l"/>
                <a:tab pos="8975725" algn="l"/>
              </a:tabLst>
            </a:pPr>
            <a:r>
              <a:rPr lang="ru-RU" altLang="de-DE" dirty="0">
                <a:latin typeface="Times New Roman" panose="02020603050405020304" pitchFamily="18" charset="0"/>
              </a:rPr>
              <a:t>Заимствование слов из других языков приводит в ряде случаев к проблемам с образованием форм некоторых грамматических категорий. Ср. дискутируемые уже несклоняемые существительные типа </a:t>
            </a:r>
            <a:r>
              <a:rPr lang="ru-RU" altLang="de-DE" i="1" dirty="0">
                <a:latin typeface="Times New Roman" panose="02020603050405020304" pitchFamily="18" charset="0"/>
              </a:rPr>
              <a:t>алиби, хобби, пальто, радио</a:t>
            </a:r>
            <a:r>
              <a:rPr lang="ru-RU" altLang="de-DE" dirty="0">
                <a:latin typeface="Times New Roman" panose="02020603050405020304" pitchFamily="18" charset="0"/>
              </a:rPr>
              <a:t> </a:t>
            </a:r>
          </a:p>
          <a:p>
            <a:pPr marL="334963" indent="-334963">
              <a:buSzPct val="45000"/>
              <a:buFont typeface="Wingdings" pitchFamily="2" charset="2"/>
              <a:buChar char=""/>
              <a:tabLst>
                <a:tab pos="334963" algn="l"/>
                <a:tab pos="439738" algn="l"/>
                <a:tab pos="889000" algn="l"/>
                <a:tab pos="1338263" algn="l"/>
                <a:tab pos="1787525" algn="l"/>
                <a:tab pos="2236788" algn="l"/>
                <a:tab pos="2686050" algn="l"/>
                <a:tab pos="3135313" algn="l"/>
                <a:tab pos="3584575" algn="l"/>
                <a:tab pos="4033838" algn="l"/>
                <a:tab pos="4483100" algn="l"/>
                <a:tab pos="4932363" algn="l"/>
                <a:tab pos="5381625" algn="l"/>
                <a:tab pos="5830888" algn="l"/>
                <a:tab pos="6280150" algn="l"/>
                <a:tab pos="6729413" algn="l"/>
                <a:tab pos="7178675" algn="l"/>
                <a:tab pos="7627938" algn="l"/>
                <a:tab pos="8077200" algn="l"/>
                <a:tab pos="8526463" algn="l"/>
                <a:tab pos="8975725" algn="l"/>
              </a:tabLst>
            </a:pPr>
            <a:r>
              <a:rPr lang="ru-RU" altLang="de-DE" dirty="0">
                <a:latin typeface="Times New Roman" panose="02020603050405020304" pitchFamily="18" charset="0"/>
              </a:rPr>
              <a:t>Это касается в основном и глаголов, хотя нет неспрягаемых глаголов. Но мы видели проблемы с 1 л. ед. ч. наст./буд. </a:t>
            </a:r>
            <a:r>
              <a:rPr lang="ru-RU" altLang="de-DE" dirty="0" err="1">
                <a:latin typeface="Times New Roman" panose="02020603050405020304" pitchFamily="18" charset="0"/>
              </a:rPr>
              <a:t>вр</a:t>
            </a:r>
            <a:r>
              <a:rPr lang="ru-RU" altLang="de-DE" dirty="0">
                <a:latin typeface="Times New Roman" panose="02020603050405020304" pitchFamily="18" charset="0"/>
              </a:rPr>
              <a:t>. у глаголов </a:t>
            </a:r>
            <a:r>
              <a:rPr lang="cs-CZ" altLang="de-DE" dirty="0">
                <a:latin typeface="Times New Roman" panose="02020603050405020304" pitchFamily="18" charset="0"/>
              </a:rPr>
              <a:t>V </a:t>
            </a:r>
            <a:r>
              <a:rPr lang="ru-RU" altLang="de-DE" dirty="0">
                <a:latin typeface="Times New Roman" panose="02020603050405020304" pitchFamily="18" charset="0"/>
              </a:rPr>
              <a:t>класса по Исаченко</a:t>
            </a:r>
            <a:r>
              <a:rPr lang="cs-CZ" altLang="de-DE" dirty="0">
                <a:latin typeface="Times New Roman" panose="02020603050405020304" pitchFamily="18" charset="0"/>
              </a:rPr>
              <a:t>. </a:t>
            </a:r>
            <a:r>
              <a:rPr lang="ru-RU" altLang="de-DE" dirty="0">
                <a:latin typeface="Times New Roman" panose="02020603050405020304" pitchFamily="18" charset="0"/>
              </a:rPr>
              <a:t>Частично тут тоже играет роль заимствование глаголов (между другим из </a:t>
            </a:r>
            <a:r>
              <a:rPr lang="ru-RU" altLang="de-DE" dirty="0" err="1">
                <a:latin typeface="Times New Roman" panose="02020603050405020304" pitchFamily="18" charset="0"/>
              </a:rPr>
              <a:t>цсл</a:t>
            </a:r>
            <a:r>
              <a:rPr lang="ru-RU" altLang="de-DE" dirty="0">
                <a:latin typeface="Times New Roman" panose="02020603050405020304" pitchFamily="18" charset="0"/>
              </a:rPr>
              <a:t>., но не только</a:t>
            </a:r>
            <a:r>
              <a:rPr lang="cs-CZ" altLang="de-DE" dirty="0">
                <a:latin typeface="Times New Roman" panose="02020603050405020304" pitchFamily="18" charset="0"/>
              </a:rPr>
              <a:t>,</a:t>
            </a:r>
            <a:r>
              <a:rPr lang="ru-RU" altLang="de-DE" dirty="0">
                <a:latin typeface="Times New Roman" panose="02020603050405020304" pitchFamily="18" charset="0"/>
              </a:rPr>
              <a:t> ср. </a:t>
            </a:r>
            <a:r>
              <a:rPr lang="ru-RU" altLang="de-DE" i="1" dirty="0" err="1">
                <a:latin typeface="Times New Roman" panose="02020603050405020304" pitchFamily="18" charset="0"/>
              </a:rPr>
              <a:t>френдить</a:t>
            </a:r>
            <a:r>
              <a:rPr lang="ru-RU" altLang="de-DE" dirty="0">
                <a:latin typeface="Times New Roman" panose="02020603050405020304" pitchFamily="18" charset="0"/>
              </a:rPr>
              <a:t> и т.п.)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>
            <a:extLst>
              <a:ext uri="{FF2B5EF4-FFF2-40B4-BE49-F238E27FC236}">
                <a16:creationId xmlns:a16="http://schemas.microsoft.com/office/drawing/2014/main" id="{606605AA-A031-CB41-82E5-94E2DC8648F7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1703389" y="115889"/>
            <a:ext cx="8785225" cy="6626225"/>
          </a:xfrm>
        </p:spPr>
        <p:txBody>
          <a:bodyPr anchor="t"/>
          <a:lstStyle/>
          <a:p>
            <a:pPr marL="341313" indent="-339725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ru-RU" altLang="de-DE" sz="2800" dirty="0">
                <a:latin typeface="Times New Roman" panose="02020603050405020304" pitchFamily="18" charset="0"/>
              </a:rPr>
              <a:t>т. н.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«внутреннего предела» </a:t>
            </a:r>
            <a:r>
              <a:rPr lang="ru-RU" altLang="de-DE" sz="2800" dirty="0">
                <a:latin typeface="Times New Roman" panose="02020603050405020304" pitchFamily="18" charset="0"/>
              </a:rPr>
              <a:t>на оси времени (</a:t>
            </a:r>
            <a:r>
              <a:rPr lang="ru-RU" altLang="de-DE" sz="2800" i="1" dirty="0">
                <a:latin typeface="Times New Roman" panose="02020603050405020304" pitchFamily="18" charset="0"/>
              </a:rPr>
              <a:t>читать, петь</a:t>
            </a:r>
            <a:r>
              <a:rPr lang="ru-RU" altLang="de-DE" sz="2800" dirty="0">
                <a:latin typeface="Times New Roman" panose="02020603050405020304" pitchFamily="18" charset="0"/>
              </a:rPr>
              <a:t> или </a:t>
            </a:r>
            <a:r>
              <a:rPr lang="ru-RU" altLang="de-DE" sz="2800" i="1" dirty="0">
                <a:latin typeface="Times New Roman" panose="02020603050405020304" pitchFamily="18" charset="0"/>
              </a:rPr>
              <a:t>плакать</a:t>
            </a:r>
            <a:r>
              <a:rPr lang="ru-RU" altLang="de-DE" sz="2800" dirty="0">
                <a:latin typeface="Times New Roman" panose="02020603050405020304" pitchFamily="18" charset="0"/>
              </a:rPr>
              <a:t> можно теоретически сколько угодно)</a:t>
            </a:r>
            <a:r>
              <a:rPr lang="cs-CZ" altLang="de-DE" sz="2800" dirty="0">
                <a:latin typeface="Times New Roman" panose="02020603050405020304" pitchFamily="18" charset="0"/>
              </a:rPr>
              <a:t>, </a:t>
            </a:r>
            <a:r>
              <a:rPr lang="ru-RU" altLang="de-DE" sz="2800" dirty="0">
                <a:latin typeface="Times New Roman" panose="02020603050405020304" pitchFamily="18" charset="0"/>
              </a:rPr>
              <a:t>свершения/действия</a:t>
            </a:r>
            <a:r>
              <a:rPr lang="cs-CZ" altLang="de-DE" sz="2800" dirty="0">
                <a:latin typeface="Times New Roman" panose="02020603050405020304" pitchFamily="18" charset="0"/>
              </a:rPr>
              <a:t> (</a:t>
            </a:r>
            <a:r>
              <a:rPr lang="ru-RU" altLang="de-DE" sz="2800" i="1" dirty="0">
                <a:latin typeface="Times New Roman" panose="02020603050405020304" pitchFamily="18" charset="0"/>
              </a:rPr>
              <a:t>писать письмо, читать роман, вязать свитер</a:t>
            </a:r>
            <a:r>
              <a:rPr lang="cs-CZ" altLang="de-DE" sz="2800" i="1" dirty="0">
                <a:latin typeface="Times New Roman" panose="02020603050405020304" pitchFamily="18" charset="0"/>
              </a:rPr>
              <a:t>, </a:t>
            </a:r>
            <a:r>
              <a:rPr lang="ru-RU" altLang="de-DE" sz="2800" i="1" dirty="0">
                <a:latin typeface="Times New Roman" panose="02020603050405020304" pitchFamily="18" charset="0"/>
              </a:rPr>
              <a:t>мёрзнуть, отцвести</a:t>
            </a:r>
            <a:r>
              <a:rPr lang="cs-CZ" altLang="de-DE" sz="2800" i="1" dirty="0">
                <a:latin typeface="Times New Roman" panose="02020603050405020304" pitchFamily="18" charset="0"/>
              </a:rPr>
              <a:t> </a:t>
            </a:r>
            <a:r>
              <a:rPr lang="cs-CZ" altLang="de-DE" sz="2800" dirty="0">
                <a:latin typeface="Times New Roman" panose="02020603050405020304" pitchFamily="18" charset="0"/>
              </a:rPr>
              <a:t>atd.) </a:t>
            </a:r>
            <a:r>
              <a:rPr lang="ru-RU" altLang="de-DE" sz="2800" dirty="0">
                <a:latin typeface="Times New Roman" panose="02020603050405020304" pitchFamily="18" charset="0"/>
              </a:rPr>
              <a:t>наоборот предельные (можно </a:t>
            </a:r>
            <a:r>
              <a:rPr lang="ru-RU" altLang="de-DE" sz="2800" i="1" dirty="0">
                <a:latin typeface="Times New Roman" panose="02020603050405020304" pitchFamily="18" charset="0"/>
              </a:rPr>
              <a:t>писать письмо </a:t>
            </a:r>
            <a:r>
              <a:rPr lang="ru-RU" altLang="de-DE" sz="2800" dirty="0">
                <a:latin typeface="Times New Roman" panose="02020603050405020304" pitchFamily="18" charset="0"/>
              </a:rPr>
              <a:t>как угодно долго и может быть никогда не </a:t>
            </a:r>
            <a:r>
              <a:rPr lang="ru-RU" altLang="de-DE" sz="2800" i="1" dirty="0">
                <a:latin typeface="Times New Roman" panose="02020603050405020304" pitchFamily="18" charset="0"/>
              </a:rPr>
              <a:t>написать</a:t>
            </a:r>
            <a:r>
              <a:rPr lang="ru-RU" altLang="de-DE" sz="2800" dirty="0">
                <a:latin typeface="Times New Roman" panose="02020603050405020304" pitchFamily="18" charset="0"/>
              </a:rPr>
              <a:t> его, но в действии как таковом есть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внутренний предел и сов. вид как раз на него указывает, ср. также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вязать свитер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замерзать</a:t>
            </a:r>
            <a:r>
              <a:rPr lang="ru-RU" altLang="de-DE" sz="2800" dirty="0">
                <a:latin typeface="Times New Roman" panose="02020603050405020304" pitchFamily="18" charset="0"/>
              </a:rPr>
              <a:t>)</a:t>
            </a:r>
            <a:r>
              <a:rPr lang="cs-CZ" altLang="de-DE" sz="2800" dirty="0">
                <a:latin typeface="Times New Roman" panose="02020603050405020304" pitchFamily="18" charset="0"/>
              </a:rPr>
              <a:t>, </a:t>
            </a:r>
            <a:r>
              <a:rPr lang="ru-RU" altLang="de-DE" sz="2800" dirty="0">
                <a:latin typeface="Times New Roman" panose="02020603050405020304" pitchFamily="18" charset="0"/>
              </a:rPr>
              <a:t>достижения моментальные</a:t>
            </a:r>
            <a:r>
              <a:rPr lang="cs-CZ" altLang="de-DE" sz="2800" dirty="0">
                <a:latin typeface="Times New Roman" panose="02020603050405020304" pitchFamily="18" charset="0"/>
              </a:rPr>
              <a:t> </a:t>
            </a:r>
            <a:r>
              <a:rPr lang="cs-CZ" altLang="de-DE" sz="2800" i="1" dirty="0">
                <a:latin typeface="Times New Roman" panose="02020603050405020304" pitchFamily="18" charset="0"/>
              </a:rPr>
              <a:t>(</a:t>
            </a:r>
            <a:r>
              <a:rPr lang="ru-RU" altLang="de-DE" sz="2800" i="1" dirty="0">
                <a:latin typeface="Times New Roman" panose="02020603050405020304" pitchFamily="18" charset="0"/>
              </a:rPr>
              <a:t>найти, подарить, лопнуть</a:t>
            </a:r>
            <a:r>
              <a:rPr lang="cs-CZ" altLang="de-DE" sz="2800" i="1" dirty="0">
                <a:latin typeface="Times New Roman" panose="02020603050405020304" pitchFamily="18" charset="0"/>
              </a:rPr>
              <a:t>)</a:t>
            </a:r>
            <a:r>
              <a:rPr lang="ru-RU" altLang="de-DE" sz="2800" dirty="0">
                <a:latin typeface="Times New Roman" panose="02020603050405020304" pitchFamily="18" charset="0"/>
              </a:rPr>
              <a:t>, несов. вид не может указать на длительность</a:t>
            </a:r>
          </a:p>
          <a:p>
            <a:pPr marL="341313" indent="-339725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ru-RU" altLang="de-DE" sz="2800" dirty="0">
                <a:latin typeface="Times New Roman" panose="02020603050405020304" pitchFamily="18" charset="0"/>
              </a:rPr>
              <a:t>Состояния и деятельности типично </a:t>
            </a:r>
            <a:r>
              <a:rPr lang="cs-CZ" altLang="de-DE" sz="2800" dirty="0" err="1">
                <a:latin typeface="Times New Roman" panose="02020603050405020304" pitchFamily="18" charset="0"/>
              </a:rPr>
              <a:t>imperfectiva</a:t>
            </a:r>
            <a:r>
              <a:rPr lang="cs-CZ" altLang="de-DE" sz="2800" dirty="0">
                <a:latin typeface="Times New Roman" panose="02020603050405020304" pitchFamily="18" charset="0"/>
              </a:rPr>
              <a:t> tantum;</a:t>
            </a:r>
            <a:r>
              <a:rPr lang="ru-RU" altLang="de-DE" sz="2800" dirty="0">
                <a:latin typeface="Times New Roman" panose="02020603050405020304" pitchFamily="18" charset="0"/>
              </a:rPr>
              <a:t> производные глаголы сов. вида обычно способы глагольного действия </a:t>
            </a:r>
            <a:r>
              <a:rPr lang="cs-CZ" altLang="de-DE" sz="2800" dirty="0">
                <a:latin typeface="Times New Roman" panose="02020603050405020304" pitchFamily="18" charset="0"/>
              </a:rPr>
              <a:t>(</a:t>
            </a:r>
            <a:r>
              <a:rPr lang="ru-RU" altLang="de-DE" sz="2800" i="1" dirty="0">
                <a:latin typeface="Times New Roman" panose="02020603050405020304" pitchFamily="18" charset="0"/>
              </a:rPr>
              <a:t>почитать</a:t>
            </a:r>
            <a:r>
              <a:rPr lang="ru-RU" altLang="de-DE" sz="2800" dirty="0">
                <a:latin typeface="Times New Roman" panose="02020603050405020304" pitchFamily="18" charset="0"/>
              </a:rPr>
              <a:t> ,некоторое время читать</a:t>
            </a:r>
            <a:r>
              <a:rPr lang="de-DE" altLang="de-DE" sz="2800" dirty="0">
                <a:latin typeface="Times New Roman" panose="02020603050405020304" pitchFamily="18" charset="0"/>
              </a:rPr>
              <a:t>‘</a:t>
            </a:r>
            <a:r>
              <a:rPr lang="ru-RU" altLang="ja-JP" sz="2800" dirty="0">
                <a:latin typeface="Times New Roman" panose="02020603050405020304" pitchFamily="18" charset="0"/>
              </a:rPr>
              <a:t>, </a:t>
            </a:r>
            <a:r>
              <a:rPr lang="ru-RU" altLang="ja-JP" sz="2800" i="1" dirty="0">
                <a:latin typeface="Times New Roman" panose="02020603050405020304" pitchFamily="18" charset="0"/>
              </a:rPr>
              <a:t>запеть</a:t>
            </a:r>
            <a:r>
              <a:rPr lang="ru-RU" altLang="ja-JP" sz="2800" dirty="0">
                <a:latin typeface="Times New Roman" panose="02020603050405020304" pitchFamily="18" charset="0"/>
              </a:rPr>
              <a:t> ,начать петь</a:t>
            </a:r>
            <a:r>
              <a:rPr lang="de-DE" altLang="de-DE" sz="2800" dirty="0">
                <a:latin typeface="Times New Roman" panose="02020603050405020304" pitchFamily="18" charset="0"/>
              </a:rPr>
              <a:t>‘</a:t>
            </a:r>
            <a:r>
              <a:rPr lang="cs-CZ" altLang="ja-JP" sz="2800" dirty="0">
                <a:latin typeface="Times New Roman" panose="02020603050405020304" pitchFamily="18" charset="0"/>
              </a:rPr>
              <a:t>)</a:t>
            </a:r>
            <a:endParaRPr lang="ru-RU" altLang="de-DE" sz="28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>
            <a:extLst>
              <a:ext uri="{FF2B5EF4-FFF2-40B4-BE49-F238E27FC236}">
                <a16:creationId xmlns:a16="http://schemas.microsoft.com/office/drawing/2014/main" id="{393B2CB2-2346-B243-9025-F21448043472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1884364" y="360363"/>
            <a:ext cx="8567737" cy="6335712"/>
          </a:xfrm>
        </p:spPr>
        <p:txBody>
          <a:bodyPr anchor="t"/>
          <a:lstStyle/>
          <a:p>
            <a:pPr marL="341313" indent="-339725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ru-RU" altLang="ja-JP" sz="2800" dirty="0">
                <a:latin typeface="Times New Roman" panose="02020603050405020304" pitchFamily="18" charset="0"/>
              </a:rPr>
              <a:t>Свершения образуют пары, несов. вид не указывает на предел (</a:t>
            </a:r>
            <a:r>
              <a:rPr lang="ru-RU" altLang="ja-JP" sz="2800" i="1" dirty="0">
                <a:latin typeface="Times New Roman" panose="02020603050405020304" pitchFamily="18" charset="0"/>
              </a:rPr>
              <a:t>он писал письмо </a:t>
            </a:r>
            <a:r>
              <a:rPr lang="ru-RU" altLang="ja-JP" sz="2800" dirty="0">
                <a:latin typeface="Times New Roman" panose="02020603050405020304" pitchFamily="18" charset="0"/>
              </a:rPr>
              <a:t>– когда-то, раз в жизни, в определенное время, как раз, или часто, каждую неделю), а сов. вид выражает</a:t>
            </a:r>
            <a:r>
              <a:rPr lang="cs-CZ" altLang="ja-JP" sz="2800" dirty="0">
                <a:latin typeface="Times New Roman" panose="02020603050405020304" pitchFamily="18" charset="0"/>
              </a:rPr>
              <a:t> </a:t>
            </a:r>
            <a:r>
              <a:rPr lang="ru-RU" altLang="ja-JP" sz="2800" dirty="0">
                <a:latin typeface="Times New Roman" panose="02020603050405020304" pitchFamily="18" charset="0"/>
              </a:rPr>
              <a:t>как раз этот предел </a:t>
            </a:r>
          </a:p>
          <a:p>
            <a:pPr marL="341313" indent="-339725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ru-RU" altLang="ja-JP" sz="2800" dirty="0">
                <a:latin typeface="Times New Roman" panose="02020603050405020304" pitchFamily="18" charset="0"/>
              </a:rPr>
              <a:t>У достижений несов. вид может указать на сам факт или на повторение, но не на длительность</a:t>
            </a:r>
            <a:endParaRPr lang="cs-CZ" altLang="de-DE" sz="2800" dirty="0">
              <a:latin typeface="Times New Roman" panose="02020603050405020304" pitchFamily="18" charset="0"/>
            </a:endParaRPr>
          </a:p>
          <a:p>
            <a:pPr marL="341313" indent="-339725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Строгое мнение Исаченко о том, что глаголы отдельных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способов гл. действия</a:t>
            </a: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являются либо </a:t>
            </a:r>
            <a:r>
              <a:rPr lang="de-CH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perfectiva</a:t>
            </a:r>
            <a:r>
              <a:rPr lang="de-CH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CH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tantum</a:t>
            </a: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(в основном), либо </a:t>
            </a:r>
            <a:r>
              <a:rPr lang="de-CH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imperfectiva</a:t>
            </a:r>
            <a:r>
              <a:rPr lang="de-CH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CH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tantum</a:t>
            </a: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(более периферически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нь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шие</a:t>
            </a: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групп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ы</a:t>
            </a: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больше не приемлемо</a:t>
            </a: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и типичные глаголы некоторых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способов гл. действия</a:t>
            </a: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начинают образовать пары</a:t>
            </a:r>
            <a:r>
              <a:rPr lang="de-CH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cs-CZ" altLang="de-DE" sz="2800" dirty="0">
                <a:latin typeface="Times New Roman" panose="02020603050405020304" pitchFamily="18" charset="0"/>
              </a:rPr>
              <a:t> </a:t>
            </a:r>
            <a:r>
              <a:rPr lang="ru-RU" altLang="de-DE" sz="2800" dirty="0">
                <a:latin typeface="Times New Roman" panose="02020603050405020304" pitchFamily="18" charset="0"/>
              </a:rPr>
              <a:t>ср.</a:t>
            </a:r>
            <a:r>
              <a:rPr lang="cs-CZ" altLang="de-DE" sz="2800" dirty="0">
                <a:latin typeface="Times New Roman" panose="02020603050405020304" pitchFamily="18" charset="0"/>
              </a:rPr>
              <a:t> </a:t>
            </a:r>
            <a:r>
              <a:rPr lang="ru-RU" altLang="de-DE" sz="2800" i="1" dirty="0">
                <a:latin typeface="Times New Roman" panose="02020603050405020304" pitchFamily="18" charset="0"/>
              </a:rPr>
              <a:t>Брат Фу </a:t>
            </a:r>
            <a:r>
              <a:rPr lang="ru-RU" altLang="de-DE" sz="2800" b="1" i="1" dirty="0">
                <a:latin typeface="Times New Roman" panose="02020603050405020304" pitchFamily="18" charset="0"/>
              </a:rPr>
              <a:t>как раз запевал</a:t>
            </a:r>
            <a:r>
              <a:rPr lang="ru-RU" altLang="de-DE" sz="2800" i="1" dirty="0">
                <a:latin typeface="Times New Roman" panose="02020603050405020304" pitchFamily="18" charset="0"/>
              </a:rPr>
              <a:t>, </a:t>
            </a:r>
            <a:endParaRPr lang="ru-RU" altLang="de-DE" sz="28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>
            <a:extLst>
              <a:ext uri="{FF2B5EF4-FFF2-40B4-BE49-F238E27FC236}">
                <a16:creationId xmlns:a16="http://schemas.microsoft.com/office/drawing/2014/main" id="{6531A371-82BD-3A45-9C4C-110FC69F910D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1955800" y="287338"/>
            <a:ext cx="8351838" cy="6335712"/>
          </a:xfrm>
        </p:spPr>
        <p:txBody>
          <a:bodyPr anchor="t">
            <a:normAutofit/>
          </a:bodyPr>
          <a:lstStyle/>
          <a:p>
            <a:pPr marL="341313" indent="-339725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ru-RU" altLang="de-DE" sz="2800" i="1" dirty="0">
                <a:latin typeface="Times New Roman" panose="02020603050405020304" pitchFamily="18" charset="0"/>
              </a:rPr>
              <a:t>когда полицейские вбежали во двор дома, где мы проводили собрание, Я </a:t>
            </a:r>
            <a:r>
              <a:rPr lang="ru-RU" altLang="de-DE" sz="2800" b="1" i="1" dirty="0">
                <a:latin typeface="Times New Roman" panose="02020603050405020304" pitchFamily="18" charset="0"/>
              </a:rPr>
              <a:t>как раз дописывал</a:t>
            </a:r>
            <a:r>
              <a:rPr lang="ru-RU" altLang="de-DE" sz="2800" i="1" dirty="0">
                <a:latin typeface="Times New Roman" panose="02020603050405020304" pitchFamily="18" charset="0"/>
              </a:rPr>
              <a:t> статью, когда удалось посмотреть фильм «Писатель-призрак» (</a:t>
            </a:r>
            <a:r>
              <a:rPr lang="ru-RU" altLang="de-DE" sz="2800" i="1" dirty="0" err="1">
                <a:latin typeface="Times New Roman" panose="02020603050405020304" pitchFamily="18" charset="0"/>
              </a:rPr>
              <a:t>Ghost</a:t>
            </a:r>
            <a:r>
              <a:rPr lang="ru-RU" altLang="de-DE" sz="2800" i="1" dirty="0">
                <a:latin typeface="Times New Roman" panose="02020603050405020304" pitchFamily="18" charset="0"/>
              </a:rPr>
              <a:t> </a:t>
            </a:r>
            <a:r>
              <a:rPr lang="ru-RU" altLang="de-DE" sz="2800" i="1" dirty="0" err="1">
                <a:latin typeface="Times New Roman" panose="02020603050405020304" pitchFamily="18" charset="0"/>
              </a:rPr>
              <a:t>Writer</a:t>
            </a:r>
            <a:r>
              <a:rPr lang="ru-RU" altLang="de-DE" sz="2800" i="1" dirty="0">
                <a:latin typeface="Times New Roman" panose="02020603050405020304" pitchFamily="18" charset="0"/>
              </a:rPr>
              <a:t>)</a:t>
            </a:r>
          </a:p>
          <a:p>
            <a:pPr marL="341313" indent="-339725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ru-RU" altLang="de-DE" sz="2800" dirty="0">
                <a:latin typeface="Times New Roman" panose="02020603050405020304" pitchFamily="18" charset="0"/>
              </a:rPr>
              <a:t>Кроме того существует и группа двувидовых глаголов. Двувидовые глаголы, это глаголы без морфологических средств видовых пар, которые могут стоять в контекстах типичных для несов. вида и в контекстах типичных для сов. вида</a:t>
            </a:r>
          </a:p>
          <a:p>
            <a:pPr marL="341313" indent="-339725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ru-RU" altLang="de-DE" sz="2800" dirty="0">
                <a:latin typeface="Times New Roman" panose="02020603050405020304" pitchFamily="18" charset="0"/>
              </a:rPr>
              <a:t>Большинство этих глаголов заимствованные, но есть и несколько славянских (восточнославянских или церковнославянских): </a:t>
            </a:r>
            <a:r>
              <a:rPr lang="ru-RU" altLang="de-DE" sz="2800" i="1" dirty="0">
                <a:latin typeface="Times New Roman" panose="02020603050405020304" pitchFamily="18" charset="0"/>
              </a:rPr>
              <a:t>велеть, жениться, обещать </a:t>
            </a:r>
            <a:r>
              <a:rPr lang="ru-RU" altLang="de-DE" sz="2800" dirty="0">
                <a:latin typeface="Times New Roman" panose="02020603050405020304" pitchFamily="18" charset="0"/>
              </a:rPr>
              <a:t>(глагол </a:t>
            </a:r>
            <a:r>
              <a:rPr lang="ru-RU" altLang="de-DE" sz="2800" i="1" dirty="0">
                <a:latin typeface="Times New Roman" panose="02020603050405020304" pitchFamily="18" charset="0"/>
              </a:rPr>
              <a:t>пообещать</a:t>
            </a:r>
            <a:r>
              <a:rPr lang="ru-RU" altLang="de-DE" sz="2800" dirty="0">
                <a:latin typeface="Times New Roman" panose="02020603050405020304" pitchFamily="18" charset="0"/>
              </a:rPr>
              <a:t> считается разговорным)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>
            <a:extLst>
              <a:ext uri="{FF2B5EF4-FFF2-40B4-BE49-F238E27FC236}">
                <a16:creationId xmlns:a16="http://schemas.microsoft.com/office/drawing/2014/main" id="{86E83EF5-BA07-DB44-A351-477EA1B66DC0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1955800" y="287338"/>
            <a:ext cx="8351838" cy="6335712"/>
          </a:xfrm>
        </p:spPr>
        <p:txBody>
          <a:bodyPr anchor="t"/>
          <a:lstStyle/>
          <a:p>
            <a:pPr marL="341313" indent="-339725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ru-RU" altLang="de-DE" sz="2800" dirty="0">
                <a:latin typeface="Times New Roman" panose="02020603050405020304" pitchFamily="18" charset="0"/>
              </a:rPr>
              <a:t>Так выглядит – грубо говоря и главным образом только по формальной стороне – видовая система русского языка, и – с мелкими отличиями – видовая система любого восточнославянского или западнославянского языка (у южнославянских мы встретили бы более принципиальные отличия)</a:t>
            </a:r>
            <a:endParaRPr lang="cs-CZ" altLang="de-DE" sz="28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466" name="Grafik 3">
            <a:extLst>
              <a:ext uri="{FF2B5EF4-FFF2-40B4-BE49-F238E27FC236}">
                <a16:creationId xmlns:a16="http://schemas.microsoft.com/office/drawing/2014/main" id="{E5ACE3DA-4F44-E94B-8621-E4EA0C9E22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3614" y="0"/>
            <a:ext cx="4656137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EF4B72BC-404F-A04E-84FC-56B86A5F8B64}"/>
              </a:ext>
            </a:extLst>
          </p:cNvPr>
          <p:cNvSpPr txBox="1"/>
          <p:nvPr/>
        </p:nvSpPr>
        <p:spPr>
          <a:xfrm>
            <a:off x="8673978" y="3068960"/>
            <a:ext cx="446358" cy="2664296"/>
          </a:xfrm>
          <a:prstGeom prst="rect">
            <a:avLst/>
          </a:prstGeom>
          <a:noFill/>
        </p:spPr>
        <p:txBody>
          <a:bodyPr vert="vert270"/>
          <a:lstStyle/>
          <a:p>
            <a:pPr>
              <a:defRPr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Исаченко (1960: 299)</a:t>
            </a:r>
            <a:endParaRPr lang="de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>
            <a:extLst>
              <a:ext uri="{FF2B5EF4-FFF2-40B4-BE49-F238E27FC236}">
                <a16:creationId xmlns:a16="http://schemas.microsoft.com/office/drawing/2014/main" id="{348406B9-D107-2C4B-ACC0-96C2F57C8F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128588"/>
            <a:ext cx="8223250" cy="1435100"/>
          </a:xfrm>
        </p:spPr>
        <p:txBody>
          <a:bodyPr/>
          <a:lstStyle/>
          <a:p>
            <a:pPr>
              <a:spcAft>
                <a:spcPts val="100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de-DE" sz="3200" dirty="0">
                <a:latin typeface="Times New Roman" panose="02020603050405020304" pitchFamily="18" charset="0"/>
              </a:rPr>
              <a:t>Интеграция глаголов иностранного происхождения и вопрос вида</a:t>
            </a:r>
            <a:endParaRPr lang="cs-CZ" altLang="de-DE" sz="3200" dirty="0">
              <a:latin typeface="Times New Roman" panose="02020603050405020304" pitchFamily="18" charset="0"/>
            </a:endParaRPr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75CC49E8-582E-DE4F-8363-F15EDA0078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1600200"/>
            <a:ext cx="8223250" cy="4852988"/>
          </a:xfrm>
        </p:spPr>
        <p:txBody>
          <a:bodyPr/>
          <a:lstStyle/>
          <a:p>
            <a:pPr indent="-341313">
              <a:buSzPct val="45000"/>
              <a:buFont typeface="Wingdings" pitchFamily="2" charset="2"/>
              <a:buChar char="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de-DE" dirty="0">
                <a:latin typeface="Times New Roman" panose="02020603050405020304" pitchFamily="18" charset="0"/>
              </a:rPr>
              <a:t>Мы видели относительно сложную формальную сторону русской системы вида глагола. В эту систему входят глаголы заимствованные из иностранных языков, которые такой системой не обладают</a:t>
            </a:r>
          </a:p>
          <a:p>
            <a:pPr indent="-341313">
              <a:buSzPct val="45000"/>
              <a:buFont typeface="Wingdings" pitchFamily="2" charset="2"/>
              <a:buChar char="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de-DE" dirty="0">
                <a:latin typeface="Times New Roman" panose="02020603050405020304" pitchFamily="18" charset="0"/>
              </a:rPr>
              <a:t>После заимствования возникают разные возможности: глагол может интерпретироваться как глагол несов. вида. Как таковой он может быть </a:t>
            </a:r>
            <a:r>
              <a:rPr lang="cs-CZ" altLang="de-DE" dirty="0" err="1">
                <a:latin typeface="Times New Roman" panose="02020603050405020304" pitchFamily="18" charset="0"/>
              </a:rPr>
              <a:t>imperfectivum</a:t>
            </a:r>
            <a:r>
              <a:rPr lang="cs-CZ" altLang="de-DE" dirty="0">
                <a:latin typeface="Times New Roman" panose="02020603050405020304" pitchFamily="18" charset="0"/>
              </a:rPr>
              <a:t> tantum (</a:t>
            </a:r>
            <a:r>
              <a:rPr lang="ru-RU" altLang="de-DE" dirty="0">
                <a:latin typeface="Times New Roman" panose="02020603050405020304" pitchFamily="18" charset="0"/>
              </a:rPr>
              <a:t>в пару не входит) или к нему может образоваться глагол сов. вида (</a:t>
            </a:r>
            <a:r>
              <a:rPr lang="ru-RU" altLang="de-DE" dirty="0" err="1">
                <a:latin typeface="Times New Roman" panose="02020603050405020304" pitchFamily="18" charset="0"/>
              </a:rPr>
              <a:t>префигацией</a:t>
            </a:r>
            <a:r>
              <a:rPr lang="ru-RU" altLang="de-DE" dirty="0">
                <a:latin typeface="Times New Roman" panose="02020603050405020304" pitchFamily="18" charset="0"/>
              </a:rPr>
              <a:t>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>
            <a:extLst>
              <a:ext uri="{FF2B5EF4-FFF2-40B4-BE49-F238E27FC236}">
                <a16:creationId xmlns:a16="http://schemas.microsoft.com/office/drawing/2014/main" id="{06391234-7B2A-DE4B-A9C6-5F2AD144F8F7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1874839" y="287338"/>
            <a:ext cx="8504237" cy="6335712"/>
          </a:xfrm>
        </p:spPr>
        <p:txBody>
          <a:bodyPr anchor="t"/>
          <a:lstStyle/>
          <a:p>
            <a:pPr marL="341313" indent="-339725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ru-RU" altLang="de-DE" sz="2800" dirty="0">
                <a:latin typeface="Times New Roman" panose="02020603050405020304" pitchFamily="18" charset="0"/>
              </a:rPr>
              <a:t>Если заимствованный глагол будет глаголом сов. вида, он может быть </a:t>
            </a:r>
            <a:r>
              <a:rPr lang="cs-CZ" altLang="de-DE" sz="2800" dirty="0" err="1">
                <a:latin typeface="Times New Roman" panose="02020603050405020304" pitchFamily="18" charset="0"/>
              </a:rPr>
              <a:t>perfectivum</a:t>
            </a:r>
            <a:r>
              <a:rPr lang="cs-CZ" altLang="de-DE" sz="2800" dirty="0">
                <a:latin typeface="Times New Roman" panose="02020603050405020304" pitchFamily="18" charset="0"/>
              </a:rPr>
              <a:t> tantum, </a:t>
            </a:r>
            <a:r>
              <a:rPr lang="ru-RU" altLang="de-DE" sz="2800" dirty="0">
                <a:latin typeface="Times New Roman" panose="02020603050405020304" pitchFamily="18" charset="0"/>
              </a:rPr>
              <a:t>или к нему может образоваться глагол несов. вида (</a:t>
            </a:r>
            <a:r>
              <a:rPr lang="ru-RU" altLang="de-DE" sz="2800" dirty="0" err="1">
                <a:latin typeface="Times New Roman" panose="02020603050405020304" pitchFamily="18" charset="0"/>
              </a:rPr>
              <a:t>суффигацией</a:t>
            </a:r>
            <a:r>
              <a:rPr lang="ru-RU" altLang="de-DE" sz="2800" dirty="0">
                <a:latin typeface="Times New Roman" panose="02020603050405020304" pitchFamily="18" charset="0"/>
              </a:rPr>
              <a:t>)</a:t>
            </a:r>
          </a:p>
          <a:p>
            <a:pPr marL="341313" indent="-339725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ru-RU" altLang="de-DE" sz="2800" dirty="0">
                <a:latin typeface="Times New Roman" panose="02020603050405020304" pitchFamily="18" charset="0"/>
              </a:rPr>
              <a:t>Может однако случиться, что заимствованный глагол будет двувидовым, не будет обладать формальными морфологическими средствами видовой пары, но – в отличие от глаголов </a:t>
            </a:r>
            <a:r>
              <a:rPr lang="cs-CZ" altLang="de-DE" sz="2800" dirty="0" err="1">
                <a:latin typeface="Times New Roman" panose="02020603050405020304" pitchFamily="18" charset="0"/>
              </a:rPr>
              <a:t>imperfectiva</a:t>
            </a:r>
            <a:r>
              <a:rPr lang="cs-CZ" altLang="de-DE" sz="2800" dirty="0">
                <a:latin typeface="Times New Roman" panose="02020603050405020304" pitchFamily="18" charset="0"/>
              </a:rPr>
              <a:t> tantum</a:t>
            </a:r>
            <a:r>
              <a:rPr lang="ru-RU" altLang="de-DE" sz="2800" dirty="0">
                <a:latin typeface="Times New Roman" panose="02020603050405020304" pitchFamily="18" charset="0"/>
              </a:rPr>
              <a:t> и глаголов </a:t>
            </a:r>
            <a:r>
              <a:rPr lang="cs-CZ" altLang="de-DE" sz="2800" dirty="0" err="1">
                <a:latin typeface="Times New Roman" panose="02020603050405020304" pitchFamily="18" charset="0"/>
              </a:rPr>
              <a:t>perfectiva</a:t>
            </a:r>
            <a:r>
              <a:rPr lang="cs-CZ" altLang="de-DE" sz="2800" dirty="0">
                <a:latin typeface="Times New Roman" panose="02020603050405020304" pitchFamily="18" charset="0"/>
              </a:rPr>
              <a:t> tantum</a:t>
            </a:r>
            <a:r>
              <a:rPr lang="ru-RU" altLang="de-DE" sz="2800" dirty="0">
                <a:latin typeface="Times New Roman" panose="02020603050405020304" pitchFamily="18" charset="0"/>
              </a:rPr>
              <a:t> – он работает в контекстах несов., как и сов. вида.</a:t>
            </a:r>
          </a:p>
          <a:p>
            <a:pPr marL="341313" indent="-339725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ru-RU" altLang="de-DE" sz="2800" dirty="0">
                <a:latin typeface="Times New Roman" panose="02020603050405020304" pitchFamily="18" charset="0"/>
              </a:rPr>
              <a:t>Все эти случаи реально существуют. Однако, положение еще более сложно, потому что данные констелляции не бывают обязательно стабильными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>
            <a:extLst>
              <a:ext uri="{FF2B5EF4-FFF2-40B4-BE49-F238E27FC236}">
                <a16:creationId xmlns:a16="http://schemas.microsoft.com/office/drawing/2014/main" id="{E0458E39-3F5A-8244-AC24-0B711EB99DEF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1874839" y="287339"/>
            <a:ext cx="8504237" cy="6480175"/>
          </a:xfrm>
        </p:spPr>
        <p:txBody>
          <a:bodyPr anchor="t"/>
          <a:lstStyle/>
          <a:p>
            <a:pPr marL="341313" indent="-339725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ru-RU" altLang="de-DE" sz="2800" dirty="0">
                <a:latin typeface="Times New Roman" panose="02020603050405020304" pitchFamily="18" charset="0"/>
              </a:rPr>
              <a:t>Глагол включавшийся в систему русского языка сначала как двувидовой, может в течение времени начать образовать специальные формы несов. или сов. вида </a:t>
            </a:r>
          </a:p>
          <a:p>
            <a:pPr marL="341313" indent="-339725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ru-RU" altLang="de-DE" sz="2800" dirty="0">
                <a:latin typeface="Times New Roman" panose="02020603050405020304" pitchFamily="18" charset="0"/>
              </a:rPr>
              <a:t>Но иногда это случается только в одном частичном значении данного глагола: он будет двувидовым в одном значении и будет входить в пару – в другом</a:t>
            </a:r>
          </a:p>
          <a:p>
            <a:pPr marL="341313" indent="-339725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Кстати, в</a:t>
            </a: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 это не противоречит системе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исконно русских глаголов. И там</a:t>
            </a: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один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глагол </a:t>
            </a: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</a:t>
            </a: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вида может входить в разные пары в разных значениях, т. е. </a:t>
            </a: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иметь разны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 «партнеров» сов. вида </a:t>
            </a: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разных значениях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или быть двувидовым только в одном значении:</a:t>
            </a:r>
            <a:endParaRPr lang="ru-RU" altLang="de-DE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>
            <a:extLst>
              <a:ext uri="{FF2B5EF4-FFF2-40B4-BE49-F238E27FC236}">
                <a16:creationId xmlns:a16="http://schemas.microsoft.com/office/drawing/2014/main" id="{5DA1B389-5F2F-D740-B2DF-5B73A2A85BCF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1874839" y="287339"/>
            <a:ext cx="8504237" cy="6480175"/>
          </a:xfrm>
        </p:spPr>
        <p:txBody>
          <a:bodyPr anchor="t"/>
          <a:lstStyle/>
          <a:p>
            <a:pPr marL="341313" indent="-339725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ru-RU" altLang="de-DE" sz="2800" dirty="0">
                <a:latin typeface="Times New Roman" panose="02020603050405020304" pitchFamily="18" charset="0"/>
              </a:rPr>
              <a:t>Глагол </a:t>
            </a:r>
            <a:r>
              <a:rPr lang="ru-RU" altLang="de-DE" sz="2800" i="1" dirty="0">
                <a:latin typeface="Times New Roman" panose="02020603050405020304" pitchFamily="18" charset="0"/>
              </a:rPr>
              <a:t>бежать</a:t>
            </a:r>
            <a:r>
              <a:rPr lang="ru-RU" altLang="de-DE" sz="2800" dirty="0">
                <a:latin typeface="Times New Roman" panose="02020603050405020304" pitchFamily="18" charset="0"/>
              </a:rPr>
              <a:t> двувидовой в значении ,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сбежать; совершить побег, в панике отступать, покидать поле боя</a:t>
            </a:r>
            <a:r>
              <a:rPr lang="ru-RU" altLang="de-DE" sz="2800" dirty="0">
                <a:latin typeface="Times New Roman" panose="02020603050405020304" pitchFamily="18" charset="0"/>
              </a:rPr>
              <a:t>‘ (,</a:t>
            </a:r>
            <a:r>
              <a:rPr lang="ru-RU" altLang="de-DE" sz="2800" dirty="0" err="1">
                <a:latin typeface="Times New Roman" panose="02020603050405020304" pitchFamily="18" charset="0"/>
              </a:rPr>
              <a:t>utíkat</a:t>
            </a:r>
            <a:r>
              <a:rPr lang="ru-RU" altLang="de-DE" sz="2800" dirty="0">
                <a:latin typeface="Times New Roman" panose="02020603050405020304" pitchFamily="18" charset="0"/>
              </a:rPr>
              <a:t>/</a:t>
            </a:r>
            <a:r>
              <a:rPr lang="ru-RU" altLang="de-DE" sz="2800" dirty="0" err="1">
                <a:latin typeface="Times New Roman" panose="02020603050405020304" pitchFamily="18" charset="0"/>
              </a:rPr>
              <a:t>utéct</a:t>
            </a:r>
            <a:r>
              <a:rPr lang="ru-RU" altLang="de-DE" sz="2800" dirty="0">
                <a:latin typeface="Times New Roman" panose="02020603050405020304" pitchFamily="18" charset="0"/>
              </a:rPr>
              <a:t>, </a:t>
            </a:r>
            <a:r>
              <a:rPr lang="ru-RU" altLang="de-DE" sz="2800" dirty="0" err="1">
                <a:latin typeface="Times New Roman" panose="02020603050405020304" pitchFamily="18" charset="0"/>
              </a:rPr>
              <a:t>prchat</a:t>
            </a:r>
            <a:r>
              <a:rPr lang="ru-RU" altLang="de-DE" sz="2800" dirty="0">
                <a:latin typeface="Times New Roman" panose="02020603050405020304" pitchFamily="18" charset="0"/>
              </a:rPr>
              <a:t>/</a:t>
            </a:r>
            <a:r>
              <a:rPr lang="ru-RU" altLang="de-DE" sz="2800" dirty="0" err="1">
                <a:latin typeface="Times New Roman" panose="02020603050405020304" pitchFamily="18" charset="0"/>
              </a:rPr>
              <a:t>prchnout</a:t>
            </a:r>
            <a:r>
              <a:rPr lang="ru-RU" altLang="de-DE" sz="2800" dirty="0">
                <a:latin typeface="Times New Roman" panose="02020603050405020304" pitchFamily="18" charset="0"/>
              </a:rPr>
              <a:t>‘), но в значении </a:t>
            </a:r>
            <a:r>
              <a:rPr lang="ru-RU" alt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быстро идти, торопиться, спешить куда-л.</a:t>
            </a:r>
            <a:r>
              <a:rPr lang="ru-RU" alt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‘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altLang="de-DE" sz="2800" dirty="0">
                <a:latin typeface="Times New Roman" panose="02020603050405020304" pitchFamily="18" charset="0"/>
              </a:rPr>
              <a:t>,</a:t>
            </a:r>
            <a:r>
              <a:rPr lang="ru-RU" altLang="de-DE" sz="2800" dirty="0" err="1">
                <a:latin typeface="Times New Roman" panose="02020603050405020304" pitchFamily="18" charset="0"/>
              </a:rPr>
              <a:t>běžet</a:t>
            </a:r>
            <a:r>
              <a:rPr lang="ru-RU" altLang="de-DE" sz="2800" dirty="0">
                <a:latin typeface="Times New Roman" panose="02020603050405020304" pitchFamily="18" charset="0"/>
              </a:rPr>
              <a:t> </a:t>
            </a:r>
            <a:r>
              <a:rPr lang="ru-RU" altLang="de-DE" sz="2800" dirty="0" err="1">
                <a:latin typeface="Times New Roman" panose="02020603050405020304" pitchFamily="18" charset="0"/>
              </a:rPr>
              <a:t>někam</a:t>
            </a:r>
            <a:r>
              <a:rPr lang="ru-RU" altLang="de-DE" sz="2800" dirty="0">
                <a:latin typeface="Times New Roman" panose="02020603050405020304" pitchFamily="18" charset="0"/>
              </a:rPr>
              <a:t>‘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он только несов. вида и входит в пару </a:t>
            </a:r>
            <a:r>
              <a:rPr lang="ru-RU" altLang="de-DE" sz="2800" dirty="0">
                <a:latin typeface="Times New Roman" panose="02020603050405020304" pitchFamily="18" charset="0"/>
              </a:rPr>
              <a:t>(</a:t>
            </a:r>
            <a:r>
              <a:rPr lang="ru-RU" altLang="de-DE" sz="2800" i="1" dirty="0">
                <a:latin typeface="Times New Roman" panose="02020603050405020304" pitchFamily="18" charset="0"/>
              </a:rPr>
              <a:t>бежать/побежать (куда-то)</a:t>
            </a:r>
            <a:r>
              <a:rPr lang="ru-RU" altLang="de-DE" sz="2800" dirty="0">
                <a:latin typeface="Times New Roman" panose="02020603050405020304" pitchFamily="18" charset="0"/>
              </a:rPr>
              <a:t> как </a:t>
            </a:r>
            <a:r>
              <a:rPr lang="ru-RU" altLang="de-DE" sz="2800" i="1" dirty="0">
                <a:latin typeface="Times New Roman" panose="02020603050405020304" pitchFamily="18" charset="0"/>
              </a:rPr>
              <a:t>идти/пойти</a:t>
            </a:r>
            <a:r>
              <a:rPr lang="ru-RU" altLang="de-DE" sz="2800" dirty="0">
                <a:latin typeface="Times New Roman" panose="02020603050405020304" pitchFamily="18" charset="0"/>
              </a:rPr>
              <a:t> </a:t>
            </a:r>
            <a:r>
              <a:rPr lang="ru-RU" altLang="de-DE" sz="2800" i="1" dirty="0">
                <a:latin typeface="Times New Roman" panose="02020603050405020304" pitchFamily="18" charset="0"/>
              </a:rPr>
              <a:t>(куда-то)</a:t>
            </a:r>
            <a:r>
              <a:rPr lang="ru-RU" altLang="de-DE" sz="2800" dirty="0">
                <a:latin typeface="Times New Roman" panose="02020603050405020304" pitchFamily="18" charset="0"/>
              </a:rPr>
              <a:t>)</a:t>
            </a:r>
          </a:p>
          <a:p>
            <a:pPr marL="341313" indent="-339725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ru-RU" alt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Будет ли заимствованный глагол функционировать как </a:t>
            </a:r>
            <a:r>
              <a:rPr lang="ru-RU" altLang="de-DE" sz="2800" dirty="0" err="1">
                <a:latin typeface="Times New Roman" panose="02020603050405020304" pitchFamily="18" charset="0"/>
              </a:rPr>
              <a:t>imperfectivum</a:t>
            </a:r>
            <a:r>
              <a:rPr lang="ru-RU" altLang="de-DE" sz="2800" dirty="0">
                <a:latin typeface="Times New Roman" panose="02020603050405020304" pitchFamily="18" charset="0"/>
              </a:rPr>
              <a:t> </a:t>
            </a:r>
            <a:r>
              <a:rPr lang="ru-RU" altLang="de-DE" sz="2800" dirty="0" err="1">
                <a:latin typeface="Times New Roman" panose="02020603050405020304" pitchFamily="18" charset="0"/>
              </a:rPr>
              <a:t>tantum</a:t>
            </a:r>
            <a:r>
              <a:rPr lang="ru-RU" alt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зависит от его значения, ср. </a:t>
            </a:r>
            <a:r>
              <a:rPr lang="ru-RU" altLang="de-DE" sz="2800" i="1" dirty="0">
                <a:latin typeface="Times New Roman" panose="02020603050405020304" pitchFamily="18" charset="0"/>
              </a:rPr>
              <a:t>флиртовать </a:t>
            </a:r>
            <a:r>
              <a:rPr lang="ru-RU" altLang="de-DE" sz="2800" dirty="0">
                <a:latin typeface="Times New Roman" panose="02020603050405020304" pitchFamily="18" charset="0"/>
              </a:rPr>
              <a:t>(по </a:t>
            </a:r>
            <a:r>
              <a:rPr lang="ru-RU" altLang="de-DE" sz="2800" dirty="0" err="1">
                <a:latin typeface="Times New Roman" panose="02020603050405020304" pitchFamily="18" charset="0"/>
              </a:rPr>
              <a:t>Вендлеру</a:t>
            </a:r>
            <a:r>
              <a:rPr lang="ru-RU" altLang="de-DE" sz="2800" dirty="0">
                <a:latin typeface="Times New Roman" panose="02020603050405020304" pitchFamily="18" charset="0"/>
              </a:rPr>
              <a:t> </a:t>
            </a:r>
            <a:r>
              <a:rPr lang="ru-RU" altLang="de-DE" sz="2800" dirty="0" err="1">
                <a:latin typeface="Times New Roman" panose="02020603050405020304" pitchFamily="18" charset="0"/>
              </a:rPr>
              <a:t>activity</a:t>
            </a:r>
            <a:r>
              <a:rPr lang="ru-RU" altLang="de-DE" sz="2800" dirty="0">
                <a:latin typeface="Times New Roman" panose="02020603050405020304" pitchFamily="18" charset="0"/>
              </a:rPr>
              <a:t>/</a:t>
            </a:r>
            <a:r>
              <a:rPr lang="cs-CZ" altLang="de-DE" sz="2800" dirty="0">
                <a:latin typeface="Times New Roman" panose="02020603050405020304" pitchFamily="18" charset="0"/>
              </a:rPr>
              <a:t> </a:t>
            </a:r>
            <a:r>
              <a:rPr lang="ru-RU" altLang="de-DE" sz="2800" dirty="0">
                <a:latin typeface="Times New Roman" panose="02020603050405020304" pitchFamily="18" charset="0"/>
              </a:rPr>
              <a:t>деятельность); в пару не входит, можно только образовать глаголы разных способов действия, напр. делимитативное </a:t>
            </a:r>
            <a:r>
              <a:rPr lang="ru-RU" altLang="de-DE" sz="2800" i="1" dirty="0">
                <a:latin typeface="Times New Roman" panose="02020603050405020304" pitchFamily="18" charset="0"/>
              </a:rPr>
              <a:t>пофлиртовать</a:t>
            </a:r>
            <a:r>
              <a:rPr lang="ru-RU" altLang="de-DE" sz="2800" dirty="0">
                <a:latin typeface="Times New Roman" panose="02020603050405020304" pitchFamily="18" charset="0"/>
              </a:rPr>
              <a:t> </a:t>
            </a:r>
            <a:endParaRPr lang="ru-RU" altLang="de-DE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Inhaltsplatzhalter 2">
            <a:extLst>
              <a:ext uri="{FF2B5EF4-FFF2-40B4-BE49-F238E27FC236}">
                <a16:creationId xmlns:a16="http://schemas.microsoft.com/office/drawing/2014/main" id="{C8B98468-F437-064B-9383-58E72206BE3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774825" y="260350"/>
            <a:ext cx="8642350" cy="6408738"/>
          </a:xfrm>
        </p:spPr>
        <p:txBody>
          <a:bodyPr/>
          <a:lstStyle/>
          <a:p>
            <a:pPr marL="457200" indent="-457200"/>
            <a:r>
              <a:rPr lang="ru-RU" altLang="de-DE">
                <a:latin typeface="Times New Roman" panose="02020603050405020304" pitchFamily="18" charset="0"/>
              </a:rPr>
              <a:t>Ср. тоже </a:t>
            </a:r>
            <a:r>
              <a:rPr lang="ru-RU" altLang="de-DE" i="1">
                <a:latin typeface="Times New Roman" panose="02020603050405020304" pitchFamily="18" charset="0"/>
              </a:rPr>
              <a:t>оперировать</a:t>
            </a:r>
            <a:r>
              <a:rPr lang="ru-RU" altLang="de-DE">
                <a:latin typeface="Times New Roman" panose="02020603050405020304" pitchFamily="18" charset="0"/>
              </a:rPr>
              <a:t> в значении </a:t>
            </a:r>
            <a:r>
              <a:rPr lang="cs-CZ" altLang="de-DE">
                <a:latin typeface="Times New Roman" panose="02020603050405020304" pitchFamily="18" charset="0"/>
              </a:rPr>
              <a:t>,</a:t>
            </a:r>
            <a:r>
              <a:rPr lang="ru-RU" altLang="de-CZ">
                <a:latin typeface="Times New Roman" panose="02020603050405020304" pitchFamily="18" charset="0"/>
              </a:rPr>
              <a:t>выполнять военные операции</a:t>
            </a:r>
            <a:r>
              <a:rPr lang="cs-CZ" altLang="de-DE">
                <a:latin typeface="Times New Roman" panose="02020603050405020304" pitchFamily="18" charset="0"/>
              </a:rPr>
              <a:t>‘</a:t>
            </a:r>
            <a:r>
              <a:rPr lang="ru-RU" altLang="de-DE">
                <a:latin typeface="Times New Roman" panose="02020603050405020304" pitchFamily="18" charset="0"/>
              </a:rPr>
              <a:t> (</a:t>
            </a:r>
            <a:r>
              <a:rPr lang="cs-CZ" altLang="de-DE">
                <a:latin typeface="Times New Roman" panose="02020603050405020304" pitchFamily="18" charset="0"/>
              </a:rPr>
              <a:t>,provádět vojenské akce‘</a:t>
            </a:r>
            <a:r>
              <a:rPr lang="ru-RU" altLang="de-DE">
                <a:latin typeface="Times New Roman" panose="02020603050405020304" pitchFamily="18" charset="0"/>
              </a:rPr>
              <a:t>), это </a:t>
            </a:r>
            <a:r>
              <a:rPr lang="cs-CZ" altLang="de-DE">
                <a:latin typeface="Times New Roman" panose="02020603050405020304" pitchFamily="18" charset="0"/>
              </a:rPr>
              <a:t>activity</a:t>
            </a:r>
            <a:r>
              <a:rPr lang="ru-RU" altLang="de-DE">
                <a:latin typeface="Times New Roman" panose="02020603050405020304" pitchFamily="18" charset="0"/>
              </a:rPr>
              <a:t>/деятельность, не имеющая «внутреннего предела», так что глагол – </a:t>
            </a:r>
            <a:r>
              <a:rPr lang="cs-CZ" altLang="de-DE">
                <a:latin typeface="Times New Roman" panose="02020603050405020304" pitchFamily="18" charset="0"/>
              </a:rPr>
              <a:t>imperfectivum tantum</a:t>
            </a:r>
            <a:endParaRPr lang="ru-RU" altLang="de-DE">
              <a:latin typeface="Times New Roman" panose="02020603050405020304" pitchFamily="18" charset="0"/>
            </a:endParaRPr>
          </a:p>
          <a:p>
            <a:pPr marL="457200" indent="-457200"/>
            <a:r>
              <a:rPr lang="ru-RU" altLang="de-DE">
                <a:latin typeface="Times New Roman" panose="02020603050405020304" pitchFamily="18" charset="0"/>
              </a:rPr>
              <a:t>Но </a:t>
            </a:r>
            <a:r>
              <a:rPr lang="ru-RU" altLang="de-DE" i="1">
                <a:latin typeface="Times New Roman" panose="02020603050405020304" pitchFamily="18" charset="0"/>
              </a:rPr>
              <a:t>оперировать</a:t>
            </a:r>
            <a:r>
              <a:rPr lang="ru-RU" altLang="de-DE">
                <a:latin typeface="Times New Roman" panose="02020603050405020304" pitchFamily="18" charset="0"/>
              </a:rPr>
              <a:t> в медицинском значении </a:t>
            </a:r>
            <a:r>
              <a:rPr lang="cs-CZ" altLang="de-DE">
                <a:latin typeface="Times New Roman" panose="02020603050405020304" pitchFamily="18" charset="0"/>
              </a:rPr>
              <a:t>,</a:t>
            </a:r>
            <a:r>
              <a:rPr lang="ru-RU" altLang="de-CZ">
                <a:latin typeface="Times New Roman" panose="02020603050405020304" pitchFamily="18" charset="0"/>
              </a:rPr>
              <a:t>производить</a:t>
            </a:r>
            <a:r>
              <a:rPr lang="ru-RU" altLang="de-DE">
                <a:latin typeface="Times New Roman" panose="02020603050405020304" pitchFamily="18" charset="0"/>
              </a:rPr>
              <a:t>/п</a:t>
            </a:r>
            <a:r>
              <a:rPr lang="ru-RU" altLang="de-CZ">
                <a:latin typeface="Times New Roman" panose="02020603050405020304" pitchFamily="18" charset="0"/>
              </a:rPr>
              <a:t>роизвести над кем-, чем-л. операцию</a:t>
            </a:r>
            <a:r>
              <a:rPr lang="cs-CZ" altLang="de-DE">
                <a:latin typeface="Times New Roman" panose="02020603050405020304" pitchFamily="18" charset="0"/>
              </a:rPr>
              <a:t>‘</a:t>
            </a:r>
            <a:r>
              <a:rPr lang="ru-RU" altLang="de-CZ">
                <a:latin typeface="Times New Roman" panose="02020603050405020304" pitchFamily="18" charset="0"/>
              </a:rPr>
              <a:t> (</a:t>
            </a:r>
            <a:r>
              <a:rPr lang="cs-CZ" altLang="de-DE">
                <a:latin typeface="Times New Roman" panose="02020603050405020304" pitchFamily="18" charset="0"/>
              </a:rPr>
              <a:t>,provádět medicinskou operaci‘</a:t>
            </a:r>
            <a:r>
              <a:rPr lang="ru-RU" altLang="de-CZ">
                <a:latin typeface="Times New Roman" panose="02020603050405020304" pitchFamily="18" charset="0"/>
              </a:rPr>
              <a:t>) по Вендлеру </a:t>
            </a:r>
            <a:r>
              <a:rPr lang="cs-CZ" altLang="de-DE">
                <a:latin typeface="Times New Roman" panose="02020603050405020304" pitchFamily="18" charset="0"/>
              </a:rPr>
              <a:t>accomplishment</a:t>
            </a:r>
            <a:r>
              <a:rPr lang="ru-RU" altLang="de-DE">
                <a:latin typeface="Times New Roman" panose="02020603050405020304" pitchFamily="18" charset="0"/>
              </a:rPr>
              <a:t>/свершение, так что здесь возможны оба вида</a:t>
            </a:r>
          </a:p>
          <a:p>
            <a:pPr marL="457200" indent="-457200"/>
            <a:r>
              <a:rPr lang="ru-RU" altLang="de-DE">
                <a:latin typeface="Times New Roman" panose="02020603050405020304" pitchFamily="18" charset="0"/>
              </a:rPr>
              <a:t>Однако в литературе обращают внимание на то, что пока существуют два глагола сов. вида, находящиеся друг к другу в конкуренции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DE754D42-D93E-2C47-B3B0-878896DAF5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847850" y="188914"/>
            <a:ext cx="8223250" cy="6408737"/>
          </a:xfrm>
        </p:spPr>
        <p:txBody>
          <a:bodyPr/>
          <a:lstStyle/>
          <a:p>
            <a:pPr marL="334963" indent="-334963">
              <a:buSzPct val="45000"/>
              <a:buFont typeface="Wingdings" pitchFamily="2" charset="2"/>
              <a:buChar char=""/>
              <a:tabLst>
                <a:tab pos="334963" algn="l"/>
                <a:tab pos="439738" algn="l"/>
                <a:tab pos="889000" algn="l"/>
                <a:tab pos="1338263" algn="l"/>
                <a:tab pos="1787525" algn="l"/>
                <a:tab pos="2236788" algn="l"/>
                <a:tab pos="2686050" algn="l"/>
                <a:tab pos="3135313" algn="l"/>
                <a:tab pos="3584575" algn="l"/>
                <a:tab pos="4033838" algn="l"/>
                <a:tab pos="4483100" algn="l"/>
                <a:tab pos="4932363" algn="l"/>
                <a:tab pos="5381625" algn="l"/>
                <a:tab pos="5830888" algn="l"/>
                <a:tab pos="6280150" algn="l"/>
                <a:tab pos="6729413" algn="l"/>
                <a:tab pos="7178675" algn="l"/>
                <a:tab pos="7627938" algn="l"/>
                <a:tab pos="8077200" algn="l"/>
                <a:tab pos="8526463" algn="l"/>
                <a:tab pos="8975725" algn="l"/>
              </a:tabLst>
            </a:pPr>
            <a:r>
              <a:rPr lang="ru-RU" altLang="de-DE">
                <a:latin typeface="Times New Roman" panose="02020603050405020304" pitchFamily="18" charset="0"/>
              </a:rPr>
              <a:t>Интеграция заимствованных глаголов происходит на основе продуктивных глагольных классов, именно </a:t>
            </a:r>
            <a:r>
              <a:rPr lang="cs-CZ" altLang="de-DE">
                <a:latin typeface="Times New Roman" panose="02020603050405020304" pitchFamily="18" charset="0"/>
              </a:rPr>
              <a:t>IV (</a:t>
            </a:r>
            <a:r>
              <a:rPr lang="ru-RU" altLang="de-DE">
                <a:latin typeface="Times New Roman" panose="02020603050405020304" pitchFamily="18" charset="0"/>
              </a:rPr>
              <a:t>глаголы на </a:t>
            </a:r>
            <a:r>
              <a:rPr lang="cs-CZ" altLang="de-DE">
                <a:latin typeface="Times New Roman" panose="02020603050405020304" pitchFamily="18" charset="0"/>
              </a:rPr>
              <a:t>-</a:t>
            </a:r>
            <a:r>
              <a:rPr lang="cs-CZ" altLang="de-DE" i="1">
                <a:latin typeface="Times New Roman" panose="02020603050405020304" pitchFamily="18" charset="0"/>
              </a:rPr>
              <a:t>нуть</a:t>
            </a:r>
            <a:r>
              <a:rPr lang="cs-CZ" altLang="de-DE">
                <a:latin typeface="Times New Roman" panose="02020603050405020304" pitchFamily="18" charset="0"/>
              </a:rPr>
              <a:t>)</a:t>
            </a:r>
            <a:r>
              <a:rPr lang="ru-RU" altLang="de-DE">
                <a:latin typeface="Times New Roman" panose="02020603050405020304" pitchFamily="18" charset="0"/>
              </a:rPr>
              <a:t>, </a:t>
            </a:r>
            <a:r>
              <a:rPr lang="cs-CZ" altLang="de-DE">
                <a:latin typeface="Times New Roman" panose="02020603050405020304" pitchFamily="18" charset="0"/>
              </a:rPr>
              <a:t>V (</a:t>
            </a:r>
            <a:r>
              <a:rPr lang="ru-RU" altLang="de-DE">
                <a:latin typeface="Times New Roman" panose="02020603050405020304" pitchFamily="18" charset="0"/>
              </a:rPr>
              <a:t>глаголы </a:t>
            </a:r>
            <a:r>
              <a:rPr lang="cs-CZ" altLang="de-DE">
                <a:latin typeface="Times New Roman" panose="02020603050405020304" pitchFamily="18" charset="0"/>
              </a:rPr>
              <a:t>II </a:t>
            </a:r>
            <a:r>
              <a:rPr lang="ru-RU" altLang="de-DE">
                <a:latin typeface="Times New Roman" panose="02020603050405020304" pitchFamily="18" charset="0"/>
              </a:rPr>
              <a:t>спряжения на </a:t>
            </a:r>
            <a:r>
              <a:rPr lang="cs-CZ" altLang="de-DE">
                <a:latin typeface="Times New Roman" panose="02020603050405020304" pitchFamily="18" charset="0"/>
              </a:rPr>
              <a:t>-</a:t>
            </a:r>
            <a:r>
              <a:rPr lang="ru-RU" altLang="de-DE" i="1">
                <a:latin typeface="Times New Roman" panose="02020603050405020304" pitchFamily="18" charset="0"/>
              </a:rPr>
              <a:t>и</a:t>
            </a:r>
            <a:r>
              <a:rPr lang="cs-CZ" altLang="de-DE" i="1">
                <a:latin typeface="Times New Roman" panose="02020603050405020304" pitchFamily="18" charset="0"/>
              </a:rPr>
              <a:t>ть</a:t>
            </a:r>
            <a:r>
              <a:rPr lang="cs-CZ" altLang="de-DE">
                <a:latin typeface="Times New Roman" panose="02020603050405020304" pitchFamily="18" charset="0"/>
              </a:rPr>
              <a:t>)</a:t>
            </a:r>
            <a:r>
              <a:rPr lang="ru-RU" altLang="de-DE">
                <a:latin typeface="Times New Roman" panose="02020603050405020304" pitchFamily="18" charset="0"/>
              </a:rPr>
              <a:t> и прежде всего </a:t>
            </a:r>
            <a:r>
              <a:rPr lang="cs-CZ" altLang="de-DE">
                <a:latin typeface="Times New Roman" panose="02020603050405020304" pitchFamily="18" charset="0"/>
              </a:rPr>
              <a:t>III</a:t>
            </a:r>
            <a:r>
              <a:rPr lang="ru-RU" altLang="de-DE">
                <a:latin typeface="Times New Roman" panose="02020603050405020304" pitchFamily="18" charset="0"/>
              </a:rPr>
              <a:t> </a:t>
            </a:r>
            <a:r>
              <a:rPr lang="cs-CZ" altLang="de-DE">
                <a:latin typeface="Times New Roman" panose="02020603050405020304" pitchFamily="18" charset="0"/>
              </a:rPr>
              <a:t>(</a:t>
            </a:r>
            <a:r>
              <a:rPr lang="ru-RU" altLang="de-DE">
                <a:latin typeface="Times New Roman" panose="02020603050405020304" pitchFamily="18" charset="0"/>
              </a:rPr>
              <a:t>глаголы на </a:t>
            </a:r>
            <a:r>
              <a:rPr lang="cs-CZ" altLang="de-DE">
                <a:latin typeface="Times New Roman" panose="02020603050405020304" pitchFamily="18" charset="0"/>
              </a:rPr>
              <a:t>-</a:t>
            </a:r>
            <a:r>
              <a:rPr lang="cs-CZ" altLang="de-DE" i="1">
                <a:latin typeface="Times New Roman" panose="02020603050405020304" pitchFamily="18" charset="0"/>
              </a:rPr>
              <a:t>овать</a:t>
            </a:r>
            <a:r>
              <a:rPr lang="cs-CZ" altLang="de-DE">
                <a:latin typeface="Times New Roman" panose="02020603050405020304" pitchFamily="18" charset="0"/>
              </a:rPr>
              <a:t>)</a:t>
            </a:r>
          </a:p>
          <a:p>
            <a:pPr marL="334963" indent="-334963">
              <a:buSzPct val="45000"/>
              <a:buFont typeface="Wingdings" pitchFamily="2" charset="2"/>
              <a:buChar char=""/>
              <a:tabLst>
                <a:tab pos="334963" algn="l"/>
                <a:tab pos="439738" algn="l"/>
                <a:tab pos="889000" algn="l"/>
                <a:tab pos="1338263" algn="l"/>
                <a:tab pos="1787525" algn="l"/>
                <a:tab pos="2236788" algn="l"/>
                <a:tab pos="2686050" algn="l"/>
                <a:tab pos="3135313" algn="l"/>
                <a:tab pos="3584575" algn="l"/>
                <a:tab pos="4033838" algn="l"/>
                <a:tab pos="4483100" algn="l"/>
                <a:tab pos="4932363" algn="l"/>
                <a:tab pos="5381625" algn="l"/>
                <a:tab pos="5830888" algn="l"/>
                <a:tab pos="6280150" algn="l"/>
                <a:tab pos="6729413" algn="l"/>
                <a:tab pos="7178675" algn="l"/>
                <a:tab pos="7627938" algn="l"/>
                <a:tab pos="8077200" algn="l"/>
                <a:tab pos="8526463" algn="l"/>
                <a:tab pos="8975725" algn="l"/>
              </a:tabLst>
            </a:pPr>
            <a:r>
              <a:rPr lang="ru-RU" altLang="de-DE">
                <a:latin typeface="Times New Roman" panose="02020603050405020304" pitchFamily="18" charset="0"/>
              </a:rPr>
              <a:t>Проблемой является, однако, интеграция глаголов иностранного происхождения в грамматическую категорию вида глагола: новый глагол происходит из языка, в котором нет грамматической категории вида (это напр. немецкий язык) или где категория вида работает на совсем других принципах (это касается английского и французского языков).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Inhaltsplatzhalter 2">
            <a:extLst>
              <a:ext uri="{FF2B5EF4-FFF2-40B4-BE49-F238E27FC236}">
                <a16:creationId xmlns:a16="http://schemas.microsoft.com/office/drawing/2014/main" id="{CCE49CB4-E76C-A742-9D8B-4F98B48B758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847851" y="260350"/>
            <a:ext cx="8569325" cy="6408738"/>
          </a:xfrm>
        </p:spPr>
        <p:txBody>
          <a:bodyPr/>
          <a:lstStyle/>
          <a:p>
            <a:pPr marL="457200" indent="-457200"/>
            <a:r>
              <a:rPr lang="ru-RU" altLang="de-DE" i="1">
                <a:latin typeface="Times New Roman" panose="02020603050405020304" pitchFamily="18" charset="0"/>
              </a:rPr>
              <a:t>Певицу Викторию Дайнеко </a:t>
            </a:r>
            <a:r>
              <a:rPr lang="ru-RU" altLang="de-DE" i="1" u="sng">
                <a:latin typeface="Times New Roman" panose="02020603050405020304" pitchFamily="18" charset="0"/>
              </a:rPr>
              <a:t>прооперировали</a:t>
            </a:r>
            <a:r>
              <a:rPr lang="ru-RU" altLang="de-DE" i="1">
                <a:latin typeface="Times New Roman" panose="02020603050405020304" pitchFamily="18" charset="0"/>
              </a:rPr>
              <a:t> в одной из столичных клиник</a:t>
            </a:r>
            <a:r>
              <a:rPr lang="ru-RU" altLang="de-DE">
                <a:latin typeface="Times New Roman" panose="02020603050405020304" pitchFamily="18" charset="0"/>
              </a:rPr>
              <a:t>. / </a:t>
            </a:r>
            <a:r>
              <a:rPr lang="ru-RU" altLang="de-DE" i="1">
                <a:latin typeface="Times New Roman" panose="02020603050405020304" pitchFamily="18" charset="0"/>
              </a:rPr>
              <a:t>Маминому брату </a:t>
            </a:r>
            <a:r>
              <a:rPr lang="ru-RU" altLang="de-DE" i="1" u="sng">
                <a:latin typeface="Times New Roman" panose="02020603050405020304" pitchFamily="18" charset="0"/>
              </a:rPr>
              <a:t>соперировали</a:t>
            </a:r>
            <a:r>
              <a:rPr lang="ru-RU" altLang="de-DE" i="1">
                <a:latin typeface="Times New Roman" panose="02020603050405020304" pitchFamily="18" charset="0"/>
              </a:rPr>
              <a:t> грыжу очень удачно</a:t>
            </a:r>
            <a:r>
              <a:rPr lang="ru-RU" altLang="de-DE">
                <a:latin typeface="Times New Roman" panose="02020603050405020304" pitchFamily="18" charset="0"/>
              </a:rPr>
              <a:t>.</a:t>
            </a:r>
          </a:p>
          <a:p>
            <a:pPr marL="457200" indent="-457200"/>
            <a:r>
              <a:rPr lang="ru-RU" altLang="de-DE">
                <a:latin typeface="Times New Roman" panose="02020603050405020304" pitchFamily="18" charset="0"/>
              </a:rPr>
              <a:t>Но кроме того, простой глагол – как мы видели в конце концов на основе перифразы из словаря </a:t>
            </a:r>
            <a:r>
              <a:rPr lang="cs-CZ" altLang="de-DE">
                <a:latin typeface="Times New Roman" panose="02020603050405020304" pitchFamily="18" charset="0"/>
              </a:rPr>
              <a:t>(</a:t>
            </a:r>
            <a:r>
              <a:rPr lang="ru-RU" altLang="de-DE">
                <a:latin typeface="Times New Roman" panose="02020603050405020304" pitchFamily="18" charset="0"/>
              </a:rPr>
              <a:t>ср. </a:t>
            </a:r>
            <a:r>
              <a:rPr lang="ru-RU" altLang="de-CZ" i="1">
                <a:latin typeface="Times New Roman" panose="02020603050405020304" pitchFamily="18" charset="0"/>
              </a:rPr>
              <a:t>производить</a:t>
            </a:r>
            <a:r>
              <a:rPr lang="ru-RU" altLang="de-DE" i="1">
                <a:latin typeface="Times New Roman" panose="02020603050405020304" pitchFamily="18" charset="0"/>
              </a:rPr>
              <a:t>/п</a:t>
            </a:r>
            <a:r>
              <a:rPr lang="ru-RU" altLang="de-CZ" i="1">
                <a:latin typeface="Times New Roman" panose="02020603050405020304" pitchFamily="18" charset="0"/>
              </a:rPr>
              <a:t>роизвести операцию</a:t>
            </a:r>
            <a:r>
              <a:rPr lang="cs-CZ" altLang="de-DE">
                <a:latin typeface="Times New Roman" panose="02020603050405020304" pitchFamily="18" charset="0"/>
              </a:rPr>
              <a:t>) </a:t>
            </a:r>
            <a:r>
              <a:rPr lang="ru-RU" altLang="de-DE">
                <a:latin typeface="Times New Roman" panose="02020603050405020304" pitchFamily="18" charset="0"/>
              </a:rPr>
              <a:t>– все еще может быть двувидовым, т. е. выступать в контекстах требующих формы сов. вида:</a:t>
            </a:r>
          </a:p>
          <a:p>
            <a:pPr marL="457200" indent="-457200"/>
            <a:r>
              <a:rPr lang="ru-RU" altLang="de-DE" i="1">
                <a:latin typeface="Times New Roman" panose="02020603050405020304" pitchFamily="18" charset="0"/>
              </a:rPr>
              <a:t>Моему мужу оперировали [грыжу] в 5 лет, ничего не помогло</a:t>
            </a:r>
            <a:r>
              <a:rPr lang="de-DE" altLang="de-DE">
                <a:latin typeface="Times New Roman" panose="02020603050405020304" pitchFamily="18" charset="0"/>
              </a:rPr>
              <a:t> </a:t>
            </a:r>
          </a:p>
          <a:p>
            <a:pPr marL="457200" indent="-457200"/>
            <a:r>
              <a:rPr lang="ru-RU" altLang="de-DE">
                <a:latin typeface="Times New Roman" panose="02020603050405020304" pitchFamily="18" charset="0"/>
              </a:rPr>
              <a:t>Так что можно констатировать, что у глагола </a:t>
            </a:r>
            <a:r>
              <a:rPr lang="ru-RU" altLang="de-DE" i="1">
                <a:latin typeface="Times New Roman" panose="02020603050405020304" pitchFamily="18" charset="0"/>
              </a:rPr>
              <a:t>оперировать</a:t>
            </a:r>
            <a:r>
              <a:rPr lang="ru-RU" altLang="de-DE">
                <a:latin typeface="Times New Roman" panose="02020603050405020304" pitchFamily="18" charset="0"/>
              </a:rPr>
              <a:t> одно значение – семантически регулярно – </a:t>
            </a:r>
            <a:r>
              <a:rPr lang="cs-CZ" altLang="de-DE">
                <a:latin typeface="Times New Roman" panose="02020603050405020304" pitchFamily="18" charset="0"/>
              </a:rPr>
              <a:t>imperfectivum tantum</a:t>
            </a:r>
            <a:r>
              <a:rPr lang="ru-RU" altLang="de-DE">
                <a:latin typeface="Times New Roman" panose="02020603050405020304" pitchFamily="18" charset="0"/>
              </a:rPr>
              <a:t>, другое значение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Inhaltsplatzhalter 2">
            <a:extLst>
              <a:ext uri="{FF2B5EF4-FFF2-40B4-BE49-F238E27FC236}">
                <a16:creationId xmlns:a16="http://schemas.microsoft.com/office/drawing/2014/main" id="{36959E12-8014-C641-B478-4B2681A151F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774825" y="333376"/>
            <a:ext cx="8642350" cy="6335713"/>
          </a:xfrm>
        </p:spPr>
        <p:txBody>
          <a:bodyPr/>
          <a:lstStyle/>
          <a:p>
            <a:pPr marL="457200" indent="-457200"/>
            <a:r>
              <a:rPr lang="ru-RU" altLang="de-DE" dirty="0">
                <a:latin typeface="Times New Roman" panose="02020603050405020304" pitchFamily="18" charset="0"/>
              </a:rPr>
              <a:t>является факультативно двувидовым и в то же время образует факультативную пару, но глаголом сов. вида выступают две конкурирующие друг другу формы с разными приставками…</a:t>
            </a:r>
          </a:p>
          <a:p>
            <a:pPr marL="457200" indent="-457200"/>
            <a:r>
              <a:rPr lang="ru-RU" altLang="de-DE" dirty="0">
                <a:latin typeface="Times New Roman" panose="02020603050405020304" pitchFamily="18" charset="0"/>
              </a:rPr>
              <a:t>Большинство заимствованных глаголов интегрируются как глаголы несов. вида или двувидовые. Если семантика предполагает видовую пару, может возникнуть глагол сов. вида с помощью приставки </a:t>
            </a:r>
            <a:r>
              <a:rPr lang="ru-RU" altLang="de-DE" i="1" dirty="0">
                <a:latin typeface="Times New Roman" panose="02020603050405020304" pitchFamily="18" charset="0"/>
              </a:rPr>
              <a:t>(формулировать - сформулировать)</a:t>
            </a:r>
          </a:p>
          <a:p>
            <a:pPr marL="457200" indent="-457200"/>
            <a:r>
              <a:rPr lang="ru-RU" altLang="de-DE" dirty="0">
                <a:latin typeface="Times New Roman" panose="02020603050405020304" pitchFamily="18" charset="0"/>
              </a:rPr>
              <a:t>Есть, однако, интересное исключение:</a:t>
            </a:r>
            <a:r>
              <a:rPr lang="cs-CZ" altLang="de-DE" dirty="0">
                <a:latin typeface="Times New Roman" panose="02020603050405020304" pitchFamily="18" charset="0"/>
              </a:rPr>
              <a:t> </a:t>
            </a:r>
            <a:r>
              <a:rPr lang="ru-RU" altLang="de-DE" dirty="0">
                <a:latin typeface="Times New Roman" panose="02020603050405020304" pitchFamily="18" charset="0"/>
              </a:rPr>
              <a:t>глаголы на </a:t>
            </a:r>
            <a:br>
              <a:rPr lang="ru-RU" altLang="de-DE" dirty="0">
                <a:latin typeface="Times New Roman" panose="02020603050405020304" pitchFamily="18" charset="0"/>
              </a:rPr>
            </a:br>
            <a:r>
              <a:rPr lang="cs-CZ" altLang="de-DE" dirty="0">
                <a:latin typeface="Times New Roman" panose="02020603050405020304" pitchFamily="18" charset="0"/>
              </a:rPr>
              <a:t>-</a:t>
            </a:r>
            <a:r>
              <a:rPr lang="ru-RU" altLang="de-DE" i="1" dirty="0" err="1">
                <a:latin typeface="Times New Roman" panose="02020603050405020304" pitchFamily="18" charset="0"/>
              </a:rPr>
              <a:t>ов</a:t>
            </a:r>
            <a:r>
              <a:rPr lang="cs-CZ" altLang="de-DE" i="1" dirty="0">
                <a:latin typeface="Times New Roman" panose="02020603050405020304" pitchFamily="18" charset="0"/>
              </a:rPr>
              <a:t>á</a:t>
            </a:r>
            <a:r>
              <a:rPr lang="cs-CZ" altLang="de-DE" dirty="0">
                <a:latin typeface="Times New Roman" panose="02020603050405020304" pitchFamily="18" charset="0"/>
              </a:rPr>
              <a:t>- (</a:t>
            </a:r>
            <a:r>
              <a:rPr lang="ru-RU" altLang="de-DE" dirty="0">
                <a:latin typeface="Times New Roman" panose="02020603050405020304" pitchFamily="18" charset="0"/>
              </a:rPr>
              <a:t>с ударением на суффиксе</a:t>
            </a:r>
            <a:r>
              <a:rPr lang="cs-CZ" altLang="de-DE" dirty="0">
                <a:latin typeface="Times New Roman" panose="02020603050405020304" pitchFamily="18" charset="0"/>
              </a:rPr>
              <a:t>)</a:t>
            </a:r>
            <a:r>
              <a:rPr lang="ru-RU" altLang="de-DE" dirty="0">
                <a:latin typeface="Times New Roman" panose="02020603050405020304" pitchFamily="18" charset="0"/>
              </a:rPr>
              <a:t> в процессе интеграции воспринимаются часто как глаголы сов. вида и к ним образуется глагол несов. вида с помощью суффикса: </a:t>
            </a:r>
            <a:r>
              <a:rPr lang="ru-RU" altLang="de-DE" i="1" dirty="0">
                <a:latin typeface="Times New Roman" panose="02020603050405020304" pitchFamily="18" charset="0"/>
              </a:rPr>
              <a:t>реализовывать – реализовать</a:t>
            </a:r>
            <a:endParaRPr lang="ru-RU" altLang="de-DE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Inhaltsplatzhalter 2">
            <a:extLst>
              <a:ext uri="{FF2B5EF4-FFF2-40B4-BE49-F238E27FC236}">
                <a16:creationId xmlns:a16="http://schemas.microsoft.com/office/drawing/2014/main" id="{705CD362-2264-1F42-93AE-9F6FDEDC9A9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774825" y="333375"/>
            <a:ext cx="8642350" cy="6191250"/>
          </a:xfrm>
        </p:spPr>
        <p:txBody>
          <a:bodyPr/>
          <a:lstStyle/>
          <a:p>
            <a:pPr marL="457200" indent="-457200"/>
            <a:r>
              <a:rPr lang="ru-RU" altLang="de-CZ">
                <a:latin typeface="Times New Roman" panose="02020603050405020304" pitchFamily="18" charset="0"/>
              </a:rPr>
              <a:t>«</a:t>
            </a:r>
            <a:r>
              <a:rPr lang="de-CZ" altLang="de-CZ">
                <a:latin typeface="Times New Roman" panose="02020603050405020304" pitchFamily="18" charset="0"/>
              </a:rPr>
              <a:t>В последние десятилетия можно также говорить о повышении активности вторичной имперфекти</a:t>
            </a:r>
            <a:r>
              <a:rPr lang="ru-RU" altLang="de-CZ">
                <a:latin typeface="Times New Roman" panose="02020603050405020304" pitchFamily="18" charset="0"/>
              </a:rPr>
              <a:t>-</a:t>
            </a:r>
            <a:r>
              <a:rPr lang="de-CZ" altLang="de-CZ">
                <a:latin typeface="Times New Roman" panose="02020603050405020304" pitchFamily="18" charset="0"/>
              </a:rPr>
              <a:t>вации. Об этом свидетельствуют многие факты. 1) Поведение двувидовых глаголов – они продолжают дифференцироваться по виду не только с помощью приставок (ср. </a:t>
            </a:r>
            <a:r>
              <a:rPr lang="de-CZ" altLang="de-CZ" i="1">
                <a:latin typeface="Times New Roman" panose="02020603050405020304" pitchFamily="18" charset="0"/>
              </a:rPr>
              <a:t>спрогнозировать</a:t>
            </a:r>
            <a:r>
              <a:rPr lang="de-CZ" altLang="de-CZ">
                <a:latin typeface="Times New Roman" panose="02020603050405020304" pitchFamily="18" charset="0"/>
              </a:rPr>
              <a:t>), но и с помощью вторичной имперфективации. Ср. новообразования </a:t>
            </a:r>
            <a:r>
              <a:rPr lang="de-CZ" altLang="de-CZ" i="1">
                <a:latin typeface="Times New Roman" panose="02020603050405020304" pitchFamily="18" charset="0"/>
              </a:rPr>
              <a:t>аккредитовывать, демобилизовывать, легализо</a:t>
            </a:r>
            <a:r>
              <a:rPr lang="ru-RU" altLang="de-CZ" i="1">
                <a:latin typeface="Times New Roman" panose="02020603050405020304" pitchFamily="18" charset="0"/>
              </a:rPr>
              <a:t>-</a:t>
            </a:r>
            <a:r>
              <a:rPr lang="de-CZ" altLang="de-CZ" i="1">
                <a:latin typeface="Times New Roman" panose="02020603050405020304" pitchFamily="18" charset="0"/>
              </a:rPr>
              <a:t>вывать, нормализовывать, нейтрализовывать.</a:t>
            </a:r>
            <a:r>
              <a:rPr lang="ru-RU" altLang="de-CZ">
                <a:latin typeface="Times New Roman" panose="02020603050405020304" pitchFamily="18" charset="0"/>
              </a:rPr>
              <a:t>» (Гловинская 2010: 191)</a:t>
            </a:r>
            <a:r>
              <a:rPr lang="de-CZ" altLang="de-CZ" i="1">
                <a:latin typeface="Times New Roman" panose="02020603050405020304" pitchFamily="18" charset="0"/>
              </a:rPr>
              <a:t> </a:t>
            </a:r>
            <a:endParaRPr lang="cs-CZ" altLang="de-DE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Inhaltsplatzhalter 2">
            <a:extLst>
              <a:ext uri="{FF2B5EF4-FFF2-40B4-BE49-F238E27FC236}">
                <a16:creationId xmlns:a16="http://schemas.microsoft.com/office/drawing/2014/main" id="{4B7277FF-6C17-2549-B295-A459AE1A441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774825" y="333375"/>
            <a:ext cx="8642350" cy="6191250"/>
          </a:xfrm>
        </p:spPr>
        <p:txBody>
          <a:bodyPr/>
          <a:lstStyle/>
          <a:p>
            <a:pPr marL="457200" indent="-457200"/>
            <a:r>
              <a:rPr lang="ru-RU" altLang="de-DE">
                <a:latin typeface="Times New Roman" panose="02020603050405020304" pitchFamily="18" charset="0"/>
              </a:rPr>
              <a:t>Разные частичные значения глагола несов. вида могут связываться с разными приставками для выражения сов. вида, ср. напр. </a:t>
            </a:r>
            <a:r>
              <a:rPr lang="ru-RU" altLang="de-DE" i="1">
                <a:latin typeface="Times New Roman" panose="02020603050405020304" pitchFamily="18" charset="0"/>
              </a:rPr>
              <a:t>рекомендовать – порекомендовать</a:t>
            </a:r>
            <a:r>
              <a:rPr lang="ru-RU" altLang="de-DE">
                <a:latin typeface="Times New Roman" panose="02020603050405020304" pitchFamily="18" charset="0"/>
              </a:rPr>
              <a:t> ,raditʻ (как </a:t>
            </a:r>
            <a:r>
              <a:rPr lang="ru-RU" altLang="de-DE" i="1">
                <a:latin typeface="Times New Roman" panose="02020603050405020304" pitchFamily="18" charset="0"/>
              </a:rPr>
              <a:t>советовать - посоветовать</a:t>
            </a:r>
            <a:r>
              <a:rPr lang="ru-RU" altLang="de-DE">
                <a:latin typeface="Times New Roman" panose="02020603050405020304" pitchFamily="18" charset="0"/>
              </a:rPr>
              <a:t>), но </a:t>
            </a:r>
            <a:r>
              <a:rPr lang="ru-RU" altLang="de-DE" i="1">
                <a:latin typeface="Times New Roman" panose="02020603050405020304" pitchFamily="18" charset="0"/>
              </a:rPr>
              <a:t>рекомендовать – зарекомендовать (себя)</a:t>
            </a:r>
            <a:r>
              <a:rPr lang="ru-RU" altLang="de-DE">
                <a:latin typeface="Times New Roman" panose="02020603050405020304" pitchFamily="18" charset="0"/>
              </a:rPr>
              <a:t> ,</a:t>
            </a:r>
            <a:r>
              <a:rPr lang="ru-RU" altLang="de-CZ">
                <a:latin typeface="Times New Roman" panose="02020603050405020304" pitchFamily="18" charset="0"/>
              </a:rPr>
              <a:t>давая благоприятный отзыв, предложить (предлагать) использовать кого-либо на работе, службе</a:t>
            </a:r>
            <a:r>
              <a:rPr lang="ru-RU" altLang="de-DE">
                <a:latin typeface="Times New Roman" panose="02020603050405020304" pitchFamily="18" charset="0"/>
              </a:rPr>
              <a:t>ʻ</a:t>
            </a:r>
            <a:r>
              <a:rPr lang="ru-RU" altLang="de-CZ">
                <a:latin typeface="Times New Roman" panose="02020603050405020304" pitchFamily="18" charset="0"/>
              </a:rPr>
              <a:t> </a:t>
            </a:r>
            <a:r>
              <a:rPr lang="ru-RU" altLang="de-DE">
                <a:latin typeface="Times New Roman" panose="02020603050405020304" pitchFamily="18" charset="0"/>
              </a:rPr>
              <a:t>(,uvést se, ukázat se jakoʻ) </a:t>
            </a:r>
            <a:r>
              <a:rPr lang="ru-RU" altLang="de-DE" i="1">
                <a:latin typeface="Times New Roman" panose="02020603050405020304" pitchFamily="18" charset="0"/>
              </a:rPr>
              <a:t>(Он зарекомендовал себя хорошим работником)</a:t>
            </a:r>
            <a:endParaRPr lang="ru-RU" altLang="de-DE">
              <a:latin typeface="Times New Roman" panose="02020603050405020304" pitchFamily="18" charset="0"/>
            </a:endParaRPr>
          </a:p>
          <a:p>
            <a:pPr marL="457200" indent="-457200"/>
            <a:endParaRPr lang="ru-RU" altLang="de-DE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Inhaltsplatzhalter 2">
            <a:extLst>
              <a:ext uri="{FF2B5EF4-FFF2-40B4-BE49-F238E27FC236}">
                <a16:creationId xmlns:a16="http://schemas.microsoft.com/office/drawing/2014/main" id="{F5EE33A2-66DC-5848-9D55-0BF2E051DAF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847851" y="188914"/>
            <a:ext cx="8569325" cy="6264275"/>
          </a:xfrm>
        </p:spPr>
        <p:txBody>
          <a:bodyPr/>
          <a:lstStyle/>
          <a:p>
            <a:pPr marL="457200" indent="-457200"/>
            <a:r>
              <a:rPr lang="ru-RU" altLang="de-DE">
                <a:latin typeface="Times New Roman" panose="02020603050405020304" pitchFamily="18" charset="0"/>
              </a:rPr>
              <a:t>Факультативно двувидовым является глагол </a:t>
            </a:r>
            <a:r>
              <a:rPr lang="ru-RU" altLang="de-DE" i="1">
                <a:latin typeface="Times New Roman" panose="02020603050405020304" pitchFamily="18" charset="0"/>
              </a:rPr>
              <a:t>натруализовать</a:t>
            </a:r>
            <a:r>
              <a:rPr lang="ru-RU" altLang="de-DE">
                <a:latin typeface="Times New Roman" panose="02020603050405020304" pitchFamily="18" charset="0"/>
              </a:rPr>
              <a:t>: </a:t>
            </a:r>
            <a:r>
              <a:rPr lang="ru-RU" altLang="de-DE" i="1">
                <a:latin typeface="Times New Roman" panose="02020603050405020304" pitchFamily="18" charset="0"/>
              </a:rPr>
              <a:t>Затем она натурализовывалась здесь, попросту – прижилась</a:t>
            </a:r>
            <a:r>
              <a:rPr lang="ru-RU" altLang="de-DE">
                <a:latin typeface="Times New Roman" panose="02020603050405020304" pitchFamily="18" charset="0"/>
              </a:rPr>
              <a:t> (глагол несов. вида образуется суффигацией). Но вместо </a:t>
            </a:r>
            <a:r>
              <a:rPr lang="ru-RU" altLang="de-DE" i="1">
                <a:latin typeface="Times New Roman" panose="02020603050405020304" pitchFamily="18" charset="0"/>
              </a:rPr>
              <a:t>натурализовывалась </a:t>
            </a:r>
            <a:r>
              <a:rPr lang="ru-RU" altLang="de-DE">
                <a:latin typeface="Times New Roman" panose="02020603050405020304" pitchFamily="18" charset="0"/>
              </a:rPr>
              <a:t>может быть и </a:t>
            </a:r>
            <a:r>
              <a:rPr lang="ru-RU" altLang="de-DE" i="1">
                <a:latin typeface="Times New Roman" panose="02020603050405020304" pitchFamily="18" charset="0"/>
              </a:rPr>
              <a:t>натурализовалась</a:t>
            </a:r>
            <a:r>
              <a:rPr lang="ru-RU" altLang="de-DE">
                <a:latin typeface="Times New Roman" panose="02020603050405020304" pitchFamily="18" charset="0"/>
              </a:rPr>
              <a:t>, т. е. основной глагол без суффикса. С другой стороны тот же глагол может стоять в контексте сов. вида: </a:t>
            </a:r>
            <a:r>
              <a:rPr lang="ru-RU" altLang="de-DE" i="1">
                <a:latin typeface="Times New Roman" panose="02020603050405020304" pitchFamily="18" charset="0"/>
              </a:rPr>
              <a:t>совсем</a:t>
            </a:r>
            <a:r>
              <a:rPr lang="ru-RU" altLang="de-DE">
                <a:latin typeface="Times New Roman" panose="02020603050405020304" pitchFamily="18" charset="0"/>
              </a:rPr>
              <a:t> </a:t>
            </a:r>
            <a:r>
              <a:rPr lang="ru-RU" altLang="de-DE" i="1">
                <a:latin typeface="Times New Roman" panose="02020603050405020304" pitchFamily="18" charset="0"/>
              </a:rPr>
              <a:t>натурализовалась</a:t>
            </a:r>
            <a:r>
              <a:rPr lang="ru-RU" altLang="de-DE">
                <a:latin typeface="Times New Roman" panose="02020603050405020304" pitchFamily="18" charset="0"/>
              </a:rPr>
              <a:t>.</a:t>
            </a:r>
          </a:p>
          <a:p>
            <a:pPr marL="457200" indent="-457200"/>
            <a:r>
              <a:rPr lang="ru-RU" altLang="de-DE">
                <a:latin typeface="Times New Roman" panose="02020603050405020304" pitchFamily="18" charset="0"/>
              </a:rPr>
              <a:t>Тоже интересна частичная двувидовость глагола </a:t>
            </a:r>
            <a:r>
              <a:rPr lang="ru-RU" altLang="de-DE" i="1">
                <a:latin typeface="Times New Roman" panose="02020603050405020304" pitchFamily="18" charset="0"/>
              </a:rPr>
              <a:t>организовать</a:t>
            </a:r>
            <a:r>
              <a:rPr lang="ru-RU" altLang="de-DE">
                <a:latin typeface="Times New Roman" panose="02020603050405020304" pitchFamily="18" charset="0"/>
              </a:rPr>
              <a:t>, описанная в литературе: простой глагол </a:t>
            </a:r>
            <a:r>
              <a:rPr lang="ru-RU" altLang="de-DE" i="1">
                <a:latin typeface="Times New Roman" panose="02020603050405020304" pitchFamily="18" charset="0"/>
              </a:rPr>
              <a:t>организовать</a:t>
            </a:r>
            <a:r>
              <a:rPr lang="ru-RU" altLang="de-DE">
                <a:latin typeface="Times New Roman" panose="02020603050405020304" pitchFamily="18" charset="0"/>
              </a:rPr>
              <a:t> может стоять в неограниченно-кратном значении несов. вида </a:t>
            </a:r>
            <a:r>
              <a:rPr lang="ru-RU" altLang="de-DE" i="1">
                <a:latin typeface="Times New Roman" panose="02020603050405020304" pitchFamily="18" charset="0"/>
              </a:rPr>
              <a:t>(часто, всегда, каждый год организовал)</a:t>
            </a:r>
            <a:r>
              <a:rPr lang="ru-RU" altLang="de-DE">
                <a:latin typeface="Times New Roman" panose="02020603050405020304" pitchFamily="18" charset="0"/>
              </a:rPr>
              <a:t>;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Inhaltsplatzhalter 2">
            <a:extLst>
              <a:ext uri="{FF2B5EF4-FFF2-40B4-BE49-F238E27FC236}">
                <a16:creationId xmlns:a16="http://schemas.microsoft.com/office/drawing/2014/main" id="{2B98A5A6-712D-CC4E-AEAF-A4E711E2646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538289" y="115888"/>
            <a:ext cx="8950325" cy="6481762"/>
          </a:xfrm>
        </p:spPr>
        <p:txBody>
          <a:bodyPr/>
          <a:lstStyle/>
          <a:p>
            <a:pPr marL="457200" indent="-457200">
              <a:defRPr/>
            </a:pPr>
            <a:r>
              <a:rPr lang="ru-RU" altLang="de-DE" dirty="0">
                <a:latin typeface="Times New Roman" panose="02020603050405020304" pitchFamily="18" charset="0"/>
              </a:rPr>
              <a:t>но в перифрастическом буд. </a:t>
            </a:r>
            <a:r>
              <a:rPr lang="ru-RU" altLang="de-DE" dirty="0" err="1">
                <a:latin typeface="Times New Roman" panose="02020603050405020304" pitchFamily="18" charset="0"/>
              </a:rPr>
              <a:t>вр</a:t>
            </a:r>
            <a:r>
              <a:rPr lang="ru-RU" altLang="de-DE" dirty="0">
                <a:latin typeface="Times New Roman" panose="02020603050405020304" pitchFamily="18" charset="0"/>
              </a:rPr>
              <a:t>. </a:t>
            </a:r>
            <a:r>
              <a:rPr lang="ru-RU" altLang="de-DE" i="1" dirty="0">
                <a:latin typeface="Times New Roman" panose="02020603050405020304" pitchFamily="18" charset="0"/>
              </a:rPr>
              <a:t>(буду организовывать</a:t>
            </a:r>
            <a:r>
              <a:rPr lang="de-CH" altLang="de-DE" i="1" dirty="0">
                <a:latin typeface="Times New Roman" panose="02020603050405020304" pitchFamily="18" charset="0"/>
              </a:rPr>
              <a:t>)</a:t>
            </a:r>
            <a:r>
              <a:rPr lang="de-CH" altLang="de-DE" dirty="0">
                <a:latin typeface="Times New Roman" panose="02020603050405020304" pitchFamily="18" charset="0"/>
              </a:rPr>
              <a:t>, </a:t>
            </a:r>
            <a:r>
              <a:rPr lang="ru-RU" altLang="de-DE" dirty="0">
                <a:latin typeface="Times New Roman" panose="02020603050405020304" pitchFamily="18" charset="0"/>
              </a:rPr>
              <a:t>с фазовыми глаголами </a:t>
            </a:r>
            <a:r>
              <a:rPr lang="de-CH" altLang="de-DE" i="1" dirty="0">
                <a:latin typeface="Times New Roman" panose="02020603050405020304" pitchFamily="18" charset="0"/>
              </a:rPr>
              <a:t>(</a:t>
            </a:r>
            <a:r>
              <a:rPr lang="ru-RU" altLang="de-DE" i="1" dirty="0">
                <a:latin typeface="Times New Roman" panose="02020603050405020304" pitchFamily="18" charset="0"/>
              </a:rPr>
              <a:t>начинать организовывать</a:t>
            </a:r>
            <a:r>
              <a:rPr lang="de-CH" altLang="de-DE" i="1" dirty="0">
                <a:latin typeface="Times New Roman" panose="02020603050405020304" pitchFamily="18" charset="0"/>
              </a:rPr>
              <a:t>)</a:t>
            </a:r>
            <a:r>
              <a:rPr lang="ru-RU" altLang="de-DE" i="1" dirty="0">
                <a:latin typeface="Times New Roman" panose="02020603050405020304" pitchFamily="18" charset="0"/>
              </a:rPr>
              <a:t> </a:t>
            </a:r>
            <a:r>
              <a:rPr lang="ru-RU" altLang="de-DE" dirty="0">
                <a:latin typeface="Times New Roman" panose="02020603050405020304" pitchFamily="18" charset="0"/>
              </a:rPr>
              <a:t>или с наречиями выражающими длительность </a:t>
            </a:r>
            <a:r>
              <a:rPr lang="de-CH" altLang="de-DE" i="1" dirty="0">
                <a:latin typeface="Times New Roman" panose="02020603050405020304" pitchFamily="18" charset="0"/>
              </a:rPr>
              <a:t>(</a:t>
            </a:r>
            <a:r>
              <a:rPr lang="ru-RU" altLang="de-DE" i="1" dirty="0">
                <a:latin typeface="Times New Roman" panose="02020603050405020304" pitchFamily="18" charset="0"/>
              </a:rPr>
              <a:t>долго организовывал</a:t>
            </a:r>
            <a:r>
              <a:rPr lang="de-CH" altLang="de-DE" i="1" dirty="0">
                <a:latin typeface="Times New Roman" panose="02020603050405020304" pitchFamily="18" charset="0"/>
              </a:rPr>
              <a:t>)</a:t>
            </a:r>
            <a:r>
              <a:rPr lang="de-CH" altLang="de-DE" dirty="0">
                <a:latin typeface="Times New Roman" panose="02020603050405020304" pitchFamily="18" charset="0"/>
              </a:rPr>
              <a:t> </a:t>
            </a:r>
            <a:r>
              <a:rPr lang="ru-RU" altLang="de-DE" dirty="0">
                <a:latin typeface="Times New Roman" panose="02020603050405020304" pitchFamily="18" charset="0"/>
              </a:rPr>
              <a:t>информаторы принимали только суффигированный глагол </a:t>
            </a:r>
            <a:endParaRPr lang="cs-CZ" altLang="de-DE" dirty="0">
              <a:latin typeface="Times New Roman" panose="02020603050405020304" pitchFamily="18" charset="0"/>
            </a:endParaRPr>
          </a:p>
          <a:p>
            <a:pPr marL="457200" indent="-457200">
              <a:defRPr/>
            </a:pPr>
            <a:r>
              <a:rPr lang="ru-RU" altLang="de-DE" dirty="0">
                <a:latin typeface="Times New Roman" panose="02020603050405020304" pitchFamily="18" charset="0"/>
              </a:rPr>
              <a:t>Но есть и разницы между отдельными носителями языка и иногда между поколениями</a:t>
            </a:r>
          </a:p>
          <a:p>
            <a:pPr marL="457200" indent="-457200">
              <a:defRPr/>
            </a:pPr>
            <a:r>
              <a:rPr lang="ru-RU" altLang="de-DE" dirty="0">
                <a:latin typeface="Times New Roman" panose="02020603050405020304" pitchFamily="18" charset="0"/>
              </a:rPr>
              <a:t>Если искать в корпусе (НКРЯ), можно наблюдать очень интересные разницы:</a:t>
            </a:r>
          </a:p>
          <a:p>
            <a:pPr marL="457200" indent="-457200">
              <a:defRPr/>
            </a:pPr>
            <a:endParaRPr lang="ru-RU" altLang="de-DE" dirty="0">
              <a:latin typeface="Times New Roman" panose="02020603050405020304" pitchFamily="18" charset="0"/>
            </a:endParaRPr>
          </a:p>
          <a:p>
            <a:pPr>
              <a:defRPr/>
            </a:pP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организовать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наст.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.: 3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газетный корпус: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de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организовать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прош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.: 0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газетный корпус: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de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Inhaltsplatzhalter 2">
            <a:extLst>
              <a:ext uri="{FF2B5EF4-FFF2-40B4-BE49-F238E27FC236}">
                <a16:creationId xmlns:a16="http://schemas.microsoft.com/office/drawing/2014/main" id="{8C1B29F3-266E-AD47-9484-F7E02B72E96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538288" y="115888"/>
            <a:ext cx="9021762" cy="6481762"/>
          </a:xfrm>
        </p:spPr>
        <p:txBody>
          <a:bodyPr/>
          <a:lstStyle/>
          <a:p>
            <a:pPr>
              <a:defRPr/>
            </a:pP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организовывать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наст.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.: 0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газетный корпус: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de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организовывать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прош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.: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(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газетный корпус: 0)</a:t>
            </a:r>
            <a:endParaRPr lang="de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всегда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организовать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наст.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.: 0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газетный корпус: 1)</a:t>
            </a:r>
            <a:endParaRPr lang="de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всегда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организовать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прош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.: 0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газетный корпус: 0)</a:t>
            </a:r>
          </a:p>
          <a:p>
            <a:pPr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de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всегда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организовывать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наст.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.: 1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газетный корпус: 1)</a:t>
            </a:r>
            <a:endParaRPr lang="de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всегда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организовывать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прош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.: 2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газетный корпус: 1)</a:t>
            </a:r>
            <a:endParaRPr lang="de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de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defRPr/>
            </a:pPr>
            <a:endParaRPr lang="ru-RU" altLang="de-DE" dirty="0">
              <a:latin typeface="Times New Roman" panose="02020603050405020304" pitchFamily="18" charset="0"/>
            </a:endParaRPr>
          </a:p>
          <a:p>
            <a:pPr marL="457200" indent="-457200">
              <a:defRPr/>
            </a:pPr>
            <a:endParaRPr lang="ru-RU" altLang="de-DE" dirty="0">
              <a:latin typeface="Times New Roman" panose="02020603050405020304" pitchFamily="18" charset="0"/>
            </a:endParaRPr>
          </a:p>
          <a:p>
            <a:pPr marL="457200" indent="-457200">
              <a:defRPr/>
            </a:pPr>
            <a:endParaRPr lang="de-DE" altLang="de-DE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Inhaltsplatzhalter 2">
            <a:extLst>
              <a:ext uri="{FF2B5EF4-FFF2-40B4-BE49-F238E27FC236}">
                <a16:creationId xmlns:a16="http://schemas.microsoft.com/office/drawing/2014/main" id="{C848DD1D-5501-1B41-A0A8-F92ECB8BD67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538288" y="115888"/>
            <a:ext cx="9021762" cy="6742112"/>
          </a:xfrm>
        </p:spPr>
        <p:txBody>
          <a:bodyPr/>
          <a:lstStyle/>
          <a:p>
            <a:pPr>
              <a:defRPr/>
            </a:pP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буду, будешь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организовать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0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газетный корпус: 0)</a:t>
            </a:r>
            <a:endParaRPr lang="de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буду, будешь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организовывать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0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газетный корпус: 0)</a:t>
            </a:r>
            <a:endParaRPr lang="de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de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начать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организовать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(из 1922 г.) (газетный корпус: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de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начать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организовывать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(первый из 1858 г.) (газетный корпус: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38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de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>
              <a:defRPr/>
            </a:pP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организуя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196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(газетный корпус: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de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организовывая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(газетный корпус: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de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457200" indent="-457200"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основном корпусе тут – у деепричастия наст.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– соотношение почти 10 : 1, в газетном только 2,5 : 1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Inhaltsplatzhalter 2">
            <a:extLst>
              <a:ext uri="{FF2B5EF4-FFF2-40B4-BE49-F238E27FC236}">
                <a16:creationId xmlns:a16="http://schemas.microsoft.com/office/drawing/2014/main" id="{0310D7A0-5268-E246-8FA8-76F3B967D14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538289" y="115888"/>
            <a:ext cx="8950325" cy="6481762"/>
          </a:xfrm>
        </p:spPr>
        <p:txBody>
          <a:bodyPr/>
          <a:lstStyle/>
          <a:p>
            <a:pPr>
              <a:defRPr/>
            </a:pP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организующий, организующая, организующие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170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(газетный корпус: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de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организовывающий, -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ая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-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(газетный корпус: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de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defRPr/>
            </a:pPr>
            <a:r>
              <a:rPr lang="ru-RU" altLang="de-DE" dirty="0" err="1">
                <a:latin typeface="Times New Roman" panose="02020603050405020304" pitchFamily="18" charset="0"/>
              </a:rPr>
              <a:t>Дейст</a:t>
            </a:r>
            <a:r>
              <a:rPr lang="ru-RU" altLang="de-DE" dirty="0">
                <a:latin typeface="Times New Roman" panose="02020603050405020304" pitchFamily="18" charset="0"/>
              </a:rPr>
              <a:t>. прич. наст. </a:t>
            </a:r>
            <a:r>
              <a:rPr lang="ru-RU" altLang="de-DE" dirty="0" err="1">
                <a:latin typeface="Times New Roman" panose="02020603050405020304" pitchFamily="18" charset="0"/>
              </a:rPr>
              <a:t>вр</a:t>
            </a:r>
            <a:r>
              <a:rPr lang="ru-RU" altLang="de-DE" dirty="0">
                <a:latin typeface="Times New Roman" panose="02020603050405020304" pitchFamily="18" charset="0"/>
              </a:rPr>
              <a:t>. и деепричастие не ведут себя одинаково</a:t>
            </a:r>
          </a:p>
          <a:p>
            <a:pPr marL="457200" indent="-457200">
              <a:defRPr/>
            </a:pPr>
            <a:endParaRPr lang="ru-RU" altLang="de-DE" dirty="0">
              <a:latin typeface="Times New Roman" panose="02020603050405020304" pitchFamily="18" charset="0"/>
            </a:endParaRPr>
          </a:p>
          <a:p>
            <a:pPr marL="457200" indent="-457200">
              <a:defRPr/>
            </a:pPr>
            <a:r>
              <a:rPr lang="ru-RU" altLang="de-DE" dirty="0">
                <a:latin typeface="Times New Roman" panose="02020603050405020304" pitchFamily="18" charset="0"/>
              </a:rPr>
              <a:t>С диахронной точки зрения происходит обычно процесс такой, что глаголы, описанные раньше как двувидовые, позже начинают образовать пары</a:t>
            </a:r>
          </a:p>
          <a:p>
            <a:pPr marL="457200" indent="-457200">
              <a:defRPr/>
            </a:pPr>
            <a:r>
              <a:rPr lang="ru-RU" altLang="de-DE" dirty="0">
                <a:latin typeface="Times New Roman" panose="02020603050405020304" pitchFamily="18" charset="0"/>
              </a:rPr>
              <a:t>Но так не бывает всегда, во всех отдельных случаях, существуют и стабильные двувидовые глаголы</a:t>
            </a:r>
          </a:p>
          <a:p>
            <a:pPr marL="457200" indent="-457200">
              <a:defRPr/>
            </a:pPr>
            <a:r>
              <a:rPr lang="ru-RU" altLang="de-DE" dirty="0">
                <a:latin typeface="Times New Roman" panose="02020603050405020304" pitchFamily="18" charset="0"/>
              </a:rPr>
              <a:t>Кроме этого возникают постоянно новые двувидовые глаголы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Inhaltsplatzhalter 2">
            <a:extLst>
              <a:ext uri="{FF2B5EF4-FFF2-40B4-BE49-F238E27FC236}">
                <a16:creationId xmlns:a16="http://schemas.microsoft.com/office/drawing/2014/main" id="{44856FEC-F48B-4540-A21A-75EDDE183DE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774825" y="333376"/>
            <a:ext cx="8713788" cy="6264275"/>
          </a:xfrm>
        </p:spPr>
        <p:txBody>
          <a:bodyPr/>
          <a:lstStyle/>
          <a:p>
            <a:pPr marL="457200" indent="-457200"/>
            <a:r>
              <a:rPr lang="ru-RU" altLang="de-DE">
                <a:latin typeface="Times New Roman" panose="02020603050405020304" pitchFamily="18" charset="0"/>
              </a:rPr>
              <a:t>Дипломная работа </a:t>
            </a:r>
            <a:r>
              <a:rPr lang="cs-CZ" altLang="de-DE">
                <a:latin typeface="Times New Roman" panose="02020603050405020304" pitchFamily="18" charset="0"/>
              </a:rPr>
              <a:t>Tikovská (2015):</a:t>
            </a:r>
            <a:endParaRPr lang="ru-RU" altLang="de-DE">
              <a:latin typeface="Times New Roman" panose="02020603050405020304" pitchFamily="18" charset="0"/>
            </a:endParaRPr>
          </a:p>
          <a:p>
            <a:pPr marL="457200" indent="-457200"/>
            <a:endParaRPr lang="ru-RU" altLang="de-DE">
              <a:latin typeface="Times New Roman" panose="02020603050405020304" pitchFamily="18" charset="0"/>
            </a:endParaRPr>
          </a:p>
          <a:p>
            <a:pPr marL="457200" indent="-457200"/>
            <a:r>
              <a:rPr lang="ru-RU" altLang="de-DE">
                <a:latin typeface="Times New Roman" panose="02020603050405020304" pitchFamily="18" charset="0"/>
              </a:rPr>
              <a:t>Анализ 50 самых частых двувидовых глаголов р. и ч. яз. (таких, которые описаны в словарях как двувидовые и только глаголы иностранного происхождения) с одинаковой семантикой, сравнение ситуации в русском и чешском публицистическом корпусах</a:t>
            </a:r>
          </a:p>
          <a:p>
            <a:pPr marL="457200" indent="-457200"/>
            <a:r>
              <a:rPr lang="ru-RU" altLang="de-DE">
                <a:latin typeface="Times New Roman" panose="02020603050405020304" pitchFamily="18" charset="0"/>
              </a:rPr>
              <a:t>Результат: только у пяти из изучаемых глаголов нельзя было ни в одном языке найти семантически отвечающий глагол сов. вида с приставкой. Кроме того частично это наверно случайно, потому что в Интернете можно найти некоторые такие глаголы, которых в корпусе не было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>
            <a:extLst>
              <a:ext uri="{FF2B5EF4-FFF2-40B4-BE49-F238E27FC236}">
                <a16:creationId xmlns:a16="http://schemas.microsoft.com/office/drawing/2014/main" id="{E7C9BE3F-32D3-A249-9C4A-62ED557987D4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1847851" y="188913"/>
            <a:ext cx="8640763" cy="6335712"/>
          </a:xfrm>
        </p:spPr>
        <p:txBody>
          <a:bodyPr anchor="t"/>
          <a:lstStyle/>
          <a:p>
            <a:pPr marL="330200" indent="-330200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0200" algn="l"/>
                <a:tab pos="434975" algn="l"/>
                <a:tab pos="884238" algn="l"/>
                <a:tab pos="1333500" algn="l"/>
                <a:tab pos="1782763" algn="l"/>
                <a:tab pos="2232025" algn="l"/>
                <a:tab pos="2681288" algn="l"/>
                <a:tab pos="3130550" algn="l"/>
                <a:tab pos="3579813" algn="l"/>
                <a:tab pos="4029075" algn="l"/>
                <a:tab pos="4478338" algn="l"/>
                <a:tab pos="4927600" algn="l"/>
                <a:tab pos="5376863" algn="l"/>
                <a:tab pos="5826125" algn="l"/>
                <a:tab pos="6275388" algn="l"/>
                <a:tab pos="6724650" algn="l"/>
                <a:tab pos="7173913" algn="l"/>
                <a:tab pos="7623175" algn="l"/>
                <a:tab pos="8072438" algn="l"/>
                <a:tab pos="8521700" algn="l"/>
                <a:tab pos="8970963" algn="l"/>
              </a:tabLst>
              <a:defRPr/>
            </a:pPr>
            <a:r>
              <a:rPr lang="ru-RU" altLang="de-DE" sz="2800" dirty="0">
                <a:latin typeface="Times New Roman" panose="02020603050405020304" pitchFamily="18" charset="0"/>
              </a:rPr>
              <a:t>Сначала не ясно, к которому из двух видов новый глагол относится</a:t>
            </a:r>
          </a:p>
          <a:p>
            <a:pPr marL="330200" indent="-330200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0200" algn="l"/>
                <a:tab pos="434975" algn="l"/>
                <a:tab pos="884238" algn="l"/>
                <a:tab pos="1333500" algn="l"/>
                <a:tab pos="1782763" algn="l"/>
                <a:tab pos="2232025" algn="l"/>
                <a:tab pos="2681288" algn="l"/>
                <a:tab pos="3130550" algn="l"/>
                <a:tab pos="3579813" algn="l"/>
                <a:tab pos="4029075" algn="l"/>
                <a:tab pos="4478338" algn="l"/>
                <a:tab pos="4927600" algn="l"/>
                <a:tab pos="5376863" algn="l"/>
                <a:tab pos="5826125" algn="l"/>
                <a:tab pos="6275388" algn="l"/>
                <a:tab pos="6724650" algn="l"/>
                <a:tab pos="7173913" algn="l"/>
                <a:tab pos="7623175" algn="l"/>
                <a:tab pos="8072438" algn="l"/>
                <a:tab pos="8521700" algn="l"/>
                <a:tab pos="8970963" algn="l"/>
              </a:tabLst>
              <a:defRPr/>
            </a:pPr>
            <a:r>
              <a:rPr lang="ru-RU" altLang="de-DE" sz="2800" dirty="0">
                <a:latin typeface="Times New Roman" panose="02020603050405020304" pitchFamily="18" charset="0"/>
              </a:rPr>
              <a:t>Кроме того морфологические средства грамматической категории вида глагола в славянских языках</a:t>
            </a:r>
            <a:r>
              <a:rPr lang="cs-CZ" altLang="de-DE" sz="2800" dirty="0">
                <a:latin typeface="Times New Roman" panose="02020603050405020304" pitchFamily="18" charset="0"/>
              </a:rPr>
              <a:t> </a:t>
            </a:r>
            <a:r>
              <a:rPr lang="ru-RU" altLang="de-DE" sz="2800" dirty="0">
                <a:latin typeface="Times New Roman" panose="02020603050405020304" pitchFamily="18" charset="0"/>
              </a:rPr>
              <a:t>очень разнообразны и часто не однозначны</a:t>
            </a:r>
          </a:p>
          <a:p>
            <a:pPr marL="330200" indent="-330200">
              <a:spcBef>
                <a:spcPts val="800"/>
              </a:spcBef>
              <a:buFont typeface="Times New Roman" panose="02020603050405020304" pitchFamily="18" charset="0"/>
              <a:buChar char="•"/>
              <a:tabLst>
                <a:tab pos="330200" algn="l"/>
                <a:tab pos="434975" algn="l"/>
                <a:tab pos="884238" algn="l"/>
                <a:tab pos="1333500" algn="l"/>
                <a:tab pos="1782763" algn="l"/>
                <a:tab pos="2232025" algn="l"/>
                <a:tab pos="2681288" algn="l"/>
                <a:tab pos="3130550" algn="l"/>
                <a:tab pos="3579813" algn="l"/>
                <a:tab pos="4029075" algn="l"/>
                <a:tab pos="4478338" algn="l"/>
                <a:tab pos="4927600" algn="l"/>
                <a:tab pos="5376863" algn="l"/>
                <a:tab pos="5826125" algn="l"/>
                <a:tab pos="6275388" algn="l"/>
                <a:tab pos="6724650" algn="l"/>
                <a:tab pos="7173913" algn="l"/>
                <a:tab pos="7623175" algn="l"/>
                <a:tab pos="8072438" algn="l"/>
                <a:tab pos="8521700" algn="l"/>
                <a:tab pos="8970963" algn="l"/>
              </a:tabLst>
              <a:defRPr/>
            </a:pPr>
            <a:r>
              <a:rPr lang="ru-RU" altLang="de-DE" sz="2800" dirty="0">
                <a:latin typeface="Times New Roman" panose="02020603050405020304" pitchFamily="18" charset="0"/>
              </a:rPr>
              <a:t>Большинство этих формальных средств происходит из словообразования и имеет кроме аспектуальных функций до сих пор и функции </a:t>
            </a:r>
            <a:r>
              <a:rPr lang="ru-RU" altLang="de-DE" sz="2800" dirty="0" err="1">
                <a:latin typeface="Times New Roman" panose="02020603050405020304" pitchFamily="18" charset="0"/>
              </a:rPr>
              <a:t>словообразо-вательные</a:t>
            </a:r>
            <a:r>
              <a:rPr lang="ru-RU" altLang="de-DE" sz="2800" dirty="0">
                <a:latin typeface="Times New Roman" panose="02020603050405020304" pitchFamily="18" charset="0"/>
              </a:rPr>
              <a:t>. Главным образом, это приставки и суффиксы, иногда целые глагольные основы. Эта </a:t>
            </a:r>
            <a:r>
              <a:rPr lang="ru-RU" alt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ситуация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отражает тот факт, что, судя по всему, с точки зрения истории славянских языков, вид глагола изначально был лексической, а не грамматической категорией</a:t>
            </a:r>
            <a:r>
              <a:rPr lang="ru-RU" alt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Inhaltsplatzhalter 2">
            <a:extLst>
              <a:ext uri="{FF2B5EF4-FFF2-40B4-BE49-F238E27FC236}">
                <a16:creationId xmlns:a16="http://schemas.microsoft.com/office/drawing/2014/main" id="{F1554B16-59A7-4641-9D8C-A1A7B6ED69C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774825" y="333376"/>
            <a:ext cx="8713788" cy="6264275"/>
          </a:xfrm>
        </p:spPr>
        <p:txBody>
          <a:bodyPr/>
          <a:lstStyle/>
          <a:p>
            <a:pPr marL="457200" indent="-457200"/>
            <a:r>
              <a:rPr lang="ru-RU" altLang="de-DE">
                <a:latin typeface="Times New Roman" panose="02020603050405020304" pitchFamily="18" charset="0"/>
              </a:rPr>
              <a:t>Большинство образует глаголы сов. вида хотя в одном из языков, в чешском языке по-видимому быстрее, чем в русском</a:t>
            </a:r>
          </a:p>
          <a:p>
            <a:pPr marL="457200" indent="-457200"/>
            <a:r>
              <a:rPr lang="ru-RU" altLang="de-DE">
                <a:latin typeface="Times New Roman" panose="02020603050405020304" pitchFamily="18" charset="0"/>
              </a:rPr>
              <a:t>В русском языке можно найти кроме образования глаголов сов. вида с помощью приставки и образование глаголов несов. вида с суффиксом у части глаголов с суффиксом </a:t>
            </a:r>
            <a:r>
              <a:rPr lang="cs-CZ" altLang="de-DE">
                <a:latin typeface="Times New Roman" panose="02020603050405020304" pitchFamily="18" charset="0"/>
              </a:rPr>
              <a:t>-</a:t>
            </a:r>
            <a:r>
              <a:rPr lang="ru-RU" altLang="de-DE" i="1">
                <a:latin typeface="Times New Roman" panose="02020603050405020304" pitchFamily="18" charset="0"/>
              </a:rPr>
              <a:t>ов</a:t>
            </a:r>
            <a:r>
              <a:rPr lang="de-DE" altLang="de-DE" i="1">
                <a:latin typeface="Times New Roman" panose="02020603050405020304" pitchFamily="18" charset="0"/>
              </a:rPr>
              <a:t>á</a:t>
            </a:r>
            <a:r>
              <a:rPr lang="cs-CZ" altLang="de-DE">
                <a:latin typeface="Times New Roman" panose="02020603050405020304" pitchFamily="18" charset="0"/>
              </a:rPr>
              <a:t>-</a:t>
            </a:r>
            <a:r>
              <a:rPr lang="ru-RU" altLang="de-DE">
                <a:latin typeface="Times New Roman" panose="02020603050405020304" pitchFamily="18" charset="0"/>
              </a:rPr>
              <a:t>, интегрирующихся в систему как глаголы сов. вида, такого типа в ч. языке нет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Inhaltsplatzhalter 2">
            <a:extLst>
              <a:ext uri="{FF2B5EF4-FFF2-40B4-BE49-F238E27FC236}">
                <a16:creationId xmlns:a16="http://schemas.microsoft.com/office/drawing/2014/main" id="{21CB4AE7-E284-084C-A1AB-D060FC99296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847850" y="404814"/>
            <a:ext cx="8496300" cy="6192837"/>
          </a:xfrm>
        </p:spPr>
        <p:txBody>
          <a:bodyPr/>
          <a:lstStyle/>
          <a:p>
            <a:r>
              <a:rPr lang="de-DE" altLang="de-DE">
                <a:latin typeface="Times New Roman" panose="02020603050405020304" pitchFamily="18" charset="0"/>
              </a:rPr>
              <a:t>-   Avilova, N. S. 1968. Dvuvidovye glagoly s zaimstvovannoj osnovoj v russkom literaturnom jazyke novogo vremeni. </a:t>
            </a:r>
            <a:r>
              <a:rPr lang="de-DE" altLang="de-DE" i="1">
                <a:latin typeface="Times New Roman" panose="02020603050405020304" pitchFamily="18" charset="0"/>
              </a:rPr>
              <a:t>Voprosy jazykoznanja</a:t>
            </a:r>
            <a:r>
              <a:rPr lang="de-DE" altLang="de-DE">
                <a:latin typeface="Times New Roman" panose="02020603050405020304" pitchFamily="18" charset="0"/>
              </a:rPr>
              <a:t>, 1968, 5, 66-78.</a:t>
            </a:r>
          </a:p>
          <a:p>
            <a:pPr>
              <a:buFontTx/>
              <a:buChar char="-"/>
            </a:pPr>
            <a:r>
              <a:rPr lang="de-DE" altLang="de-DE">
                <a:latin typeface="Times New Roman" panose="02020603050405020304" pitchFamily="18" charset="0"/>
              </a:rPr>
              <a:t>Čertkova, M. Ju., Čang, P.-Č. 1998. Ėvolucija dvuvidovych glagolov v sovremennom russkom jazyke. </a:t>
            </a:r>
            <a:r>
              <a:rPr lang="de-DE" altLang="de-DE" i="1">
                <a:latin typeface="Times New Roman" panose="02020603050405020304" pitchFamily="18" charset="0"/>
              </a:rPr>
              <a:t>Russian Linguistics </a:t>
            </a:r>
            <a:r>
              <a:rPr lang="de-DE" altLang="de-DE">
                <a:latin typeface="Times New Roman" panose="02020603050405020304" pitchFamily="18" charset="0"/>
              </a:rPr>
              <a:t>22, 13-34.</a:t>
            </a:r>
          </a:p>
          <a:p>
            <a:pPr>
              <a:buFontTx/>
              <a:buChar char="-"/>
            </a:pPr>
            <a:r>
              <a:rPr lang="de-DE" altLang="de-DE">
                <a:latin typeface="Times New Roman" panose="02020603050405020304" pitchFamily="18" charset="0"/>
              </a:rPr>
              <a:t>Janda, L. A. 2007. What makes Russian bi-aspectual verbs special. In: Divjak, D., Kochanska, A. (eds.): </a:t>
            </a:r>
            <a:r>
              <a:rPr lang="de-DE" altLang="de-DE" i="1">
                <a:latin typeface="Times New Roman" panose="02020603050405020304" pitchFamily="18" charset="0"/>
              </a:rPr>
              <a:t>Cognitive Paths into the Slavic Domain</a:t>
            </a:r>
            <a:r>
              <a:rPr lang="de-DE" altLang="de-DE">
                <a:latin typeface="Times New Roman" panose="02020603050405020304" pitchFamily="18" charset="0"/>
              </a:rPr>
              <a:t>. Berlin etc., 83-110.</a:t>
            </a:r>
          </a:p>
          <a:p>
            <a:pPr>
              <a:buFontTx/>
              <a:buChar char="-"/>
            </a:pPr>
            <a:r>
              <a:rPr lang="de-DE" altLang="de-DE">
                <a:latin typeface="Times New Roman" panose="02020603050405020304" pitchFamily="18" charset="0"/>
              </a:rPr>
              <a:t>Jászay, L. 1999. Vidovye korreljaty pri dvuvidovych glagolach. </a:t>
            </a:r>
            <a:r>
              <a:rPr lang="de-DE" altLang="de-DE" i="1">
                <a:latin typeface="Times New Roman" panose="02020603050405020304" pitchFamily="18" charset="0"/>
              </a:rPr>
              <a:t>Studia Russica </a:t>
            </a:r>
            <a:r>
              <a:rPr lang="de-DE" altLang="de-DE">
                <a:latin typeface="Times New Roman" panose="02020603050405020304" pitchFamily="18" charset="0"/>
              </a:rPr>
              <a:t>17, 169-177.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Inhaltsplatzhalter 2">
            <a:extLst>
              <a:ext uri="{FF2B5EF4-FFF2-40B4-BE49-F238E27FC236}">
                <a16:creationId xmlns:a16="http://schemas.microsoft.com/office/drawing/2014/main" id="{D56CA432-1FF9-2243-8915-6225DD8B7C0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774825" y="333376"/>
            <a:ext cx="8642350" cy="6335713"/>
          </a:xfrm>
        </p:spPr>
        <p:txBody>
          <a:bodyPr/>
          <a:lstStyle/>
          <a:p>
            <a:pPr marL="457200" indent="-457200">
              <a:buFontTx/>
              <a:buChar char="-"/>
            </a:pPr>
            <a:r>
              <a:rPr lang="de-DE" altLang="de-DE">
                <a:latin typeface="Times New Roman" panose="02020603050405020304" pitchFamily="18" charset="0"/>
              </a:rPr>
              <a:t>Lebed', S. A. 1974. K voprosu o vidovoj differenciacii dvuvidovych glagolov s inojazyčnoj osnovoj v češskom jazyke (v sopostavlenii s russkim). In: Konstantinova, T.I., Širokova, A.G., Zatovkaňuk, M., (red.): </a:t>
            </a:r>
            <a:r>
              <a:rPr lang="de-DE" altLang="de-DE" i="1">
                <a:latin typeface="Times New Roman" panose="02020603050405020304" pitchFamily="18" charset="0"/>
              </a:rPr>
              <a:t>Sopostavitel'noe izučenie grammatiki i leksiki russkogo i češskogo jazykov</a:t>
            </a:r>
            <a:r>
              <a:rPr lang="de-DE" altLang="de-DE">
                <a:latin typeface="Times New Roman" panose="02020603050405020304" pitchFamily="18" charset="0"/>
              </a:rPr>
              <a:t>. Praha, 67-76.</a:t>
            </a:r>
          </a:p>
          <a:p>
            <a:pPr marL="457200" indent="-457200"/>
            <a:r>
              <a:rPr lang="de-DE" altLang="de-DE">
                <a:latin typeface="Times New Roman" panose="02020603050405020304" pitchFamily="18" charset="0"/>
              </a:rPr>
              <a:t>-   Lebed', S. A. 1983. Glagoly inojazyčnogo proischoždenija v vidovoj sisteme sovremennogo češskogo jazyka (v sopostavlenii s russkim jazykom). In: Hrabě, V. Širokova, A.G. (red.): </a:t>
            </a:r>
            <a:r>
              <a:rPr lang="de-DE" altLang="de-DE" i="1">
                <a:latin typeface="Times New Roman" panose="02020603050405020304" pitchFamily="18" charset="0"/>
              </a:rPr>
              <a:t>Sopostavitel'noe izučenie grammatiki i leksiki russkogo i češskogo jazykov II</a:t>
            </a:r>
            <a:r>
              <a:rPr lang="de-DE" altLang="de-DE">
                <a:latin typeface="Times New Roman" panose="02020603050405020304" pitchFamily="18" charset="0"/>
              </a:rPr>
              <a:t>. Praha, 117-140.</a:t>
            </a:r>
          </a:p>
          <a:p>
            <a:pPr marL="457200" indent="-457200"/>
            <a:endParaRPr lang="de-DE" altLang="de-DE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Inhaltsplatzhalter 2">
            <a:extLst>
              <a:ext uri="{FF2B5EF4-FFF2-40B4-BE49-F238E27FC236}">
                <a16:creationId xmlns:a16="http://schemas.microsoft.com/office/drawing/2014/main" id="{C66922FB-5CDE-3A4C-86BE-581C0D7326E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919288" y="404814"/>
            <a:ext cx="8424862" cy="6048375"/>
          </a:xfrm>
        </p:spPr>
        <p:txBody>
          <a:bodyPr/>
          <a:lstStyle/>
          <a:p>
            <a:r>
              <a:rPr lang="cs-CZ" altLang="de-DE">
                <a:latin typeface="Times New Roman" panose="02020603050405020304" pitchFamily="18" charset="0"/>
              </a:rPr>
              <a:t>-  </a:t>
            </a:r>
            <a:r>
              <a:rPr lang="de-DE" altLang="de-DE">
                <a:latin typeface="Times New Roman" panose="02020603050405020304" pitchFamily="18" charset="0"/>
              </a:rPr>
              <a:t>Mučnik, I.P. 1966. Razvitie sistemy dvuvidovych glagolov v sovremennom russkom jazyke. </a:t>
            </a:r>
            <a:r>
              <a:rPr lang="de-DE" altLang="de-DE" i="1">
                <a:latin typeface="Times New Roman" panose="02020603050405020304" pitchFamily="18" charset="0"/>
              </a:rPr>
              <a:t>Voprosy jazykoznanja</a:t>
            </a:r>
            <a:r>
              <a:rPr lang="de-DE" altLang="de-DE">
                <a:latin typeface="Times New Roman" panose="02020603050405020304" pitchFamily="18" charset="0"/>
              </a:rPr>
              <a:t>, 1966, 1, 61-75.</a:t>
            </a:r>
          </a:p>
          <a:p>
            <a:r>
              <a:rPr lang="de-DE" altLang="de-DE">
                <a:latin typeface="Times New Roman" panose="02020603050405020304" pitchFamily="18" charset="0"/>
              </a:rPr>
              <a:t>- Tikovská, M. 2015. </a:t>
            </a:r>
            <a:r>
              <a:rPr lang="de-DE" altLang="de-DE" i="1">
                <a:latin typeface="Times New Roman" panose="02020603050405020304" pitchFamily="18" charset="0"/>
              </a:rPr>
              <a:t>Biaspektuální slovesa v ruském a českém jazyce</a:t>
            </a:r>
            <a:r>
              <a:rPr lang="de-DE" altLang="de-DE">
                <a:latin typeface="Times New Roman" panose="02020603050405020304" pitchFamily="18" charset="0"/>
              </a:rPr>
              <a:t>. Praha. (Diplomová práce FF UK)</a:t>
            </a:r>
          </a:p>
          <a:p>
            <a:endParaRPr lang="de-DE" altLang="de-DE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>
            <a:extLst>
              <a:ext uri="{FF2B5EF4-FFF2-40B4-BE49-F238E27FC236}">
                <a16:creationId xmlns:a16="http://schemas.microsoft.com/office/drawing/2014/main" id="{1475761B-E418-A242-89A5-0FC3CF610D4C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1595438" y="309564"/>
            <a:ext cx="8928100" cy="6370637"/>
          </a:xfrm>
        </p:spPr>
        <p:txBody>
          <a:bodyPr anchor="t"/>
          <a:lstStyle/>
          <a:p>
            <a:pPr marL="341313" indent="-339725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ru-RU" alt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Процессом </a:t>
            </a:r>
            <a:r>
              <a:rPr lang="ru-RU" altLang="de-D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грамматикализации</a:t>
            </a:r>
            <a:r>
              <a:rPr lang="ru-RU" alt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вид глагола стал категорией грамматической, что показывается и тем, что некоторые средства выражения этой категории действительно принадлежат словоизменению и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взаимодействуют с другими категориями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глагола, такими как время (ср. образование буд.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вр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.), залог (разное образование пассива в обоих видах) 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инфинитные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формы глагола (причастия, деепричастия)</a:t>
            </a:r>
            <a:endParaRPr lang="ru-RU" altLang="de-DE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1313" indent="-339725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ru-RU" altLang="de-DE" sz="2800" dirty="0">
                <a:latin typeface="Times New Roman" panose="02020603050405020304" pitchFamily="18" charset="0"/>
              </a:rPr>
              <a:t>Ввиду того, что многие из этих средств употребляются </a:t>
            </a:r>
            <a:r>
              <a:rPr lang="ru-RU" altLang="de-DE" sz="2800" dirty="0" err="1">
                <a:latin typeface="Times New Roman" panose="02020603050405020304" pitchFamily="18" charset="0"/>
              </a:rPr>
              <a:t>идиосинкразически</a:t>
            </a:r>
            <a:r>
              <a:rPr lang="ru-RU" altLang="de-DE" sz="2800" dirty="0">
                <a:latin typeface="Times New Roman" panose="02020603050405020304" pitchFamily="18" charset="0"/>
              </a:rPr>
              <a:t>, очень часто об отдельной форме нельзя без знания глагола точно сказать, сов. ли или несов. вида она.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>
            <a:extLst>
              <a:ext uri="{FF2B5EF4-FFF2-40B4-BE49-F238E27FC236}">
                <a16:creationId xmlns:a16="http://schemas.microsoft.com/office/drawing/2014/main" id="{7E70BF35-749C-CE4E-8B47-178AF13F032A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1595438" y="309564"/>
            <a:ext cx="8928100" cy="6370637"/>
          </a:xfrm>
        </p:spPr>
        <p:txBody>
          <a:bodyPr anchor="t"/>
          <a:lstStyle/>
          <a:p>
            <a:pPr marL="341313" indent="-339725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ru-RU" altLang="de-DE" sz="2800" dirty="0">
                <a:latin typeface="Times New Roman" panose="02020603050405020304" pitchFamily="18" charset="0"/>
              </a:rPr>
              <a:t>Большинство концепций работает с видовыми парами</a:t>
            </a:r>
          </a:p>
          <a:p>
            <a:pPr marL="341313" indent="-339725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ru-RU" altLang="de-DE" sz="2800" dirty="0">
                <a:latin typeface="Times New Roman" panose="02020603050405020304" pitchFamily="18" charset="0"/>
              </a:rPr>
              <a:t>Простые глаголы принципиально несовершенные (ср. </a:t>
            </a:r>
            <a:r>
              <a:rPr lang="ru-RU" altLang="de-DE" sz="2800" i="1" dirty="0">
                <a:latin typeface="Times New Roman" panose="02020603050405020304" pitchFamily="18" charset="0"/>
              </a:rPr>
              <a:t>писать</a:t>
            </a:r>
            <a:r>
              <a:rPr lang="ru-RU" altLang="de-DE" sz="2800" dirty="0">
                <a:latin typeface="Times New Roman" panose="02020603050405020304" pitchFamily="18" charset="0"/>
              </a:rPr>
              <a:t>). Их </a:t>
            </a:r>
            <a:r>
              <a:rPr lang="ru-RU" altLang="de-DE" sz="2800" dirty="0" err="1">
                <a:latin typeface="Times New Roman" panose="02020603050405020304" pitchFamily="18" charset="0"/>
              </a:rPr>
              <a:t>префигацией</a:t>
            </a:r>
            <a:r>
              <a:rPr lang="ru-RU" altLang="de-DE" sz="2800" dirty="0">
                <a:latin typeface="Times New Roman" panose="02020603050405020304" pitchFamily="18" charset="0"/>
              </a:rPr>
              <a:t> (образованием с помощью приставки) возникает глагол сов. вида, однако с другим значением </a:t>
            </a:r>
            <a:r>
              <a:rPr lang="ru-RU" altLang="de-DE" sz="2800" i="1" dirty="0">
                <a:latin typeface="Times New Roman" panose="02020603050405020304" pitchFamily="18" charset="0"/>
              </a:rPr>
              <a:t>(подписать)</a:t>
            </a:r>
            <a:r>
              <a:rPr lang="ru-RU" altLang="de-DE" sz="2800" dirty="0">
                <a:latin typeface="Times New Roman" panose="02020603050405020304" pitchFamily="18" charset="0"/>
              </a:rPr>
              <a:t>. С помощью суффикса образуется глагол несов. вида с тем же значением, которым обладает первоначальный дериват с приставкой </a:t>
            </a:r>
            <a:r>
              <a:rPr lang="ru-RU" altLang="de-DE" sz="2800" i="1" dirty="0">
                <a:latin typeface="Times New Roman" panose="02020603050405020304" pitchFamily="18" charset="0"/>
              </a:rPr>
              <a:t>(подписывать)</a:t>
            </a:r>
            <a:r>
              <a:rPr lang="ru-RU" altLang="de-DE" sz="2800" dirty="0">
                <a:latin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>
            <a:extLst>
              <a:ext uri="{FF2B5EF4-FFF2-40B4-BE49-F238E27FC236}">
                <a16:creationId xmlns:a16="http://schemas.microsoft.com/office/drawing/2014/main" id="{BF2C3C22-4074-0A40-958C-F28184FD8DAE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1595438" y="309564"/>
            <a:ext cx="8928100" cy="6370637"/>
          </a:xfrm>
        </p:spPr>
        <p:txBody>
          <a:bodyPr anchor="t"/>
          <a:lstStyle/>
          <a:p>
            <a:pPr marL="341313" indent="-339725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ru-RU" altLang="de-DE" sz="2800" dirty="0">
                <a:latin typeface="Times New Roman" panose="02020603050405020304" pitchFamily="18" charset="0"/>
              </a:rPr>
              <a:t>Большинство концепций работает с видовыми парами</a:t>
            </a:r>
          </a:p>
          <a:p>
            <a:pPr marL="341313" indent="-339725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ru-RU" altLang="de-DE" sz="2800" dirty="0">
                <a:latin typeface="Times New Roman" panose="02020603050405020304" pitchFamily="18" charset="0"/>
              </a:rPr>
              <a:t>Простые глаголы принципиально несовершенные (ср. </a:t>
            </a:r>
            <a:r>
              <a:rPr lang="ru-RU" altLang="de-DE" sz="2800" i="1" dirty="0">
                <a:latin typeface="Times New Roman" panose="02020603050405020304" pitchFamily="18" charset="0"/>
              </a:rPr>
              <a:t>писать</a:t>
            </a:r>
            <a:r>
              <a:rPr lang="ru-RU" altLang="de-DE" sz="2800" dirty="0">
                <a:latin typeface="Times New Roman" panose="02020603050405020304" pitchFamily="18" charset="0"/>
              </a:rPr>
              <a:t>). Их </a:t>
            </a:r>
            <a:r>
              <a:rPr lang="ru-RU" altLang="de-DE" sz="2800" dirty="0" err="1">
                <a:latin typeface="Times New Roman" panose="02020603050405020304" pitchFamily="18" charset="0"/>
              </a:rPr>
              <a:t>префигацией</a:t>
            </a:r>
            <a:r>
              <a:rPr lang="ru-RU" altLang="de-DE" sz="2800" dirty="0">
                <a:latin typeface="Times New Roman" panose="02020603050405020304" pitchFamily="18" charset="0"/>
              </a:rPr>
              <a:t> (образованием с помощью приставки) возникает глагол сов. вида, однако с другим значением </a:t>
            </a:r>
            <a:r>
              <a:rPr lang="ru-RU" altLang="de-DE" sz="2800" i="1" dirty="0">
                <a:latin typeface="Times New Roman" panose="02020603050405020304" pitchFamily="18" charset="0"/>
              </a:rPr>
              <a:t>(подписать)</a:t>
            </a:r>
            <a:r>
              <a:rPr lang="ru-RU" altLang="de-DE" sz="2800" dirty="0">
                <a:latin typeface="Times New Roman" panose="02020603050405020304" pitchFamily="18" charset="0"/>
              </a:rPr>
              <a:t>. С помощью суффикса образуется глагол несов. вида с тем же значением, которым обладает первоначальный дериват с приставкой </a:t>
            </a:r>
            <a:r>
              <a:rPr lang="ru-RU" altLang="de-DE" sz="2800" i="1" dirty="0">
                <a:latin typeface="Times New Roman" panose="02020603050405020304" pitchFamily="18" charset="0"/>
              </a:rPr>
              <a:t>(подписывать)</a:t>
            </a:r>
            <a:r>
              <a:rPr lang="ru-RU" altLang="de-DE" sz="2800" dirty="0">
                <a:latin typeface="Times New Roman" panose="02020603050405020304" pitchFamily="18" charset="0"/>
              </a:rPr>
              <a:t>.</a:t>
            </a:r>
          </a:p>
          <a:p>
            <a:pPr marL="341313" indent="-339725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ru-RU" altLang="de-DE" sz="2800" dirty="0">
                <a:latin typeface="Times New Roman" panose="02020603050405020304" pitchFamily="18" charset="0"/>
              </a:rPr>
              <a:t>В отдельных, но очень редких случаях простой глагол сов. вида </a:t>
            </a:r>
            <a:r>
              <a:rPr lang="ru-RU" altLang="de-DE" sz="2800" i="1" dirty="0">
                <a:latin typeface="Times New Roman" panose="02020603050405020304" pitchFamily="18" charset="0"/>
              </a:rPr>
              <a:t>(дать, купить)</a:t>
            </a:r>
            <a:r>
              <a:rPr lang="ru-RU" altLang="de-DE" sz="2800" dirty="0">
                <a:latin typeface="Times New Roman" panose="02020603050405020304" pitchFamily="18" charset="0"/>
              </a:rPr>
              <a:t>. Образование глагола несов. вида с тем же значением может происходить регулярно (</a:t>
            </a:r>
            <a:r>
              <a:rPr lang="ru-RU" altLang="de-DE" sz="2800" i="1" dirty="0">
                <a:latin typeface="Times New Roman" panose="02020603050405020304" pitchFamily="18" charset="0"/>
              </a:rPr>
              <a:t>давать</a:t>
            </a:r>
            <a:r>
              <a:rPr lang="ru-RU" altLang="de-DE" sz="2800" dirty="0">
                <a:latin typeface="Times New Roman" panose="02020603050405020304" pitchFamily="18" charset="0"/>
              </a:rPr>
              <a:t> – типичным суффиксом -</a:t>
            </a:r>
            <a:r>
              <a:rPr lang="ru-RU" altLang="de-DE" sz="2800" i="1" dirty="0" err="1">
                <a:latin typeface="Times New Roman" panose="02020603050405020304" pitchFamily="18" charset="0"/>
              </a:rPr>
              <a:t>ва</a:t>
            </a:r>
            <a:r>
              <a:rPr lang="ru-RU" altLang="de-DE" sz="2800" dirty="0">
                <a:latin typeface="Times New Roman" panose="02020603050405020304" pitchFamily="18" charset="0"/>
              </a:rPr>
              <a:t>-), или нерегулярно (</a:t>
            </a:r>
            <a:r>
              <a:rPr lang="ru-RU" altLang="de-DE" sz="2800" i="1" dirty="0">
                <a:latin typeface="Times New Roman" panose="02020603050405020304" pitchFamily="18" charset="0"/>
              </a:rPr>
              <a:t>покупать</a:t>
            </a:r>
            <a:r>
              <a:rPr lang="ru-RU" altLang="de-DE" sz="2800" dirty="0">
                <a:latin typeface="Times New Roman" panose="02020603050405020304" pitchFamily="18" charset="0"/>
              </a:rPr>
              <a:t> – приставка </a:t>
            </a:r>
            <a:r>
              <a:rPr lang="ru-RU" altLang="de-DE" sz="2800" i="1" dirty="0">
                <a:latin typeface="Times New Roman" panose="02020603050405020304" pitchFamily="18" charset="0"/>
              </a:rPr>
              <a:t>по</a:t>
            </a:r>
            <a:r>
              <a:rPr lang="ru-RU" altLang="de-DE" sz="2800" dirty="0">
                <a:latin typeface="Times New Roman" panose="02020603050405020304" pitchFamily="18" charset="0"/>
              </a:rPr>
              <a:t>- при образовании глагола несов. вида – совсем нетипична)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>
            <a:extLst>
              <a:ext uri="{FF2B5EF4-FFF2-40B4-BE49-F238E27FC236}">
                <a16:creationId xmlns:a16="http://schemas.microsoft.com/office/drawing/2014/main" id="{77B06168-D7CF-AD47-85E9-D50E6C8E3D72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1730375" y="309564"/>
            <a:ext cx="8648700" cy="6313487"/>
          </a:xfrm>
        </p:spPr>
        <p:txBody>
          <a:bodyPr anchor="t"/>
          <a:lstStyle/>
          <a:p>
            <a:pPr marL="341313" indent="-339725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ru-RU" altLang="de-DE" sz="2800" dirty="0">
                <a:latin typeface="Times New Roman" panose="02020603050405020304" pitchFamily="18" charset="0"/>
              </a:rPr>
              <a:t>Видовая деривация первоначальных простых глаголов (</a:t>
            </a:r>
            <a:r>
              <a:rPr lang="cs-CZ" altLang="de-DE" sz="2800" dirty="0">
                <a:latin typeface="Times New Roman" panose="02020603050405020304" pitchFamily="18" charset="0"/>
              </a:rPr>
              <a:t>verba </a:t>
            </a:r>
            <a:r>
              <a:rPr lang="cs-CZ" altLang="de-DE" sz="2800" dirty="0" err="1">
                <a:latin typeface="Times New Roman" panose="02020603050405020304" pitchFamily="18" charset="0"/>
              </a:rPr>
              <a:t>simplicia</a:t>
            </a:r>
            <a:r>
              <a:rPr lang="ru-RU" altLang="de-DE" sz="2800" dirty="0">
                <a:latin typeface="Times New Roman" panose="02020603050405020304" pitchFamily="18" charset="0"/>
              </a:rPr>
              <a:t>)</a:t>
            </a:r>
            <a:r>
              <a:rPr lang="cs-CZ" altLang="de-DE" sz="2800" dirty="0">
                <a:latin typeface="Times New Roman" panose="02020603050405020304" pitchFamily="18" charset="0"/>
              </a:rPr>
              <a:t> </a:t>
            </a:r>
            <a:r>
              <a:rPr lang="ru-RU" altLang="de-DE" sz="2800" dirty="0">
                <a:latin typeface="Times New Roman" panose="02020603050405020304" pitchFamily="18" charset="0"/>
              </a:rPr>
              <a:t>происходит с помощью т. н. «пустых» приставок, которые формально очень разные </a:t>
            </a:r>
            <a:r>
              <a:rPr lang="cs-CZ" altLang="de-DE" sz="2800" i="1" dirty="0">
                <a:latin typeface="Times New Roman" panose="02020603050405020304" pitchFamily="18" charset="0"/>
              </a:rPr>
              <a:t>(</a:t>
            </a:r>
            <a:r>
              <a:rPr lang="cs-CZ" altLang="de-DE" sz="2800" i="1" dirty="0" err="1">
                <a:latin typeface="Times New Roman" panose="02020603050405020304" pitchFamily="18" charset="0"/>
              </a:rPr>
              <a:t>написать</a:t>
            </a:r>
            <a:r>
              <a:rPr lang="cs-CZ" altLang="de-DE" sz="2800" i="1" dirty="0">
                <a:latin typeface="Times New Roman" panose="02020603050405020304" pitchFamily="18" charset="0"/>
              </a:rPr>
              <a:t>, </a:t>
            </a:r>
            <a:r>
              <a:rPr lang="cs-CZ" altLang="de-DE" sz="2800" i="1" dirty="0" err="1">
                <a:latin typeface="Times New Roman" panose="02020603050405020304" pitchFamily="18" charset="0"/>
              </a:rPr>
              <a:t>сделать</a:t>
            </a:r>
            <a:r>
              <a:rPr lang="cs-CZ" altLang="de-DE" sz="2800" i="1" dirty="0">
                <a:latin typeface="Times New Roman" panose="02020603050405020304" pitchFamily="18" charset="0"/>
              </a:rPr>
              <a:t>)</a:t>
            </a:r>
            <a:r>
              <a:rPr lang="ru-RU" altLang="de-DE" sz="2800" i="1" dirty="0">
                <a:latin typeface="Times New Roman" panose="02020603050405020304" pitchFamily="18" charset="0"/>
              </a:rPr>
              <a:t> </a:t>
            </a:r>
            <a:r>
              <a:rPr lang="ru-RU" altLang="de-DE" sz="2800" dirty="0">
                <a:latin typeface="Times New Roman" panose="02020603050405020304" pitchFamily="18" charset="0"/>
              </a:rPr>
              <a:t>и имеют ряд других функций.</a:t>
            </a:r>
          </a:p>
          <a:p>
            <a:pPr marL="341313" indent="-339725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Однако объединение этих глаголов в пары не общепринято: советские и русские концепции с этими парами работают, но для Исаченко и всех, кто придерживается его традиции, такие глаголы, как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писать, делать </a:t>
            </a:r>
            <a:r>
              <a:rPr lang="de-CH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imperfectiva</a:t>
            </a:r>
            <a:r>
              <a:rPr lang="de-CH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CH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tantum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написать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сделать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являются глаголами определенного способа глагольного действия и, следовательно, </a:t>
            </a:r>
            <a:r>
              <a:rPr lang="de-CH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perfectiva</a:t>
            </a:r>
            <a:r>
              <a:rPr lang="de-CH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CH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tantum</a:t>
            </a:r>
            <a:endParaRPr lang="ru-RU" altLang="de-DE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>
            <a:extLst>
              <a:ext uri="{FF2B5EF4-FFF2-40B4-BE49-F238E27FC236}">
                <a16:creationId xmlns:a16="http://schemas.microsoft.com/office/drawing/2014/main" id="{1C46E2D2-F689-9C4D-98D1-95BAF30810CD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1803401" y="287339"/>
            <a:ext cx="8721725" cy="6264275"/>
          </a:xfrm>
        </p:spPr>
        <p:txBody>
          <a:bodyPr anchor="t"/>
          <a:lstStyle/>
          <a:p>
            <a:pPr marL="341313" indent="-339725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ru-RU" altLang="de-DE" sz="2800" dirty="0">
                <a:latin typeface="Times New Roman" panose="02020603050405020304" pitchFamily="18" charset="0"/>
              </a:rPr>
              <a:t>Некоторые пары – супплетивные </a:t>
            </a:r>
            <a:r>
              <a:rPr lang="ru-RU" altLang="de-DE" sz="2800" i="1" dirty="0">
                <a:latin typeface="Times New Roman" panose="02020603050405020304" pitchFamily="18" charset="0"/>
              </a:rPr>
              <a:t>(брать/взять, класть/положить)</a:t>
            </a:r>
            <a:r>
              <a:rPr lang="ru-RU" altLang="de-DE" sz="2800" dirty="0">
                <a:latin typeface="Times New Roman" panose="02020603050405020304" pitchFamily="18" charset="0"/>
              </a:rPr>
              <a:t>. Близки к ним пары, этимологическую связь которых мы замечаем, но точные словообразовательные отношения синхронно больше не прозрачны </a:t>
            </a:r>
            <a:r>
              <a:rPr lang="ru-RU" altLang="de-DE" sz="2800" i="1" dirty="0">
                <a:latin typeface="Times New Roman" panose="02020603050405020304" pitchFamily="18" charset="0"/>
              </a:rPr>
              <a:t>(ложиться/лечь, садиться/сесть)</a:t>
            </a:r>
            <a:r>
              <a:rPr lang="ru-RU" altLang="de-DE" sz="2800" dirty="0">
                <a:latin typeface="Times New Roman" panose="02020603050405020304" pitchFamily="18" charset="0"/>
              </a:rPr>
              <a:t>.</a:t>
            </a:r>
          </a:p>
          <a:p>
            <a:pPr marL="341313" indent="-339725">
              <a:spcBef>
                <a:spcPts val="800"/>
              </a:spcBef>
              <a:buSzPct val="45000"/>
              <a:buFont typeface="Wingdings" pitchFamily="2" charset="2"/>
              <a:buChar char="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ru-RU" altLang="de-DE" sz="2800" dirty="0">
                <a:latin typeface="Times New Roman" panose="02020603050405020304" pitchFamily="18" charset="0"/>
              </a:rPr>
              <a:t>Супплетивным способом образуются глагольные пары у глаголов движения с приставкой типа </a:t>
            </a:r>
            <a:r>
              <a:rPr lang="ru-RU" altLang="de-DE" sz="2800" i="1" dirty="0">
                <a:latin typeface="Times New Roman" panose="02020603050405020304" pitchFamily="18" charset="0"/>
              </a:rPr>
              <a:t>уходить/уйти, приносить/принести, приводить/привести</a:t>
            </a:r>
            <a:r>
              <a:rPr lang="ru-RU" altLang="de-DE" sz="2800" dirty="0">
                <a:latin typeface="Times New Roman" panose="02020603050405020304" pitchFamily="18" charset="0"/>
              </a:rPr>
              <a:t>. Простые глаголы движения типа </a:t>
            </a:r>
            <a:r>
              <a:rPr lang="ru-RU" altLang="de-DE" sz="2800" i="1" dirty="0">
                <a:latin typeface="Times New Roman" panose="02020603050405020304" pitchFamily="18" charset="0"/>
              </a:rPr>
              <a:t>ходить, идти; носить, нести; водить, вести</a:t>
            </a:r>
            <a:r>
              <a:rPr lang="ru-RU" altLang="de-DE" sz="2800" dirty="0">
                <a:latin typeface="Times New Roman" panose="02020603050405020304" pitchFamily="18" charset="0"/>
              </a:rPr>
              <a:t> все несов. вида и члены иной оппозиции, которая не видовая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3849</Words>
  <Application>Microsoft Macintosh PowerPoint</Application>
  <PresentationFormat>Breitbild</PresentationFormat>
  <Paragraphs>123</Paragraphs>
  <Slides>43</Slides>
  <Notes>28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43</vt:i4>
      </vt:variant>
    </vt:vector>
  </HeadingPairs>
  <TitlesOfParts>
    <vt:vector size="49" baseType="lpstr">
      <vt:lpstr>Arial</vt:lpstr>
      <vt:lpstr>Calibri</vt:lpstr>
      <vt:lpstr>Calibri Light</vt:lpstr>
      <vt:lpstr>Times New Roman</vt:lpstr>
      <vt:lpstr>Wingdings</vt:lpstr>
      <vt:lpstr>Office</vt:lpstr>
      <vt:lpstr>Современный русский язык</vt:lpstr>
      <vt:lpstr>Глагол IV: Интеграция глаголов иностранного происхождения и вопрос вида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Интеграция глаголов иностранного происхождения и вопрос вида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Современный русский язык</dc:title>
  <dc:creator>Giger, Markus</dc:creator>
  <cp:lastModifiedBy>Markus Giger</cp:lastModifiedBy>
  <cp:revision>356</cp:revision>
  <dcterms:created xsi:type="dcterms:W3CDTF">2021-09-25T11:08:35Z</dcterms:created>
  <dcterms:modified xsi:type="dcterms:W3CDTF">2024-11-16T10:30:20Z</dcterms:modified>
</cp:coreProperties>
</file>