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89" r:id="rId4"/>
    <p:sldId id="258" r:id="rId5"/>
    <p:sldId id="259" r:id="rId6"/>
    <p:sldId id="290" r:id="rId7"/>
    <p:sldId id="291" r:id="rId8"/>
    <p:sldId id="260" r:id="rId9"/>
    <p:sldId id="261" r:id="rId10"/>
    <p:sldId id="262" r:id="rId11"/>
    <p:sldId id="292" r:id="rId12"/>
    <p:sldId id="293" r:id="rId13"/>
    <p:sldId id="263" r:id="rId14"/>
    <p:sldId id="294" r:id="rId15"/>
    <p:sldId id="295" r:id="rId16"/>
    <p:sldId id="264" r:id="rId17"/>
    <p:sldId id="296" r:id="rId18"/>
    <p:sldId id="265" r:id="rId19"/>
    <p:sldId id="268" r:id="rId20"/>
    <p:sldId id="269" r:id="rId21"/>
    <p:sldId id="266" r:id="rId22"/>
    <p:sldId id="267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</p:sldIdLst>
  <p:sldSz cx="12192000" cy="6858000"/>
  <p:notesSz cx="6858000" cy="9144000"/>
  <p:defaultTextStyle>
    <a:defPPr>
      <a:defRPr lang="de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8"/>
    <p:restoredTop sz="94599"/>
  </p:normalViewPr>
  <p:slideViewPr>
    <p:cSldViewPr snapToGrid="0" snapToObjects="1">
      <p:cViewPr varScale="1">
        <p:scale>
          <a:sx n="108" d="100"/>
          <a:sy n="108" d="100"/>
        </p:scale>
        <p:origin x="20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Z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65432-E79C-C747-82ED-5D65CD6734B5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Z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36C66-0E79-A54A-9782-7D95F1AEE549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59296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290011FC-A645-A84C-8936-B984A4D266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00538" y="-11796713"/>
            <a:ext cx="221980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BFA94BDB-78AF-A442-920D-F063DC87B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CB5F0F35-8CA3-6B44-B05C-AE97360628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18A8D0AA-A719-6245-97B9-4726CF1C9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F18A76CA-774D-5D4D-83C0-656C13E4F2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AE843038-C2D1-394F-B8FB-3035E88EC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4A9CC112-33B7-C24E-B3DA-BACA5F8064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3B0F09C4-4FF7-5B42-A8AB-387551B00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737DC94E-9050-BE4D-B322-EA0355D147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B0D14D3E-E67E-0B47-B17F-2D3CF813B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C51B809B-F74C-D542-8623-2B428DBD1E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90F23EEA-1319-4449-83E1-28F5465D1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C8E9E764-7E87-6C41-A643-B05B443BB2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6A606BD0-94CB-234F-8ED0-4E39FA877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20A2FF2A-9E21-664E-83FB-647BF4B8DB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8AE1B019-72BF-0041-B6B9-B0702BBA6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75FACCA2-13E2-8A43-B994-6E5F1529E8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2F259979-35EA-A440-A326-909A23E55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35A953C5-448E-A74F-AAD6-9C02151D34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E29B4466-3B84-1E43-9045-E777228A4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8D20BBFD-923D-2443-BF9F-A2E3A8C43F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878C275A-CBA6-C248-8DBD-5407631AE2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2BE7F737-0AF1-1645-87EF-C339B81826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00538" y="-11796713"/>
            <a:ext cx="221980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199462CB-A56A-A94C-B6C2-2A163A7693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66B8A10E-F165-C349-A04E-6BAFF764EC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75D8F060-8FBF-9643-A065-58E67D441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A40436D1-AFA3-F54E-AB47-ABC26510F7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2DCFD9C9-1630-8545-80CD-D5C71AD9C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932918AE-33FF-C946-AE73-0CCB541D23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E4F7D05C-9B11-BC48-8DF4-D31257227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8A78B5BF-F267-A740-BFD7-95D1D96204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C3DEC036-6977-5B4F-BAC0-DBA1CF5A8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33009495-DF74-3B46-9068-C9A73E62C5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00538" y="-11796713"/>
            <a:ext cx="221980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E338899E-B624-F242-8C0E-1328BFB34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64371AC5-95D2-E347-AB3E-D36826C098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02CB0B69-3D90-3442-A6CC-9AE1D3623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3CA46610-80CB-AF4E-BA6E-35AEF6E9C6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65788EC4-9C7A-FB4D-8C5E-14D55F9C5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21C5B829-D1A1-2B46-98B4-3176BAA912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>
            <a:extLst>
              <a:ext uri="{FF2B5EF4-FFF2-40B4-BE49-F238E27FC236}">
                <a16:creationId xmlns:a16="http://schemas.microsoft.com/office/drawing/2014/main" id="{60747324-955D-1D42-A470-53DDC04B3B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Z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F36C66-0E79-A54A-9782-7D95F1AEE549}" type="slidenum">
              <a:rPr lang="de-CZ" smtClean="0"/>
              <a:t>43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4271679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6866112F-7DF7-D349-BB7D-507EB45F4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002125" y="-11796713"/>
            <a:ext cx="22204363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A93A12D8-55EA-104E-95E9-322216CE5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B784A67C-94DD-C540-8989-B137C975DD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57322B51-C480-9346-8192-B57A381F2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3109F04A-FC9C-7B49-956F-F813108045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153807F9-73A2-2742-A16E-FD583216F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FAEFA555-56F9-D243-BB50-53BF58E50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ED5A8E2A-06A2-A045-A1E4-B8D90AE5C8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27A052E4-9C0B-D544-A094-88BC892FFF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C3572EE4-0697-9140-9ED2-2D14ADD1EB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5F7454B1-CE4C-F04B-BE5F-F4F3A81B6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DBC91D3F-B17D-F840-9145-4F9A22CD0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C9F96C70-5A37-E349-BFE0-062A36C42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997363" y="-11796713"/>
            <a:ext cx="22185313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7312FC08-F4CF-F940-B3C8-DAF4D469E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0A98B-58B9-8E42-BC6A-3A9CCF141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1F5B8E-7B95-AB42-AE22-F9C18BA19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95A861-5F70-714F-826A-50397FD4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B1C42-E821-4F48-9999-E9BFF00CF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84909C-9A75-AD42-81E4-EBE05837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187513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AD5B37-3AC5-7646-838D-B681A35D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296545-0DC6-5C48-8D7D-A52BC4245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57CD9-0B2D-334F-BB42-5B6816C9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DAD3D7-7AAA-564F-B838-DFB8B6F0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2720DD-1A9F-4543-B090-257BC6E1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84479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916BBBD-6EC9-C842-8383-BF04A99DA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796921-1F64-8A4F-B94E-ECDE60B4F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FE6F32-52B6-C749-A4C8-B2D208FD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DCBC56-414C-7F40-92A2-52F0A4E96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BAF14D-5026-1046-BA79-D8B90763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153984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00DF0-1A1E-1341-8B8D-EB3A95E2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4D704E-3D36-E743-84AC-13E843FA5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B35760-F89E-BF48-A75E-9266FC62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6DA693-1705-4641-BF10-1F9692AE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661119-D7F9-F44E-8537-AF577971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316491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EACB3-D071-BA4B-B7F2-2DF6B27D9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D88DE6-0D88-BE49-9345-E372260D7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01B8D1-6D39-EA44-B0B8-9BC44D4A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5BDCD3-A1E1-D049-9D5C-85D993BE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87BFC5-080D-A74B-8152-4E7728EA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134470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6941A-0A6F-824A-861C-3B018603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A6D8FF-0300-DE40-BE53-55FF3B8BD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2103EF-66F6-F944-98A0-8E779722C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F551E8-AD9F-1F47-9F30-812BA4E6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B54461-850A-3740-8514-D3147CDA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DD3ADC-CD98-6043-8F5D-51FB944C2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455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69B18-7BEE-CE4B-8D8F-0D4B6C233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0C22B0-30EB-8241-A6EE-014DAFE53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73704-9C44-1B41-B257-4B0063FF1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9B86F5-DBEF-B046-9525-C420F7B58E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B0DDBF8-2800-3E47-A9B2-A62DE99EA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403C669-CB9B-F34E-87F5-BEC119DE7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5E66BD1-B4E8-6748-99F1-E825A73A6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35D0550-8037-4B4E-B891-6EEED480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0118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16DA0-A1E4-764B-B01A-196E0DF5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EEF19F8-8E13-8F49-BF45-B9978AC9D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433E2DA-6835-6C45-B074-FB7FD24A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769CDC-D403-CD47-8CB1-3CA23E19B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14044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68AABDC-4D0B-A149-A950-68A4CFC19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7A5CED-469A-EF4C-8617-79D0EFC0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4C9C43-F3F7-C347-BF93-2CE26BE8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161535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57727F-B89A-284B-9684-A642BD39A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471023-F094-624B-AB1C-56AF86714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49BC09-B75A-B64B-A7A5-C63EAFA7A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D6CAC0-CB8F-684D-8DE1-F30DEA7B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B4D11C-91E5-D840-A34C-A0663C67A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4AC100-5922-514B-B2A8-AB50C94C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322919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538BF-5F11-FB44-922A-BC9CBF390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2E26C06-7655-1F4D-9A01-C1FB067F1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09BEC2-BC0D-9D4C-A66B-86C25C225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E52ABA-665E-3B48-92D8-338CEAFE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75C401-3FE3-F146-8091-36F46F9B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E16EEB-2D09-B648-9765-DBE69C080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92869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A6AB70-42D0-DD44-95EA-B31F11D6B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C6ADBC-B894-B044-B3D2-F771B53E7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2B6C56-8E84-6840-B568-C9DE2196A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44DF4-5D1E-5942-A77F-9BE4AD2B8A72}" type="datetimeFigureOut">
              <a:rPr lang="de-CZ" smtClean="0"/>
              <a:t>16.11.2024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B0DD01-9E1B-4247-83C8-834397B050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5200B0-D699-AA41-8E32-C0648576D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323510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14F77B-6DD2-2C47-ADA1-C7858EFD6C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русский язык</a:t>
            </a:r>
            <a:endParaRPr lang="de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1C56CED-BFD0-2E44-89F1-BA077E3F71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Markus </a:t>
            </a:r>
            <a:r>
              <a:rPr lang="cs-CZ" dirty="0" err="1"/>
              <a:t>Giger</a:t>
            </a:r>
            <a:endParaRPr lang="de-CZ" dirty="0"/>
          </a:p>
        </p:txBody>
      </p:sp>
    </p:spTree>
    <p:extLst>
      <p:ext uri="{BB962C8B-B14F-4D97-AF65-F5344CB8AC3E}">
        <p14:creationId xmlns:p14="http://schemas.microsoft.com/office/powerpoint/2010/main" val="2563005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B9A9434C-64B3-BB41-913E-E9D620A76AF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03401" y="166688"/>
            <a:ext cx="8577263" cy="6457950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Частично глаголы несов. и сов. вида между собой в отношении конверсии (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нового слова путём перехода основы в другую парадигму словоизменения</a:t>
            </a:r>
            <a:r>
              <a:rPr lang="ru-RU" altLang="de-DE" sz="2800" dirty="0">
                <a:latin typeface="Times New Roman" panose="02020603050405020304" pitchFamily="18" charset="0"/>
              </a:rPr>
              <a:t>), конкретно они принадлежат разным классам глаголов, без какой-либо другой словообразовательной морфологии):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бросать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бросить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решать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решить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объяснять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объяснить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отрез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отр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зать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рассып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а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расс</a:t>
            </a:r>
            <a:r>
              <a:rPr lang="cs-CZ" altLang="de-DE" sz="2800" i="1" u="sng" dirty="0" err="1">
                <a:latin typeface="Times New Roman" panose="02020603050405020304" pitchFamily="18" charset="0"/>
              </a:rPr>
              <a:t>ы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пать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Здесь глагол сов. вида спрягается по </a:t>
            </a:r>
            <a:r>
              <a:rPr lang="de-CH" altLang="de-DE" sz="2800" dirty="0">
                <a:latin typeface="Times New Roman" panose="02020603050405020304" pitchFamily="18" charset="0"/>
              </a:rPr>
              <a:t>V </a:t>
            </a:r>
            <a:r>
              <a:rPr lang="ru-RU" altLang="de-DE" sz="2800" dirty="0">
                <a:latin typeface="Times New Roman" panose="02020603050405020304" pitchFamily="18" charset="0"/>
              </a:rPr>
              <a:t>или </a:t>
            </a:r>
            <a:r>
              <a:rPr lang="de-CH" altLang="de-DE" sz="2800" dirty="0">
                <a:latin typeface="Times New Roman" panose="02020603050405020304" pitchFamily="18" charset="0"/>
              </a:rPr>
              <a:t>VI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классу, а глагол несов. вида по </a:t>
            </a:r>
            <a:r>
              <a:rPr lang="cs-CZ" altLang="de-DE" sz="2800" dirty="0">
                <a:latin typeface="Times New Roman" panose="02020603050405020304" pitchFamily="18" charset="0"/>
              </a:rPr>
              <a:t>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классу. Иногда такое отношение описывают так, что глагол. несов. вида образуется от глагола сов. вида суффиксом </a:t>
            </a:r>
            <a:r>
              <a:rPr lang="ru-RU" altLang="de-DE" sz="2800" i="1" dirty="0">
                <a:latin typeface="Times New Roman" panose="02020603050405020304" pitchFamily="18" charset="0"/>
              </a:rPr>
              <a:t>-а-/-я</a:t>
            </a:r>
            <a:r>
              <a:rPr lang="ru-RU" altLang="de-DE" sz="2800" dirty="0">
                <a:latin typeface="Times New Roman" panose="02020603050405020304" pitchFamily="18" charset="0"/>
              </a:rPr>
              <a:t>-, по крайней мере в первой группе (</a:t>
            </a:r>
            <a:r>
              <a:rPr lang="cs-CZ" altLang="de-DE" sz="2800" dirty="0">
                <a:latin typeface="Times New Roman" panose="02020603050405020304" pitchFamily="18" charset="0"/>
              </a:rPr>
              <a:t>V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cs-CZ" altLang="de-DE" sz="2800" dirty="0">
                <a:latin typeface="Times New Roman" panose="02020603050405020304" pitchFamily="18" charset="0"/>
              </a:rPr>
              <a:t>I </a:t>
            </a:r>
            <a:r>
              <a:rPr lang="ru-RU" altLang="de-DE" sz="2800" dirty="0">
                <a:latin typeface="Times New Roman" panose="02020603050405020304" pitchFamily="18" charset="0"/>
              </a:rPr>
              <a:t>класс),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3929BA6C-5B33-1649-95E1-701C47107C8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03401" y="166688"/>
            <a:ext cx="8577263" cy="6457950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однако можно было бы тоже утверждать, что глагол сов. вида образуется от глагола несов. вида суффиксом -</a:t>
            </a:r>
            <a:r>
              <a:rPr lang="ru-RU" altLang="de-DE" sz="2800" i="1" dirty="0">
                <a:latin typeface="Times New Roman" panose="02020603050405020304" pitchFamily="18" charset="0"/>
              </a:rPr>
              <a:t>и</a:t>
            </a:r>
            <a:r>
              <a:rPr lang="ru-RU" altLang="de-DE" sz="2800" dirty="0">
                <a:latin typeface="Times New Roman" panose="02020603050405020304" pitchFamily="18" charset="0"/>
              </a:rPr>
              <a:t>-. Во второй группе (VI 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I</a:t>
            </a:r>
            <a:r>
              <a:rPr lang="ru-RU" altLang="de-DE" sz="2800" dirty="0">
                <a:latin typeface="Times New Roman" panose="02020603050405020304" pitchFamily="18" charset="0"/>
              </a:rPr>
              <a:t> класс) можно о направлении образования говорить наверно только в том смысле, что </a:t>
            </a:r>
            <a:r>
              <a:rPr lang="ru-RU" altLang="de-DE" sz="2800" dirty="0" err="1">
                <a:latin typeface="Times New Roman" panose="02020603050405020304" pitchFamily="18" charset="0"/>
              </a:rPr>
              <a:t>I</a:t>
            </a:r>
            <a:r>
              <a:rPr lang="ru-RU" altLang="de-DE" sz="2800" dirty="0">
                <a:latin typeface="Times New Roman" panose="02020603050405020304" pitchFamily="18" charset="0"/>
              </a:rPr>
              <a:t> класс продуктивен, а VI класс непродуктивен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Видовыми парами обычно считают и глаголы несов. вида выражающие повторяющиеся действия и глаголы сов. вида выражающие одноразовое выполнение этого действия: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прыгать/прыгнуть, кашлять/кашлянуть, махать/махнуть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Здесь происходит таким образом образование глагола сов. вида от глагола несов. вида с помощью суффикса -</a:t>
            </a:r>
            <a:r>
              <a:rPr lang="ru-RU" altLang="de-DE" sz="2800" i="1" dirty="0">
                <a:latin typeface="Times New Roman" panose="02020603050405020304" pitchFamily="18" charset="0"/>
              </a:rPr>
              <a:t>ну</a:t>
            </a:r>
            <a:r>
              <a:rPr lang="ru-RU" altLang="de-DE" sz="2800" dirty="0">
                <a:latin typeface="Times New Roman" panose="02020603050405020304" pitchFamily="18" charset="0"/>
              </a:rPr>
              <a:t>-.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C71C40A0-ABCD-1B49-8538-F6A79BF7B6F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03401" y="166688"/>
            <a:ext cx="8577263" cy="6457950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Тем не менее, это тоже спорно, некоторые авторы считают глаголы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прыгнуть, кашлянуть</a:t>
            </a:r>
            <a:r>
              <a:rPr lang="ru-RU" altLang="de-DE" sz="2800" dirty="0">
                <a:latin typeface="Times New Roman" panose="02020603050405020304" pitchFamily="18" charset="0"/>
              </a:rPr>
              <a:t> глаголами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perfectiva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tantum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семельфактивного</a:t>
            </a:r>
            <a:r>
              <a:rPr lang="ru-RU" altLang="de-DE" sz="2800" dirty="0">
                <a:latin typeface="Times New Roman" panose="02020603050405020304" pitchFamily="18" charset="0"/>
              </a:rPr>
              <a:t> способа глагольного действия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0F648129-9231-8B4F-8DC3-A3051194C1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74838" y="215901"/>
            <a:ext cx="8577262" cy="6480175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Целая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ситуация усложняется тем, что одни и те же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словообразовательные средства,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 и суффиксы, которые появляются в образовании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видовых пар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используются также для образования глаголов различных более или менее продуктивных способов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совершаемость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глагольного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описывает А. В. Исаченко как «определённую семантическую модификацию глагола, указывающую, как именно действие, выражаемое глаголом, совершается (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prebieha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koná 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 (Грамматический строй 2, с. 210).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FCFBAB28-B782-8C46-8FBA-5E296909B07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74838" y="215901"/>
            <a:ext cx="8577262" cy="6480175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Ю. С. Маслову способы глагольного действия, это «особенности лексического значения тех или иных глаголов, относящиеся к протеканию действия этих глаголов во времени (…)» (цит. у Исаченко, Грамматический строй 2, с. 216).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глагольного действия выражают чаще всего определенную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перспективу действия, как, напр., его начало, его конец,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ограниченность, его продолжительность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(начинательный)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за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(заговорить)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эволютивный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раз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(раскричаться)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0FC31EE2-9D7D-D741-BCD3-BF3A0B3DBAD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74838" y="215901"/>
            <a:ext cx="8577262" cy="6480175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 err="1">
                <a:latin typeface="Times New Roman" panose="02020603050405020304" pitchFamily="18" charset="0"/>
              </a:rPr>
              <a:t>эгрессивный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(окончательный)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до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(дописать)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финитивный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от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(отобедать)</a:t>
            </a:r>
            <a:r>
              <a:rPr lang="ru-RU" altLang="de-DE" sz="2800" dirty="0">
                <a:latin typeface="Times New Roman" panose="02020603050405020304" pitchFamily="18" charset="0"/>
              </a:rPr>
              <a:t>, делимитативный (ограничительный)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действия, главным образом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(почитать)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пердуративный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про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(проговорить (всю ночь))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эксгаустативный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у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(убегаться)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сатуративный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</a:t>
            </a:r>
            <a:r>
              <a:rPr lang="ru-RU" altLang="de-DE" sz="2800" dirty="0">
                <a:latin typeface="Times New Roman" panose="02020603050405020304" pitchFamily="18" charset="0"/>
              </a:rPr>
              <a:t>- </a:t>
            </a:r>
            <a:r>
              <a:rPr lang="ru-RU" altLang="de-DE" sz="2800" i="1" dirty="0">
                <a:latin typeface="Times New Roman" panose="02020603050405020304" pitchFamily="18" charset="0"/>
              </a:rPr>
              <a:t>(накричаться)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тд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D6FCEF28-4C3D-D94D-BDF6-3173E42BF10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74838" y="287339"/>
            <a:ext cx="8577262" cy="6408737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Приставки являются многофункциональными, что приводит к параллельным образованиям или даже к омонимичным глаголам, где в одном случае приставка – средство выражения определенного способа глагольного действия, в другом сохраняется первоначальное ее пространственное значение, еще в другом случае она употребляется в некотором переносном значении или просто как «пустая» для образования видовой пары: ср. 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убегáть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utíkat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prchat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пространственное значение отдаления с места</a:t>
            </a:r>
            <a:r>
              <a:rPr lang="ru-RU" altLang="de-DE" sz="2800" dirty="0">
                <a:latin typeface="Times New Roman" panose="02020603050405020304" pitchFamily="18" charset="0"/>
              </a:rPr>
              <a:t>), </a:t>
            </a:r>
            <a:r>
              <a:rPr lang="ru-RU" altLang="de-DE" sz="2800" i="1" dirty="0">
                <a:latin typeface="Times New Roman" panose="02020603050405020304" pitchFamily="18" charset="0"/>
              </a:rPr>
              <a:t>убегаться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uštvat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se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uběhat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se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эксгаустативный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д.),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усовершенствовать</a:t>
            </a:r>
            <a:r>
              <a:rPr lang="ru-RU" altLang="de-DE" sz="2800" dirty="0">
                <a:latin typeface="Times New Roman" panose="02020603050405020304" pitchFamily="18" charset="0"/>
              </a:rPr>
              <a:t> ,</a:t>
            </a:r>
            <a:r>
              <a:rPr lang="ru-RU" altLang="de-DE" sz="2800" dirty="0" err="1">
                <a:latin typeface="Times New Roman" panose="02020603050405020304" pitchFamily="18" charset="0"/>
              </a:rPr>
              <a:t>zdokonalit</a:t>
            </a:r>
            <a:r>
              <a:rPr lang="ru-RU" altLang="de-DE" sz="2800" dirty="0">
                <a:latin typeface="Times New Roman" panose="02020603050405020304" pitchFamily="18" charset="0"/>
              </a:rPr>
              <a:t>‘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«пустая» приставка</a:t>
            </a:r>
            <a:r>
              <a:rPr lang="ru-RU" altLang="de-DE" sz="2800" dirty="0">
                <a:latin typeface="Times New Roman" panose="02020603050405020304" pitchFamily="18" charset="0"/>
              </a:rPr>
              <a:t>, образуется сов. глагол к несов. </a:t>
            </a:r>
            <a:r>
              <a:rPr lang="ru-RU" altLang="de-DE" sz="2800" i="1" dirty="0">
                <a:latin typeface="Times New Roman" panose="02020603050405020304" pitchFamily="18" charset="0"/>
              </a:rPr>
              <a:t>совершенствовать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78D32933-791E-C541-B538-CA4BAD8D9FA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74838" y="287339"/>
            <a:ext cx="8577262" cy="6408737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заговорить1</a:t>
            </a:r>
            <a:r>
              <a:rPr lang="cs-CZ" altLang="de-DE" sz="2800" dirty="0">
                <a:latin typeface="Times New Roman" panose="02020603050405020304" pitchFamily="18" charset="0"/>
              </a:rPr>
              <a:t> ,začít mluvit‘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заговорить2</a:t>
            </a:r>
            <a:r>
              <a:rPr lang="cs-CZ" altLang="de-DE" sz="2800" dirty="0">
                <a:latin typeface="Times New Roman" panose="02020603050405020304" pitchFamily="18" charset="0"/>
              </a:rPr>
              <a:t> ,zažehnat zaříkáváním‘ (</a:t>
            </a:r>
            <a:r>
              <a:rPr lang="ru-RU" altLang="de-DE" sz="2800" dirty="0">
                <a:latin typeface="Times New Roman" panose="02020603050405020304" pitchFamily="18" charset="0"/>
              </a:rPr>
              <a:t>переносно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несов</a:t>
            </a:r>
            <a:r>
              <a:rPr lang="cs-CZ" altLang="de-DE" sz="2800" dirty="0">
                <a:latin typeface="Times New Roman" panose="02020603050405020304" pitchFamily="18" charset="0"/>
              </a:rPr>
              <a:t>.</a:t>
            </a:r>
            <a:r>
              <a:rPr lang="ru-RU" altLang="de-DE" sz="2800" dirty="0">
                <a:latin typeface="Times New Roman" panose="02020603050405020304" pitchFamily="18" charset="0"/>
              </a:rPr>
              <a:t> глагол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заговаривать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заходить1</a:t>
            </a:r>
            <a:r>
              <a:rPr lang="cs-CZ" altLang="de-DE" sz="2800" dirty="0">
                <a:latin typeface="Times New Roman" panose="02020603050405020304" pitchFamily="18" charset="0"/>
              </a:rPr>
              <a:t> ,začít chodit‘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ингрессивный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сп</a:t>
            </a:r>
            <a:r>
              <a:rPr lang="ru-RU" altLang="de-DE" sz="2800" dirty="0">
                <a:latin typeface="Times New Roman" panose="02020603050405020304" pitchFamily="18" charset="0"/>
              </a:rPr>
              <a:t>. гл. д.</a:t>
            </a:r>
            <a:r>
              <a:rPr lang="cs-CZ" altLang="de-DE" sz="2800" dirty="0">
                <a:latin typeface="Times New Roman" panose="02020603050405020304" pitchFamily="18" charset="0"/>
              </a:rPr>
              <a:t>),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</a:rPr>
              <a:t>заходить2 </a:t>
            </a:r>
            <a:r>
              <a:rPr lang="ru-RU" altLang="de-DE" sz="2800" dirty="0">
                <a:latin typeface="Times New Roman" panose="02020603050405020304" pitchFamily="18" charset="0"/>
              </a:rPr>
              <a:t>(несов. вид!) </a:t>
            </a:r>
            <a:r>
              <a:rPr lang="cs-CZ" altLang="de-DE" sz="2800" dirty="0">
                <a:latin typeface="Times New Roman" panose="02020603050405020304" pitchFamily="18" charset="0"/>
              </a:rPr>
              <a:t>,zacházet, zahýbat (za něco); stavovat se (u někoho, pro někoho); zapadat (o slunci)‘</a:t>
            </a:r>
            <a:r>
              <a:rPr lang="ru-RU" altLang="de-DE" sz="2800" dirty="0">
                <a:latin typeface="Times New Roman" panose="02020603050405020304" pitchFamily="18" charset="0"/>
              </a:rPr>
              <a:t> – более или менее пространственное значение, глагол несов. вида к сов. </a:t>
            </a:r>
            <a:r>
              <a:rPr lang="ru-RU" altLang="de-DE" sz="2800" i="1" dirty="0">
                <a:latin typeface="Times New Roman" panose="02020603050405020304" pitchFamily="18" charset="0"/>
              </a:rPr>
              <a:t>з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айти</a:t>
            </a:r>
            <a:endParaRPr lang="ru-RU" altLang="de-DE" sz="2800" i="1" dirty="0">
              <a:latin typeface="Times New Roman" panose="02020603050405020304" pitchFamily="18" charset="0"/>
            </a:endParaRP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Надо, однако, иметь в виду, что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«видовая пара», это не значит всегда одно и то же, отношения между «партнерами» разные: у пары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слышать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услышать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сов. вида на самом деле выражает начало процесса (это даже не действие), в случае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написать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 (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письмо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наоборот глагол сов.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BAE08290-067C-9240-967A-8E7619FC97A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03400" y="215901"/>
            <a:ext cx="8648700" cy="6264275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выражает именно результат действия (несов. вид здесь выражает только существование действия как факта, независимо от результата, или его длительность или его повторение), или же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находить/найти</a:t>
            </a:r>
            <a:r>
              <a:rPr lang="ru-RU" altLang="de-DE" sz="2800" dirty="0">
                <a:latin typeface="Times New Roman" panose="02020603050405020304" pitchFamily="18" charset="0"/>
              </a:rPr>
              <a:t>, где глагол сов. вида выражает моментальное действие, а глагол несов. вида может выражать его как факт или как повторение, но не его длительность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Практическими, хотя и несколько грубыми, являются категории действий венгерско-американского философа языка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Вендлера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8B9289F3-7794-524D-8313-0905D1DAD91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03400" y="215901"/>
            <a:ext cx="8648700" cy="6264275"/>
          </a:xfrm>
        </p:spPr>
        <p:txBody>
          <a:bodyPr anchor="t"/>
          <a:lstStyle/>
          <a:p>
            <a:pPr marL="1588">
              <a:spcBef>
                <a:spcPts val="800"/>
              </a:spcBef>
              <a:buSzPct val="4500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</a:rPr>
              <a:t>	1.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state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dirty="0">
                <a:latin typeface="Times New Roman" panose="02020603050405020304" pitchFamily="18" charset="0"/>
              </a:rPr>
              <a:t>состояние,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статив</a:t>
            </a:r>
            <a:r>
              <a:rPr lang="cs-CZ" altLang="de-DE" sz="2800" dirty="0">
                <a:latin typeface="Times New Roman" panose="02020603050405020304" pitchFamily="18" charset="0"/>
              </a:rPr>
              <a:t>),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know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have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want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like</a:t>
            </a:r>
            <a:r>
              <a:rPr lang="cs-CZ" altLang="de-DE" sz="2800" i="1" dirty="0">
                <a:latin typeface="Times New Roman" panose="02020603050405020304" pitchFamily="18" charset="0"/>
              </a:rPr>
              <a:t>, love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2.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activity</a:t>
            </a:r>
            <a:r>
              <a:rPr lang="ru-RU" altLang="de-DE" sz="2800" dirty="0">
                <a:latin typeface="Times New Roman" panose="02020603050405020304" pitchFamily="18" charset="0"/>
              </a:rPr>
              <a:t> (действие, деятельность)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</a:rPr>
              <a:t>run,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draw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swim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walk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push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3.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accomplishment</a:t>
            </a:r>
            <a:r>
              <a:rPr lang="ru-RU" altLang="de-DE" sz="2800" dirty="0">
                <a:latin typeface="Times New Roman" panose="02020603050405020304" pitchFamily="18" charset="0"/>
              </a:rPr>
              <a:t> (свершение, действие)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</a:rPr>
              <a:t>run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>
                <a:latin typeface="Times New Roman" panose="02020603050405020304" pitchFamily="18" charset="0"/>
              </a:rPr>
              <a:t>a mile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draw</a:t>
            </a:r>
            <a:r>
              <a:rPr lang="cs-CZ" altLang="de-DE" sz="2800" i="1" dirty="0">
                <a:latin typeface="Times New Roman" panose="02020603050405020304" pitchFamily="18" charset="0"/>
              </a:rPr>
              <a:t> a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circle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grow</a:t>
            </a:r>
            <a:r>
              <a:rPr lang="cs-CZ" altLang="de-DE" sz="2800" i="1" dirty="0">
                <a:latin typeface="Times New Roman" panose="02020603050405020304" pitchFamily="18" charset="0"/>
              </a:rPr>
              <a:t> 	up,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write</a:t>
            </a:r>
            <a:r>
              <a:rPr lang="cs-CZ" altLang="de-DE" sz="2800" i="1" dirty="0">
                <a:latin typeface="Times New Roman" panose="02020603050405020304" pitchFamily="18" charset="0"/>
              </a:rPr>
              <a:t> a novel</a:t>
            </a:r>
            <a:br>
              <a:rPr lang="cs-CZ" altLang="de-DE" sz="2800" i="1" dirty="0">
                <a:latin typeface="Times New Roman" panose="02020603050405020304" pitchFamily="18" charset="0"/>
              </a:rPr>
            </a:br>
            <a:r>
              <a:rPr lang="cs-CZ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dirty="0">
                <a:latin typeface="Times New Roman" panose="02020603050405020304" pitchFamily="18" charset="0"/>
              </a:rPr>
              <a:t>4. </a:t>
            </a:r>
            <a:r>
              <a:rPr lang="cs-CZ" altLang="de-DE" sz="2800" b="1" dirty="0" err="1">
                <a:latin typeface="Times New Roman" panose="02020603050405020304" pitchFamily="18" charset="0"/>
              </a:rPr>
              <a:t>achievement</a:t>
            </a:r>
            <a:r>
              <a:rPr lang="ru-RU" altLang="de-DE" sz="2800" dirty="0">
                <a:latin typeface="Times New Roman" panose="02020603050405020304" pitchFamily="18" charset="0"/>
              </a:rPr>
              <a:t> (достижение)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напр</a:t>
            </a:r>
            <a:r>
              <a:rPr lang="cs-CZ" altLang="de-DE" sz="2800" dirty="0">
                <a:latin typeface="Times New Roman" panose="02020603050405020304" pitchFamily="18" charset="0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win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the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race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	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recognize</a:t>
            </a:r>
            <a:r>
              <a:rPr lang="cs-CZ" altLang="de-DE" sz="2800" i="1" dirty="0">
                <a:latin typeface="Times New Roman" panose="02020603050405020304" pitchFamily="18" charset="0"/>
              </a:rPr>
              <a:t>, lose,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find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Состояния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иметь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знать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верить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стоить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весить </a:t>
            </a:r>
            <a:r>
              <a:rPr lang="ru-RU" altLang="de-DE" sz="2800" dirty="0">
                <a:latin typeface="Times New Roman" panose="02020603050405020304" pitchFamily="18" charset="0"/>
              </a:rPr>
              <a:t>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тп</a:t>
            </a:r>
            <a:r>
              <a:rPr lang="cs-CZ" altLang="de-DE" sz="2800" dirty="0">
                <a:latin typeface="Times New Roman" panose="02020603050405020304" pitchFamily="18" charset="0"/>
              </a:rPr>
              <a:t>.) </a:t>
            </a:r>
            <a:r>
              <a:rPr lang="ru-RU" altLang="de-DE" sz="2800" dirty="0">
                <a:latin typeface="Times New Roman" panose="02020603050405020304" pitchFamily="18" charset="0"/>
              </a:rPr>
              <a:t>имеют начало и могут иметь конец, но их трудно представить как актуально-длительные </a:t>
            </a:r>
            <a:r>
              <a:rPr lang="ru-RU" altLang="de-DE" sz="2800" i="1" dirty="0">
                <a:latin typeface="Times New Roman" panose="02020603050405020304" pitchFamily="18" charset="0"/>
              </a:rPr>
              <a:t>(Камень как раз весит 5 кг)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действия/деятельности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читать</a:t>
            </a:r>
            <a:r>
              <a:rPr lang="de-DE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гулять</a:t>
            </a:r>
            <a:r>
              <a:rPr lang="pl-PL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петь</a:t>
            </a:r>
            <a:r>
              <a:rPr lang="pl-PL" altLang="de-DE" sz="2800" i="1" dirty="0">
                <a:latin typeface="Times New Roman" panose="02020603050405020304" pitchFamily="18" charset="0"/>
              </a:rPr>
              <a:t>,</a:t>
            </a:r>
            <a:r>
              <a:rPr lang="pl-PL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ездить</a:t>
            </a:r>
            <a:r>
              <a:rPr lang="ru-RU" altLang="de-DE" sz="2800" dirty="0">
                <a:latin typeface="Times New Roman" panose="02020603050405020304" pitchFamily="18" charset="0"/>
              </a:rPr>
              <a:t> 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тд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) </a:t>
            </a:r>
            <a:r>
              <a:rPr lang="ru-RU" altLang="de-DE" sz="2800" dirty="0">
                <a:latin typeface="Times New Roman" panose="02020603050405020304" pitchFamily="18" charset="0"/>
              </a:rPr>
              <a:t>имеют начало и из-за внеязыковых причин и конец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но они не имеют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35564C6D-E3A9-064E-A134-28D2548C1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8588"/>
            <a:ext cx="8223250" cy="1435100"/>
          </a:xfrm>
        </p:spPr>
        <p:txBody>
          <a:bodyPr/>
          <a:lstStyle/>
          <a:p>
            <a:pPr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sz="3200">
                <a:latin typeface="Times New Roman" panose="02020603050405020304" pitchFamily="18" charset="0"/>
              </a:rPr>
              <a:t>Глагол</a:t>
            </a:r>
            <a:r>
              <a:rPr lang="cs-CZ" altLang="de-DE" sz="3200">
                <a:latin typeface="Times New Roman" panose="02020603050405020304" pitchFamily="18" charset="0"/>
              </a:rPr>
              <a:t> IV: </a:t>
            </a:r>
            <a:r>
              <a:rPr lang="ru-RU" altLang="de-DE" sz="3200">
                <a:latin typeface="Times New Roman" panose="02020603050405020304" pitchFamily="18" charset="0"/>
              </a:rPr>
              <a:t>Интеграция глаголов иностранного происхождения и вопрос вида</a:t>
            </a:r>
            <a:endParaRPr lang="cs-CZ" altLang="de-DE" sz="320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4ACFAD2-46C7-8F4F-8AC1-BDC9E1B5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563689"/>
            <a:ext cx="8356600" cy="4960937"/>
          </a:xfrm>
        </p:spPr>
        <p:txBody>
          <a:bodyPr/>
          <a:lstStyle/>
          <a:p>
            <a:pPr marL="334963" indent="-334963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dirty="0">
                <a:latin typeface="Times New Roman" panose="02020603050405020304" pitchFamily="18" charset="0"/>
              </a:rPr>
              <a:t>Заимствование слов из других языков приводит в ряде случаев к проблемам с образованием форм некоторых грамматических категорий. Ср. дискутируемые уже несклоняемые существительные типа </a:t>
            </a:r>
            <a:r>
              <a:rPr lang="ru-RU" altLang="de-DE" i="1" dirty="0">
                <a:latin typeface="Times New Roman" panose="02020603050405020304" pitchFamily="18" charset="0"/>
              </a:rPr>
              <a:t>алиби, хобби, пальто, радио</a:t>
            </a:r>
            <a:r>
              <a:rPr lang="ru-RU" altLang="de-DE" dirty="0">
                <a:latin typeface="Times New Roman" panose="02020603050405020304" pitchFamily="18" charset="0"/>
              </a:rPr>
              <a:t> </a:t>
            </a:r>
          </a:p>
          <a:p>
            <a:pPr marL="334963" indent="-334963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 dirty="0">
                <a:latin typeface="Times New Roman" panose="02020603050405020304" pitchFamily="18" charset="0"/>
              </a:rPr>
              <a:t>Это касается в основном и глаголов, хотя нет неспрягаемых глаголов. Но мы видели проблемы с 1 л. ед. ч. наст./буд. </a:t>
            </a:r>
            <a:r>
              <a:rPr lang="ru-RU" altLang="de-DE" dirty="0" err="1">
                <a:latin typeface="Times New Roman" panose="02020603050405020304" pitchFamily="18" charset="0"/>
              </a:rPr>
              <a:t>вр</a:t>
            </a:r>
            <a:r>
              <a:rPr lang="ru-RU" altLang="de-DE" dirty="0">
                <a:latin typeface="Times New Roman" panose="02020603050405020304" pitchFamily="18" charset="0"/>
              </a:rPr>
              <a:t>. у глаголов </a:t>
            </a:r>
            <a:r>
              <a:rPr lang="cs-CZ" altLang="de-DE" dirty="0">
                <a:latin typeface="Times New Roman" panose="02020603050405020304" pitchFamily="18" charset="0"/>
              </a:rPr>
              <a:t>V </a:t>
            </a:r>
            <a:r>
              <a:rPr lang="ru-RU" altLang="de-DE" dirty="0">
                <a:latin typeface="Times New Roman" panose="02020603050405020304" pitchFamily="18" charset="0"/>
              </a:rPr>
              <a:t>класса по Исаченко</a:t>
            </a:r>
            <a:r>
              <a:rPr lang="cs-CZ" altLang="de-DE" dirty="0">
                <a:latin typeface="Times New Roman" panose="02020603050405020304" pitchFamily="18" charset="0"/>
              </a:rPr>
              <a:t>. </a:t>
            </a:r>
            <a:r>
              <a:rPr lang="ru-RU" altLang="de-DE" dirty="0">
                <a:latin typeface="Times New Roman" panose="02020603050405020304" pitchFamily="18" charset="0"/>
              </a:rPr>
              <a:t>Частично тут тоже играет роль заимствование глаголов (между другим из </a:t>
            </a:r>
            <a:r>
              <a:rPr lang="ru-RU" altLang="de-DE" dirty="0" err="1">
                <a:latin typeface="Times New Roman" panose="02020603050405020304" pitchFamily="18" charset="0"/>
              </a:rPr>
              <a:t>цсл</a:t>
            </a:r>
            <a:r>
              <a:rPr lang="ru-RU" altLang="de-DE" dirty="0">
                <a:latin typeface="Times New Roman" panose="02020603050405020304" pitchFamily="18" charset="0"/>
              </a:rPr>
              <a:t>., но не только</a:t>
            </a:r>
            <a:r>
              <a:rPr lang="cs-CZ" altLang="de-DE" dirty="0">
                <a:latin typeface="Times New Roman" panose="02020603050405020304" pitchFamily="18" charset="0"/>
              </a:rPr>
              <a:t>,</a:t>
            </a:r>
            <a:r>
              <a:rPr lang="ru-RU" altLang="de-DE" dirty="0">
                <a:latin typeface="Times New Roman" panose="02020603050405020304" pitchFamily="18" charset="0"/>
              </a:rPr>
              <a:t> ср. </a:t>
            </a:r>
            <a:r>
              <a:rPr lang="ru-RU" altLang="de-DE" i="1" dirty="0" err="1">
                <a:latin typeface="Times New Roman" panose="02020603050405020304" pitchFamily="18" charset="0"/>
              </a:rPr>
              <a:t>френдить</a:t>
            </a:r>
            <a:r>
              <a:rPr lang="ru-RU" altLang="de-DE" dirty="0">
                <a:latin typeface="Times New Roman" panose="02020603050405020304" pitchFamily="18" charset="0"/>
              </a:rPr>
              <a:t> и т.п.)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606605AA-A031-CB41-82E5-94E2DC8648F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03389" y="115889"/>
            <a:ext cx="8785225" cy="6626225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т. н.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«внутреннего предела» </a:t>
            </a:r>
            <a:r>
              <a:rPr lang="ru-RU" altLang="de-DE" sz="2800" dirty="0">
                <a:latin typeface="Times New Roman" panose="02020603050405020304" pitchFamily="18" charset="0"/>
              </a:rPr>
              <a:t>на оси времени (</a:t>
            </a:r>
            <a:r>
              <a:rPr lang="ru-RU" altLang="de-DE" sz="2800" i="1" dirty="0">
                <a:latin typeface="Times New Roman" panose="02020603050405020304" pitchFamily="18" charset="0"/>
              </a:rPr>
              <a:t>читать, петь</a:t>
            </a:r>
            <a:r>
              <a:rPr lang="ru-RU" altLang="de-DE" sz="2800" dirty="0">
                <a:latin typeface="Times New Roman" panose="02020603050405020304" pitchFamily="18" charset="0"/>
              </a:rPr>
              <a:t> или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плакать</a:t>
            </a:r>
            <a:r>
              <a:rPr lang="ru-RU" altLang="de-DE" sz="2800" dirty="0">
                <a:latin typeface="Times New Roman" panose="02020603050405020304" pitchFamily="18" charset="0"/>
              </a:rPr>
              <a:t> можно теоретически сколько угодно)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свершения/действия</a:t>
            </a:r>
            <a:r>
              <a:rPr lang="cs-CZ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 письмо, читать роман, вязать свитер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мёрзнуть, отцвести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</a:rPr>
              <a:t>atd.) </a:t>
            </a:r>
            <a:r>
              <a:rPr lang="ru-RU" altLang="de-DE" sz="2800" dirty="0">
                <a:latin typeface="Times New Roman" panose="02020603050405020304" pitchFamily="18" charset="0"/>
              </a:rPr>
              <a:t>наоборот предельные (можно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 письмо </a:t>
            </a:r>
            <a:r>
              <a:rPr lang="ru-RU" altLang="de-DE" sz="2800" dirty="0">
                <a:latin typeface="Times New Roman" panose="02020603050405020304" pitchFamily="18" charset="0"/>
              </a:rPr>
              <a:t>как угодно долго и может быть никогда не 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 его, но в действии как таковом есть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предел и сов. вид как раз на него указывает, ср. также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вязать свитер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замерзать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>
                <a:latin typeface="Times New Roman" panose="02020603050405020304" pitchFamily="18" charset="0"/>
              </a:rPr>
              <a:t>достижения моментальные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найти, подарить, лопнуть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dirty="0">
                <a:latin typeface="Times New Roman" panose="02020603050405020304" pitchFamily="18" charset="0"/>
              </a:rPr>
              <a:t>, несов. вид не может указать на длительность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Состояния и деятельности типично </a:t>
            </a:r>
            <a:r>
              <a:rPr lang="cs-CZ" altLang="de-DE" sz="2800" dirty="0" err="1">
                <a:latin typeface="Times New Roman" panose="02020603050405020304" pitchFamily="18" charset="0"/>
              </a:rPr>
              <a:t>imperfectiva</a:t>
            </a:r>
            <a:r>
              <a:rPr lang="cs-CZ" altLang="de-DE" sz="2800" dirty="0">
                <a:latin typeface="Times New Roman" panose="02020603050405020304" pitchFamily="18" charset="0"/>
              </a:rPr>
              <a:t> tantum;</a:t>
            </a:r>
            <a:r>
              <a:rPr lang="ru-RU" altLang="de-DE" sz="2800" dirty="0">
                <a:latin typeface="Times New Roman" panose="02020603050405020304" pitchFamily="18" charset="0"/>
              </a:rPr>
              <a:t> производные глаголы сов. вида обычно способы глагольного действия </a:t>
            </a:r>
            <a:r>
              <a:rPr lang="cs-CZ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почитать</a:t>
            </a:r>
            <a:r>
              <a:rPr lang="ru-RU" altLang="de-DE" sz="2800" dirty="0">
                <a:latin typeface="Times New Roman" panose="02020603050405020304" pitchFamily="18" charset="0"/>
              </a:rPr>
              <a:t> ,некоторое время читать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запеть</a:t>
            </a:r>
            <a:r>
              <a:rPr lang="ru-RU" altLang="ja-JP" sz="2800" dirty="0">
                <a:latin typeface="Times New Roman" panose="02020603050405020304" pitchFamily="18" charset="0"/>
              </a:rPr>
              <a:t> ,начать петь</a:t>
            </a:r>
            <a:r>
              <a:rPr lang="de-DE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)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393B2CB2-2346-B243-9025-F2144804347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84364" y="360363"/>
            <a:ext cx="8567737" cy="6335712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ja-JP" sz="2800" dirty="0">
                <a:latin typeface="Times New Roman" panose="02020603050405020304" pitchFamily="18" charset="0"/>
              </a:rPr>
              <a:t>Свершения образуют пары, несов. вид не указывает на предел (</a:t>
            </a:r>
            <a:r>
              <a:rPr lang="ru-RU" altLang="ja-JP" sz="2800" i="1" dirty="0">
                <a:latin typeface="Times New Roman" panose="02020603050405020304" pitchFamily="18" charset="0"/>
              </a:rPr>
              <a:t>он писал письмо </a:t>
            </a:r>
            <a:r>
              <a:rPr lang="ru-RU" altLang="ja-JP" sz="2800" dirty="0">
                <a:latin typeface="Times New Roman" panose="02020603050405020304" pitchFamily="18" charset="0"/>
              </a:rPr>
              <a:t>– когда-то, раз в жизни, в определенное время, как раз, или часто, каждую неделю), а сов. вид выражает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dirty="0">
                <a:latin typeface="Times New Roman" panose="02020603050405020304" pitchFamily="18" charset="0"/>
              </a:rPr>
              <a:t>как раз этот предел 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ja-JP" sz="2800" dirty="0">
                <a:latin typeface="Times New Roman" panose="02020603050405020304" pitchFamily="18" charset="0"/>
              </a:rPr>
              <a:t>У достижений несов. вид может указать на сам факт или на повторение, но не на длительность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Строгое мнение Исаченко о том, что глаголы отдельных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гл. действия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либо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основном), либо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(более периферически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нь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шие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не приемлемо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типичные глаголы некоторых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гл. действия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начинают образовать пары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ср.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Брат Фу </a:t>
            </a:r>
            <a:r>
              <a:rPr lang="ru-RU" altLang="de-DE" sz="2800" b="1" i="1" dirty="0">
                <a:latin typeface="Times New Roman" panose="02020603050405020304" pitchFamily="18" charset="0"/>
              </a:rPr>
              <a:t>как раз запевал</a:t>
            </a:r>
            <a:r>
              <a:rPr lang="ru-RU" altLang="de-DE" sz="2800" i="1" dirty="0">
                <a:latin typeface="Times New Roman" panose="02020603050405020304" pitchFamily="18" charset="0"/>
              </a:rPr>
              <a:t>, 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6531A371-82BD-3A45-9C4C-110FC69F910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955800" y="287338"/>
            <a:ext cx="8351838" cy="6335712"/>
          </a:xfrm>
        </p:spPr>
        <p:txBody>
          <a:bodyPr anchor="t">
            <a:normAutofit/>
          </a:bodyPr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i="1" dirty="0">
                <a:latin typeface="Times New Roman" panose="02020603050405020304" pitchFamily="18" charset="0"/>
              </a:rPr>
              <a:t>когда полицейские вбежали во двор дома, где мы проводили собрание, Я </a:t>
            </a:r>
            <a:r>
              <a:rPr lang="ru-RU" altLang="de-DE" sz="2800" b="1" i="1" dirty="0">
                <a:latin typeface="Times New Roman" panose="02020603050405020304" pitchFamily="18" charset="0"/>
              </a:rPr>
              <a:t>как раз дописывал</a:t>
            </a:r>
            <a:r>
              <a:rPr lang="ru-RU" altLang="de-DE" sz="2800" i="1" dirty="0">
                <a:latin typeface="Times New Roman" panose="02020603050405020304" pitchFamily="18" charset="0"/>
              </a:rPr>
              <a:t> статью, когда удалось посмотреть фильм «Писатель-призрак» (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Ghost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Writer</a:t>
            </a:r>
            <a:r>
              <a:rPr lang="ru-RU" altLang="de-DE" sz="2800" i="1" dirty="0">
                <a:latin typeface="Times New Roman" panose="02020603050405020304" pitchFamily="18" charset="0"/>
              </a:rPr>
              <a:t>)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Кроме того существует и группа двувидовых глаголов. Двувидовые глаголы, это глаголы без морфологических средств видовых пар, которые могут стоять в контекстах типичных для несов. вида и в контекстах типичных для сов. вида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этих глаголов заимствованные, но есть и несколько славянских (восточнославянских или церковнославянских): 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велеть, жениться, обещать </a:t>
            </a:r>
            <a:r>
              <a:rPr lang="ru-RU" altLang="de-DE" sz="2800" dirty="0">
                <a:latin typeface="Times New Roman" panose="02020603050405020304" pitchFamily="18" charset="0"/>
              </a:rPr>
              <a:t>(глагол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пообещать</a:t>
            </a:r>
            <a:r>
              <a:rPr lang="ru-RU" altLang="de-DE" sz="2800" dirty="0">
                <a:latin typeface="Times New Roman" panose="02020603050405020304" pitchFamily="18" charset="0"/>
              </a:rPr>
              <a:t> считается разговорным)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86E83EF5-BA07-DB44-A351-477EA1B66DC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955800" y="287338"/>
            <a:ext cx="8351838" cy="6335712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Так выглядит – грубо говоря и главным образом только по формальной стороне – видовая система русского языка, и – с мелкими отличиями – видовая система любого восточнославянского или западнославянского языка (у южнославянских мы встретили бы более принципиальные отличия)</a:t>
            </a:r>
            <a:endParaRPr lang="cs-CZ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Grafik 3">
            <a:extLst>
              <a:ext uri="{FF2B5EF4-FFF2-40B4-BE49-F238E27FC236}">
                <a16:creationId xmlns:a16="http://schemas.microsoft.com/office/drawing/2014/main" id="{E5ACE3DA-4F44-E94B-8621-E4EA0C9E2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4" y="0"/>
            <a:ext cx="46561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F4B72BC-404F-A04E-84FC-56B86A5F8B64}"/>
              </a:ext>
            </a:extLst>
          </p:cNvPr>
          <p:cNvSpPr txBox="1"/>
          <p:nvPr/>
        </p:nvSpPr>
        <p:spPr>
          <a:xfrm>
            <a:off x="8673978" y="3068960"/>
            <a:ext cx="446358" cy="2664296"/>
          </a:xfrm>
          <a:prstGeom prst="rect">
            <a:avLst/>
          </a:prstGeom>
          <a:noFill/>
        </p:spPr>
        <p:txBody>
          <a:bodyPr vert="vert270"/>
          <a:lstStyle/>
          <a:p>
            <a:pPr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Исаченко (1960: 299)</a:t>
            </a:r>
            <a:endParaRPr lang="de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348406B9-D107-2C4B-ACC0-96C2F57C8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8588"/>
            <a:ext cx="8223250" cy="1435100"/>
          </a:xfrm>
        </p:spPr>
        <p:txBody>
          <a:bodyPr/>
          <a:lstStyle/>
          <a:p>
            <a:pPr>
              <a:spcAft>
                <a:spcPts val="10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sz="3200" dirty="0">
                <a:latin typeface="Times New Roman" panose="02020603050405020304" pitchFamily="18" charset="0"/>
              </a:rPr>
              <a:t>Интеграция глаголов иностранного происхождения и вопрос вида</a:t>
            </a:r>
            <a:endParaRPr lang="cs-CZ" altLang="de-DE" sz="3200" dirty="0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5CC49E8-582E-DE4F-8363-F15EDA007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3250" cy="4852988"/>
          </a:xfrm>
        </p:spPr>
        <p:txBody>
          <a:bodyPr/>
          <a:lstStyle/>
          <a:p>
            <a:pPr indent="-341313"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dirty="0">
                <a:latin typeface="Times New Roman" panose="02020603050405020304" pitchFamily="18" charset="0"/>
              </a:rPr>
              <a:t>Мы видели относительно сложную формальную сторону русской системы вида глагола. В эту систему входят глаголы заимствованные из иностранных языков, которые такой системой не обладают</a:t>
            </a:r>
          </a:p>
          <a:p>
            <a:pPr indent="-341313"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de-DE" dirty="0">
                <a:latin typeface="Times New Roman" panose="02020603050405020304" pitchFamily="18" charset="0"/>
              </a:rPr>
              <a:t>После заимствования возникают разные возможности: глагол может интерпретироваться как глагол несов. вида. Как таковой он может быть </a:t>
            </a:r>
            <a:r>
              <a:rPr lang="cs-CZ" altLang="de-DE" dirty="0" err="1">
                <a:latin typeface="Times New Roman" panose="02020603050405020304" pitchFamily="18" charset="0"/>
              </a:rPr>
              <a:t>imperfectivum</a:t>
            </a:r>
            <a:r>
              <a:rPr lang="cs-CZ" altLang="de-DE" dirty="0">
                <a:latin typeface="Times New Roman" panose="02020603050405020304" pitchFamily="18" charset="0"/>
              </a:rPr>
              <a:t> tantum (</a:t>
            </a:r>
            <a:r>
              <a:rPr lang="ru-RU" altLang="de-DE" dirty="0">
                <a:latin typeface="Times New Roman" panose="02020603050405020304" pitchFamily="18" charset="0"/>
              </a:rPr>
              <a:t>в пару не входит) или к нему может образоваться глагол сов. вида (</a:t>
            </a:r>
            <a:r>
              <a:rPr lang="ru-RU" altLang="de-DE" dirty="0" err="1">
                <a:latin typeface="Times New Roman" panose="02020603050405020304" pitchFamily="18" charset="0"/>
              </a:rPr>
              <a:t>префигацией</a:t>
            </a:r>
            <a:r>
              <a:rPr lang="ru-RU" altLang="de-DE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6391234-7B2A-DE4B-A9C6-5F2AD144F8F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74839" y="287338"/>
            <a:ext cx="8504237" cy="6335712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Если заимствованный глагол будет глаголом сов. вида, он может быть </a:t>
            </a:r>
            <a:r>
              <a:rPr lang="cs-CZ" altLang="de-DE" sz="2800" dirty="0" err="1">
                <a:latin typeface="Times New Roman" panose="02020603050405020304" pitchFamily="18" charset="0"/>
              </a:rPr>
              <a:t>perfectivum</a:t>
            </a:r>
            <a:r>
              <a:rPr lang="cs-CZ" altLang="de-DE" sz="2800" dirty="0">
                <a:latin typeface="Times New Roman" panose="02020603050405020304" pitchFamily="18" charset="0"/>
              </a:rPr>
              <a:t> tantum, </a:t>
            </a:r>
            <a:r>
              <a:rPr lang="ru-RU" altLang="de-DE" sz="2800" dirty="0">
                <a:latin typeface="Times New Roman" panose="02020603050405020304" pitchFamily="18" charset="0"/>
              </a:rPr>
              <a:t>или к нему может образоваться глагол несов. вида (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суффигацией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Может однако случиться, что заимствованный глагол будет двувидовым, не будет обладать формальными морфологическими средствами видовой пары, но – в отличие от глаголов </a:t>
            </a:r>
            <a:r>
              <a:rPr lang="cs-CZ" altLang="de-DE" sz="2800" dirty="0" err="1">
                <a:latin typeface="Times New Roman" panose="02020603050405020304" pitchFamily="18" charset="0"/>
              </a:rPr>
              <a:t>imperfectiva</a:t>
            </a:r>
            <a:r>
              <a:rPr lang="cs-CZ" altLang="de-DE" sz="2800" dirty="0">
                <a:latin typeface="Times New Roman" panose="02020603050405020304" pitchFamily="18" charset="0"/>
              </a:rPr>
              <a:t> tantum</a:t>
            </a:r>
            <a:r>
              <a:rPr lang="ru-RU" altLang="de-DE" sz="2800" dirty="0">
                <a:latin typeface="Times New Roman" panose="02020603050405020304" pitchFamily="18" charset="0"/>
              </a:rPr>
              <a:t> и глаголов </a:t>
            </a:r>
            <a:r>
              <a:rPr lang="cs-CZ" altLang="de-DE" sz="2800" dirty="0" err="1">
                <a:latin typeface="Times New Roman" panose="02020603050405020304" pitchFamily="18" charset="0"/>
              </a:rPr>
              <a:t>perfectiva</a:t>
            </a:r>
            <a:r>
              <a:rPr lang="cs-CZ" altLang="de-DE" sz="2800" dirty="0">
                <a:latin typeface="Times New Roman" panose="02020603050405020304" pitchFamily="18" charset="0"/>
              </a:rPr>
              <a:t> tantum</a:t>
            </a:r>
            <a:r>
              <a:rPr lang="ru-RU" altLang="de-DE" sz="2800" dirty="0">
                <a:latin typeface="Times New Roman" panose="02020603050405020304" pitchFamily="18" charset="0"/>
              </a:rPr>
              <a:t> – он работает в контекстах несов., как и сов. вида.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Все эти случаи реально существуют. Однако, положение еще более сложно, потому что данные констелляции не бывают обязательно стабильными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0458E39-3F5A-8244-AC24-0B711EB99DE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74839" y="287339"/>
            <a:ext cx="8504237" cy="6480175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Глагол включавшийся в систему русского языка сначала как двувидовой, может в течение времени начать образовать специальные формы несов. или сов. вида 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Но иногда это случается только в одном частичном значении данного глагола: он будет двувидовым в одном значении и будет входить в пару – в другом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Кстати, в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это не противоречит системе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исконно русских глаголов. И там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может входить в разные пары в разных значениях, т. е.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разны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«партнеров» сов. вида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разных значениях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быть двувидовым только в одном значении: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5DA1B389-5F2F-D740-B2DF-5B73A2A85BC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74839" y="287339"/>
            <a:ext cx="8504237" cy="6480175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Глагол </a:t>
            </a:r>
            <a:r>
              <a:rPr lang="ru-RU" altLang="de-DE" sz="2800" i="1" dirty="0">
                <a:latin typeface="Times New Roman" panose="02020603050405020304" pitchFamily="18" charset="0"/>
              </a:rPr>
              <a:t>бежать</a:t>
            </a:r>
            <a:r>
              <a:rPr lang="ru-RU" altLang="de-DE" sz="2800" dirty="0">
                <a:latin typeface="Times New Roman" panose="02020603050405020304" pitchFamily="18" charset="0"/>
              </a:rPr>
              <a:t> двувидовой в значении 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сбежать; совершить побег, в панике отступать, покидать поле боя</a:t>
            </a:r>
            <a:r>
              <a:rPr lang="ru-RU" altLang="de-DE" sz="2800" dirty="0">
                <a:latin typeface="Times New Roman" panose="02020603050405020304" pitchFamily="18" charset="0"/>
              </a:rPr>
              <a:t>‘ (,</a:t>
            </a:r>
            <a:r>
              <a:rPr lang="ru-RU" altLang="de-DE" sz="2800" dirty="0" err="1">
                <a:latin typeface="Times New Roman" panose="02020603050405020304" pitchFamily="18" charset="0"/>
              </a:rPr>
              <a:t>utíkat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dirty="0" err="1">
                <a:latin typeface="Times New Roman" panose="02020603050405020304" pitchFamily="18" charset="0"/>
              </a:rPr>
              <a:t>utéct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dirty="0" err="1">
                <a:latin typeface="Times New Roman" panose="02020603050405020304" pitchFamily="18" charset="0"/>
              </a:rPr>
              <a:t>prchat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ru-RU" altLang="de-DE" sz="2800" dirty="0" err="1">
                <a:latin typeface="Times New Roman" panose="02020603050405020304" pitchFamily="18" charset="0"/>
              </a:rPr>
              <a:t>prchnout</a:t>
            </a:r>
            <a:r>
              <a:rPr lang="ru-RU" altLang="de-DE" sz="2800" dirty="0">
                <a:latin typeface="Times New Roman" panose="02020603050405020304" pitchFamily="18" charset="0"/>
              </a:rPr>
              <a:t>‘), но в значении 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идти, торопиться, спешить куда-л.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 err="1">
                <a:latin typeface="Times New Roman" panose="02020603050405020304" pitchFamily="18" charset="0"/>
              </a:rPr>
              <a:t>běžet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někam</a:t>
            </a:r>
            <a:r>
              <a:rPr lang="ru-RU" altLang="de-DE" sz="2800" dirty="0">
                <a:latin typeface="Times New Roman" panose="02020603050405020304" pitchFamily="18" charset="0"/>
              </a:rPr>
              <a:t>‘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он только несов. вида и входит в пару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бежать/побежать (куда-то)</a:t>
            </a:r>
            <a:r>
              <a:rPr lang="ru-RU" altLang="de-DE" sz="2800" dirty="0">
                <a:latin typeface="Times New Roman" panose="02020603050405020304" pitchFamily="18" charset="0"/>
              </a:rPr>
              <a:t> как </a:t>
            </a:r>
            <a:r>
              <a:rPr lang="ru-RU" altLang="de-DE" sz="2800" i="1" dirty="0">
                <a:latin typeface="Times New Roman" panose="02020603050405020304" pitchFamily="18" charset="0"/>
              </a:rPr>
              <a:t>идти/пойти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(куда-то)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ли заимствованный глагол функционировать как </a:t>
            </a:r>
            <a:r>
              <a:rPr lang="ru-RU" altLang="de-DE" sz="2800" dirty="0" err="1">
                <a:latin typeface="Times New Roman" panose="02020603050405020304" pitchFamily="18" charset="0"/>
              </a:rPr>
              <a:t>imperfectivum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tantum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зависит от его значения, ср.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флиртовать </a:t>
            </a:r>
            <a:r>
              <a:rPr lang="ru-RU" altLang="de-DE" sz="2800" dirty="0">
                <a:latin typeface="Times New Roman" panose="02020603050405020304" pitchFamily="18" charset="0"/>
              </a:rPr>
              <a:t>(по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Вендлеру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activity</a:t>
            </a:r>
            <a:r>
              <a:rPr lang="ru-RU" altLang="de-DE" sz="2800" dirty="0">
                <a:latin typeface="Times New Roman" panose="02020603050405020304" pitchFamily="18" charset="0"/>
              </a:rPr>
              <a:t>/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деятельность); в пару не входит, можно только образовать глаголы разных способов действия, напр. делимитативное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пофлиртовать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C8B98468-F437-064B-9383-58E72206BE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260350"/>
            <a:ext cx="8642350" cy="6408738"/>
          </a:xfrm>
        </p:spPr>
        <p:txBody>
          <a:bodyPr/>
          <a:lstStyle/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Ср. тоже </a:t>
            </a:r>
            <a:r>
              <a:rPr lang="ru-RU" altLang="de-DE" i="1">
                <a:latin typeface="Times New Roman" panose="02020603050405020304" pitchFamily="18" charset="0"/>
              </a:rPr>
              <a:t>оперировать</a:t>
            </a:r>
            <a:r>
              <a:rPr lang="ru-RU" altLang="de-DE">
                <a:latin typeface="Times New Roman" panose="02020603050405020304" pitchFamily="18" charset="0"/>
              </a:rPr>
              <a:t> в значении </a:t>
            </a:r>
            <a:r>
              <a:rPr lang="cs-CZ" altLang="de-DE">
                <a:latin typeface="Times New Roman" panose="02020603050405020304" pitchFamily="18" charset="0"/>
              </a:rPr>
              <a:t>,</a:t>
            </a:r>
            <a:r>
              <a:rPr lang="ru-RU" altLang="de-CZ">
                <a:latin typeface="Times New Roman" panose="02020603050405020304" pitchFamily="18" charset="0"/>
              </a:rPr>
              <a:t>выполнять военные операции</a:t>
            </a:r>
            <a:r>
              <a:rPr lang="cs-CZ" altLang="de-DE">
                <a:latin typeface="Times New Roman" panose="02020603050405020304" pitchFamily="18" charset="0"/>
              </a:rPr>
              <a:t>‘</a:t>
            </a:r>
            <a:r>
              <a:rPr lang="ru-RU" altLang="de-DE">
                <a:latin typeface="Times New Roman" panose="02020603050405020304" pitchFamily="18" charset="0"/>
              </a:rPr>
              <a:t> (</a:t>
            </a:r>
            <a:r>
              <a:rPr lang="cs-CZ" altLang="de-DE">
                <a:latin typeface="Times New Roman" panose="02020603050405020304" pitchFamily="18" charset="0"/>
              </a:rPr>
              <a:t>,provádět vojenské akce‘</a:t>
            </a:r>
            <a:r>
              <a:rPr lang="ru-RU" altLang="de-DE">
                <a:latin typeface="Times New Roman" panose="02020603050405020304" pitchFamily="18" charset="0"/>
              </a:rPr>
              <a:t>), это </a:t>
            </a:r>
            <a:r>
              <a:rPr lang="cs-CZ" altLang="de-DE">
                <a:latin typeface="Times New Roman" panose="02020603050405020304" pitchFamily="18" charset="0"/>
              </a:rPr>
              <a:t>activity</a:t>
            </a:r>
            <a:r>
              <a:rPr lang="ru-RU" altLang="de-DE">
                <a:latin typeface="Times New Roman" panose="02020603050405020304" pitchFamily="18" charset="0"/>
              </a:rPr>
              <a:t>/деятельность, не имеющая «внутреннего предела», так что глагол – </a:t>
            </a:r>
            <a:r>
              <a:rPr lang="cs-CZ" altLang="de-DE">
                <a:latin typeface="Times New Roman" panose="02020603050405020304" pitchFamily="18" charset="0"/>
              </a:rPr>
              <a:t>imperfectivum tantum</a:t>
            </a:r>
            <a:endParaRPr lang="ru-RU" altLang="de-DE">
              <a:latin typeface="Times New Roman" panose="02020603050405020304" pitchFamily="18" charset="0"/>
            </a:endParaRPr>
          </a:p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Но </a:t>
            </a:r>
            <a:r>
              <a:rPr lang="ru-RU" altLang="de-DE" i="1">
                <a:latin typeface="Times New Roman" panose="02020603050405020304" pitchFamily="18" charset="0"/>
              </a:rPr>
              <a:t>оперировать</a:t>
            </a:r>
            <a:r>
              <a:rPr lang="ru-RU" altLang="de-DE">
                <a:latin typeface="Times New Roman" panose="02020603050405020304" pitchFamily="18" charset="0"/>
              </a:rPr>
              <a:t> в медицинском значении </a:t>
            </a:r>
            <a:r>
              <a:rPr lang="cs-CZ" altLang="de-DE">
                <a:latin typeface="Times New Roman" panose="02020603050405020304" pitchFamily="18" charset="0"/>
              </a:rPr>
              <a:t>,</a:t>
            </a:r>
            <a:r>
              <a:rPr lang="ru-RU" altLang="de-CZ">
                <a:latin typeface="Times New Roman" panose="02020603050405020304" pitchFamily="18" charset="0"/>
              </a:rPr>
              <a:t>производить</a:t>
            </a:r>
            <a:r>
              <a:rPr lang="ru-RU" altLang="de-DE">
                <a:latin typeface="Times New Roman" panose="02020603050405020304" pitchFamily="18" charset="0"/>
              </a:rPr>
              <a:t>/п</a:t>
            </a:r>
            <a:r>
              <a:rPr lang="ru-RU" altLang="de-CZ">
                <a:latin typeface="Times New Roman" panose="02020603050405020304" pitchFamily="18" charset="0"/>
              </a:rPr>
              <a:t>роизвести над кем-, чем-л. операцию</a:t>
            </a:r>
            <a:r>
              <a:rPr lang="cs-CZ" altLang="de-DE">
                <a:latin typeface="Times New Roman" panose="02020603050405020304" pitchFamily="18" charset="0"/>
              </a:rPr>
              <a:t>‘</a:t>
            </a:r>
            <a:r>
              <a:rPr lang="ru-RU" altLang="de-CZ">
                <a:latin typeface="Times New Roman" panose="02020603050405020304" pitchFamily="18" charset="0"/>
              </a:rPr>
              <a:t> (</a:t>
            </a:r>
            <a:r>
              <a:rPr lang="cs-CZ" altLang="de-DE">
                <a:latin typeface="Times New Roman" panose="02020603050405020304" pitchFamily="18" charset="0"/>
              </a:rPr>
              <a:t>,provádět medicinskou operaci‘</a:t>
            </a:r>
            <a:r>
              <a:rPr lang="ru-RU" altLang="de-CZ">
                <a:latin typeface="Times New Roman" panose="02020603050405020304" pitchFamily="18" charset="0"/>
              </a:rPr>
              <a:t>) по Вендлеру </a:t>
            </a:r>
            <a:r>
              <a:rPr lang="cs-CZ" altLang="de-DE">
                <a:latin typeface="Times New Roman" panose="02020603050405020304" pitchFamily="18" charset="0"/>
              </a:rPr>
              <a:t>accomplishment</a:t>
            </a:r>
            <a:r>
              <a:rPr lang="ru-RU" altLang="de-DE">
                <a:latin typeface="Times New Roman" panose="02020603050405020304" pitchFamily="18" charset="0"/>
              </a:rPr>
              <a:t>/свершение, так что здесь возможны оба вида</a:t>
            </a:r>
          </a:p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Однако в литературе обращают внимание на то, что пока существуют два глагола сов. вида, находящиеся друг к другу в конкуренции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E754D42-D93E-2C47-B3B0-878896DAF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88914"/>
            <a:ext cx="8223250" cy="6408737"/>
          </a:xfrm>
        </p:spPr>
        <p:txBody>
          <a:bodyPr/>
          <a:lstStyle/>
          <a:p>
            <a:pPr marL="334963" indent="-334963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>
                <a:latin typeface="Times New Roman" panose="02020603050405020304" pitchFamily="18" charset="0"/>
              </a:rPr>
              <a:t>Интеграция заимствованных глаголов происходит на основе продуктивных глагольных классов, именно </a:t>
            </a:r>
            <a:r>
              <a:rPr lang="cs-CZ" altLang="de-DE">
                <a:latin typeface="Times New Roman" panose="02020603050405020304" pitchFamily="18" charset="0"/>
              </a:rPr>
              <a:t>IV (</a:t>
            </a:r>
            <a:r>
              <a:rPr lang="ru-RU" altLang="de-DE">
                <a:latin typeface="Times New Roman" panose="02020603050405020304" pitchFamily="18" charset="0"/>
              </a:rPr>
              <a:t>глаголы на </a:t>
            </a:r>
            <a:r>
              <a:rPr lang="cs-CZ" altLang="de-DE">
                <a:latin typeface="Times New Roman" panose="02020603050405020304" pitchFamily="18" charset="0"/>
              </a:rPr>
              <a:t>-</a:t>
            </a:r>
            <a:r>
              <a:rPr lang="cs-CZ" altLang="de-DE" i="1">
                <a:latin typeface="Times New Roman" panose="02020603050405020304" pitchFamily="18" charset="0"/>
              </a:rPr>
              <a:t>нуть</a:t>
            </a:r>
            <a:r>
              <a:rPr lang="cs-CZ" altLang="de-DE">
                <a:latin typeface="Times New Roman" panose="02020603050405020304" pitchFamily="18" charset="0"/>
              </a:rPr>
              <a:t>)</a:t>
            </a:r>
            <a:r>
              <a:rPr lang="ru-RU" altLang="de-DE">
                <a:latin typeface="Times New Roman" panose="02020603050405020304" pitchFamily="18" charset="0"/>
              </a:rPr>
              <a:t>, </a:t>
            </a:r>
            <a:r>
              <a:rPr lang="cs-CZ" altLang="de-DE">
                <a:latin typeface="Times New Roman" panose="02020603050405020304" pitchFamily="18" charset="0"/>
              </a:rPr>
              <a:t>V (</a:t>
            </a:r>
            <a:r>
              <a:rPr lang="ru-RU" altLang="de-DE">
                <a:latin typeface="Times New Roman" panose="02020603050405020304" pitchFamily="18" charset="0"/>
              </a:rPr>
              <a:t>глаголы </a:t>
            </a:r>
            <a:r>
              <a:rPr lang="cs-CZ" altLang="de-DE">
                <a:latin typeface="Times New Roman" panose="02020603050405020304" pitchFamily="18" charset="0"/>
              </a:rPr>
              <a:t>II </a:t>
            </a:r>
            <a:r>
              <a:rPr lang="ru-RU" altLang="de-DE">
                <a:latin typeface="Times New Roman" panose="02020603050405020304" pitchFamily="18" charset="0"/>
              </a:rPr>
              <a:t>спряжения на </a:t>
            </a:r>
            <a:r>
              <a:rPr lang="cs-CZ" altLang="de-DE">
                <a:latin typeface="Times New Roman" panose="02020603050405020304" pitchFamily="18" charset="0"/>
              </a:rPr>
              <a:t>-</a:t>
            </a:r>
            <a:r>
              <a:rPr lang="ru-RU" altLang="de-DE" i="1">
                <a:latin typeface="Times New Roman" panose="02020603050405020304" pitchFamily="18" charset="0"/>
              </a:rPr>
              <a:t>и</a:t>
            </a:r>
            <a:r>
              <a:rPr lang="cs-CZ" altLang="de-DE" i="1">
                <a:latin typeface="Times New Roman" panose="02020603050405020304" pitchFamily="18" charset="0"/>
              </a:rPr>
              <a:t>ть</a:t>
            </a:r>
            <a:r>
              <a:rPr lang="cs-CZ" altLang="de-DE">
                <a:latin typeface="Times New Roman" panose="02020603050405020304" pitchFamily="18" charset="0"/>
              </a:rPr>
              <a:t>)</a:t>
            </a:r>
            <a:r>
              <a:rPr lang="ru-RU" altLang="de-DE">
                <a:latin typeface="Times New Roman" panose="02020603050405020304" pitchFamily="18" charset="0"/>
              </a:rPr>
              <a:t> и прежде всего </a:t>
            </a:r>
            <a:r>
              <a:rPr lang="cs-CZ" altLang="de-DE">
                <a:latin typeface="Times New Roman" panose="02020603050405020304" pitchFamily="18" charset="0"/>
              </a:rPr>
              <a:t>III</a:t>
            </a:r>
            <a:r>
              <a:rPr lang="ru-RU" altLang="de-DE">
                <a:latin typeface="Times New Roman" panose="02020603050405020304" pitchFamily="18" charset="0"/>
              </a:rPr>
              <a:t> </a:t>
            </a:r>
            <a:r>
              <a:rPr lang="cs-CZ" altLang="de-DE">
                <a:latin typeface="Times New Roman" panose="02020603050405020304" pitchFamily="18" charset="0"/>
              </a:rPr>
              <a:t>(</a:t>
            </a:r>
            <a:r>
              <a:rPr lang="ru-RU" altLang="de-DE">
                <a:latin typeface="Times New Roman" panose="02020603050405020304" pitchFamily="18" charset="0"/>
              </a:rPr>
              <a:t>глаголы на </a:t>
            </a:r>
            <a:r>
              <a:rPr lang="cs-CZ" altLang="de-DE">
                <a:latin typeface="Times New Roman" panose="02020603050405020304" pitchFamily="18" charset="0"/>
              </a:rPr>
              <a:t>-</a:t>
            </a:r>
            <a:r>
              <a:rPr lang="cs-CZ" altLang="de-DE" i="1">
                <a:latin typeface="Times New Roman" panose="02020603050405020304" pitchFamily="18" charset="0"/>
              </a:rPr>
              <a:t>овать</a:t>
            </a:r>
            <a:r>
              <a:rPr lang="cs-CZ" altLang="de-DE">
                <a:latin typeface="Times New Roman" panose="02020603050405020304" pitchFamily="18" charset="0"/>
              </a:rPr>
              <a:t>)</a:t>
            </a:r>
          </a:p>
          <a:p>
            <a:pPr marL="334963" indent="-334963">
              <a:buSzPct val="45000"/>
              <a:buFont typeface="Wingdings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ru-RU" altLang="de-DE">
                <a:latin typeface="Times New Roman" panose="02020603050405020304" pitchFamily="18" charset="0"/>
              </a:rPr>
              <a:t>Проблемой является, однако, интеграция глаголов иностранного происхождения в грамматическую категорию вида глагола: новый глагол происходит из языка, в котором нет грамматической категории вида (это напр. немецкий язык) или где категория вида работает на совсем других принципах (это касается английского и французского языков).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CCE49CB4-E76C-A742-9D8B-4F98B48B75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7851" y="260350"/>
            <a:ext cx="8569325" cy="6408738"/>
          </a:xfrm>
        </p:spPr>
        <p:txBody>
          <a:bodyPr/>
          <a:lstStyle/>
          <a:p>
            <a:pPr marL="457200" indent="-457200"/>
            <a:r>
              <a:rPr lang="ru-RU" altLang="de-DE" i="1">
                <a:latin typeface="Times New Roman" panose="02020603050405020304" pitchFamily="18" charset="0"/>
              </a:rPr>
              <a:t>Певицу Викторию Дайнеко </a:t>
            </a:r>
            <a:r>
              <a:rPr lang="ru-RU" altLang="de-DE" i="1" u="sng">
                <a:latin typeface="Times New Roman" panose="02020603050405020304" pitchFamily="18" charset="0"/>
              </a:rPr>
              <a:t>прооперировали</a:t>
            </a:r>
            <a:r>
              <a:rPr lang="ru-RU" altLang="de-DE" i="1">
                <a:latin typeface="Times New Roman" panose="02020603050405020304" pitchFamily="18" charset="0"/>
              </a:rPr>
              <a:t> в одной из столичных клиник</a:t>
            </a:r>
            <a:r>
              <a:rPr lang="ru-RU" altLang="de-DE">
                <a:latin typeface="Times New Roman" panose="02020603050405020304" pitchFamily="18" charset="0"/>
              </a:rPr>
              <a:t>. / </a:t>
            </a:r>
            <a:r>
              <a:rPr lang="ru-RU" altLang="de-DE" i="1">
                <a:latin typeface="Times New Roman" panose="02020603050405020304" pitchFamily="18" charset="0"/>
              </a:rPr>
              <a:t>Маминому брату </a:t>
            </a:r>
            <a:r>
              <a:rPr lang="ru-RU" altLang="de-DE" i="1" u="sng">
                <a:latin typeface="Times New Roman" panose="02020603050405020304" pitchFamily="18" charset="0"/>
              </a:rPr>
              <a:t>соперировали</a:t>
            </a:r>
            <a:r>
              <a:rPr lang="ru-RU" altLang="de-DE" i="1">
                <a:latin typeface="Times New Roman" panose="02020603050405020304" pitchFamily="18" charset="0"/>
              </a:rPr>
              <a:t> грыжу очень удачно</a:t>
            </a:r>
            <a:r>
              <a:rPr lang="ru-RU" altLang="de-DE">
                <a:latin typeface="Times New Roman" panose="02020603050405020304" pitchFamily="18" charset="0"/>
              </a:rPr>
              <a:t>.</a:t>
            </a:r>
          </a:p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Но кроме того, простой глагол – как мы видели в конце концов на основе перифразы из словаря </a:t>
            </a:r>
            <a:r>
              <a:rPr lang="cs-CZ" altLang="de-DE">
                <a:latin typeface="Times New Roman" panose="02020603050405020304" pitchFamily="18" charset="0"/>
              </a:rPr>
              <a:t>(</a:t>
            </a:r>
            <a:r>
              <a:rPr lang="ru-RU" altLang="de-DE">
                <a:latin typeface="Times New Roman" panose="02020603050405020304" pitchFamily="18" charset="0"/>
              </a:rPr>
              <a:t>ср. </a:t>
            </a:r>
            <a:r>
              <a:rPr lang="ru-RU" altLang="de-CZ" i="1">
                <a:latin typeface="Times New Roman" panose="02020603050405020304" pitchFamily="18" charset="0"/>
              </a:rPr>
              <a:t>производить</a:t>
            </a:r>
            <a:r>
              <a:rPr lang="ru-RU" altLang="de-DE" i="1">
                <a:latin typeface="Times New Roman" panose="02020603050405020304" pitchFamily="18" charset="0"/>
              </a:rPr>
              <a:t>/п</a:t>
            </a:r>
            <a:r>
              <a:rPr lang="ru-RU" altLang="de-CZ" i="1">
                <a:latin typeface="Times New Roman" panose="02020603050405020304" pitchFamily="18" charset="0"/>
              </a:rPr>
              <a:t>роизвести операцию</a:t>
            </a:r>
            <a:r>
              <a:rPr lang="cs-CZ" altLang="de-DE">
                <a:latin typeface="Times New Roman" panose="02020603050405020304" pitchFamily="18" charset="0"/>
              </a:rPr>
              <a:t>) </a:t>
            </a:r>
            <a:r>
              <a:rPr lang="ru-RU" altLang="de-DE">
                <a:latin typeface="Times New Roman" panose="02020603050405020304" pitchFamily="18" charset="0"/>
              </a:rPr>
              <a:t>– все еще может быть двувидовым, т. е. выступать в контекстах требующих формы сов. вида:</a:t>
            </a:r>
          </a:p>
          <a:p>
            <a:pPr marL="457200" indent="-457200"/>
            <a:r>
              <a:rPr lang="ru-RU" altLang="de-DE" i="1">
                <a:latin typeface="Times New Roman" panose="02020603050405020304" pitchFamily="18" charset="0"/>
              </a:rPr>
              <a:t>Моему мужу оперировали [грыжу] в 5 лет, ничего не помогло</a:t>
            </a:r>
            <a:r>
              <a:rPr lang="de-DE" altLang="de-DE">
                <a:latin typeface="Times New Roman" panose="02020603050405020304" pitchFamily="18" charset="0"/>
              </a:rPr>
              <a:t> </a:t>
            </a:r>
          </a:p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Так что можно констатировать, что у глагола </a:t>
            </a:r>
            <a:r>
              <a:rPr lang="ru-RU" altLang="de-DE" i="1">
                <a:latin typeface="Times New Roman" panose="02020603050405020304" pitchFamily="18" charset="0"/>
              </a:rPr>
              <a:t>оперировать</a:t>
            </a:r>
            <a:r>
              <a:rPr lang="ru-RU" altLang="de-DE">
                <a:latin typeface="Times New Roman" panose="02020603050405020304" pitchFamily="18" charset="0"/>
              </a:rPr>
              <a:t> одно значение – семантически регулярно – </a:t>
            </a:r>
            <a:r>
              <a:rPr lang="cs-CZ" altLang="de-DE">
                <a:latin typeface="Times New Roman" panose="02020603050405020304" pitchFamily="18" charset="0"/>
              </a:rPr>
              <a:t>imperfectivum tantum</a:t>
            </a:r>
            <a:r>
              <a:rPr lang="ru-RU" altLang="de-DE">
                <a:latin typeface="Times New Roman" panose="02020603050405020304" pitchFamily="18" charset="0"/>
              </a:rPr>
              <a:t>, другое значение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36959E12-8014-C641-B478-4B2681A151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333376"/>
            <a:ext cx="8642350" cy="6335713"/>
          </a:xfrm>
        </p:spPr>
        <p:txBody>
          <a:bodyPr/>
          <a:lstStyle/>
          <a:p>
            <a:pPr marL="457200" indent="-457200"/>
            <a:r>
              <a:rPr lang="ru-RU" altLang="de-DE" dirty="0">
                <a:latin typeface="Times New Roman" panose="02020603050405020304" pitchFamily="18" charset="0"/>
              </a:rPr>
              <a:t>является факультативно двувидовым и в то же время образует факультативную пару, но глаголом сов. вида выступают две конкурирующие друг другу формы с разными приставками…</a:t>
            </a:r>
          </a:p>
          <a:p>
            <a:pPr marL="457200" indent="-457200"/>
            <a:r>
              <a:rPr lang="ru-RU" altLang="de-DE" dirty="0">
                <a:latin typeface="Times New Roman" panose="02020603050405020304" pitchFamily="18" charset="0"/>
              </a:rPr>
              <a:t>Большинство заимствованных глаголов интегрируются как глаголы несов. вида или двувидовые. Если семантика предполагает видовую пару, может возникнуть глагол сов. вида с помощью приставки </a:t>
            </a:r>
            <a:r>
              <a:rPr lang="ru-RU" altLang="de-DE" i="1" dirty="0">
                <a:latin typeface="Times New Roman" panose="02020603050405020304" pitchFamily="18" charset="0"/>
              </a:rPr>
              <a:t>(формулировать - сформулировать)</a:t>
            </a:r>
          </a:p>
          <a:p>
            <a:pPr marL="457200" indent="-457200"/>
            <a:r>
              <a:rPr lang="ru-RU" altLang="de-DE" dirty="0">
                <a:latin typeface="Times New Roman" panose="02020603050405020304" pitchFamily="18" charset="0"/>
              </a:rPr>
              <a:t>Есть, однако, интересное исключение:</a:t>
            </a:r>
            <a:r>
              <a:rPr lang="cs-CZ" altLang="de-DE" dirty="0">
                <a:latin typeface="Times New Roman" panose="02020603050405020304" pitchFamily="18" charset="0"/>
              </a:rPr>
              <a:t> </a:t>
            </a:r>
            <a:r>
              <a:rPr lang="ru-RU" altLang="de-DE" dirty="0">
                <a:latin typeface="Times New Roman" panose="02020603050405020304" pitchFamily="18" charset="0"/>
              </a:rPr>
              <a:t>глаголы на </a:t>
            </a:r>
            <a:br>
              <a:rPr lang="ru-RU" altLang="de-DE" dirty="0">
                <a:latin typeface="Times New Roman" panose="02020603050405020304" pitchFamily="18" charset="0"/>
              </a:rPr>
            </a:br>
            <a:r>
              <a:rPr lang="cs-CZ" altLang="de-DE" dirty="0">
                <a:latin typeface="Times New Roman" panose="02020603050405020304" pitchFamily="18" charset="0"/>
              </a:rPr>
              <a:t>-</a:t>
            </a:r>
            <a:r>
              <a:rPr lang="ru-RU" altLang="de-DE" i="1" dirty="0" err="1">
                <a:latin typeface="Times New Roman" panose="02020603050405020304" pitchFamily="18" charset="0"/>
              </a:rPr>
              <a:t>ов</a:t>
            </a:r>
            <a:r>
              <a:rPr lang="cs-CZ" altLang="de-DE" i="1" dirty="0">
                <a:latin typeface="Times New Roman" panose="02020603050405020304" pitchFamily="18" charset="0"/>
              </a:rPr>
              <a:t>á</a:t>
            </a:r>
            <a:r>
              <a:rPr lang="cs-CZ" altLang="de-DE" dirty="0">
                <a:latin typeface="Times New Roman" panose="02020603050405020304" pitchFamily="18" charset="0"/>
              </a:rPr>
              <a:t>- (</a:t>
            </a:r>
            <a:r>
              <a:rPr lang="ru-RU" altLang="de-DE" dirty="0">
                <a:latin typeface="Times New Roman" panose="02020603050405020304" pitchFamily="18" charset="0"/>
              </a:rPr>
              <a:t>с ударением на суффиксе</a:t>
            </a:r>
            <a:r>
              <a:rPr lang="cs-CZ" altLang="de-DE" dirty="0">
                <a:latin typeface="Times New Roman" panose="02020603050405020304" pitchFamily="18" charset="0"/>
              </a:rPr>
              <a:t>)</a:t>
            </a:r>
            <a:r>
              <a:rPr lang="ru-RU" altLang="de-DE" dirty="0">
                <a:latin typeface="Times New Roman" panose="02020603050405020304" pitchFamily="18" charset="0"/>
              </a:rPr>
              <a:t> в процессе интеграции воспринимаются часто как глаголы сов. вида и к ним образуется глагол несов. вида с помощью суффикса: </a:t>
            </a:r>
            <a:r>
              <a:rPr lang="ru-RU" altLang="de-DE" i="1" dirty="0">
                <a:latin typeface="Times New Roman" panose="02020603050405020304" pitchFamily="18" charset="0"/>
              </a:rPr>
              <a:t>реализовывать – реализовать</a:t>
            </a:r>
            <a:endParaRPr lang="ru-RU" altLang="de-D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705CD362-2264-1F42-93AE-9F6FDEDC9A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333375"/>
            <a:ext cx="8642350" cy="6191250"/>
          </a:xfrm>
        </p:spPr>
        <p:txBody>
          <a:bodyPr/>
          <a:lstStyle/>
          <a:p>
            <a:pPr marL="457200" indent="-457200"/>
            <a:r>
              <a:rPr lang="ru-RU" altLang="de-CZ">
                <a:latin typeface="Times New Roman" panose="02020603050405020304" pitchFamily="18" charset="0"/>
              </a:rPr>
              <a:t>«</a:t>
            </a:r>
            <a:r>
              <a:rPr lang="de-CZ" altLang="de-CZ">
                <a:latin typeface="Times New Roman" panose="02020603050405020304" pitchFamily="18" charset="0"/>
              </a:rPr>
              <a:t>В последние десятилетия можно также говорить о повышении активности вторичной имперфекти</a:t>
            </a:r>
            <a:r>
              <a:rPr lang="ru-RU" altLang="de-CZ">
                <a:latin typeface="Times New Roman" panose="02020603050405020304" pitchFamily="18" charset="0"/>
              </a:rPr>
              <a:t>-</a:t>
            </a:r>
            <a:r>
              <a:rPr lang="de-CZ" altLang="de-CZ">
                <a:latin typeface="Times New Roman" panose="02020603050405020304" pitchFamily="18" charset="0"/>
              </a:rPr>
              <a:t>вации. Об этом свидетельствуют многие факты. 1) Поведение двувидовых глаголов – они продолжают дифференцироваться по виду не только с помощью приставок (ср. </a:t>
            </a:r>
            <a:r>
              <a:rPr lang="de-CZ" altLang="de-CZ" i="1">
                <a:latin typeface="Times New Roman" panose="02020603050405020304" pitchFamily="18" charset="0"/>
              </a:rPr>
              <a:t>спрогнозировать</a:t>
            </a:r>
            <a:r>
              <a:rPr lang="de-CZ" altLang="de-CZ">
                <a:latin typeface="Times New Roman" panose="02020603050405020304" pitchFamily="18" charset="0"/>
              </a:rPr>
              <a:t>), но и с помощью вторичной имперфективации. Ср. новообразования </a:t>
            </a:r>
            <a:r>
              <a:rPr lang="de-CZ" altLang="de-CZ" i="1">
                <a:latin typeface="Times New Roman" panose="02020603050405020304" pitchFamily="18" charset="0"/>
              </a:rPr>
              <a:t>аккредитовывать, демобилизовывать, легализо</a:t>
            </a:r>
            <a:r>
              <a:rPr lang="ru-RU" altLang="de-CZ" i="1">
                <a:latin typeface="Times New Roman" panose="02020603050405020304" pitchFamily="18" charset="0"/>
              </a:rPr>
              <a:t>-</a:t>
            </a:r>
            <a:r>
              <a:rPr lang="de-CZ" altLang="de-CZ" i="1">
                <a:latin typeface="Times New Roman" panose="02020603050405020304" pitchFamily="18" charset="0"/>
              </a:rPr>
              <a:t>вывать, нормализовывать, нейтрализовывать.</a:t>
            </a:r>
            <a:r>
              <a:rPr lang="ru-RU" altLang="de-CZ">
                <a:latin typeface="Times New Roman" panose="02020603050405020304" pitchFamily="18" charset="0"/>
              </a:rPr>
              <a:t>» (Гловинская 2010: 191)</a:t>
            </a:r>
            <a:r>
              <a:rPr lang="de-CZ" altLang="de-CZ" i="1">
                <a:latin typeface="Times New Roman" panose="02020603050405020304" pitchFamily="18" charset="0"/>
              </a:rPr>
              <a:t> </a:t>
            </a:r>
            <a:endParaRPr lang="cs-CZ" altLang="de-D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4B7277FF-6C17-2549-B295-A459AE1A44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333375"/>
            <a:ext cx="8642350" cy="6191250"/>
          </a:xfrm>
        </p:spPr>
        <p:txBody>
          <a:bodyPr/>
          <a:lstStyle/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Разные частичные значения глагола несов. вида могут связываться с разными приставками для выражения сов. вида, ср. напр. </a:t>
            </a:r>
            <a:r>
              <a:rPr lang="ru-RU" altLang="de-DE" i="1">
                <a:latin typeface="Times New Roman" panose="02020603050405020304" pitchFamily="18" charset="0"/>
              </a:rPr>
              <a:t>рекомендовать – порекомендовать</a:t>
            </a:r>
            <a:r>
              <a:rPr lang="ru-RU" altLang="de-DE">
                <a:latin typeface="Times New Roman" panose="02020603050405020304" pitchFamily="18" charset="0"/>
              </a:rPr>
              <a:t> ,raditʻ (как </a:t>
            </a:r>
            <a:r>
              <a:rPr lang="ru-RU" altLang="de-DE" i="1">
                <a:latin typeface="Times New Roman" panose="02020603050405020304" pitchFamily="18" charset="0"/>
              </a:rPr>
              <a:t>советовать - посоветовать</a:t>
            </a:r>
            <a:r>
              <a:rPr lang="ru-RU" altLang="de-DE">
                <a:latin typeface="Times New Roman" panose="02020603050405020304" pitchFamily="18" charset="0"/>
              </a:rPr>
              <a:t>), но </a:t>
            </a:r>
            <a:r>
              <a:rPr lang="ru-RU" altLang="de-DE" i="1">
                <a:latin typeface="Times New Roman" panose="02020603050405020304" pitchFamily="18" charset="0"/>
              </a:rPr>
              <a:t>рекомендовать – зарекомендовать (себя)</a:t>
            </a:r>
            <a:r>
              <a:rPr lang="ru-RU" altLang="de-DE">
                <a:latin typeface="Times New Roman" panose="02020603050405020304" pitchFamily="18" charset="0"/>
              </a:rPr>
              <a:t> ,</a:t>
            </a:r>
            <a:r>
              <a:rPr lang="ru-RU" altLang="de-CZ">
                <a:latin typeface="Times New Roman" panose="02020603050405020304" pitchFamily="18" charset="0"/>
              </a:rPr>
              <a:t>давая благоприятный отзыв, предложить (предлагать) использовать кого-либо на работе, службе</a:t>
            </a:r>
            <a:r>
              <a:rPr lang="ru-RU" altLang="de-DE">
                <a:latin typeface="Times New Roman" panose="02020603050405020304" pitchFamily="18" charset="0"/>
              </a:rPr>
              <a:t>ʻ</a:t>
            </a:r>
            <a:r>
              <a:rPr lang="ru-RU" altLang="de-CZ">
                <a:latin typeface="Times New Roman" panose="02020603050405020304" pitchFamily="18" charset="0"/>
              </a:rPr>
              <a:t> </a:t>
            </a:r>
            <a:r>
              <a:rPr lang="ru-RU" altLang="de-DE">
                <a:latin typeface="Times New Roman" panose="02020603050405020304" pitchFamily="18" charset="0"/>
              </a:rPr>
              <a:t>(,uvést se, ukázat se jakoʻ) </a:t>
            </a:r>
            <a:r>
              <a:rPr lang="ru-RU" altLang="de-DE" i="1">
                <a:latin typeface="Times New Roman" panose="02020603050405020304" pitchFamily="18" charset="0"/>
              </a:rPr>
              <a:t>(Он зарекомендовал себя хорошим работником)</a:t>
            </a:r>
            <a:endParaRPr lang="ru-RU" altLang="de-DE">
              <a:latin typeface="Times New Roman" panose="02020603050405020304" pitchFamily="18" charset="0"/>
            </a:endParaRPr>
          </a:p>
          <a:p>
            <a:pPr marL="457200" indent="-457200"/>
            <a:endParaRPr lang="ru-RU" altLang="de-D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F5EE33A2-66DC-5848-9D55-0BF2E051DA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7851" y="188914"/>
            <a:ext cx="8569325" cy="6264275"/>
          </a:xfrm>
        </p:spPr>
        <p:txBody>
          <a:bodyPr/>
          <a:lstStyle/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Факультативно двувидовым является глагол </a:t>
            </a:r>
            <a:r>
              <a:rPr lang="ru-RU" altLang="de-DE" i="1">
                <a:latin typeface="Times New Roman" panose="02020603050405020304" pitchFamily="18" charset="0"/>
              </a:rPr>
              <a:t>натруализовать</a:t>
            </a:r>
            <a:r>
              <a:rPr lang="ru-RU" altLang="de-DE">
                <a:latin typeface="Times New Roman" panose="02020603050405020304" pitchFamily="18" charset="0"/>
              </a:rPr>
              <a:t>: </a:t>
            </a:r>
            <a:r>
              <a:rPr lang="ru-RU" altLang="de-DE" i="1">
                <a:latin typeface="Times New Roman" panose="02020603050405020304" pitchFamily="18" charset="0"/>
              </a:rPr>
              <a:t>Затем она натурализовывалась здесь, попросту – прижилась</a:t>
            </a:r>
            <a:r>
              <a:rPr lang="ru-RU" altLang="de-DE">
                <a:latin typeface="Times New Roman" panose="02020603050405020304" pitchFamily="18" charset="0"/>
              </a:rPr>
              <a:t> (глагол несов. вида образуется суффигацией). Но вместо </a:t>
            </a:r>
            <a:r>
              <a:rPr lang="ru-RU" altLang="de-DE" i="1">
                <a:latin typeface="Times New Roman" panose="02020603050405020304" pitchFamily="18" charset="0"/>
              </a:rPr>
              <a:t>натурализовывалась </a:t>
            </a:r>
            <a:r>
              <a:rPr lang="ru-RU" altLang="de-DE">
                <a:latin typeface="Times New Roman" panose="02020603050405020304" pitchFamily="18" charset="0"/>
              </a:rPr>
              <a:t>может быть и </a:t>
            </a:r>
            <a:r>
              <a:rPr lang="ru-RU" altLang="de-DE" i="1">
                <a:latin typeface="Times New Roman" panose="02020603050405020304" pitchFamily="18" charset="0"/>
              </a:rPr>
              <a:t>натурализовалась</a:t>
            </a:r>
            <a:r>
              <a:rPr lang="ru-RU" altLang="de-DE">
                <a:latin typeface="Times New Roman" panose="02020603050405020304" pitchFamily="18" charset="0"/>
              </a:rPr>
              <a:t>, т. е. основной глагол без суффикса. С другой стороны тот же глагол может стоять в контексте сов. вида: </a:t>
            </a:r>
            <a:r>
              <a:rPr lang="ru-RU" altLang="de-DE" i="1">
                <a:latin typeface="Times New Roman" panose="02020603050405020304" pitchFamily="18" charset="0"/>
              </a:rPr>
              <a:t>совсем</a:t>
            </a:r>
            <a:r>
              <a:rPr lang="ru-RU" altLang="de-DE">
                <a:latin typeface="Times New Roman" panose="02020603050405020304" pitchFamily="18" charset="0"/>
              </a:rPr>
              <a:t> </a:t>
            </a:r>
            <a:r>
              <a:rPr lang="ru-RU" altLang="de-DE" i="1">
                <a:latin typeface="Times New Roman" panose="02020603050405020304" pitchFamily="18" charset="0"/>
              </a:rPr>
              <a:t>натурализовалась</a:t>
            </a:r>
            <a:r>
              <a:rPr lang="ru-RU" altLang="de-DE">
                <a:latin typeface="Times New Roman" panose="02020603050405020304" pitchFamily="18" charset="0"/>
              </a:rPr>
              <a:t>.</a:t>
            </a:r>
          </a:p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Тоже интересна частичная двувидовость глагола </a:t>
            </a:r>
            <a:r>
              <a:rPr lang="ru-RU" altLang="de-DE" i="1">
                <a:latin typeface="Times New Roman" panose="02020603050405020304" pitchFamily="18" charset="0"/>
              </a:rPr>
              <a:t>организовать</a:t>
            </a:r>
            <a:r>
              <a:rPr lang="ru-RU" altLang="de-DE">
                <a:latin typeface="Times New Roman" panose="02020603050405020304" pitchFamily="18" charset="0"/>
              </a:rPr>
              <a:t>, описанная в литературе: простой глагол </a:t>
            </a:r>
            <a:r>
              <a:rPr lang="ru-RU" altLang="de-DE" i="1">
                <a:latin typeface="Times New Roman" panose="02020603050405020304" pitchFamily="18" charset="0"/>
              </a:rPr>
              <a:t>организовать</a:t>
            </a:r>
            <a:r>
              <a:rPr lang="ru-RU" altLang="de-DE">
                <a:latin typeface="Times New Roman" panose="02020603050405020304" pitchFamily="18" charset="0"/>
              </a:rPr>
              <a:t> может стоять в неограниченно-кратном значении несов. вида </a:t>
            </a:r>
            <a:r>
              <a:rPr lang="ru-RU" altLang="de-DE" i="1">
                <a:latin typeface="Times New Roman" panose="02020603050405020304" pitchFamily="18" charset="0"/>
              </a:rPr>
              <a:t>(часто, всегда, каждый год организовал)</a:t>
            </a:r>
            <a:r>
              <a:rPr lang="ru-RU" altLang="de-DE">
                <a:latin typeface="Times New Roman" panose="02020603050405020304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2B98A5A6-712D-CC4E-AEAF-A4E711E264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8289" y="115888"/>
            <a:ext cx="8950325" cy="6481762"/>
          </a:xfrm>
        </p:spPr>
        <p:txBody>
          <a:bodyPr/>
          <a:lstStyle/>
          <a:p>
            <a:pPr marL="457200" indent="-457200">
              <a:defRPr/>
            </a:pPr>
            <a:r>
              <a:rPr lang="ru-RU" altLang="de-DE" dirty="0">
                <a:latin typeface="Times New Roman" panose="02020603050405020304" pitchFamily="18" charset="0"/>
              </a:rPr>
              <a:t>но в перифрастическом буд. </a:t>
            </a:r>
            <a:r>
              <a:rPr lang="ru-RU" altLang="de-DE" dirty="0" err="1">
                <a:latin typeface="Times New Roman" panose="02020603050405020304" pitchFamily="18" charset="0"/>
              </a:rPr>
              <a:t>вр</a:t>
            </a:r>
            <a:r>
              <a:rPr lang="ru-RU" altLang="de-DE" dirty="0">
                <a:latin typeface="Times New Roman" panose="02020603050405020304" pitchFamily="18" charset="0"/>
              </a:rPr>
              <a:t>. </a:t>
            </a:r>
            <a:r>
              <a:rPr lang="ru-RU" altLang="de-DE" i="1" dirty="0">
                <a:latin typeface="Times New Roman" panose="02020603050405020304" pitchFamily="18" charset="0"/>
              </a:rPr>
              <a:t>(буду организовывать</a:t>
            </a:r>
            <a:r>
              <a:rPr lang="de-CH" altLang="de-DE" i="1" dirty="0">
                <a:latin typeface="Times New Roman" panose="02020603050405020304" pitchFamily="18" charset="0"/>
              </a:rPr>
              <a:t>)</a:t>
            </a:r>
            <a:r>
              <a:rPr lang="de-CH" altLang="de-DE" dirty="0">
                <a:latin typeface="Times New Roman" panose="02020603050405020304" pitchFamily="18" charset="0"/>
              </a:rPr>
              <a:t>, </a:t>
            </a:r>
            <a:r>
              <a:rPr lang="ru-RU" altLang="de-DE" dirty="0">
                <a:latin typeface="Times New Roman" panose="02020603050405020304" pitchFamily="18" charset="0"/>
              </a:rPr>
              <a:t>с фазовыми глаголами </a:t>
            </a:r>
            <a:r>
              <a:rPr lang="de-CH" altLang="de-DE" i="1" dirty="0">
                <a:latin typeface="Times New Roman" panose="02020603050405020304" pitchFamily="18" charset="0"/>
              </a:rPr>
              <a:t>(</a:t>
            </a:r>
            <a:r>
              <a:rPr lang="ru-RU" altLang="de-DE" i="1" dirty="0">
                <a:latin typeface="Times New Roman" panose="02020603050405020304" pitchFamily="18" charset="0"/>
              </a:rPr>
              <a:t>начинать организовывать</a:t>
            </a:r>
            <a:r>
              <a:rPr lang="de-CH" altLang="de-DE" i="1" dirty="0">
                <a:latin typeface="Times New Roman" panose="02020603050405020304" pitchFamily="18" charset="0"/>
              </a:rPr>
              <a:t>)</a:t>
            </a:r>
            <a:r>
              <a:rPr lang="ru-RU" altLang="de-DE" i="1" dirty="0">
                <a:latin typeface="Times New Roman" panose="02020603050405020304" pitchFamily="18" charset="0"/>
              </a:rPr>
              <a:t> </a:t>
            </a:r>
            <a:r>
              <a:rPr lang="ru-RU" altLang="de-DE" dirty="0">
                <a:latin typeface="Times New Roman" panose="02020603050405020304" pitchFamily="18" charset="0"/>
              </a:rPr>
              <a:t>или с наречиями выражающими длительность </a:t>
            </a:r>
            <a:r>
              <a:rPr lang="de-CH" altLang="de-DE" i="1" dirty="0">
                <a:latin typeface="Times New Roman" panose="02020603050405020304" pitchFamily="18" charset="0"/>
              </a:rPr>
              <a:t>(</a:t>
            </a:r>
            <a:r>
              <a:rPr lang="ru-RU" altLang="de-DE" i="1" dirty="0">
                <a:latin typeface="Times New Roman" panose="02020603050405020304" pitchFamily="18" charset="0"/>
              </a:rPr>
              <a:t>долго организовывал</a:t>
            </a:r>
            <a:r>
              <a:rPr lang="de-CH" altLang="de-DE" i="1" dirty="0">
                <a:latin typeface="Times New Roman" panose="02020603050405020304" pitchFamily="18" charset="0"/>
              </a:rPr>
              <a:t>)</a:t>
            </a:r>
            <a:r>
              <a:rPr lang="de-CH" altLang="de-DE" dirty="0">
                <a:latin typeface="Times New Roman" panose="02020603050405020304" pitchFamily="18" charset="0"/>
              </a:rPr>
              <a:t> </a:t>
            </a:r>
            <a:r>
              <a:rPr lang="ru-RU" altLang="de-DE" dirty="0">
                <a:latin typeface="Times New Roman" panose="02020603050405020304" pitchFamily="18" charset="0"/>
              </a:rPr>
              <a:t>информаторы принимали только суффигированный глагол </a:t>
            </a:r>
            <a:endParaRPr lang="cs-CZ" altLang="de-DE" dirty="0">
              <a:latin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altLang="de-DE" dirty="0">
                <a:latin typeface="Times New Roman" panose="02020603050405020304" pitchFamily="18" charset="0"/>
              </a:rPr>
              <a:t>Но есть и разницы между отдельными носителями языка и иногда между поколениями</a:t>
            </a:r>
          </a:p>
          <a:p>
            <a:pPr marL="457200" indent="-457200">
              <a:defRPr/>
            </a:pPr>
            <a:r>
              <a:rPr lang="ru-RU" altLang="de-DE" dirty="0">
                <a:latin typeface="Times New Roman" panose="02020603050405020304" pitchFamily="18" charset="0"/>
              </a:rPr>
              <a:t>Если искать в корпусе (НКРЯ), можно наблюдать очень интересные разницы:</a:t>
            </a:r>
          </a:p>
          <a:p>
            <a:pPr marL="457200" indent="-457200">
              <a:defRPr/>
            </a:pPr>
            <a:endParaRPr lang="ru-RU" altLang="de-DE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3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8C1B29F3-266E-AD47-9484-F7E02B72E9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8288" y="115888"/>
            <a:ext cx="9021762" cy="6481762"/>
          </a:xfrm>
        </p:spPr>
        <p:txBody>
          <a:bodyPr/>
          <a:lstStyle/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0)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1)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0)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наст.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1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1)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2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1)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defRPr/>
            </a:pPr>
            <a:endParaRPr lang="ru-RU" altLang="de-DE" dirty="0">
              <a:latin typeface="Times New Roman" panose="02020603050405020304" pitchFamily="18" charset="0"/>
            </a:endParaRPr>
          </a:p>
          <a:p>
            <a:pPr marL="457200" indent="-457200">
              <a:defRPr/>
            </a:pPr>
            <a:endParaRPr lang="ru-RU" altLang="de-DE" dirty="0">
              <a:latin typeface="Times New Roman" panose="02020603050405020304" pitchFamily="18" charset="0"/>
            </a:endParaRPr>
          </a:p>
          <a:p>
            <a:pPr marL="457200" indent="-457200">
              <a:defRPr/>
            </a:pPr>
            <a:endParaRPr lang="de-DE" altLang="de-DE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C848DD1D-5501-1B41-A0A8-F92ECB8BD6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8288" y="115888"/>
            <a:ext cx="9021762" cy="6742112"/>
          </a:xfrm>
        </p:spPr>
        <p:txBody>
          <a:bodyPr/>
          <a:lstStyle/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буду, будешь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0)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буду, будешь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газетный корпус: 0)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(из 1922 г.) (газетный корпус: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(первый из 1858 г.) (газетный корпус: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(газетный корпус: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(газетный корпус: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indent="-457200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корпусе тут – у деепричастия наст.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соотношение почти 10 : 1, в газетном только 2,5 : 1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0310D7A0-5268-E246-8FA8-76F3B967D1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8289" y="115888"/>
            <a:ext cx="8950325" cy="6481762"/>
          </a:xfrm>
        </p:spPr>
        <p:txBody>
          <a:bodyPr/>
          <a:lstStyle/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организующий, организующая, организующие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(газетный корпус: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организовывающий, -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(газетный корпус: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altLang="de-DE" dirty="0" err="1">
                <a:latin typeface="Times New Roman" panose="02020603050405020304" pitchFamily="18" charset="0"/>
              </a:rPr>
              <a:t>Дейст</a:t>
            </a:r>
            <a:r>
              <a:rPr lang="ru-RU" altLang="de-DE" dirty="0">
                <a:latin typeface="Times New Roman" panose="02020603050405020304" pitchFamily="18" charset="0"/>
              </a:rPr>
              <a:t>. прич. наст. </a:t>
            </a:r>
            <a:r>
              <a:rPr lang="ru-RU" altLang="de-DE" dirty="0" err="1">
                <a:latin typeface="Times New Roman" panose="02020603050405020304" pitchFamily="18" charset="0"/>
              </a:rPr>
              <a:t>вр</a:t>
            </a:r>
            <a:r>
              <a:rPr lang="ru-RU" altLang="de-DE" dirty="0">
                <a:latin typeface="Times New Roman" panose="02020603050405020304" pitchFamily="18" charset="0"/>
              </a:rPr>
              <a:t>. и деепричастие не ведут себя одинаково</a:t>
            </a:r>
          </a:p>
          <a:p>
            <a:pPr marL="457200" indent="-457200">
              <a:defRPr/>
            </a:pPr>
            <a:endParaRPr lang="ru-RU" altLang="de-DE" dirty="0">
              <a:latin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altLang="de-DE" dirty="0">
                <a:latin typeface="Times New Roman" panose="02020603050405020304" pitchFamily="18" charset="0"/>
              </a:rPr>
              <a:t>С диахронной точки зрения происходит обычно процесс такой, что глаголы, описанные раньше как двувидовые, позже начинают образовать пары</a:t>
            </a:r>
          </a:p>
          <a:p>
            <a:pPr marL="457200" indent="-457200">
              <a:defRPr/>
            </a:pPr>
            <a:r>
              <a:rPr lang="ru-RU" altLang="de-DE" dirty="0">
                <a:latin typeface="Times New Roman" panose="02020603050405020304" pitchFamily="18" charset="0"/>
              </a:rPr>
              <a:t>Но так не бывает всегда, во всех отдельных случаях, существуют и стабильные двувидовые глаголы</a:t>
            </a:r>
          </a:p>
          <a:p>
            <a:pPr marL="457200" indent="-457200">
              <a:defRPr/>
            </a:pPr>
            <a:r>
              <a:rPr lang="ru-RU" altLang="de-DE" dirty="0">
                <a:latin typeface="Times New Roman" panose="02020603050405020304" pitchFamily="18" charset="0"/>
              </a:rPr>
              <a:t>Кроме этого возникают постоянно новые двувидовые глаголы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Inhaltsplatzhalter 2">
            <a:extLst>
              <a:ext uri="{FF2B5EF4-FFF2-40B4-BE49-F238E27FC236}">
                <a16:creationId xmlns:a16="http://schemas.microsoft.com/office/drawing/2014/main" id="{44856FEC-F48B-4540-A21A-75EDDE183D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333376"/>
            <a:ext cx="8713788" cy="6264275"/>
          </a:xfrm>
        </p:spPr>
        <p:txBody>
          <a:bodyPr/>
          <a:lstStyle/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Дипломная работа </a:t>
            </a:r>
            <a:r>
              <a:rPr lang="cs-CZ" altLang="de-DE">
                <a:latin typeface="Times New Roman" panose="02020603050405020304" pitchFamily="18" charset="0"/>
              </a:rPr>
              <a:t>Tikovská (2015):</a:t>
            </a:r>
            <a:endParaRPr lang="ru-RU" altLang="de-DE">
              <a:latin typeface="Times New Roman" panose="02020603050405020304" pitchFamily="18" charset="0"/>
            </a:endParaRPr>
          </a:p>
          <a:p>
            <a:pPr marL="457200" indent="-457200"/>
            <a:endParaRPr lang="ru-RU" altLang="de-DE">
              <a:latin typeface="Times New Roman" panose="02020603050405020304" pitchFamily="18" charset="0"/>
            </a:endParaRPr>
          </a:p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Анализ 50 самых частых двувидовых глаголов р. и ч. яз. (таких, которые описаны в словарях как двувидовые и только глаголы иностранного происхождения) с одинаковой семантикой, сравнение ситуации в русском и чешском публицистическом корпусах</a:t>
            </a:r>
          </a:p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Результат: только у пяти из изучаемых глаголов нельзя было ни в одном языке найти семантически отвечающий глагол сов. вида с приставкой. Кроме того частично это наверно случайно, потому что в Интернете можно найти некоторые такие глаголы, которых в корпусе не было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7C9BE3F-32D3-A249-9C4A-62ED557987D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47851" y="188913"/>
            <a:ext cx="8640763" cy="6335712"/>
          </a:xfrm>
        </p:spPr>
        <p:txBody>
          <a:bodyPr anchor="t"/>
          <a:lstStyle/>
          <a:p>
            <a:pPr marL="330200" indent="-330200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Сначала не ясно, к которому из двух видов новый глагол относится</a:t>
            </a:r>
          </a:p>
          <a:p>
            <a:pPr marL="330200" indent="-330200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Кроме того морфологические средства грамматической категории вида глагола в славянских языках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очень разнообразны и часто не однозначны</a:t>
            </a:r>
          </a:p>
          <a:p>
            <a:pPr marL="330200" indent="-330200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0200" algn="l"/>
                <a:tab pos="434975" algn="l"/>
                <a:tab pos="884238" algn="l"/>
                <a:tab pos="1333500" algn="l"/>
                <a:tab pos="1782763" algn="l"/>
                <a:tab pos="2232025" algn="l"/>
                <a:tab pos="2681288" algn="l"/>
                <a:tab pos="3130550" algn="l"/>
                <a:tab pos="3579813" algn="l"/>
                <a:tab pos="4029075" algn="l"/>
                <a:tab pos="4478338" algn="l"/>
                <a:tab pos="4927600" algn="l"/>
                <a:tab pos="5376863" algn="l"/>
                <a:tab pos="5826125" algn="l"/>
                <a:tab pos="6275388" algn="l"/>
                <a:tab pos="6724650" algn="l"/>
                <a:tab pos="7173913" algn="l"/>
                <a:tab pos="7623175" algn="l"/>
                <a:tab pos="8072438" algn="l"/>
                <a:tab pos="8521700" algn="l"/>
                <a:tab pos="8970963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этих формальных средств происходит из словообразования и имеет кроме аспектуальных функций до сих пор и функции </a:t>
            </a:r>
            <a:r>
              <a:rPr lang="ru-RU" altLang="de-DE" sz="2800" dirty="0" err="1">
                <a:latin typeface="Times New Roman" panose="02020603050405020304" pitchFamily="18" charset="0"/>
              </a:rPr>
              <a:t>словообразо-вательные</a:t>
            </a:r>
            <a:r>
              <a:rPr lang="ru-RU" altLang="de-DE" sz="2800" dirty="0">
                <a:latin typeface="Times New Roman" panose="02020603050405020304" pitchFamily="18" charset="0"/>
              </a:rPr>
              <a:t>. Главным образом, это приставки и суффиксы, иногда целые глагольные основы. Эта 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тот факт, что, судя по всему, с точки зрения истории славянских языков, вид глагола изначально был лексической, а не грамматической категорией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Inhaltsplatzhalter 2">
            <a:extLst>
              <a:ext uri="{FF2B5EF4-FFF2-40B4-BE49-F238E27FC236}">
                <a16:creationId xmlns:a16="http://schemas.microsoft.com/office/drawing/2014/main" id="{F1554B16-59A7-4641-9D8C-A1A7B6ED69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333376"/>
            <a:ext cx="8713788" cy="6264275"/>
          </a:xfrm>
        </p:spPr>
        <p:txBody>
          <a:bodyPr/>
          <a:lstStyle/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Большинство образует глаголы сов. вида хотя в одном из языков, в чешском языке по-видимому быстрее, чем в русском</a:t>
            </a:r>
          </a:p>
          <a:p>
            <a:pPr marL="457200" indent="-457200"/>
            <a:r>
              <a:rPr lang="ru-RU" altLang="de-DE">
                <a:latin typeface="Times New Roman" panose="02020603050405020304" pitchFamily="18" charset="0"/>
              </a:rPr>
              <a:t>В русском языке можно найти кроме образования глаголов сов. вида с помощью приставки и образование глаголов несов. вида с суффиксом у части глаголов с суффиксом </a:t>
            </a:r>
            <a:r>
              <a:rPr lang="cs-CZ" altLang="de-DE">
                <a:latin typeface="Times New Roman" panose="02020603050405020304" pitchFamily="18" charset="0"/>
              </a:rPr>
              <a:t>-</a:t>
            </a:r>
            <a:r>
              <a:rPr lang="ru-RU" altLang="de-DE" i="1">
                <a:latin typeface="Times New Roman" panose="02020603050405020304" pitchFamily="18" charset="0"/>
              </a:rPr>
              <a:t>ов</a:t>
            </a:r>
            <a:r>
              <a:rPr lang="de-DE" altLang="de-DE" i="1">
                <a:latin typeface="Times New Roman" panose="02020603050405020304" pitchFamily="18" charset="0"/>
              </a:rPr>
              <a:t>á</a:t>
            </a:r>
            <a:r>
              <a:rPr lang="cs-CZ" altLang="de-DE">
                <a:latin typeface="Times New Roman" panose="02020603050405020304" pitchFamily="18" charset="0"/>
              </a:rPr>
              <a:t>-</a:t>
            </a:r>
            <a:r>
              <a:rPr lang="ru-RU" altLang="de-DE">
                <a:latin typeface="Times New Roman" panose="02020603050405020304" pitchFamily="18" charset="0"/>
              </a:rPr>
              <a:t>, интегрирующихся в систему как глаголы сов. вида, такого типа в ч. языке нет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Inhaltsplatzhalter 2">
            <a:extLst>
              <a:ext uri="{FF2B5EF4-FFF2-40B4-BE49-F238E27FC236}">
                <a16:creationId xmlns:a16="http://schemas.microsoft.com/office/drawing/2014/main" id="{21CB4AE7-E284-084C-A1AB-D060FC9929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7850" y="404814"/>
            <a:ext cx="8496300" cy="6192837"/>
          </a:xfrm>
        </p:spPr>
        <p:txBody>
          <a:bodyPr/>
          <a:lstStyle/>
          <a:p>
            <a:r>
              <a:rPr lang="de-DE" altLang="de-DE">
                <a:latin typeface="Times New Roman" panose="02020603050405020304" pitchFamily="18" charset="0"/>
              </a:rPr>
              <a:t>-   Avilova, N. S. 1968. Dvuvidovye glagoly s zaimstvovannoj osnovoj v russkom literaturnom jazyke novogo vremeni. </a:t>
            </a:r>
            <a:r>
              <a:rPr lang="de-DE" altLang="de-DE" i="1">
                <a:latin typeface="Times New Roman" panose="02020603050405020304" pitchFamily="18" charset="0"/>
              </a:rPr>
              <a:t>Voprosy jazykoznanja</a:t>
            </a:r>
            <a:r>
              <a:rPr lang="de-DE" altLang="de-DE">
                <a:latin typeface="Times New Roman" panose="02020603050405020304" pitchFamily="18" charset="0"/>
              </a:rPr>
              <a:t>, 1968, 5, 66-78.</a:t>
            </a:r>
          </a:p>
          <a:p>
            <a:pPr>
              <a:buFontTx/>
              <a:buChar char="-"/>
            </a:pPr>
            <a:r>
              <a:rPr lang="de-DE" altLang="de-DE">
                <a:latin typeface="Times New Roman" panose="02020603050405020304" pitchFamily="18" charset="0"/>
              </a:rPr>
              <a:t>Čertkova, M. Ju., Čang, P.-Č. 1998. Ėvolucija dvuvidovych glagolov v sovremennom russkom jazyke. </a:t>
            </a:r>
            <a:r>
              <a:rPr lang="de-DE" altLang="de-DE" i="1">
                <a:latin typeface="Times New Roman" panose="02020603050405020304" pitchFamily="18" charset="0"/>
              </a:rPr>
              <a:t>Russian Linguistics </a:t>
            </a:r>
            <a:r>
              <a:rPr lang="de-DE" altLang="de-DE">
                <a:latin typeface="Times New Roman" panose="02020603050405020304" pitchFamily="18" charset="0"/>
              </a:rPr>
              <a:t>22, 13-34.</a:t>
            </a:r>
          </a:p>
          <a:p>
            <a:pPr>
              <a:buFontTx/>
              <a:buChar char="-"/>
            </a:pPr>
            <a:r>
              <a:rPr lang="de-DE" altLang="de-DE">
                <a:latin typeface="Times New Roman" panose="02020603050405020304" pitchFamily="18" charset="0"/>
              </a:rPr>
              <a:t>Janda, L. A. 2007. What makes Russian bi-aspectual verbs special. In: Divjak, D., Kochanska, A. (eds.): </a:t>
            </a:r>
            <a:r>
              <a:rPr lang="de-DE" altLang="de-DE" i="1">
                <a:latin typeface="Times New Roman" panose="02020603050405020304" pitchFamily="18" charset="0"/>
              </a:rPr>
              <a:t>Cognitive Paths into the Slavic Domain</a:t>
            </a:r>
            <a:r>
              <a:rPr lang="de-DE" altLang="de-DE">
                <a:latin typeface="Times New Roman" panose="02020603050405020304" pitchFamily="18" charset="0"/>
              </a:rPr>
              <a:t>. Berlin etc., 83-110.</a:t>
            </a:r>
          </a:p>
          <a:p>
            <a:pPr>
              <a:buFontTx/>
              <a:buChar char="-"/>
            </a:pPr>
            <a:r>
              <a:rPr lang="de-DE" altLang="de-DE">
                <a:latin typeface="Times New Roman" panose="02020603050405020304" pitchFamily="18" charset="0"/>
              </a:rPr>
              <a:t>Jászay, L. 1999. Vidovye korreljaty pri dvuvidovych glagolach. </a:t>
            </a:r>
            <a:r>
              <a:rPr lang="de-DE" altLang="de-DE" i="1">
                <a:latin typeface="Times New Roman" panose="02020603050405020304" pitchFamily="18" charset="0"/>
              </a:rPr>
              <a:t>Studia Russica </a:t>
            </a:r>
            <a:r>
              <a:rPr lang="de-DE" altLang="de-DE">
                <a:latin typeface="Times New Roman" panose="02020603050405020304" pitchFamily="18" charset="0"/>
              </a:rPr>
              <a:t>17, 169-177.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nhaltsplatzhalter 2">
            <a:extLst>
              <a:ext uri="{FF2B5EF4-FFF2-40B4-BE49-F238E27FC236}">
                <a16:creationId xmlns:a16="http://schemas.microsoft.com/office/drawing/2014/main" id="{D56CA432-1FF9-2243-8915-6225DD8B7C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333376"/>
            <a:ext cx="8642350" cy="6335713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de-DE" altLang="de-DE">
                <a:latin typeface="Times New Roman" panose="02020603050405020304" pitchFamily="18" charset="0"/>
              </a:rPr>
              <a:t>Lebed', S. A. 1974. K voprosu o vidovoj differenciacii dvuvidovych glagolov s inojazyčnoj osnovoj v češskom jazyke (v sopostavlenii s russkim). In: Konstantinova, T.I., Širokova, A.G., Zatovkaňuk, M., (red.): </a:t>
            </a:r>
            <a:r>
              <a:rPr lang="de-DE" altLang="de-DE" i="1">
                <a:latin typeface="Times New Roman" panose="02020603050405020304" pitchFamily="18" charset="0"/>
              </a:rPr>
              <a:t>Sopostavitel'noe izučenie grammatiki i leksiki russkogo i češskogo jazykov</a:t>
            </a:r>
            <a:r>
              <a:rPr lang="de-DE" altLang="de-DE">
                <a:latin typeface="Times New Roman" panose="02020603050405020304" pitchFamily="18" charset="0"/>
              </a:rPr>
              <a:t>. Praha, 67-76.</a:t>
            </a:r>
          </a:p>
          <a:p>
            <a:pPr marL="457200" indent="-457200"/>
            <a:r>
              <a:rPr lang="de-DE" altLang="de-DE">
                <a:latin typeface="Times New Roman" panose="02020603050405020304" pitchFamily="18" charset="0"/>
              </a:rPr>
              <a:t>-   Lebed', S. A. 1983. Glagoly inojazyčnogo proischoždenija v vidovoj sisteme sovremennogo češskogo jazyka (v sopostavlenii s russkim jazykom). In: Hrabě, V. Širokova, A.G. (red.): </a:t>
            </a:r>
            <a:r>
              <a:rPr lang="de-DE" altLang="de-DE" i="1">
                <a:latin typeface="Times New Roman" panose="02020603050405020304" pitchFamily="18" charset="0"/>
              </a:rPr>
              <a:t>Sopostavitel'noe izučenie grammatiki i leksiki russkogo i češskogo jazykov II</a:t>
            </a:r>
            <a:r>
              <a:rPr lang="de-DE" altLang="de-DE">
                <a:latin typeface="Times New Roman" panose="02020603050405020304" pitchFamily="18" charset="0"/>
              </a:rPr>
              <a:t>. Praha, 117-140.</a:t>
            </a:r>
          </a:p>
          <a:p>
            <a:pPr marL="457200" indent="-457200"/>
            <a:endParaRPr lang="de-DE" altLang="de-DE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nhaltsplatzhalter 2">
            <a:extLst>
              <a:ext uri="{FF2B5EF4-FFF2-40B4-BE49-F238E27FC236}">
                <a16:creationId xmlns:a16="http://schemas.microsoft.com/office/drawing/2014/main" id="{C66922FB-5CDE-3A4C-86BE-581C0D7326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404814"/>
            <a:ext cx="8424862" cy="6048375"/>
          </a:xfrm>
        </p:spPr>
        <p:txBody>
          <a:bodyPr/>
          <a:lstStyle/>
          <a:p>
            <a:r>
              <a:rPr lang="cs-CZ" altLang="de-DE">
                <a:latin typeface="Times New Roman" panose="02020603050405020304" pitchFamily="18" charset="0"/>
              </a:rPr>
              <a:t>-  </a:t>
            </a:r>
            <a:r>
              <a:rPr lang="de-DE" altLang="de-DE">
                <a:latin typeface="Times New Roman" panose="02020603050405020304" pitchFamily="18" charset="0"/>
              </a:rPr>
              <a:t>Mučnik, I.P. 1966. Razvitie sistemy dvuvidovych glagolov v sovremennom russkom jazyke. </a:t>
            </a:r>
            <a:r>
              <a:rPr lang="de-DE" altLang="de-DE" i="1">
                <a:latin typeface="Times New Roman" panose="02020603050405020304" pitchFamily="18" charset="0"/>
              </a:rPr>
              <a:t>Voprosy jazykoznanja</a:t>
            </a:r>
            <a:r>
              <a:rPr lang="de-DE" altLang="de-DE">
                <a:latin typeface="Times New Roman" panose="02020603050405020304" pitchFamily="18" charset="0"/>
              </a:rPr>
              <a:t>, 1966, 1, 61-75.</a:t>
            </a:r>
          </a:p>
          <a:p>
            <a:r>
              <a:rPr lang="de-DE" altLang="de-DE">
                <a:latin typeface="Times New Roman" panose="02020603050405020304" pitchFamily="18" charset="0"/>
              </a:rPr>
              <a:t>- Tikovská, M. 2015. </a:t>
            </a:r>
            <a:r>
              <a:rPr lang="de-DE" altLang="de-DE" i="1">
                <a:latin typeface="Times New Roman" panose="02020603050405020304" pitchFamily="18" charset="0"/>
              </a:rPr>
              <a:t>Biaspektuální slovesa v ruském a českém jazyce</a:t>
            </a:r>
            <a:r>
              <a:rPr lang="de-DE" altLang="de-DE">
                <a:latin typeface="Times New Roman" panose="02020603050405020304" pitchFamily="18" charset="0"/>
              </a:rPr>
              <a:t>. Praha. (Diplomová práce FF UK)</a:t>
            </a:r>
          </a:p>
          <a:p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1475761B-E418-A242-89A5-0FC3CF610D4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595438" y="309564"/>
            <a:ext cx="8928100" cy="6370637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Процессом </a:t>
            </a:r>
            <a:r>
              <a:rPr lang="ru-RU" alt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грамматикализации</a:t>
            </a:r>
            <a:r>
              <a:rPr lang="ru-RU" alt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глагола стал категорией грамматической, что показывается и тем, что некоторые средства выражения этой категории действительно принадлежат словоизменению 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взаимодействуют с другими категориями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глагола, такими как время (ср. образование буд.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залог (разное образование пассива в обоих видах) 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инфинитные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формы глагола (причастия, деепричастия)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Ввиду того, что многие из этих средств употребляются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идиосинкразически</a:t>
            </a:r>
            <a:r>
              <a:rPr lang="ru-RU" altLang="de-DE" sz="2800" dirty="0">
                <a:latin typeface="Times New Roman" panose="02020603050405020304" pitchFamily="18" charset="0"/>
              </a:rPr>
              <a:t>, очень часто об отдельной форме нельзя без знания глагола точно сказать, сов. ли или несов. вида она.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7E70BF35-749C-CE4E-8B47-178AF13F032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595438" y="309564"/>
            <a:ext cx="8928100" cy="6370637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концепций работает с видовыми парами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Простые глаголы принципиально несовершенные (ср.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). Их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префигацией</a:t>
            </a:r>
            <a:r>
              <a:rPr lang="ru-RU" altLang="de-DE" sz="2800" dirty="0">
                <a:latin typeface="Times New Roman" panose="02020603050405020304" pitchFamily="18" charset="0"/>
              </a:rPr>
              <a:t> (образованием с помощью приставки) возникает глагол сов. вида, однако с другим значением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. С помощью суффикса образуется глагол несов. вида с тем же значением, которым обладает первоначальный дериват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(подписывать)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BF2C3C22-4074-0A40-958C-F28184FD8DA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595438" y="309564"/>
            <a:ext cx="8928100" cy="6370637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Большинство концепций работает с видовыми парами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Простые глаголы принципиально несовершенные (ср.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писать</a:t>
            </a:r>
            <a:r>
              <a:rPr lang="ru-RU" altLang="de-DE" sz="2800" dirty="0">
                <a:latin typeface="Times New Roman" panose="02020603050405020304" pitchFamily="18" charset="0"/>
              </a:rPr>
              <a:t>). Их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префигацией</a:t>
            </a:r>
            <a:r>
              <a:rPr lang="ru-RU" altLang="de-DE" sz="2800" dirty="0">
                <a:latin typeface="Times New Roman" panose="02020603050405020304" pitchFamily="18" charset="0"/>
              </a:rPr>
              <a:t> (образованием с помощью приставки) возникает глагол сов. вида, однако с другим значением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(подписать)</a:t>
            </a:r>
            <a:r>
              <a:rPr lang="ru-RU" altLang="de-DE" sz="2800" dirty="0">
                <a:latin typeface="Times New Roman" panose="02020603050405020304" pitchFamily="18" charset="0"/>
              </a:rPr>
              <a:t>. С помощью суффикса образуется глагол несов. вида с тем же значением, которым обладает первоначальный дериват с приставкой </a:t>
            </a:r>
            <a:r>
              <a:rPr lang="ru-RU" altLang="de-DE" sz="2800" i="1" dirty="0">
                <a:latin typeface="Times New Roman" panose="02020603050405020304" pitchFamily="18" charset="0"/>
              </a:rPr>
              <a:t>(подписывать)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 отдельных, но очень редких случаях простой глагол сов. вида </a:t>
            </a:r>
            <a:r>
              <a:rPr lang="ru-RU" altLang="de-DE" sz="2800" i="1" dirty="0">
                <a:latin typeface="Times New Roman" panose="02020603050405020304" pitchFamily="18" charset="0"/>
              </a:rPr>
              <a:t>(дать, купить)</a:t>
            </a:r>
            <a:r>
              <a:rPr lang="ru-RU" altLang="de-DE" sz="2800" dirty="0">
                <a:latin typeface="Times New Roman" panose="02020603050405020304" pitchFamily="18" charset="0"/>
              </a:rPr>
              <a:t>. Образование глагола несов. вида с тем же значением может происходить регулярно (</a:t>
            </a:r>
            <a:r>
              <a:rPr lang="ru-RU" altLang="de-DE" sz="2800" i="1" dirty="0">
                <a:latin typeface="Times New Roman" panose="02020603050405020304" pitchFamily="18" charset="0"/>
              </a:rPr>
              <a:t>давать</a:t>
            </a:r>
            <a:r>
              <a:rPr lang="ru-RU" altLang="de-DE" sz="2800" dirty="0">
                <a:latin typeface="Times New Roman" panose="02020603050405020304" pitchFamily="18" charset="0"/>
              </a:rPr>
              <a:t> – типичным суффиксом -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ва</a:t>
            </a:r>
            <a:r>
              <a:rPr lang="ru-RU" altLang="de-DE" sz="2800" dirty="0">
                <a:latin typeface="Times New Roman" panose="02020603050405020304" pitchFamily="18" charset="0"/>
              </a:rPr>
              <a:t>-), или нерегулярно (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покупать</a:t>
            </a:r>
            <a:r>
              <a:rPr lang="ru-RU" altLang="de-DE" sz="2800" dirty="0">
                <a:latin typeface="Times New Roman" panose="02020603050405020304" pitchFamily="18" charset="0"/>
              </a:rPr>
              <a:t> – приставка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</a:t>
            </a:r>
            <a:r>
              <a:rPr lang="ru-RU" altLang="de-DE" sz="2800" dirty="0">
                <a:latin typeface="Times New Roman" panose="02020603050405020304" pitchFamily="18" charset="0"/>
              </a:rPr>
              <a:t>- при образовании глагола несов. вида – совсем нетипична)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77B06168-D7CF-AD47-85E9-D50E6C8E3D7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30375" y="309564"/>
            <a:ext cx="8648700" cy="6313487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Видовая деривация первоначальных простых глаголов (</a:t>
            </a:r>
            <a:r>
              <a:rPr lang="cs-CZ" altLang="de-DE" sz="2800" dirty="0">
                <a:latin typeface="Times New Roman" panose="02020603050405020304" pitchFamily="18" charset="0"/>
              </a:rPr>
              <a:t>verba </a:t>
            </a:r>
            <a:r>
              <a:rPr lang="cs-CZ" altLang="de-DE" sz="2800" dirty="0" err="1">
                <a:latin typeface="Times New Roman" panose="02020603050405020304" pitchFamily="18" charset="0"/>
              </a:rPr>
              <a:t>simplicia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происходит с помощью т. н. «пустых» приставок, которые формально очень разные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написать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сделать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и имеют ряд других функций.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объединение этих глаголов в пары не общепринято: советские и русские концепции с этими парами работают, но для Исаченко и всех, кто придерживается его традиции, такие глаголы,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писать, делать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глаголами определенного способа глагольного действия и, следовательно,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perfectiva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endParaRPr lang="ru-RU" alt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1C46E2D2-F689-9C4D-98D1-95BAF30810C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803401" y="287339"/>
            <a:ext cx="8721725" cy="6264275"/>
          </a:xfrm>
        </p:spPr>
        <p:txBody>
          <a:bodyPr anchor="t"/>
          <a:lstStyle/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Некоторые пары – супплетивные </a:t>
            </a:r>
            <a:r>
              <a:rPr lang="ru-RU" altLang="de-DE" sz="2800" i="1" dirty="0">
                <a:latin typeface="Times New Roman" panose="02020603050405020304" pitchFamily="18" charset="0"/>
              </a:rPr>
              <a:t>(брать/взять, класть/положить)</a:t>
            </a:r>
            <a:r>
              <a:rPr lang="ru-RU" altLang="de-DE" sz="2800" dirty="0">
                <a:latin typeface="Times New Roman" panose="02020603050405020304" pitchFamily="18" charset="0"/>
              </a:rPr>
              <a:t>. Близки к ним пары, этимологическую связь которых мы замечаем, но точные словообразовательные отношения синхронно больше не прозрачны </a:t>
            </a:r>
            <a:r>
              <a:rPr lang="ru-RU" altLang="de-DE" sz="2800" i="1" dirty="0">
                <a:latin typeface="Times New Roman" panose="02020603050405020304" pitchFamily="18" charset="0"/>
              </a:rPr>
              <a:t>(ложиться/лечь, садиться/сесть)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</a:p>
          <a:p>
            <a:pPr marL="341313" indent="-339725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Супплетивным способом образуются глагольные пары у глаголов движения с приставкой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уходить/уйти, приносить/принести, приводить/привести</a:t>
            </a:r>
            <a:r>
              <a:rPr lang="ru-RU" altLang="de-DE" sz="2800" dirty="0">
                <a:latin typeface="Times New Roman" panose="02020603050405020304" pitchFamily="18" charset="0"/>
              </a:rPr>
              <a:t>. Простые глаголы движения типа </a:t>
            </a:r>
            <a:r>
              <a:rPr lang="ru-RU" altLang="de-DE" sz="2800" i="1" dirty="0">
                <a:latin typeface="Times New Roman" panose="02020603050405020304" pitchFamily="18" charset="0"/>
              </a:rPr>
              <a:t>ходить, идти; носить, нести; водить, вести</a:t>
            </a:r>
            <a:r>
              <a:rPr lang="ru-RU" altLang="de-DE" sz="2800" dirty="0">
                <a:latin typeface="Times New Roman" panose="02020603050405020304" pitchFamily="18" charset="0"/>
              </a:rPr>
              <a:t> все несов. вида и члены иной оппозиции, которая не видовая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3849</Words>
  <Application>Microsoft Macintosh PowerPoint</Application>
  <PresentationFormat>Breitbild</PresentationFormat>
  <Paragraphs>123</Paragraphs>
  <Slides>43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Wingdings</vt:lpstr>
      <vt:lpstr>Office</vt:lpstr>
      <vt:lpstr>Современный русский язык</vt:lpstr>
      <vt:lpstr>Глагол IV: Интеграция глаголов иностранного происхождения и вопрос вида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Интеграция глаголов иностранного происхождения и вопрос вида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русский язык</dc:title>
  <dc:creator>Giger, Markus</dc:creator>
  <cp:lastModifiedBy>Markus Giger</cp:lastModifiedBy>
  <cp:revision>356</cp:revision>
  <dcterms:created xsi:type="dcterms:W3CDTF">2021-09-25T11:08:35Z</dcterms:created>
  <dcterms:modified xsi:type="dcterms:W3CDTF">2024-11-16T10:30:20Z</dcterms:modified>
</cp:coreProperties>
</file>