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9" r:id="rId3"/>
    <p:sldId id="257" r:id="rId4"/>
    <p:sldId id="258" r:id="rId5"/>
    <p:sldId id="264" r:id="rId6"/>
    <p:sldId id="259" r:id="rId7"/>
    <p:sldId id="266" r:id="rId8"/>
    <p:sldId id="260" r:id="rId9"/>
    <p:sldId id="265" r:id="rId10"/>
    <p:sldId id="263" r:id="rId11"/>
    <p:sldId id="261" r:id="rId12"/>
    <p:sldId id="262" r:id="rId13"/>
    <p:sldId id="267" r:id="rId14"/>
    <p:sldId id="268" r:id="rId15"/>
    <p:sldId id="270" r:id="rId16"/>
    <p:sldId id="272" r:id="rId17"/>
    <p:sldId id="271" r:id="rId1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76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ADC56-CF41-46DC-ABAA-AAB43252A068}" type="datetimeFigureOut">
              <a:rPr lang="cs-CZ" smtClean="0"/>
              <a:t>08.10.2025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EBE31-FF5F-4C35-85F2-961355A9F337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ADC56-CF41-46DC-ABAA-AAB43252A068}" type="datetimeFigureOut">
              <a:rPr lang="cs-CZ" smtClean="0"/>
              <a:t>08.10.2025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EBE31-FF5F-4C35-85F2-961355A9F33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ADC56-CF41-46DC-ABAA-AAB43252A068}" type="datetimeFigureOut">
              <a:rPr lang="cs-CZ" smtClean="0"/>
              <a:t>08.10.2025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EBE31-FF5F-4C35-85F2-961355A9F33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ADC56-CF41-46DC-ABAA-AAB43252A068}" type="datetimeFigureOut">
              <a:rPr lang="cs-CZ" smtClean="0"/>
              <a:t>08.10.2025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EBE31-FF5F-4C35-85F2-961355A9F33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ADC56-CF41-46DC-ABAA-AAB43252A068}" type="datetimeFigureOut">
              <a:rPr lang="cs-CZ" smtClean="0"/>
              <a:t>08.10.2025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EBE31-FF5F-4C35-85F2-961355A9F337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ADC56-CF41-46DC-ABAA-AAB43252A068}" type="datetimeFigureOut">
              <a:rPr lang="cs-CZ" smtClean="0"/>
              <a:t>08.10.2025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EBE31-FF5F-4C35-85F2-961355A9F33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ADC56-CF41-46DC-ABAA-AAB43252A068}" type="datetimeFigureOut">
              <a:rPr lang="cs-CZ" smtClean="0"/>
              <a:t>08.10.2025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EBE31-FF5F-4C35-85F2-961355A9F337}" type="slidenum">
              <a:rPr lang="cs-CZ" smtClean="0"/>
              <a:t>‹#›</a:t>
            </a:fld>
            <a:endParaRPr lang="cs-CZ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ADC56-CF41-46DC-ABAA-AAB43252A068}" type="datetimeFigureOut">
              <a:rPr lang="cs-CZ" smtClean="0"/>
              <a:t>08.10.2025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EBE31-FF5F-4C35-85F2-961355A9F33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ADC56-CF41-46DC-ABAA-AAB43252A068}" type="datetimeFigureOut">
              <a:rPr lang="cs-CZ" smtClean="0"/>
              <a:t>08.10.2025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EBE31-FF5F-4C35-85F2-961355A9F33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ADC56-CF41-46DC-ABAA-AAB43252A068}" type="datetimeFigureOut">
              <a:rPr lang="cs-CZ" smtClean="0"/>
              <a:t>08.10.2025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EBE31-FF5F-4C35-85F2-961355A9F337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ADC56-CF41-46DC-ABAA-AAB43252A068}" type="datetimeFigureOut">
              <a:rPr lang="cs-CZ" smtClean="0"/>
              <a:t>08.10.2025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EBE31-FF5F-4C35-85F2-961355A9F33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4DDADC56-CF41-46DC-ABAA-AAB43252A068}" type="datetimeFigureOut">
              <a:rPr lang="cs-CZ" smtClean="0"/>
              <a:t>08.10.2025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17EEBE31-FF5F-4C35-85F2-961355A9F337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2057400"/>
          </a:xfrm>
        </p:spPr>
        <p:txBody>
          <a:bodyPr/>
          <a:lstStyle/>
          <a:p>
            <a:r>
              <a:rPr lang="cs-CZ" sz="4400" dirty="0"/>
              <a:t>Několik poznámek </a:t>
            </a:r>
            <a:br>
              <a:rPr lang="cs-CZ" sz="4400" dirty="0"/>
            </a:br>
            <a:r>
              <a:rPr lang="cs-CZ" sz="4400" dirty="0"/>
              <a:t>ke specifikům překladu </a:t>
            </a:r>
            <a:br>
              <a:rPr lang="cs-CZ" sz="4400" dirty="0"/>
            </a:br>
            <a:r>
              <a:rPr lang="cs-CZ" sz="4400" dirty="0"/>
              <a:t>z finštiny do češtiny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85800" y="4509120"/>
            <a:ext cx="6400800" cy="748680"/>
          </a:xfrm>
        </p:spPr>
        <p:txBody>
          <a:bodyPr/>
          <a:lstStyle/>
          <a:p>
            <a:r>
              <a:rPr lang="cs-CZ" dirty="0"/>
              <a:t>Překladatelský seminář 2025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3012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Jména, oslovování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vlastní jména (i finská!) se v češtině normálně skloňují</a:t>
            </a:r>
          </a:p>
          <a:p>
            <a:r>
              <a:rPr lang="cs-CZ" dirty="0"/>
              <a:t>zdvořilostní </a:t>
            </a:r>
            <a:r>
              <a:rPr lang="cs-CZ" i="1" dirty="0"/>
              <a:t>Vy</a:t>
            </a:r>
            <a:r>
              <a:rPr lang="cs-CZ" dirty="0"/>
              <a:t>, </a:t>
            </a:r>
            <a:r>
              <a:rPr lang="cs-CZ" i="1" dirty="0"/>
              <a:t>Vás</a:t>
            </a:r>
            <a:r>
              <a:rPr lang="cs-CZ" dirty="0"/>
              <a:t>, </a:t>
            </a:r>
            <a:r>
              <a:rPr lang="cs-CZ" i="1" dirty="0"/>
              <a:t>Vám</a:t>
            </a:r>
            <a:r>
              <a:rPr lang="cs-CZ" dirty="0"/>
              <a:t> s velkým písmenem se píše pouze v korespondenci, ne v běžném textu! 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i="1" dirty="0"/>
              <a:t>„Co jste dělala </a:t>
            </a:r>
            <a:r>
              <a:rPr lang="cs-CZ" i="1" dirty="0">
                <a:solidFill>
                  <a:srgbClr val="C00000"/>
                </a:solidFill>
              </a:rPr>
              <a:t>Vy</a:t>
            </a:r>
            <a:r>
              <a:rPr lang="cs-CZ" i="1" dirty="0"/>
              <a:t>?</a:t>
            </a:r>
            <a:r>
              <a:rPr lang="cs-CZ" dirty="0"/>
              <a:t>“ -  </a:t>
            </a:r>
            <a:r>
              <a:rPr lang="cs-CZ" i="1" dirty="0"/>
              <a:t>„Co jste dělala vy?</a:t>
            </a:r>
            <a:r>
              <a:rPr lang="cs-CZ" dirty="0"/>
              <a:t>“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b="1" dirty="0"/>
              <a:t>TYKÁNÍ/VYKÁNÍ</a:t>
            </a:r>
            <a:endParaRPr lang="cs-CZ" dirty="0"/>
          </a:p>
          <a:p>
            <a:r>
              <a:rPr lang="cs-CZ" dirty="0"/>
              <a:t>finština používá tykání i v situacích, kdy by se v češtině neobjevilo (viz např. tykání studentů učitelům) </a:t>
            </a:r>
          </a:p>
          <a:p>
            <a:r>
              <a:rPr lang="cs-CZ" dirty="0"/>
              <a:t>je vždy třeba zvážit, jaká je </a:t>
            </a:r>
            <a:r>
              <a:rPr lang="cs-CZ" dirty="0">
                <a:solidFill>
                  <a:srgbClr val="C00000"/>
                </a:solidFill>
              </a:rPr>
              <a:t>hierarchie</a:t>
            </a:r>
            <a:r>
              <a:rPr lang="cs-CZ" dirty="0"/>
              <a:t>, příp. vývoj postav, a podle toho zvolit buď vykání, nebo tykání</a:t>
            </a:r>
          </a:p>
          <a:p>
            <a:r>
              <a:rPr lang="cs-CZ" dirty="0"/>
              <a:t>pozor také na </a:t>
            </a:r>
            <a:r>
              <a:rPr lang="cs-CZ" dirty="0">
                <a:solidFill>
                  <a:srgbClr val="C00000"/>
                </a:solidFill>
              </a:rPr>
              <a:t>časovou </a:t>
            </a:r>
            <a:r>
              <a:rPr lang="cs-CZ" dirty="0"/>
              <a:t>rovinu textu (něco jiného bylo typické v 19. století, něco jiného se používá dnes – srov. např. oslovování rodičů).</a:t>
            </a:r>
          </a:p>
        </p:txBody>
      </p:sp>
    </p:spTree>
    <p:extLst>
      <p:ext uri="{BB962C8B-B14F-4D97-AF65-F5344CB8AC3E}">
        <p14:creationId xmlns:p14="http://schemas.microsoft.com/office/powerpoint/2010/main" val="7121498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PŘEKLÁDÁNÍ JMEN, NÁZVŮ…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i finská jména se v českém překladu skloňují</a:t>
            </a:r>
          </a:p>
          <a:p>
            <a:r>
              <a:rPr lang="cs-CZ" dirty="0"/>
              <a:t>přechylování – pro a proti</a:t>
            </a:r>
          </a:p>
          <a:p>
            <a:r>
              <a:rPr lang="cs-CZ" dirty="0"/>
              <a:t>překlad názvů</a:t>
            </a:r>
          </a:p>
          <a:p>
            <a:endParaRPr lang="cs-CZ" dirty="0"/>
          </a:p>
          <a:p>
            <a:r>
              <a:rPr lang="cs-CZ" dirty="0"/>
              <a:t>citáty – dohledat v existujících překladech (uvést v </a:t>
            </a:r>
            <a:r>
              <a:rPr lang="cs-CZ"/>
              <a:t>ediční pozn.)</a:t>
            </a:r>
            <a:endParaRPr lang="cs-CZ" dirty="0"/>
          </a:p>
          <a:p>
            <a:r>
              <a:rPr lang="cs-CZ" dirty="0"/>
              <a:t>názvy děl (písně, literární díla) </a:t>
            </a:r>
          </a:p>
          <a:p>
            <a:r>
              <a:rPr 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733375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Obecné poznámky - REPETICE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čeština je na opakování mnohem </a:t>
            </a:r>
            <a:r>
              <a:rPr lang="cs-CZ" dirty="0">
                <a:solidFill>
                  <a:srgbClr val="C00000"/>
                </a:solidFill>
              </a:rPr>
              <a:t>citlivější</a:t>
            </a:r>
            <a:r>
              <a:rPr lang="cs-CZ" dirty="0"/>
              <a:t> než finština, a proto je třeba hlídat opakování jednoho výrazu v těsné blízkosti: </a:t>
            </a:r>
          </a:p>
          <a:p>
            <a:pPr marL="0" indent="0">
              <a:buNone/>
            </a:pPr>
            <a:endParaRPr lang="cs-CZ" i="1" dirty="0"/>
          </a:p>
          <a:p>
            <a:pPr marL="0" indent="0">
              <a:buNone/>
            </a:pPr>
            <a:r>
              <a:rPr lang="cs-CZ" i="1" dirty="0"/>
              <a:t>„Tentokrát však </a:t>
            </a:r>
            <a:r>
              <a:rPr lang="cs-CZ" i="1" dirty="0">
                <a:solidFill>
                  <a:srgbClr val="C00000"/>
                </a:solidFill>
              </a:rPr>
              <a:t>oběť</a:t>
            </a:r>
            <a:r>
              <a:rPr lang="cs-CZ" i="1" dirty="0"/>
              <a:t> vypadala na ženu. Nedalo se to říct s jistotou, ale mnohé to naznačovalo, třeba vlasy a oblečení </a:t>
            </a:r>
            <a:r>
              <a:rPr lang="cs-CZ" i="1" dirty="0">
                <a:solidFill>
                  <a:srgbClr val="C00000"/>
                </a:solidFill>
              </a:rPr>
              <a:t>oběti</a:t>
            </a:r>
            <a:r>
              <a:rPr lang="cs-CZ" i="1" dirty="0"/>
              <a:t>. Také rty, které vypadaly nalíčené, protože byly na tváři </a:t>
            </a:r>
            <a:r>
              <a:rPr lang="cs-CZ" i="1" dirty="0">
                <a:solidFill>
                  <a:srgbClr val="C00000"/>
                </a:solidFill>
              </a:rPr>
              <a:t>oběti</a:t>
            </a:r>
            <a:r>
              <a:rPr lang="cs-CZ" i="1" dirty="0"/>
              <a:t> tak výrazné.“ – </a:t>
            </a:r>
            <a:endParaRPr lang="cs-CZ" dirty="0"/>
          </a:p>
          <a:p>
            <a:endParaRPr lang="cs-CZ" dirty="0"/>
          </a:p>
          <a:p>
            <a:r>
              <a:rPr lang="cs-CZ" dirty="0"/>
              <a:t>Zde je třeba některý z výrazů vypustit, zaměnit synonymem apod.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752263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Obecné poznámky – STYLOVÉ ROVINY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/>
              <a:t>STYL</a:t>
            </a:r>
            <a:endParaRPr lang="cs-CZ" dirty="0"/>
          </a:p>
          <a:p>
            <a:r>
              <a:rPr lang="cs-CZ" dirty="0"/>
              <a:t>další problém tvoří výrazy, které významově odpovídají finskému originálu, ale stylově z textu trčí, zvlášť když se opakují</a:t>
            </a:r>
          </a:p>
          <a:p>
            <a:r>
              <a:rPr lang="cs-CZ" dirty="0"/>
              <a:t>jistě i v knize, která se odehrává v 21. století, se můžou vyskytovat výrazy „</a:t>
            </a:r>
            <a:r>
              <a:rPr lang="cs-CZ" i="1" dirty="0"/>
              <a:t>vřelý</a:t>
            </a:r>
            <a:r>
              <a:rPr lang="cs-CZ" dirty="0"/>
              <a:t>“ a „</a:t>
            </a:r>
            <a:r>
              <a:rPr lang="cs-CZ" i="1" dirty="0"/>
              <a:t>chorý</a:t>
            </a:r>
            <a:r>
              <a:rPr lang="cs-CZ" dirty="0"/>
              <a:t>“, ale ne tolikrát; </a:t>
            </a:r>
          </a:p>
          <a:p>
            <a:r>
              <a:rPr lang="cs-CZ" dirty="0"/>
              <a:t>stejně tak je nutné šetřit staršími a stylově vyššími výrazy typu „</a:t>
            </a:r>
            <a:r>
              <a:rPr lang="cs-CZ" i="1" dirty="0"/>
              <a:t>nyní</a:t>
            </a:r>
            <a:r>
              <a:rPr lang="cs-CZ" dirty="0"/>
              <a:t>“ či „</a:t>
            </a:r>
            <a:r>
              <a:rPr lang="cs-CZ" i="1" dirty="0"/>
              <a:t>dříve</a:t>
            </a:r>
            <a:r>
              <a:rPr lang="cs-CZ" dirty="0"/>
              <a:t>“ apod.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166662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Obecné poznámky – PRAVOPIS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r>
              <a:rPr lang="cs-CZ" dirty="0"/>
              <a:t>výrazy, u kterých existují pravopisné varianty, je vždycky třeba </a:t>
            </a:r>
            <a:r>
              <a:rPr lang="cs-CZ" dirty="0">
                <a:solidFill>
                  <a:srgbClr val="C00000"/>
                </a:solidFill>
              </a:rPr>
              <a:t>sjednotit</a:t>
            </a:r>
            <a:r>
              <a:rPr lang="cs-CZ" dirty="0"/>
              <a:t> (např. </a:t>
            </a:r>
            <a:r>
              <a:rPr lang="cs-CZ" i="1" dirty="0" err="1"/>
              <a:t>diskus</a:t>
            </a:r>
            <a:r>
              <a:rPr lang="cs-CZ" i="1" dirty="0"/>
              <a:t>/ze, la/</a:t>
            </a:r>
            <a:r>
              <a:rPr lang="cs-CZ" i="1" dirty="0" err="1"/>
              <a:t>áhev</a:t>
            </a:r>
            <a:r>
              <a:rPr lang="cs-CZ" dirty="0"/>
              <a:t>)</a:t>
            </a:r>
          </a:p>
          <a:p>
            <a:r>
              <a:rPr lang="cs-CZ" dirty="0"/>
              <a:t>číslovky se v literárním textu píší slovy, není-li nějaký naprosto specifický důvod pro použití číslovky:</a:t>
            </a:r>
          </a:p>
          <a:p>
            <a:pPr marL="0" indent="0">
              <a:buNone/>
            </a:pPr>
            <a:r>
              <a:rPr lang="cs-CZ" dirty="0"/>
              <a:t>„</a:t>
            </a:r>
            <a:r>
              <a:rPr lang="cs-CZ" i="1" dirty="0"/>
              <a:t>Odhadovala, že jí musí být aspoň </a:t>
            </a:r>
            <a:r>
              <a:rPr lang="cs-CZ" i="1" dirty="0">
                <a:solidFill>
                  <a:srgbClr val="C00000"/>
                </a:solidFill>
              </a:rPr>
              <a:t>80</a:t>
            </a:r>
            <a:r>
              <a:rPr lang="cs-CZ" i="1" dirty="0"/>
              <a:t> let</a:t>
            </a:r>
            <a:r>
              <a:rPr lang="cs-CZ" dirty="0"/>
              <a:t>.“ </a:t>
            </a:r>
          </a:p>
          <a:p>
            <a:pPr marL="0" indent="0">
              <a:buNone/>
            </a:pPr>
            <a:r>
              <a:rPr lang="cs-CZ" dirty="0"/>
              <a:t>lépe: „</a:t>
            </a:r>
            <a:r>
              <a:rPr lang="cs-CZ" i="1" dirty="0"/>
              <a:t>Odhadovala, že jí musí být aspoň osmdesát (let)</a:t>
            </a:r>
            <a:r>
              <a:rPr lang="cs-CZ" dirty="0"/>
              <a:t>.“</a:t>
            </a:r>
          </a:p>
          <a:p>
            <a:r>
              <a:rPr lang="cs-CZ" dirty="0"/>
              <a:t>možnost využít různé varianty číslovek:</a:t>
            </a:r>
          </a:p>
          <a:p>
            <a:pPr marL="0" indent="0">
              <a:buNone/>
            </a:pPr>
            <a:r>
              <a:rPr lang="cs-CZ" i="1" dirty="0"/>
              <a:t>osmdesát čtyři  </a:t>
            </a:r>
            <a:r>
              <a:rPr lang="cs-CZ" dirty="0"/>
              <a:t>x </a:t>
            </a:r>
            <a:r>
              <a:rPr lang="cs-CZ" i="1" dirty="0"/>
              <a:t>čtyřiaosmdesát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358612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Obecné poznámky - INTERFERENCE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solidFill>
                  <a:srgbClr val="C00000"/>
                </a:solidFill>
              </a:rPr>
              <a:t>interference</a:t>
            </a:r>
            <a:r>
              <a:rPr lang="cs-CZ" dirty="0"/>
              <a:t> = ovlivňování překladu jazykem originálu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b="1" dirty="0"/>
              <a:t>Příklady interference</a:t>
            </a:r>
            <a:r>
              <a:rPr lang="cs-CZ" dirty="0"/>
              <a:t>:</a:t>
            </a:r>
          </a:p>
          <a:p>
            <a:pPr fontAlgn="base"/>
            <a:r>
              <a:rPr lang="cs-CZ" dirty="0"/>
              <a:t>nevyužívání stupňování přídavných jmen a příslovcí</a:t>
            </a:r>
          </a:p>
          <a:p>
            <a:pPr lvl="1" fontAlgn="base"/>
            <a:r>
              <a:rPr lang="cs-CZ" i="1" dirty="0"/>
              <a:t>více nepřijatelný </a:t>
            </a:r>
            <a:r>
              <a:rPr lang="cs-CZ" dirty="0"/>
              <a:t>(</a:t>
            </a:r>
            <a:r>
              <a:rPr lang="cs-CZ" b="1" dirty="0"/>
              <a:t>správně</a:t>
            </a:r>
            <a:r>
              <a:rPr lang="cs-CZ" dirty="0"/>
              <a:t>: </a:t>
            </a:r>
            <a:r>
              <a:rPr lang="cs-CZ" i="1" dirty="0"/>
              <a:t>nepřijatelnější</a:t>
            </a:r>
            <a:r>
              <a:rPr lang="cs-CZ" dirty="0"/>
              <a:t>)</a:t>
            </a:r>
          </a:p>
          <a:p>
            <a:pPr fontAlgn="base"/>
            <a:r>
              <a:rPr lang="cs-CZ" dirty="0"/>
              <a:t>chybné předložkové vazby</a:t>
            </a:r>
          </a:p>
          <a:p>
            <a:pPr lvl="1" fontAlgn="base"/>
            <a:r>
              <a:rPr lang="cs-CZ" i="1" dirty="0"/>
              <a:t>jednal přes telefon </a:t>
            </a:r>
            <a:r>
              <a:rPr lang="cs-CZ" dirty="0"/>
              <a:t>(</a:t>
            </a:r>
            <a:r>
              <a:rPr lang="cs-CZ" b="1" dirty="0"/>
              <a:t>správně</a:t>
            </a:r>
            <a:r>
              <a:rPr lang="cs-CZ" dirty="0"/>
              <a:t>: </a:t>
            </a:r>
            <a:r>
              <a:rPr lang="cs-CZ" i="1" dirty="0"/>
              <a:t>po telefonu</a:t>
            </a:r>
            <a:r>
              <a:rPr lang="cs-CZ" dirty="0"/>
              <a:t>)</a:t>
            </a:r>
          </a:p>
          <a:p>
            <a:pPr fontAlgn="base"/>
            <a:r>
              <a:rPr lang="cs-CZ" dirty="0"/>
              <a:t>přemíra používání přivlastňovacích zájmen</a:t>
            </a:r>
          </a:p>
          <a:p>
            <a:pPr lvl="1" fontAlgn="base"/>
            <a:r>
              <a:rPr lang="cs-CZ" i="1" dirty="0"/>
              <a:t>její oči pátraly v jeho obličeji </a:t>
            </a:r>
            <a:r>
              <a:rPr lang="cs-CZ" dirty="0"/>
              <a:t>(</a:t>
            </a:r>
            <a:r>
              <a:rPr lang="cs-CZ" b="1" dirty="0"/>
              <a:t>správně</a:t>
            </a:r>
            <a:r>
              <a:rPr lang="cs-CZ" dirty="0"/>
              <a:t>: </a:t>
            </a:r>
            <a:r>
              <a:rPr lang="cs-CZ" i="1" dirty="0"/>
              <a:t>očima mu pátrala v obličeji</a:t>
            </a:r>
            <a:r>
              <a:rPr lang="cs-CZ" dirty="0"/>
              <a:t>)</a:t>
            </a:r>
          </a:p>
          <a:p>
            <a:pPr fontAlgn="base"/>
            <a:r>
              <a:rPr lang="cs-CZ" dirty="0"/>
              <a:t>nepoužívání českých dokonavých sloves</a:t>
            </a:r>
          </a:p>
          <a:p>
            <a:pPr lvl="1" fontAlgn="base"/>
            <a:r>
              <a:rPr lang="cs-CZ" i="1" dirty="0"/>
              <a:t>budu alespoň jednou tančit </a:t>
            </a:r>
            <a:r>
              <a:rPr lang="cs-CZ" dirty="0"/>
              <a:t>(</a:t>
            </a:r>
            <a:r>
              <a:rPr lang="cs-CZ" b="1" dirty="0"/>
              <a:t>správně</a:t>
            </a:r>
            <a:r>
              <a:rPr lang="cs-CZ" dirty="0"/>
              <a:t>: </a:t>
            </a:r>
            <a:r>
              <a:rPr lang="cs-CZ" i="1" dirty="0"/>
              <a:t>alespoň jednou si zatančím</a:t>
            </a:r>
            <a:r>
              <a:rPr lang="cs-CZ" dirty="0"/>
              <a:t>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362816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Obecné poznámky - NÁŘEČÍ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finská nářečí vs. česká</a:t>
            </a:r>
          </a:p>
          <a:p>
            <a:r>
              <a:rPr lang="cs-CZ" dirty="0"/>
              <a:t>nejprve nutnost identifikace</a:t>
            </a:r>
          </a:p>
          <a:p>
            <a:r>
              <a:rPr lang="cs-CZ" dirty="0" err="1"/>
              <a:t>příznakovost</a:t>
            </a:r>
            <a:r>
              <a:rPr lang="cs-CZ" dirty="0"/>
              <a:t> jazyka pro řeč postavy, pro dané prostředí</a:t>
            </a:r>
          </a:p>
          <a:p>
            <a:r>
              <a:rPr lang="cs-CZ" dirty="0"/>
              <a:t>možnosti?</a:t>
            </a:r>
          </a:p>
          <a:p>
            <a:r>
              <a:rPr 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010044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Obecné poznámky - IDIOMY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b="1" dirty="0"/>
              <a:t>idiomy</a:t>
            </a:r>
          </a:p>
          <a:p>
            <a:pPr marL="0" indent="0">
              <a:buNone/>
            </a:pPr>
            <a:r>
              <a:rPr lang="cs-CZ" i="1" dirty="0" err="1"/>
              <a:t>Ostaa</a:t>
            </a:r>
            <a:r>
              <a:rPr lang="cs-CZ" i="1" dirty="0"/>
              <a:t> sika </a:t>
            </a:r>
            <a:r>
              <a:rPr lang="cs-CZ" i="1" dirty="0" err="1"/>
              <a:t>säkissä</a:t>
            </a:r>
            <a:r>
              <a:rPr lang="cs-CZ" i="1" dirty="0"/>
              <a:t>.</a:t>
            </a:r>
          </a:p>
          <a:p>
            <a:pPr marL="0" indent="0">
              <a:buNone/>
            </a:pPr>
            <a:r>
              <a:rPr lang="fi-FI" i="1" dirty="0"/>
              <a:t>Keskustelussa ovat menneet puurot ja vellit sekaisin</a:t>
            </a:r>
            <a:r>
              <a:rPr lang="cs-CZ" i="1" dirty="0"/>
              <a:t>.</a:t>
            </a:r>
          </a:p>
          <a:p>
            <a:pPr marL="0" indent="0">
              <a:buNone/>
            </a:pPr>
            <a:r>
              <a:rPr lang="cs-CZ" i="1" dirty="0" err="1"/>
              <a:t>Ei</a:t>
            </a:r>
            <a:r>
              <a:rPr lang="cs-CZ" i="1" dirty="0"/>
              <a:t> auta </a:t>
            </a:r>
            <a:r>
              <a:rPr lang="cs-CZ" i="1" dirty="0" err="1"/>
              <a:t>itku</a:t>
            </a:r>
            <a:r>
              <a:rPr lang="cs-CZ" i="1" dirty="0"/>
              <a:t> </a:t>
            </a:r>
            <a:r>
              <a:rPr lang="cs-CZ" i="1" dirty="0" err="1"/>
              <a:t>markkinoilla</a:t>
            </a:r>
            <a:r>
              <a:rPr lang="cs-CZ" i="1" dirty="0"/>
              <a:t>.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b="1" dirty="0"/>
              <a:t>přirovnání</a:t>
            </a:r>
          </a:p>
          <a:p>
            <a:pPr marL="0" indent="0">
              <a:buNone/>
            </a:pPr>
            <a:r>
              <a:rPr lang="fi-FI" i="1" dirty="0"/>
              <a:t>Kaunis kuin kuva. </a:t>
            </a:r>
            <a:endParaRPr lang="cs-CZ" i="1" dirty="0"/>
          </a:p>
          <a:p>
            <a:pPr marL="0" indent="0">
              <a:buNone/>
            </a:pPr>
            <a:r>
              <a:rPr lang="fi-FI" i="1" dirty="0"/>
              <a:t>Katosi kuin tuhka tuuleen.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r>
              <a:rPr lang="cs-CZ" b="1" dirty="0"/>
              <a:t>kolokace</a:t>
            </a:r>
          </a:p>
          <a:p>
            <a:pPr marL="0" indent="0">
              <a:buNone/>
            </a:pPr>
            <a:r>
              <a:rPr lang="cs-CZ" i="1" dirty="0"/>
              <a:t>krajíc chleba - </a:t>
            </a:r>
            <a:r>
              <a:rPr lang="cs-CZ" i="1" dirty="0" err="1"/>
              <a:t>leivän</a:t>
            </a:r>
            <a:r>
              <a:rPr lang="cs-CZ" i="1" dirty="0"/>
              <a:t> </a:t>
            </a:r>
            <a:r>
              <a:rPr lang="cs-CZ" i="1" dirty="0" err="1"/>
              <a:t>pala</a:t>
            </a:r>
            <a:r>
              <a:rPr lang="cs-CZ" i="1" dirty="0"/>
              <a:t>/ </a:t>
            </a:r>
            <a:r>
              <a:rPr lang="cs-CZ" i="1" dirty="0" err="1"/>
              <a:t>leipäpala</a:t>
            </a:r>
            <a:endParaRPr lang="cs-CZ" i="1" dirty="0"/>
          </a:p>
          <a:p>
            <a:pPr marL="0" indent="0">
              <a:buNone/>
            </a:pPr>
            <a:r>
              <a:rPr lang="cs-CZ" i="1" dirty="0"/>
              <a:t>plátek sýra - </a:t>
            </a:r>
            <a:r>
              <a:rPr lang="cs-CZ" i="1" dirty="0" err="1"/>
              <a:t>juustoviipale</a:t>
            </a:r>
            <a:r>
              <a:rPr lang="cs-CZ" i="1" dirty="0"/>
              <a:t>  </a:t>
            </a:r>
          </a:p>
          <a:p>
            <a:endParaRPr lang="cs-CZ" dirty="0"/>
          </a:p>
          <a:p>
            <a:r>
              <a:rPr lang="cs-CZ" dirty="0"/>
              <a:t>Nenechat se „vláčet“ originálem!</a:t>
            </a:r>
          </a:p>
        </p:txBody>
      </p:sp>
    </p:spTree>
    <p:extLst>
      <p:ext uri="{BB962C8B-B14F-4D97-AF65-F5344CB8AC3E}">
        <p14:creationId xmlns:p14="http://schemas.microsoft.com/office/powerpoint/2010/main" val="15984833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KOHERENCE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koherence</a:t>
            </a:r>
            <a:r>
              <a:rPr lang="cs-CZ" dirty="0"/>
              <a:t> = smysluplnost</a:t>
            </a:r>
          </a:p>
          <a:p>
            <a:r>
              <a:rPr lang="cs-CZ" dirty="0"/>
              <a:t>koherence je základním kritériem </a:t>
            </a:r>
            <a:r>
              <a:rPr lang="cs-CZ" dirty="0" err="1"/>
              <a:t>textovosti</a:t>
            </a:r>
            <a:endParaRPr lang="cs-CZ" dirty="0"/>
          </a:p>
          <a:p>
            <a:r>
              <a:rPr lang="cs-CZ" dirty="0"/>
              <a:t>koherentní text = takový text, který uživatelé jazyka chápou v daném kontextu jako </a:t>
            </a:r>
            <a:r>
              <a:rPr lang="cs-CZ" b="1" dirty="0"/>
              <a:t>smysluplný</a:t>
            </a:r>
            <a:r>
              <a:rPr lang="cs-CZ" dirty="0"/>
              <a:t> </a:t>
            </a:r>
          </a:p>
          <a:p>
            <a:r>
              <a:rPr lang="cs-CZ" dirty="0"/>
              <a:t>koherence - souhrn informací vyjádřených </a:t>
            </a:r>
            <a:r>
              <a:rPr lang="cs-CZ" b="1" dirty="0"/>
              <a:t>přímo v textu</a:t>
            </a:r>
            <a:r>
              <a:rPr lang="cs-CZ" dirty="0"/>
              <a:t> a informací vyvozených z </a:t>
            </a:r>
            <a:r>
              <a:rPr lang="cs-CZ" b="1" dirty="0"/>
              <a:t>kontextu</a:t>
            </a:r>
            <a:endParaRPr lang="cs-CZ" dirty="0"/>
          </a:p>
          <a:p>
            <a:r>
              <a:rPr lang="cs-CZ" b="1" dirty="0"/>
              <a:t>nekoherentní</a:t>
            </a:r>
            <a:r>
              <a:rPr lang="cs-CZ" dirty="0"/>
              <a:t> text není textem (např. překladová verze 0)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10695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533400"/>
            <a:ext cx="8568952" cy="990600"/>
          </a:xfrm>
        </p:spPr>
        <p:txBody>
          <a:bodyPr>
            <a:normAutofit fontScale="90000"/>
          </a:bodyPr>
          <a:lstStyle/>
          <a:p>
            <a:r>
              <a:rPr lang="cs-CZ" dirty="0"/>
              <a:t>TYPOLOGICKÉ A SYSTÉMOVÉ ROZDÍLY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632176"/>
          </a:xfrm>
        </p:spPr>
        <p:txBody>
          <a:bodyPr/>
          <a:lstStyle/>
          <a:p>
            <a:r>
              <a:rPr lang="cs-CZ" b="1" dirty="0"/>
              <a:t>finština: </a:t>
            </a:r>
            <a:r>
              <a:rPr lang="cs-CZ" b="1" dirty="0">
                <a:solidFill>
                  <a:srgbClr val="C00000"/>
                </a:solidFill>
              </a:rPr>
              <a:t>aglutinační</a:t>
            </a:r>
            <a:r>
              <a:rPr lang="cs-CZ" dirty="0">
                <a:solidFill>
                  <a:srgbClr val="C00000"/>
                </a:solidFill>
              </a:rPr>
              <a:t> </a:t>
            </a:r>
            <a:r>
              <a:rPr lang="cs-CZ" dirty="0"/>
              <a:t>jazyk (co morfém, to význam)</a:t>
            </a:r>
          </a:p>
          <a:p>
            <a:r>
              <a:rPr lang="cs-CZ" b="1" dirty="0"/>
              <a:t>čeština</a:t>
            </a:r>
            <a:r>
              <a:rPr lang="cs-CZ" dirty="0"/>
              <a:t>: </a:t>
            </a:r>
            <a:r>
              <a:rPr lang="cs-CZ" b="1" dirty="0">
                <a:solidFill>
                  <a:srgbClr val="C00000"/>
                </a:solidFill>
              </a:rPr>
              <a:t>syntetický</a:t>
            </a:r>
            <a:r>
              <a:rPr lang="cs-CZ" dirty="0">
                <a:solidFill>
                  <a:srgbClr val="C00000"/>
                </a:solidFill>
              </a:rPr>
              <a:t> </a:t>
            </a:r>
            <a:r>
              <a:rPr lang="cs-CZ" dirty="0"/>
              <a:t>jazyk = převládají syntetické (jednoslovné) gramatické tvary</a:t>
            </a:r>
          </a:p>
          <a:p>
            <a:pPr marL="0" indent="0">
              <a:buNone/>
            </a:pPr>
            <a:r>
              <a:rPr lang="cs-CZ" i="1" dirty="0"/>
              <a:t>	Napíšu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821639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ROD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finština </a:t>
            </a:r>
            <a:r>
              <a:rPr lang="cs-CZ" dirty="0">
                <a:solidFill>
                  <a:srgbClr val="C00000"/>
                </a:solidFill>
              </a:rPr>
              <a:t>nemá rod </a:t>
            </a:r>
            <a:r>
              <a:rPr lang="cs-CZ" dirty="0"/>
              <a:t>(nikde, ani u zájmen), proto se tam musí všude pořád řešit, kdo je muž/žena</a:t>
            </a:r>
          </a:p>
          <a:p>
            <a:r>
              <a:rPr lang="cs-CZ" dirty="0"/>
              <a:t>kvůli tomu taky mnohem častěji používají celá jména (křestní + příjmení) - což je taky v češtině třeba mýtit :-).</a:t>
            </a:r>
          </a:p>
          <a:p>
            <a:r>
              <a:rPr lang="cs-CZ" dirty="0"/>
              <a:t>je zbytečné vyjadřovat podmět/předmět slovy „</a:t>
            </a:r>
            <a:r>
              <a:rPr lang="cs-CZ" i="1" dirty="0"/>
              <a:t>muž</a:t>
            </a:r>
            <a:r>
              <a:rPr lang="cs-CZ" dirty="0"/>
              <a:t>“ / „</a:t>
            </a:r>
            <a:r>
              <a:rPr lang="cs-CZ" i="1" dirty="0"/>
              <a:t>žena</a:t>
            </a:r>
            <a:r>
              <a:rPr lang="cs-CZ" dirty="0"/>
              <a:t>“ v situacích jako např. </a:t>
            </a:r>
          </a:p>
          <a:p>
            <a:pPr marL="0" indent="0">
              <a:buNone/>
            </a:pPr>
            <a:r>
              <a:rPr lang="cs-CZ" i="1" dirty="0"/>
              <a:t>„...</a:t>
            </a:r>
            <a:r>
              <a:rPr lang="cs-CZ" i="1" dirty="0" err="1"/>
              <a:t>Craig</a:t>
            </a:r>
            <a:r>
              <a:rPr lang="cs-CZ" i="1" dirty="0"/>
              <a:t> </a:t>
            </a:r>
            <a:r>
              <a:rPr lang="cs-CZ" i="1" dirty="0" err="1"/>
              <a:t>Cole</a:t>
            </a:r>
            <a:r>
              <a:rPr lang="cs-CZ" i="1" dirty="0"/>
              <a:t> by se tomu pohledu vyhnul, protože ve svém současném stavu by ho nevydržel. „Připadá Vám divné, když tu mluvím o příběhu,“ řekla Mari </a:t>
            </a:r>
            <a:r>
              <a:rPr lang="cs-CZ" b="1" i="1" u="sng" dirty="0"/>
              <a:t>muži</a:t>
            </a:r>
            <a:r>
              <a:rPr lang="cs-CZ" i="1" dirty="0"/>
              <a:t>.“ </a:t>
            </a:r>
            <a:endParaRPr lang="cs-CZ" dirty="0"/>
          </a:p>
          <a:p>
            <a:pPr marL="0" indent="0">
              <a:buNone/>
            </a:pPr>
            <a:endParaRPr lang="cs-CZ" i="1" dirty="0"/>
          </a:p>
          <a:p>
            <a:pPr marL="0" indent="0">
              <a:buNone/>
            </a:pPr>
            <a:r>
              <a:rPr lang="cs-CZ" i="1" dirty="0"/>
              <a:t>„Ženě bylo dvacet šest, byla od pasu dolů ochrnutá a celé dny ležela v pečovatelském domě. </a:t>
            </a:r>
            <a:r>
              <a:rPr lang="cs-CZ" i="1" dirty="0" err="1"/>
              <a:t>Berg</a:t>
            </a:r>
            <a:r>
              <a:rPr lang="cs-CZ" i="1" dirty="0"/>
              <a:t> měl pocit, že by se </a:t>
            </a:r>
            <a:r>
              <a:rPr lang="cs-CZ" b="1" i="1" u="sng" dirty="0"/>
              <a:t>žena</a:t>
            </a:r>
            <a:r>
              <a:rPr lang="cs-CZ" i="1" dirty="0"/>
              <a:t> mohla kvůli návštěvě cizího muže cítit nejistě, proto poprosil </a:t>
            </a:r>
            <a:r>
              <a:rPr lang="cs-CZ" i="1" dirty="0" err="1"/>
              <a:t>Liu</a:t>
            </a:r>
            <a:r>
              <a:rPr lang="cs-CZ" i="1" dirty="0"/>
              <a:t>, aby ho doprovodila.“ </a:t>
            </a:r>
            <a:endParaRPr lang="cs-CZ" dirty="0"/>
          </a:p>
          <a:p>
            <a:r>
              <a:rPr lang="cs-CZ" dirty="0"/>
              <a:t>tyto výrazy lze bez problémů vypustit, nahradit zájmenem apod.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955904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GENETIIVI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genitivy a zejména genitivní přívlastky jsou pro finštinu typické - to, co v češtině máme jako přívlastek neshodný nebo přivlastňovací přídavné jméno, finština řeší genitivem před řídícím substantivem; </a:t>
            </a:r>
          </a:p>
          <a:p>
            <a:r>
              <a:rPr lang="cs-CZ" dirty="0"/>
              <a:t>tohle bývá někdy/často problém, protože finština tyto genitivy dokáže ještě násobit a řetězit, takže je potřeba si celek rozložit na prvočinitele a pak znovu poskládat</a:t>
            </a:r>
          </a:p>
          <a:p>
            <a:pPr marL="0" indent="0">
              <a:buNone/>
            </a:pPr>
            <a:r>
              <a:rPr lang="cs-CZ" dirty="0"/>
              <a:t>NE: „</a:t>
            </a:r>
            <a:r>
              <a:rPr lang="cs-CZ" i="1" dirty="0"/>
              <a:t>na pohovce Mariny kanceláře</a:t>
            </a:r>
            <a:r>
              <a:rPr lang="cs-CZ" dirty="0"/>
              <a:t>“, ale „</a:t>
            </a:r>
            <a:r>
              <a:rPr lang="cs-CZ" i="1" dirty="0"/>
              <a:t>na pohovce v Marině kanceláři</a:t>
            </a:r>
            <a:r>
              <a:rPr lang="cs-CZ" dirty="0"/>
              <a:t>“,</a:t>
            </a:r>
          </a:p>
          <a:p>
            <a:pPr marL="0" indent="0">
              <a:buNone/>
            </a:pPr>
            <a:r>
              <a:rPr lang="cs-CZ" dirty="0" err="1"/>
              <a:t>NE„</a:t>
            </a:r>
            <a:r>
              <a:rPr lang="cs-CZ" i="1" dirty="0" err="1"/>
              <a:t>parapety</a:t>
            </a:r>
            <a:r>
              <a:rPr lang="cs-CZ" i="1" dirty="0"/>
              <a:t> oken</a:t>
            </a:r>
            <a:r>
              <a:rPr lang="cs-CZ" dirty="0"/>
              <a:t>“, ale „</a:t>
            </a:r>
            <a:r>
              <a:rPr lang="cs-CZ" i="1" dirty="0"/>
              <a:t>okenní parapety</a:t>
            </a:r>
            <a:r>
              <a:rPr lang="cs-CZ" dirty="0"/>
              <a:t>“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117045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SLOVESNÉ ČASY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>
                <a:solidFill>
                  <a:srgbClr val="C00000"/>
                </a:solidFill>
              </a:rPr>
              <a:t>souslednost</a:t>
            </a:r>
            <a:r>
              <a:rPr lang="cs-CZ" dirty="0"/>
              <a:t> (aspoň v té anglické podobě) finština nezná, ale má tři minulé časy, přesto je třeba si souslednosti a slovesných časů všímat – často to ve finštině funguje podobně jako v angličtině</a:t>
            </a:r>
          </a:p>
          <a:p>
            <a:pPr marL="0" indent="0">
              <a:buNone/>
            </a:pPr>
            <a:r>
              <a:rPr lang="cs-CZ" dirty="0"/>
              <a:t>„</a:t>
            </a:r>
            <a:r>
              <a:rPr lang="cs-CZ" i="1" dirty="0"/>
              <a:t>He </a:t>
            </a:r>
            <a:r>
              <a:rPr lang="cs-CZ" i="1" dirty="0" err="1"/>
              <a:t>told</a:t>
            </a:r>
            <a:r>
              <a:rPr lang="cs-CZ" i="1" dirty="0"/>
              <a:t> her he </a:t>
            </a:r>
            <a:r>
              <a:rPr lang="cs-CZ" i="1" dirty="0" err="1"/>
              <a:t>loved</a:t>
            </a:r>
            <a:r>
              <a:rPr lang="cs-CZ" i="1" dirty="0"/>
              <a:t> her</a:t>
            </a:r>
            <a:r>
              <a:rPr lang="cs-CZ" dirty="0"/>
              <a:t>.“, v češtině ale musí být „</a:t>
            </a:r>
            <a:r>
              <a:rPr lang="cs-CZ" i="1" dirty="0"/>
              <a:t>Řekl jí, že ji miluje</a:t>
            </a:r>
            <a:r>
              <a:rPr lang="cs-CZ" dirty="0"/>
              <a:t>.“, NE: „</a:t>
            </a:r>
            <a:r>
              <a:rPr lang="cs-CZ" i="1" dirty="0"/>
              <a:t>Řekl jí, že ji miloval</a:t>
            </a:r>
            <a:r>
              <a:rPr lang="cs-CZ" dirty="0"/>
              <a:t>.“ </a:t>
            </a:r>
          </a:p>
          <a:p>
            <a:pPr marL="0" indent="0">
              <a:buNone/>
            </a:pPr>
            <a:r>
              <a:rPr lang="cs-CZ" i="1" dirty="0"/>
              <a:t>„Netušil, že taková bolest vůbec existuje</a:t>
            </a:r>
            <a:r>
              <a:rPr lang="cs-CZ" dirty="0"/>
              <a:t>.“, NE „</a:t>
            </a:r>
            <a:r>
              <a:rPr lang="cs-CZ" i="1" dirty="0"/>
              <a:t>existovala</a:t>
            </a:r>
            <a:r>
              <a:rPr lang="cs-CZ" dirty="0"/>
              <a:t>“</a:t>
            </a:r>
          </a:p>
          <a:p>
            <a:pPr marL="0" indent="0">
              <a:buNone/>
            </a:pPr>
            <a:r>
              <a:rPr lang="cs-CZ" dirty="0"/>
              <a:t> </a:t>
            </a:r>
          </a:p>
          <a:p>
            <a:r>
              <a:rPr lang="cs-CZ" dirty="0"/>
              <a:t> pozor také na </a:t>
            </a:r>
            <a:r>
              <a:rPr lang="cs-CZ" dirty="0">
                <a:solidFill>
                  <a:srgbClr val="C00000"/>
                </a:solidFill>
              </a:rPr>
              <a:t>následnost</a:t>
            </a:r>
            <a:r>
              <a:rPr lang="cs-CZ" dirty="0"/>
              <a:t> dějů při použití různých minulých časů </a:t>
            </a:r>
          </a:p>
          <a:p>
            <a:r>
              <a:rPr lang="cs-CZ" dirty="0"/>
              <a:t>nejčastější chyba: nesprávná interpretace časů, které čeština nemá, nebo zanedbání jejich kompenzace (hlavně předminulého času) např. časovým adverbiem </a:t>
            </a:r>
            <a:r>
              <a:rPr lang="cs-CZ" i="1" dirty="0"/>
              <a:t>(tehdy, předtím apod.)</a:t>
            </a:r>
            <a:r>
              <a:rPr lang="cs-CZ" dirty="0"/>
              <a:t>, dokonavým videm, patřičným sledem dějů nebo vazbou </a:t>
            </a:r>
            <a:r>
              <a:rPr lang="cs-CZ" i="1" dirty="0"/>
              <a:t>(měl jsem napsáno)</a:t>
            </a:r>
            <a:endParaRPr lang="cs-CZ" dirty="0"/>
          </a:p>
          <a:p>
            <a:r>
              <a:rPr lang="cs-CZ" dirty="0"/>
              <a:t>v češtině existuje </a:t>
            </a:r>
            <a:r>
              <a:rPr lang="cs-CZ" dirty="0">
                <a:solidFill>
                  <a:srgbClr val="C00000"/>
                </a:solidFill>
              </a:rPr>
              <a:t>budoucí</a:t>
            </a:r>
            <a:r>
              <a:rPr lang="cs-CZ" dirty="0"/>
              <a:t> čas, byť ho finština explicitně nemá!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366754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PASSIIVI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ve finštině se používá pasívum mnohem častěji než v češtině; aby text působil přirozeně, je třeba pasíva z větší míry nahrazovat: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dirty="0"/>
              <a:t>zvratnými tvary („</a:t>
            </a:r>
            <a:r>
              <a:rPr lang="cs-CZ" i="1" dirty="0"/>
              <a:t>potvrdilo se</a:t>
            </a:r>
            <a:r>
              <a:rPr lang="cs-CZ" dirty="0"/>
              <a:t>“ místo „</a:t>
            </a:r>
            <a:r>
              <a:rPr lang="cs-CZ" i="1" dirty="0"/>
              <a:t>bylo potvrzeno</a:t>
            </a:r>
            <a:r>
              <a:rPr lang="cs-CZ" dirty="0"/>
              <a:t>“)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dirty="0"/>
              <a:t>obecným plurálem („</a:t>
            </a:r>
            <a:r>
              <a:rPr lang="cs-CZ" i="1" dirty="0"/>
              <a:t>mučili ho</a:t>
            </a:r>
            <a:r>
              <a:rPr lang="cs-CZ" dirty="0"/>
              <a:t>“ místo „</a:t>
            </a:r>
            <a:r>
              <a:rPr lang="cs-CZ" i="1" dirty="0"/>
              <a:t>byl mučen</a:t>
            </a:r>
            <a:r>
              <a:rPr lang="cs-CZ" dirty="0"/>
              <a:t>“)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dirty="0"/>
              <a:t>nahrazením pasivního příčestí adjektivem („</a:t>
            </a:r>
            <a:r>
              <a:rPr lang="cs-CZ" i="1" dirty="0"/>
              <a:t>byl zraněný</a:t>
            </a:r>
            <a:r>
              <a:rPr lang="cs-CZ" dirty="0"/>
              <a:t>“ místo „</a:t>
            </a:r>
            <a:r>
              <a:rPr lang="cs-CZ" i="1" dirty="0"/>
              <a:t>byl zraněn</a:t>
            </a:r>
            <a:r>
              <a:rPr lang="cs-CZ" dirty="0"/>
              <a:t>“)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dirty="0"/>
              <a:t>jinou gramatickou konstrukcí („</a:t>
            </a:r>
            <a:r>
              <a:rPr lang="cs-CZ" i="1" dirty="0"/>
              <a:t>Protože to už jednou uděláno bylo</a:t>
            </a:r>
            <a:r>
              <a:rPr lang="cs-CZ" dirty="0"/>
              <a:t>.“ &gt; „</a:t>
            </a:r>
            <a:r>
              <a:rPr lang="cs-CZ" i="1" dirty="0"/>
              <a:t>Protože už to jednou někdo udělal</a:t>
            </a:r>
            <a:r>
              <a:rPr lang="cs-CZ" dirty="0"/>
              <a:t>.“)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44555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SLOVOSLED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pozor na slovosled, v rámci vět i v NP</a:t>
            </a:r>
          </a:p>
          <a:p>
            <a:r>
              <a:rPr lang="cs-CZ" dirty="0"/>
              <a:t>možnost přeskupovat NP, ale jako celky</a:t>
            </a:r>
          </a:p>
          <a:p>
            <a:r>
              <a:rPr lang="cs-CZ" dirty="0"/>
              <a:t> 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711658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PARTICIPIÁLNÍ KONSTRUKCE VS. VV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finština disponuje bohatou škálou infinitivů a participií, které využívá mj. ke zkracování vedlejších vět do úžasně ekonomických konstrukcí</a:t>
            </a:r>
          </a:p>
          <a:p>
            <a:r>
              <a:rPr lang="cs-CZ" dirty="0"/>
              <a:t>do češtiny bohužel je (ve většině případů) nelze převést konstrukcí – nutnost použít VV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6538758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řehlednost">
  <a:themeElements>
    <a:clrScheme name="Přehlednost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řehlednos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720</TotalTime>
  <Words>1165</Words>
  <Application>Microsoft Office PowerPoint</Application>
  <PresentationFormat>Předvádění na obrazovce (4:3)</PresentationFormat>
  <Paragraphs>117</Paragraphs>
  <Slides>17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0" baseType="lpstr">
      <vt:lpstr>Arial</vt:lpstr>
      <vt:lpstr>Courier New</vt:lpstr>
      <vt:lpstr>Přehlednost</vt:lpstr>
      <vt:lpstr>Několik poznámek  ke specifikům překladu  z finštiny do češtiny</vt:lpstr>
      <vt:lpstr>KOHERENCE </vt:lpstr>
      <vt:lpstr>TYPOLOGICKÉ A SYSTÉMOVÉ ROZDÍLY</vt:lpstr>
      <vt:lpstr>ROD</vt:lpstr>
      <vt:lpstr>GENETIIVI</vt:lpstr>
      <vt:lpstr>SLOVESNÉ ČASY</vt:lpstr>
      <vt:lpstr>PASSIIVI</vt:lpstr>
      <vt:lpstr>SLOVOSLED </vt:lpstr>
      <vt:lpstr>PARTICIPIÁLNÍ KONSTRUKCE VS. VV</vt:lpstr>
      <vt:lpstr>Jména, oslovování</vt:lpstr>
      <vt:lpstr>PŘEKLÁDÁNÍ JMEN, NÁZVŮ…</vt:lpstr>
      <vt:lpstr>Obecné poznámky - REPETICE</vt:lpstr>
      <vt:lpstr>Obecné poznámky – STYLOVÉ ROVINY</vt:lpstr>
      <vt:lpstr>Obecné poznámky – PRAVOPIS </vt:lpstr>
      <vt:lpstr>Obecné poznámky - INTERFERENCE</vt:lpstr>
      <vt:lpstr>Obecné poznámky - NÁŘEČÍ</vt:lpstr>
      <vt:lpstr>Obecné poznámky - IDIOMY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Několik poznámek  ke specifikům překladu  z finštiny do češtiny</dc:title>
  <dc:creator>HP</dc:creator>
  <cp:lastModifiedBy>Farova, Lenka</cp:lastModifiedBy>
  <cp:revision>14</cp:revision>
  <dcterms:created xsi:type="dcterms:W3CDTF">2020-10-13T22:47:35Z</dcterms:created>
  <dcterms:modified xsi:type="dcterms:W3CDTF">2025-10-08T09:40:53Z</dcterms:modified>
</cp:coreProperties>
</file>