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78" r:id="rId14"/>
    <p:sldId id="279" r:id="rId15"/>
    <p:sldId id="280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Čechák Petr" initials="ČP" lastIdx="0" clrIdx="0">
    <p:extLst>
      <p:ext uri="{19B8F6BF-5375-455C-9EA6-DF929625EA0E}">
        <p15:presenceInfo xmlns:p15="http://schemas.microsoft.com/office/powerpoint/2012/main" userId="Čechák Pet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Finanční gramotnost </a:t>
            </a:r>
            <a:br>
              <a:rPr lang="cs-CZ" dirty="0" smtClean="0"/>
            </a:br>
            <a:r>
              <a:rPr lang="cs-CZ" dirty="0" smtClean="0"/>
              <a:t>a ochrana spotřebitele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Čechák</a:t>
            </a:r>
          </a:p>
          <a:p>
            <a:r>
              <a:rPr lang="cs-CZ" dirty="0" smtClean="0"/>
              <a:t>KMDM, </a:t>
            </a:r>
            <a:r>
              <a:rPr lang="cs-CZ" dirty="0" err="1" smtClean="0"/>
              <a:t>PedF</a:t>
            </a:r>
            <a:r>
              <a:rPr lang="cs-CZ" dirty="0" smtClean="0"/>
              <a:t> UK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5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Spotřebitelský úvěr jiný než na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998618"/>
            <a:ext cx="9720073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může, ale nemusí být účelově vázán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sazba se pohybuje výše než u hypotéky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do 1 mil. Kč zpravidla nemusí být zaručen jiným majetkem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doba splácení od 1 měsíce po několik let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pozor na zkratky </a:t>
            </a:r>
            <a:r>
              <a:rPr lang="cs-CZ" dirty="0" err="1" smtClean="0"/>
              <a:t>p.a</a:t>
            </a:r>
            <a:r>
              <a:rPr lang="cs-CZ" dirty="0" smtClean="0"/>
              <a:t>. (za rok), </a:t>
            </a:r>
            <a:r>
              <a:rPr lang="cs-CZ" dirty="0" err="1" smtClean="0"/>
              <a:t>p.m</a:t>
            </a:r>
            <a:r>
              <a:rPr lang="cs-CZ" dirty="0" smtClean="0"/>
              <a:t>. (za měsíc), </a:t>
            </a:r>
            <a:r>
              <a:rPr lang="cs-CZ" dirty="0" err="1" smtClean="0"/>
              <a:t>p.w</a:t>
            </a:r>
            <a:r>
              <a:rPr lang="cs-CZ" dirty="0" smtClean="0"/>
              <a:t>. (za týden)…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stále se povinně posuzuje úvěruschopnost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pozor, pokud někdo nabízí „příliš“ snadno získatelnou půjčku!</a:t>
            </a:r>
          </a:p>
        </p:txBody>
      </p:sp>
    </p:spTree>
    <p:extLst>
      <p:ext uri="{BB962C8B-B14F-4D97-AF65-F5344CB8AC3E}">
        <p14:creationId xmlns:p14="http://schemas.microsoft.com/office/powerpoint/2010/main" val="145258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Kontokorentní úvěr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Úvěr </a:t>
            </a:r>
            <a:r>
              <a:rPr lang="cs-CZ" dirty="0"/>
              <a:t>sjednaný k běžnému bankovnímu účtu – možnost jít „do mínusu“ na běžném účtu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Může </a:t>
            </a:r>
            <a:r>
              <a:rPr lang="cs-CZ" dirty="0"/>
              <a:t>posloužit ke krátkodobému pokrytí nedostatku finančních prostředků (pojistka pro případ krize, neměla by nahrazovat spoření).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Pozor</a:t>
            </a:r>
            <a:r>
              <a:rPr lang="cs-CZ" dirty="0"/>
              <a:t>, zpravidla poměrně vysoká úroková sazba.</a:t>
            </a:r>
          </a:p>
        </p:txBody>
      </p:sp>
    </p:spTree>
    <p:extLst>
      <p:ext uri="{BB962C8B-B14F-4D97-AF65-F5344CB8AC3E}">
        <p14:creationId xmlns:p14="http://schemas.microsoft.com/office/powerpoint/2010/main" val="13391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Kreditní karta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Úvěr </a:t>
            </a:r>
            <a:r>
              <a:rPr lang="cs-CZ" dirty="0"/>
              <a:t>vedený na specifickém úvěrovém účtu, u něhož se předpokládá, že jej budete využívat zejména na koupi spotřebního zboží či služeb (platit kreditní kartou – bankovní převod bývá zpoplatněn).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Každý </a:t>
            </a:r>
            <a:r>
              <a:rPr lang="cs-CZ" dirty="0"/>
              <a:t>měsíc je nutné splatit alespoň minimální částku (zpravidla 5%).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Existuje </a:t>
            </a:r>
            <a:r>
              <a:rPr lang="cs-CZ" dirty="0"/>
              <a:t>bezúročné období, které si zákazník může vybrat (kdy je možnost prostředky na kreditní kartě využít, aniž by bylo nutné platit úrok).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Úroková </a:t>
            </a:r>
            <a:r>
              <a:rPr lang="cs-CZ" dirty="0"/>
              <a:t>sazba vysoká, při dobrém využívání nemusí jít o drahé financování (např. při využití bezúročného období).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Opět </a:t>
            </a:r>
            <a:r>
              <a:rPr lang="cs-CZ" dirty="0"/>
              <a:t>určeno spíše ke krátkodobému financování.</a:t>
            </a:r>
          </a:p>
        </p:txBody>
      </p:sp>
    </p:spTree>
    <p:extLst>
      <p:ext uri="{BB962C8B-B14F-4D97-AF65-F5344CB8AC3E}">
        <p14:creationId xmlns:p14="http://schemas.microsoft.com/office/powerpoint/2010/main" val="19900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1: Analýza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Kolik by žadatel o půjčku platil měsíčně, kdyby si vzal půjčku o stejných podmínkách u banky (</a:t>
            </a:r>
            <a:r>
              <a:rPr lang="cs-CZ" b="1" dirty="0" smtClean="0"/>
              <a:t>200000 </a:t>
            </a:r>
            <a:r>
              <a:rPr lang="cs-CZ" b="1" dirty="0"/>
              <a:t>Kč, 15 % p. m., délka trvání 10 měsíců), ovšem splácel by standardně měsíčně, nikoli až na konci období </a:t>
            </a:r>
            <a:r>
              <a:rPr lang="cs-CZ" b="1" dirty="0" smtClean="0"/>
              <a:t>?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/>
              <a:t>Kolik by měl žadatel za 10 měsíců celkem zaplatit poskytovateli půjčky podle podmínek, které jsou dohodnuté ve smlouvě ve videu? 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/>
              <a:t>Co může žadateli hrozit, pokud by řádně půjčku nesplatil</a:t>
            </a:r>
            <a:r>
              <a:rPr lang="cs-CZ" b="1" dirty="0" smtClean="0"/>
              <a:t>?</a:t>
            </a:r>
          </a:p>
          <a:p>
            <a:endParaRPr lang="cs-CZ" b="1" dirty="0"/>
          </a:p>
          <a:p>
            <a:r>
              <a:rPr lang="cs-CZ" b="1" dirty="0"/>
              <a:t>Domníváte se, že si bude moci žadatel stěžovat na postup poradce u ČNB? Proč</a:t>
            </a:r>
            <a:r>
              <a:rPr lang="cs-CZ" b="1" dirty="0" smtClean="0"/>
              <a:t>?</a:t>
            </a:r>
          </a:p>
          <a:p>
            <a:endParaRPr lang="cs-CZ" b="1" dirty="0"/>
          </a:p>
          <a:p>
            <a:r>
              <a:rPr lang="pt-BR" b="1" dirty="0"/>
              <a:t>Uveďte alespoň 3 věci, které vám připadali na jednání ve videu nestandardní: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845658" y="2991172"/>
            <a:ext cx="1898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39 850 Kč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710048" y="3881010"/>
            <a:ext cx="148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500 000 Kč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703016" y="4673513"/>
            <a:ext cx="3843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ztráta zástavy, smluvní pokuta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56481" y="5491436"/>
            <a:ext cx="795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Možná, pokud se mu podaří prokázat, že šlo o regulovanou činnost…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56481" y="6372902"/>
            <a:ext cx="959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</a:t>
            </a:r>
            <a:r>
              <a:rPr lang="cs-CZ" dirty="0" smtClean="0">
                <a:solidFill>
                  <a:srgbClr val="FF0000"/>
                </a:solidFill>
              </a:rPr>
              <a:t>ísto, hotovost, potvrzení od ČNB, potvrzení o </a:t>
            </a:r>
            <a:r>
              <a:rPr lang="cs-CZ" dirty="0" err="1" smtClean="0">
                <a:solidFill>
                  <a:srgbClr val="FF0000"/>
                </a:solidFill>
              </a:rPr>
              <a:t>tipařství</a:t>
            </a:r>
            <a:r>
              <a:rPr lang="cs-CZ" dirty="0" smtClean="0">
                <a:solidFill>
                  <a:srgbClr val="FF0000"/>
                </a:solidFill>
              </a:rPr>
              <a:t>, málo času,… 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3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dirty="0"/>
              <a:t>Úkol 1: Analýza videa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9679" y="281803"/>
            <a:ext cx="4534087" cy="6372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866811" y="281804"/>
            <a:ext cx="687978" cy="2232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89519" y="2164951"/>
            <a:ext cx="687978" cy="2232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089678" y="2865991"/>
            <a:ext cx="1845315" cy="1820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89677" y="3414099"/>
            <a:ext cx="2280745" cy="2347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886060" y="3829159"/>
            <a:ext cx="535129" cy="1858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245529" y="4032465"/>
            <a:ext cx="3675019" cy="2434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198082" y="4502897"/>
            <a:ext cx="1667244" cy="1565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589968" y="4298926"/>
            <a:ext cx="439335" cy="2039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197632" y="5835493"/>
            <a:ext cx="4426134" cy="4045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197632" y="6310905"/>
            <a:ext cx="4426134" cy="3428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87040" y="2601803"/>
            <a:ext cx="5602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mlouva podle občanského zákoníku, nikoli podle zákona o spotřebitelském úvěru…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41151" y="3391929"/>
            <a:ext cx="2456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odnikatelský úvěr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154854" y="3758028"/>
            <a:ext cx="286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p.m</a:t>
            </a:r>
            <a:r>
              <a:rPr lang="cs-CZ" dirty="0" smtClean="0"/>
              <a:t>, nikoli </a:t>
            </a:r>
            <a:r>
              <a:rPr lang="cs-CZ" dirty="0" err="1" smtClean="0"/>
              <a:t>p.a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715425" y="4083528"/>
            <a:ext cx="542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plátka na konci období – dopad na výši dluhu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076054" y="4502896"/>
            <a:ext cx="3013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řevzetí hotově, zástava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121395" y="5870681"/>
            <a:ext cx="1914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mluvní pokuta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65638" y="6284472"/>
            <a:ext cx="7261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Teoreticky LICHVA, ale to je trestní řízení a je třeba prokázat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0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1: srovnání výpočtů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790054"/>
            <a:ext cx="5260069" cy="4735781"/>
          </a:xfrm>
          <a:prstGeom prst="rect">
            <a:avLst/>
          </a:prstGeom>
        </p:spPr>
      </p:pic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66707" y="2742930"/>
            <a:ext cx="1847850" cy="25717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726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aspekty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0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aspekty půjček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Myslíte si, že spolu nějak souvisí úvěry a inflace?</a:t>
            </a:r>
          </a:p>
          <a:p>
            <a:pPr marL="0" indent="0" algn="just">
              <a:buNone/>
            </a:pPr>
            <a:endParaRPr lang="cs-CZ" dirty="0"/>
          </a:p>
          <a:p>
            <a:pPr algn="r"/>
            <a:r>
              <a:rPr lang="cs-CZ" dirty="0"/>
              <a:t>Myslíte si, že banky vydělávají zejména na hypotékách vysoké částky? Tedy na tom, co všichni potřebují?</a:t>
            </a:r>
          </a:p>
          <a:p>
            <a:pPr marL="0" indent="0" algn="r">
              <a:buNone/>
            </a:pPr>
            <a:endParaRPr lang="cs-CZ" dirty="0"/>
          </a:p>
          <a:p>
            <a:pPr algn="just"/>
            <a:r>
              <a:rPr lang="cs-CZ" dirty="0"/>
              <a:t>Myslíte si, že je vhodné brát si úvěr na vánoční dárky či dovolenou? Na co je vlastně vhodné si půjčit?</a:t>
            </a:r>
          </a:p>
          <a:p>
            <a:pPr marL="0" indent="0" algn="just">
              <a:buNone/>
            </a:pPr>
            <a:endParaRPr lang="cs-CZ" dirty="0"/>
          </a:p>
          <a:p>
            <a:pPr algn="r"/>
            <a:r>
              <a:rPr lang="cs-CZ" dirty="0"/>
              <a:t>Myslíte si, že banky vhánějí své dlužníky do dluhové </a:t>
            </a:r>
            <a:r>
              <a:rPr lang="cs-CZ" dirty="0" smtClean="0"/>
              <a:t>spirály?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Oddlužení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3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Oddlužení – právní úprava a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Řídí </a:t>
            </a:r>
            <a:r>
              <a:rPr lang="cs-CZ" dirty="0"/>
              <a:t>se insolvenčním zákonem (182/2006 Sb.).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Oddlužení </a:t>
            </a:r>
            <a:r>
              <a:rPr lang="cs-CZ" dirty="0"/>
              <a:t>je specifickým případem řešení insolvence.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Insolvenčním </a:t>
            </a:r>
            <a:r>
              <a:rPr lang="cs-CZ" dirty="0"/>
              <a:t>řízením je soudní řízení, jehož předmětem je dlužníkův úpadek nebo hrozící úpadek a způsob jeho řešení. Insolvenční soudy jsou zřízeny při krajských soudech – rozhodují v insolvenčním řízení, určují insolvenčního správce.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Podstatou </a:t>
            </a:r>
            <a:r>
              <a:rPr lang="cs-CZ" dirty="0"/>
              <a:t>oddlužení je, že dlužník je povinen splatit pouze část těch svých závazků, které jsou do insolvenčního řízení přihlášeny. Pokud je splatí, není možné nárokovat na něm žádné další plnění.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Do </a:t>
            </a:r>
            <a:r>
              <a:rPr lang="cs-CZ" dirty="0"/>
              <a:t>insolvenčního řízení je třeba své pohledávky přihlásit, a to ve lhůtě stanovené a vyhlášené insolvenčním soudem (insolvenční rejstřík nalezneme na adrese </a:t>
            </a:r>
            <a:r>
              <a:rPr lang="cs-CZ" dirty="0">
                <a:hlinkClick r:id="rId2"/>
              </a:rPr>
              <a:t>www.justice.cz</a:t>
            </a:r>
            <a:r>
              <a:rPr lang="cs-CZ" dirty="0"/>
              <a:t>). Přihlášení věřitelé pak tvoří schůzi věřitelů, a pokud je jejich více než 50, schůze věřitelů ještě ustanovuje menší věřitelský výbor, které zastupují věřitele v insolvenčním řízení, které vede soudem stanovený insolvenční správce a soud pravidelně informuje o postupu.</a:t>
            </a:r>
          </a:p>
        </p:txBody>
      </p:sp>
    </p:spTree>
    <p:extLst>
      <p:ext uri="{BB962C8B-B14F-4D97-AF65-F5344CB8AC3E}">
        <p14:creationId xmlns:p14="http://schemas.microsoft.com/office/powerpoint/2010/main" val="19935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Úvěry – základní pojmy, úročení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Druhy úvěrů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Úvěry – etické aspekty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Oddlužení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36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Argumenty pro oddlužení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Naděje pro dlužníky…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Naděje pro věřitele…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2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úpadku a oddlužení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Úpadek</a:t>
            </a:r>
            <a:r>
              <a:rPr lang="cs-CZ" dirty="0"/>
              <a:t> nastane, pokud je insolvenčnímu soudu v insolvenčním návrhu prokázáno, že:</a:t>
            </a:r>
          </a:p>
          <a:p>
            <a:pPr lvl="1" algn="just"/>
            <a:r>
              <a:rPr lang="cs-CZ" dirty="0"/>
              <a:t>má dlužník více věřitelů,</a:t>
            </a:r>
          </a:p>
          <a:p>
            <a:pPr lvl="1" algn="just"/>
            <a:r>
              <a:rPr lang="cs-CZ" dirty="0"/>
              <a:t>závazky vůči nim jsou po splatnosti alespoň 30 dnů,</a:t>
            </a:r>
          </a:p>
          <a:p>
            <a:pPr lvl="1" algn="just"/>
            <a:r>
              <a:rPr lang="cs-CZ" dirty="0"/>
              <a:t>závazky není schopen plnit (např. tehdy, pokud po splatnosti déle než tři měsíce, nebo pokud zastaveny platby u podstatné části závazků).</a:t>
            </a:r>
          </a:p>
          <a:p>
            <a:pPr lvl="1"/>
            <a:endParaRPr lang="cs-CZ" dirty="0"/>
          </a:p>
          <a:p>
            <a:r>
              <a:rPr lang="cs-CZ" dirty="0"/>
              <a:t>Insolvenční soud může rozhodnout o povolení oddlužení, pokud:</a:t>
            </a:r>
          </a:p>
          <a:p>
            <a:pPr lvl="1" algn="just"/>
            <a:r>
              <a:rPr lang="cs-CZ" dirty="0"/>
              <a:t>je návrh na řešení oddlužením podán spolu s insolvenčním návrhem  (podává zpravidla notář, advokát, exekutor či insolvenční správce);</a:t>
            </a:r>
          </a:p>
          <a:p>
            <a:pPr lvl="1" algn="just"/>
            <a:r>
              <a:rPr lang="cs-CZ" dirty="0"/>
              <a:t>a tento návrh obsahuje informace o dlužníkovi (a osobě oprávněné za něj jednat), údaje o příjmech dlužníka v posledních 12 měsících a plánovaných příjmech v následujících 12 měsících, návrh způsobu oddlužení;</a:t>
            </a:r>
          </a:p>
          <a:p>
            <a:pPr lvl="1" algn="just"/>
            <a:r>
              <a:rPr lang="cs-CZ" dirty="0"/>
              <a:t>není sledován nepoctivý úmysl. </a:t>
            </a:r>
          </a:p>
          <a:p>
            <a:pPr marL="128016" lvl="1" indent="0">
              <a:buNone/>
            </a:pPr>
            <a:endParaRPr lang="cs-CZ" dirty="0"/>
          </a:p>
          <a:p>
            <a:r>
              <a:rPr lang="cs-CZ" dirty="0"/>
              <a:t>Pokud nemůže soud rozhodnout o oddlužení, pak prohlásí na dlužníka konkurz (nezanikají dluhy dlužníka ani po skončení konkurzu).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6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způsoby oddlužení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buAutoNum type="arabicParenR"/>
            </a:pPr>
            <a:r>
              <a:rPr lang="cs-CZ" b="1" dirty="0"/>
              <a:t>Zpeněžení majetkové podstaty </a:t>
            </a:r>
            <a:r>
              <a:rPr lang="cs-CZ" dirty="0"/>
              <a:t>– dlužníkův majetek je použit na umoření všech do insolvenčního řízení přihlášených pohledávek, příp. jejich části. </a:t>
            </a:r>
          </a:p>
          <a:p>
            <a:pPr marL="457200" indent="-457200" algn="just">
              <a:buAutoNum type="arabicParenR"/>
            </a:pPr>
            <a:r>
              <a:rPr lang="cs-CZ" b="1" dirty="0"/>
              <a:t>Plnění splátkového kalendáře </a:t>
            </a:r>
            <a:r>
              <a:rPr lang="cs-CZ" dirty="0"/>
              <a:t>– dlužník splácí ze svých příjmů postupně závazky přihlášené do insolvenčního </a:t>
            </a:r>
            <a:r>
              <a:rPr lang="cs-CZ" dirty="0" smtClean="0"/>
              <a:t>řízení.</a:t>
            </a:r>
          </a:p>
          <a:p>
            <a:pPr marL="630936" lvl="1" indent="-457200" algn="just">
              <a:buAutoNum type="arabicParenR"/>
            </a:pPr>
            <a:r>
              <a:rPr lang="cs-CZ" dirty="0" smtClean="0"/>
              <a:t>závazky splaceny zcela</a:t>
            </a:r>
          </a:p>
          <a:p>
            <a:pPr marL="630936" lvl="1" indent="-457200" algn="just">
              <a:buAutoNum type="arabicParenR"/>
            </a:pPr>
            <a:r>
              <a:rPr lang="cs-CZ" dirty="0"/>
              <a:t>s</a:t>
            </a:r>
            <a:r>
              <a:rPr lang="cs-CZ" dirty="0" smtClean="0"/>
              <a:t>placeny částečně</a:t>
            </a:r>
          </a:p>
          <a:p>
            <a:pPr marL="0" indent="0" algn="just">
              <a:buNone/>
            </a:pPr>
            <a:r>
              <a:rPr lang="cs-CZ" dirty="0" smtClean="0"/>
              <a:t>Tyto </a:t>
            </a:r>
            <a:r>
              <a:rPr lang="cs-CZ" dirty="0"/>
              <a:t>možnosti lze i kombinovat. </a:t>
            </a:r>
          </a:p>
          <a:p>
            <a:pPr algn="just"/>
            <a:r>
              <a:rPr lang="cs-CZ" dirty="0"/>
              <a:t>Pro splnění oddlužení je třeba plnit další povinnosti (zejména vynaložit veškeré úsilí k uspokojení pohledávek svých věřitelů). </a:t>
            </a:r>
          </a:p>
          <a:p>
            <a:pPr algn="just"/>
            <a:r>
              <a:rPr lang="cs-CZ" dirty="0"/>
              <a:t>Soud rozhodne o splnění oddlužení na základě zprávy insolvenčního správce.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79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67667" y="2286000"/>
            <a:ext cx="2776534" cy="402336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sz="2400" dirty="0"/>
              <a:t>Podle všeho advokát předpokládá menší plnění, než jaké bylo až do nedávné doby u oddlužení požadováno.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Na druhou stranu věřitelé mají nejspíš nereálná očekávání ohledně částky, kterou mohou získat (stačí si spočítat, kolik by musel dlužník Michal platit měsíčně i při oddlužení).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Navíc je zde jasné nepochopení role věřitelů (domnívají se, že je může advokát podvést, ačkoli je pouze zastupuje na základě jejich vůle a dle jejich pokynů).</a:t>
            </a:r>
          </a:p>
          <a:p>
            <a:endParaRPr lang="cs-CZ" dirty="0"/>
          </a:p>
        </p:txBody>
      </p:sp>
      <p:pic>
        <p:nvPicPr>
          <p:cNvPr id="4" name="Zástupný symbol pro obsah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2286000"/>
            <a:ext cx="6943539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3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3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údajů úvodem… (z webu EKČR)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0952" y="2286000"/>
            <a:ext cx="7066234" cy="4022725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888481" y="6325227"/>
            <a:ext cx="2995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https://statistiky.ekcr.info/</a:t>
            </a:r>
          </a:p>
        </p:txBody>
      </p:sp>
    </p:spTree>
    <p:extLst>
      <p:ext uri="{BB962C8B-B14F-4D97-AF65-F5344CB8AC3E}">
        <p14:creationId xmlns:p14="http://schemas.microsoft.com/office/powerpoint/2010/main" val="357646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Úvěry: základní pojmy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0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364560"/>
              </p:ext>
            </p:extLst>
          </p:nvPr>
        </p:nvGraphicFramePr>
        <p:xfrm>
          <a:off x="1023939" y="1815737"/>
          <a:ext cx="9720261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708">
                  <a:extLst>
                    <a:ext uri="{9D8B030D-6E8A-4147-A177-3AD203B41FA5}">
                      <a16:colId xmlns:a16="http://schemas.microsoft.com/office/drawing/2014/main" val="36181739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126295684"/>
                    </a:ext>
                  </a:extLst>
                </a:gridCol>
                <a:gridCol w="4865913">
                  <a:extLst>
                    <a:ext uri="{9D8B030D-6E8A-4147-A177-3AD203B41FA5}">
                      <a16:colId xmlns:a16="http://schemas.microsoft.com/office/drawing/2014/main" val="1078769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Pojem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vs.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Pojem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66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podnikatelský úvěr </a:t>
                      </a:r>
                      <a:r>
                        <a:rPr lang="cs-CZ" sz="1600" dirty="0" smtClean="0"/>
                        <a:t>(pro firmy a OSVČ)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 smtClean="0"/>
                        <a:t>X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spotřebitelský úvěr </a:t>
                      </a:r>
                      <a:r>
                        <a:rPr lang="cs-CZ" sz="1600" b="0" dirty="0" smtClean="0"/>
                        <a:t>(pro každého, dohled ČNB)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485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bankovní úvěr </a:t>
                      </a:r>
                      <a:r>
                        <a:rPr lang="cs-CZ" sz="1600" b="0" dirty="0" smtClean="0"/>
                        <a:t>(poskytnutý bankou)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 smtClean="0"/>
                        <a:t>X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nebankovní úvěr </a:t>
                      </a:r>
                      <a:r>
                        <a:rPr lang="cs-CZ" sz="1600" dirty="0" smtClean="0"/>
                        <a:t>(nebankovní poskytovatel)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412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spotřebitelský</a:t>
                      </a:r>
                      <a:r>
                        <a:rPr lang="cs-CZ" sz="1600" b="1" baseline="0" dirty="0" smtClean="0"/>
                        <a:t> úvěr na bydlení </a:t>
                      </a:r>
                    </a:p>
                    <a:p>
                      <a:pPr algn="just"/>
                      <a:r>
                        <a:rPr lang="cs-CZ" sz="1600" b="0" baseline="0" dirty="0" smtClean="0"/>
                        <a:t>(rozdělení dle zákona č. 257/2016 Sb.)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 smtClean="0"/>
                        <a:t>X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spotřebitelský úvěr jiný než na bydlení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/>
                        <a:t>(rozdělení dle zákona č. 257/2016 Sb.)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787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úroková sazba 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 smtClean="0"/>
                        <a:t>X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RPSN </a:t>
                      </a:r>
                      <a:r>
                        <a:rPr lang="cs-CZ" sz="1600" b="0" dirty="0" smtClean="0"/>
                        <a:t>(roční procentuální sazba nákladů</a:t>
                      </a:r>
                      <a:r>
                        <a:rPr lang="cs-CZ" sz="1600" b="0" baseline="0" dirty="0" smtClean="0"/>
                        <a:t> – tedy i poplatky apod.)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5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úvěruschopnost </a:t>
                      </a:r>
                      <a:r>
                        <a:rPr lang="cs-CZ" sz="1600" b="0" dirty="0" smtClean="0"/>
                        <a:t>(posouzení schopnosti splácet úvěr, musí být vždy provedena)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 smtClean="0"/>
                        <a:t>X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bonita</a:t>
                      </a:r>
                      <a:r>
                        <a:rPr lang="cs-CZ" sz="1600" dirty="0" smtClean="0"/>
                        <a:t> (příbuzný pojem, chápán obvykle poněkud šířeji – celková důvěryhodnost žadatele o úvěr)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449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vázaný spotřebitelský úvěr </a:t>
                      </a:r>
                      <a:r>
                        <a:rPr lang="cs-CZ" sz="1600" b="0" dirty="0" smtClean="0"/>
                        <a:t>(např.</a:t>
                      </a:r>
                      <a:r>
                        <a:rPr lang="cs-CZ" sz="1600" b="0" baseline="0" dirty="0" smtClean="0"/>
                        <a:t> koupě spotřebiče v elektru na splátky)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 smtClean="0"/>
                        <a:t>X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leasing (</a:t>
                      </a:r>
                      <a:r>
                        <a:rPr lang="cs-CZ" sz="1600" b="0" dirty="0" smtClean="0"/>
                        <a:t>pronájem výrobku,</a:t>
                      </a:r>
                      <a:r>
                        <a:rPr lang="cs-CZ" sz="1600" b="0" baseline="0" dirty="0" smtClean="0"/>
                        <a:t> zboží, který může, ale nemusí být nutně spotřebitelským úvěrem)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34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finanční</a:t>
                      </a:r>
                      <a:r>
                        <a:rPr lang="cs-CZ" sz="1600" b="1" baseline="0" dirty="0" smtClean="0"/>
                        <a:t> leasing </a:t>
                      </a:r>
                      <a:r>
                        <a:rPr lang="cs-CZ" sz="1600" b="0" baseline="0" dirty="0" smtClean="0"/>
                        <a:t>(po skončení přechází vlastnická práva na toho, kdo si pronajal – spotřebitelský úvěr)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 smtClean="0"/>
                        <a:t>X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 b="1" dirty="0" smtClean="0"/>
                        <a:t>operativní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="1" baseline="0" dirty="0" smtClean="0"/>
                        <a:t>leasing </a:t>
                      </a:r>
                      <a:r>
                        <a:rPr lang="cs-CZ" sz="1600" b="0" baseline="0" dirty="0" smtClean="0"/>
                        <a:t>(po skončení pronájmu zůstává věc ve vlastnictví leasingové společnosti, není spotřebitelský úvěr)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693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jistina </a:t>
                      </a:r>
                      <a:r>
                        <a:rPr lang="cs-CZ" sz="1600" b="0" dirty="0" smtClean="0"/>
                        <a:t>(půjčovaná částka)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671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83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jednoduché </a:t>
            </a:r>
            <a:r>
              <a:rPr lang="cs-CZ" b="1" dirty="0" smtClean="0"/>
              <a:t>úročení </a:t>
            </a:r>
            <a:r>
              <a:rPr lang="cs-CZ" dirty="0" smtClean="0"/>
              <a:t>- </a:t>
            </a:r>
            <a:r>
              <a:rPr lang="cs-CZ" dirty="0"/>
              <a:t>způsob úročení, při kterém se úrok na konci každého úrokovacího období počítá z jistiny, typické pro krátkodobé nebankovní </a:t>
            </a:r>
            <a:r>
              <a:rPr lang="cs-CZ" dirty="0" smtClean="0"/>
              <a:t>úvěry</a:t>
            </a:r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ložené úročení </a:t>
            </a:r>
            <a:r>
              <a:rPr lang="cs-CZ" dirty="0" smtClean="0"/>
              <a:t>– viz spoření a finanční plánování </a:t>
            </a:r>
            <a:endParaRPr lang="cs-CZ" dirty="0"/>
          </a:p>
          <a:p>
            <a:r>
              <a:rPr lang="cs-CZ" b="1" dirty="0"/>
              <a:t>anuitní splátka </a:t>
            </a:r>
            <a:r>
              <a:rPr lang="cs-CZ" dirty="0"/>
              <a:t>– typická pro bankovní úvěry s délkou trvání delší než rok, splátka je stále stejně vysoká, zahrnuje v sobě jak jistinu, tak úrok (jen se liší jejich vzájemný poměr, na počátku zejména úroky, později více jistina)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64" y="5160280"/>
            <a:ext cx="2787253" cy="120140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061165" y="4967453"/>
            <a:ext cx="37678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 = jistina (výše úvěru)</a:t>
            </a:r>
          </a:p>
          <a:p>
            <a:r>
              <a:rPr lang="cs-CZ" sz="2200" dirty="0" smtClean="0"/>
              <a:t>i = úroková sazba</a:t>
            </a:r>
          </a:p>
          <a:p>
            <a:r>
              <a:rPr lang="cs-CZ" sz="2200" dirty="0" smtClean="0"/>
              <a:t>n = počet let splácení</a:t>
            </a:r>
          </a:p>
          <a:p>
            <a:r>
              <a:rPr lang="cs-CZ" sz="2200" dirty="0"/>
              <a:t>s</a:t>
            </a:r>
            <a:r>
              <a:rPr lang="cs-CZ" sz="2200" dirty="0" smtClean="0"/>
              <a:t> = roční anuitní splátka</a:t>
            </a:r>
            <a:endParaRPr lang="cs-CZ" sz="2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2492" y="5160280"/>
            <a:ext cx="2527976" cy="114908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0236195" y="5437815"/>
            <a:ext cx="1965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měsíční anuitní </a:t>
            </a:r>
          </a:p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splátka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8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Běžné úvěrové produkty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68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Běžné úvěrové produkty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 smtClean="0"/>
              <a:t>Hypotéka (spotřebitelský úvěr na bydlení)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výše zpravidla nad 1 mil. Kč – ručeno nemovitostí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zpravidla povinnost nemovitost pojistit 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kromě úrokové sazby je třeba počítat s dalšími náklady (odhad ceny nemovitosti, poplatky na katastru…)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d</a:t>
            </a:r>
            <a:r>
              <a:rPr lang="cs-CZ" dirty="0" smtClean="0"/>
              <a:t>oba splácení až 30 let (fixace úrokové sazby 1 – 10 let)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pozor, zpravidla nelze využít na koupi nemovitosti v družstevním vlastnictví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průměrná úroková sazba nyní 5,05 % p. a. (</a:t>
            </a:r>
            <a:r>
              <a:rPr lang="cs-CZ" dirty="0" err="1"/>
              <a:t>Swiss</a:t>
            </a:r>
            <a:r>
              <a:rPr lang="cs-CZ" dirty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Hypoindex</a:t>
            </a:r>
            <a:r>
              <a:rPr lang="cs-CZ" dirty="0" smtClean="0"/>
              <a:t> – březen 2025)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kromě úvěruschopnosti se zde posuzují další ukazatele (horní hranice určena ČNB)</a:t>
            </a:r>
          </a:p>
          <a:p>
            <a:pPr marL="642366" lvl="2" indent="-285750">
              <a:buFont typeface="Wingdings" panose="05000000000000000000" pitchFamily="2" charset="2"/>
              <a:buChar char="v"/>
            </a:pPr>
            <a:r>
              <a:rPr lang="cs-CZ" dirty="0" smtClean="0"/>
              <a:t>LTV (standardně banka půjčí 80 % ceny nemovitosti, osobám do 35 let 90 % ceny nemovitosti, zbytek je třeba mít v hotovosti)</a:t>
            </a:r>
          </a:p>
          <a:p>
            <a:pPr marL="642366" lvl="2" indent="-285750">
              <a:buFont typeface="Wingdings" panose="05000000000000000000" pitchFamily="2" charset="2"/>
              <a:buChar char="v"/>
            </a:pPr>
            <a:r>
              <a:rPr lang="cs-CZ" dirty="0" smtClean="0"/>
              <a:t>DTI (nyní nepovinný – banka vám zpravidla půjčí max. 8 – 9,5 x roční čistý příjem)</a:t>
            </a:r>
          </a:p>
          <a:p>
            <a:pPr marL="642366" lvl="2" indent="-285750">
              <a:buFont typeface="Wingdings" panose="05000000000000000000" pitchFamily="2" charset="2"/>
              <a:buChar char="v"/>
            </a:pPr>
            <a:r>
              <a:rPr lang="cs-CZ" dirty="0" smtClean="0"/>
              <a:t>DSTI (nyní nepovinný – měsíční splátka úvěru nesmí přesáhnout zpravidla 50 % měsíčního příjmu)  </a:t>
            </a:r>
          </a:p>
          <a:p>
            <a:pPr marL="459486" lvl="1" indent="-285750">
              <a:buFont typeface="Wingdings" panose="05000000000000000000" pitchFamily="2" charset="2"/>
              <a:buChar char="v"/>
            </a:pPr>
            <a:r>
              <a:rPr lang="cs-CZ" dirty="0"/>
              <a:t>j</a:t>
            </a:r>
            <a:r>
              <a:rPr lang="cs-CZ" dirty="0" smtClean="0"/>
              <a:t>e možné ji refinancovat, ovšem pozor na náklady za předčasné splacení (limitovány zákonem)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51886" y="6309360"/>
            <a:ext cx="720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Pozn.: Úroky z hypotéky lze odečíst z daňového základu.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Americká hypotéka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spotřebitelský </a:t>
            </a:r>
            <a:r>
              <a:rPr lang="cs-CZ" dirty="0"/>
              <a:t>úvěr na vyšší částku (nad milion Kč)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Ručí </a:t>
            </a:r>
            <a:r>
              <a:rPr lang="cs-CZ" dirty="0"/>
              <a:t>se nemovitostí jako u běžné hypotéky, ovšem na rozdíl od běžné hypotéky není určen výhradně na koupi nemovitosti či pozemku, stavbu či </a:t>
            </a:r>
            <a:r>
              <a:rPr lang="cs-CZ" dirty="0" smtClean="0"/>
              <a:t>rekonstrukci.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Používá </a:t>
            </a:r>
            <a:r>
              <a:rPr lang="cs-CZ" dirty="0"/>
              <a:t>se například na zaplacení nákladů na studia v zahraničí apod. </a:t>
            </a:r>
          </a:p>
        </p:txBody>
      </p:sp>
    </p:spTree>
    <p:extLst>
      <p:ext uri="{BB962C8B-B14F-4D97-AF65-F5344CB8AC3E}">
        <p14:creationId xmlns:p14="http://schemas.microsoft.com/office/powerpoint/2010/main" val="165419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136</TotalTime>
  <Words>1605</Words>
  <Application>Microsoft Office PowerPoint</Application>
  <PresentationFormat>Širokoúhlá obrazovka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Tw Cen MT</vt:lpstr>
      <vt:lpstr>Tw Cen MT Condensed</vt:lpstr>
      <vt:lpstr>Wingdings</vt:lpstr>
      <vt:lpstr>Wingdings 3</vt:lpstr>
      <vt:lpstr>Integrál</vt:lpstr>
      <vt:lpstr>Finanční gramotnost  a ochrana spotřebitele 4</vt:lpstr>
      <vt:lpstr>Dnešní plán</vt:lpstr>
      <vt:lpstr>Několik údajů úvodem… (z webu EKČR)</vt:lpstr>
      <vt:lpstr>Úvěry: základní pojmy</vt:lpstr>
      <vt:lpstr>Základní pojmy</vt:lpstr>
      <vt:lpstr>Úročení</vt:lpstr>
      <vt:lpstr>Běžné úvěrové produkty</vt:lpstr>
      <vt:lpstr>Běžné úvěrové produkty</vt:lpstr>
      <vt:lpstr>Americká hypotéka</vt:lpstr>
      <vt:lpstr>Spotřebitelský úvěr jiný než na bydlení</vt:lpstr>
      <vt:lpstr>Kontokorentní úvěr</vt:lpstr>
      <vt:lpstr>Kreditní karta</vt:lpstr>
      <vt:lpstr>Úkol 1: Analýza videa</vt:lpstr>
      <vt:lpstr>Úkol 1: Analýza videa</vt:lpstr>
      <vt:lpstr>Úkol 1: srovnání výpočtů</vt:lpstr>
      <vt:lpstr>Etické aspekty</vt:lpstr>
      <vt:lpstr>Etické aspekty půjček</vt:lpstr>
      <vt:lpstr>Oddlužení</vt:lpstr>
      <vt:lpstr>Oddlužení – právní úprava a pojmy</vt:lpstr>
      <vt:lpstr>Argumenty pro oddlužení</vt:lpstr>
      <vt:lpstr>Podmínky úpadku a oddlužení</vt:lpstr>
      <vt:lpstr>Možné způsoby oddlužení</vt:lpstr>
      <vt:lpstr>Úkol 3</vt:lpstr>
      <vt:lpstr>Děkuji vám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 a ochrana spotřebitele 4</dc:title>
  <dc:creator>cnb</dc:creator>
  <cp:lastModifiedBy>Čechák Petr</cp:lastModifiedBy>
  <cp:revision>21</cp:revision>
  <dcterms:created xsi:type="dcterms:W3CDTF">2024-03-18T18:28:29Z</dcterms:created>
  <dcterms:modified xsi:type="dcterms:W3CDTF">2025-03-19T11:32:59Z</dcterms:modified>
</cp:coreProperties>
</file>