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68" r:id="rId3"/>
    <p:sldId id="258" r:id="rId4"/>
    <p:sldId id="263" r:id="rId5"/>
    <p:sldId id="259" r:id="rId6"/>
    <p:sldId id="264" r:id="rId7"/>
    <p:sldId id="260" r:id="rId8"/>
    <p:sldId id="265" r:id="rId9"/>
    <p:sldId id="261" r:id="rId10"/>
    <p:sldId id="266" r:id="rId11"/>
    <p:sldId id="262" r:id="rId12"/>
    <p:sldId id="270" r:id="rId13"/>
    <p:sldId id="271" r:id="rId14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8" autoAdjust="0"/>
    <p:restoredTop sz="94660"/>
  </p:normalViewPr>
  <p:slideViewPr>
    <p:cSldViewPr snapToGrid="0">
      <p:cViewPr varScale="1">
        <p:scale>
          <a:sx n="73" d="100"/>
          <a:sy n="73" d="100"/>
        </p:scale>
        <p:origin x="96" y="3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3FA8758-4E8C-4930-B5A3-E3477BED4A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1A897462-0597-428B-AA68-0198FCC2DC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F5EF7F6-6D2C-447C-8AD0-D3372E5493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FDCDE-028E-47A5-A4CE-E1FE803CEDBD}" type="datetimeFigureOut">
              <a:rPr lang="cs-CZ" smtClean="0"/>
              <a:t>20.10.2020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93CFCAC-B434-4240-84F5-0B9F6DFB79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F56DB73-DA56-4591-B1EC-647695B0B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2FA95-8119-4A82-B218-A486DF77415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7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2013B9D-2FBF-4334-8355-9A85CE3D83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6B11120-B4E0-48A7-BDDF-9914C2F93F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4F2AEE3-0313-4BF8-AB21-047E5C77CC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FDCDE-028E-47A5-A4CE-E1FE803CEDBD}" type="datetimeFigureOut">
              <a:rPr lang="cs-CZ" smtClean="0"/>
              <a:t>20.10.2020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CD26CB8-1C3B-464F-893B-1C75AD76A7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40D9397-C6D3-40AF-8014-DF0001961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2FA95-8119-4A82-B218-A486DF77415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5251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632F217F-C4EF-4557-A627-528F738357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BB8DA0F9-9704-429B-ABAF-041E8A11CC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3ECC9FD-D8B4-4607-AE46-5098DB82E5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FDCDE-028E-47A5-A4CE-E1FE803CEDBD}" type="datetimeFigureOut">
              <a:rPr lang="cs-CZ" smtClean="0"/>
              <a:t>20.10.2020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8B70EEA-1D51-444D-A0F0-D65435546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B547656-2BB1-4F16-989A-0151FF5B0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2FA95-8119-4A82-B218-A486DF77415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2852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F4DC76E-8DD6-4F23-A82F-04D059089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7FC33A3-6CE3-422D-836B-2821E8CF1A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D196C28-48CE-4165-9CA2-62C272B1F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FDCDE-028E-47A5-A4CE-E1FE803CEDBD}" type="datetimeFigureOut">
              <a:rPr lang="cs-CZ" smtClean="0"/>
              <a:t>20.10.2020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D3C6117-941C-4AA6-80F2-2D84056A7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947D25A-568A-4028-93DF-8A5F43F85E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2FA95-8119-4A82-B218-A486DF77415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97684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A0F8C8F-216F-4BFD-9147-D378EF33EF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731433D-5095-4CAA-9FD1-E9E8D31BCB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3D722F7-F5DB-441B-86EE-6FEA286709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FDCDE-028E-47A5-A4CE-E1FE803CEDBD}" type="datetimeFigureOut">
              <a:rPr lang="cs-CZ" smtClean="0"/>
              <a:t>20.10.2020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28B4153-EE1A-417C-8C16-C6A9D4636C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22BAF82-232F-484D-B584-2B2E401F3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2FA95-8119-4A82-B218-A486DF77415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37456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9F2A9D4-1AEC-4C74-A43D-AB27204CD2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FC6E1C9-8304-4900-A897-B6CBF40E31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19391BB8-1FEB-4814-B4CB-5EED553E8A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6065A8C0-924D-45CE-B1E3-17788C4CF4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FDCDE-028E-47A5-A4CE-E1FE803CEDBD}" type="datetimeFigureOut">
              <a:rPr lang="cs-CZ" smtClean="0"/>
              <a:t>20.10.2020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7766F3E-60F8-4B49-8582-B35DB609E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38FBBB6-4311-42DF-80F8-F519E5B63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2FA95-8119-4A82-B218-A486DF77415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2886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5BCECD-98E1-4197-8B66-C7118197DD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969732F6-0FB6-4C8E-8E0F-71E29C7B5D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65BAC6D9-792C-49E0-B166-CE2A1E9F3B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8647D9E5-F472-413B-8EBF-D05798AD07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4267EC52-6B28-4311-B632-83C0DC8AA6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E72CEEB8-5CEA-472C-AFFC-14457264BD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FDCDE-028E-47A5-A4CE-E1FE803CEDBD}" type="datetimeFigureOut">
              <a:rPr lang="cs-CZ" smtClean="0"/>
              <a:t>20.10.2020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59B2DB3C-3483-4E2E-A414-0DAABCA74E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DE8713BE-195A-48CE-8124-17A8EC29DC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2FA95-8119-4A82-B218-A486DF77415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32901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8C169DA-E772-49FB-A076-39460790A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0E1D8DE7-9C1F-4FDC-BDE5-AD37F12CC5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FDCDE-028E-47A5-A4CE-E1FE803CEDBD}" type="datetimeFigureOut">
              <a:rPr lang="cs-CZ" smtClean="0"/>
              <a:t>20.10.2020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0278B90D-6B54-47FE-AC73-6316079A18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815ECAB0-0456-4BF0-B319-C7FAE5AF43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2FA95-8119-4A82-B218-A486DF77415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662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3B81C3A3-4D7D-430B-879B-80A980ACD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FDCDE-028E-47A5-A4CE-E1FE803CEDBD}" type="datetimeFigureOut">
              <a:rPr lang="cs-CZ" smtClean="0"/>
              <a:t>20.10.2020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0C2E1245-8659-499D-A48A-CA33CE9666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506A438-299F-489A-8A32-D39A2F801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2FA95-8119-4A82-B218-A486DF77415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8985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3615F1-E3FE-44DC-8824-66C581355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B4FAEBA-2054-4417-AD19-A88F35ECF7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8B79B4D1-4936-4167-818C-12F2EA2037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AE4D14A3-0339-4B2F-823F-FB0D09302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FDCDE-028E-47A5-A4CE-E1FE803CEDBD}" type="datetimeFigureOut">
              <a:rPr lang="cs-CZ" smtClean="0"/>
              <a:t>20.10.2020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094887A-9FD6-4159-84BF-CA50386AB4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6D6CE2B7-BF7B-49F0-A986-7F6B25D55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2FA95-8119-4A82-B218-A486DF77415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9322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8FB8805-114D-4053-B9DC-60C285274C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E3C8C8D6-C6AF-4CF6-9911-9838112400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3904B5F3-E3E9-4CD3-8412-F0845A8305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1B12E2E-36D3-4ABD-A4CE-EF4D7A63B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FDCDE-028E-47A5-A4CE-E1FE803CEDBD}" type="datetimeFigureOut">
              <a:rPr lang="cs-CZ" smtClean="0"/>
              <a:t>20.10.2020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984508A-5EF2-4DBD-991D-EEA98D4FB4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3CD607B-1FF0-4668-96E4-B07D9515B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2FA95-8119-4A82-B218-A486DF77415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47241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BC4AEC6B-2605-4D91-88EF-6875A023AB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99DA23A-8248-4C76-B181-81823FE825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D32B965-61F3-41CC-B255-19668F8907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EFDCDE-028E-47A5-A4CE-E1FE803CEDBD}" type="datetimeFigureOut">
              <a:rPr lang="cs-CZ" smtClean="0"/>
              <a:t>20.10.2020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6E26E6D-85E0-425F-8424-382AC6C7EE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5AC7047-5CC6-4B7C-AD7B-8C6209A89B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62FA95-8119-4A82-B218-A486DF77415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11543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633BF76-82E6-4A27-A0CC-E749BBBC45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5" name="Zástupný obsah 4" descr="Obsah obrázku text&#10;&#10;Popis byl vytvořen automaticky">
            <a:extLst>
              <a:ext uri="{FF2B5EF4-FFF2-40B4-BE49-F238E27FC236}">
                <a16:creationId xmlns:a16="http://schemas.microsoft.com/office/drawing/2014/main" id="{A57CC1F6-2FA9-49DE-A90A-A129DA448EC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0210" y="365125"/>
            <a:ext cx="8831580" cy="5935980"/>
          </a:xfrm>
        </p:spPr>
      </p:pic>
    </p:spTree>
    <p:extLst>
      <p:ext uri="{BB962C8B-B14F-4D97-AF65-F5344CB8AC3E}">
        <p14:creationId xmlns:p14="http://schemas.microsoft.com/office/powerpoint/2010/main" val="14168264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3ADCE81-4459-40B5-9A89-13B19766BD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obsah 3">
            <a:extLst>
              <a:ext uri="{FF2B5EF4-FFF2-40B4-BE49-F238E27FC236}">
                <a16:creationId xmlns:a16="http://schemas.microsoft.com/office/drawing/2014/main" id="{3F95A1A4-6E9D-4EB2-8693-C093E3A325DD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9900" y="759372"/>
            <a:ext cx="6172200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28752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B670DBD5-770C-4383-9F54-5B86E86BD5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10277" y="0"/>
            <a:ext cx="9771446" cy="6858000"/>
          </a:xfrm>
          <a:custGeom>
            <a:avLst/>
            <a:gdLst>
              <a:gd name="connsiteX0" fmla="*/ 1422188 w 9771446"/>
              <a:gd name="connsiteY0" fmla="*/ 0 h 6858000"/>
              <a:gd name="connsiteX1" fmla="*/ 8349258 w 9771446"/>
              <a:gd name="connsiteY1" fmla="*/ 0 h 6858000"/>
              <a:gd name="connsiteX2" fmla="*/ 8502224 w 9771446"/>
              <a:gd name="connsiteY2" fmla="*/ 159673 h 6858000"/>
              <a:gd name="connsiteX3" fmla="*/ 9771446 w 9771446"/>
              <a:gd name="connsiteY3" fmla="*/ 3429001 h 6858000"/>
              <a:gd name="connsiteX4" fmla="*/ 8502224 w 9771446"/>
              <a:gd name="connsiteY4" fmla="*/ 6698330 h 6858000"/>
              <a:gd name="connsiteX5" fmla="*/ 8349260 w 9771446"/>
              <a:gd name="connsiteY5" fmla="*/ 6858000 h 6858000"/>
              <a:gd name="connsiteX6" fmla="*/ 1422186 w 9771446"/>
              <a:gd name="connsiteY6" fmla="*/ 6858000 h 6858000"/>
              <a:gd name="connsiteX7" fmla="*/ 1269223 w 9771446"/>
              <a:gd name="connsiteY7" fmla="*/ 6698330 h 6858000"/>
              <a:gd name="connsiteX8" fmla="*/ 0 w 9771446"/>
              <a:gd name="connsiteY8" fmla="*/ 3429001 h 6858000"/>
              <a:gd name="connsiteX9" fmla="*/ 1269223 w 9771446"/>
              <a:gd name="connsiteY9" fmla="*/ 15967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771446" h="6858000">
                <a:moveTo>
                  <a:pt x="1422188" y="0"/>
                </a:moveTo>
                <a:lnTo>
                  <a:pt x="8349258" y="0"/>
                </a:lnTo>
                <a:lnTo>
                  <a:pt x="8502224" y="159673"/>
                </a:lnTo>
                <a:cubicBezTo>
                  <a:pt x="9290813" y="1023162"/>
                  <a:pt x="9771446" y="2170221"/>
                  <a:pt x="9771446" y="3429001"/>
                </a:cubicBezTo>
                <a:cubicBezTo>
                  <a:pt x="9771446" y="4687781"/>
                  <a:pt x="9290813" y="5834840"/>
                  <a:pt x="8502224" y="6698330"/>
                </a:cubicBezTo>
                <a:lnTo>
                  <a:pt x="8349260" y="6858000"/>
                </a:lnTo>
                <a:lnTo>
                  <a:pt x="1422186" y="6858000"/>
                </a:lnTo>
                <a:lnTo>
                  <a:pt x="1269223" y="6698330"/>
                </a:lnTo>
                <a:cubicBezTo>
                  <a:pt x="480633" y="5834840"/>
                  <a:pt x="0" y="4687781"/>
                  <a:pt x="0" y="3429001"/>
                </a:cubicBezTo>
                <a:cubicBezTo>
                  <a:pt x="0" y="2170221"/>
                  <a:pt x="480633" y="1023162"/>
                  <a:pt x="1269223" y="159673"/>
                </a:cubicBezTo>
                <a:close/>
              </a:path>
            </a:pathLst>
          </a:custGeom>
          <a:solidFill>
            <a:schemeClr val="bg1">
              <a:lumMod val="85000"/>
              <a:alpha val="6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Zástupný obsah 4">
            <a:extLst>
              <a:ext uri="{FF2B5EF4-FFF2-40B4-BE49-F238E27FC236}">
                <a16:creationId xmlns:a16="http://schemas.microsoft.com/office/drawing/2014/main" id="{681FD9E4-493D-4D11-98A6-DE6F4459A2F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60" b="6898"/>
          <a:stretch/>
        </p:blipFill>
        <p:spPr>
          <a:xfrm>
            <a:off x="1460597" y="10"/>
            <a:ext cx="9270806" cy="6857990"/>
          </a:xfrm>
          <a:custGeom>
            <a:avLst/>
            <a:gdLst/>
            <a:ahLst/>
            <a:cxnLst/>
            <a:rect l="l" t="t" r="r" b="b"/>
            <a:pathLst>
              <a:path w="9270806" h="6858000">
                <a:moveTo>
                  <a:pt x="1503712" y="0"/>
                </a:moveTo>
                <a:lnTo>
                  <a:pt x="7767094" y="0"/>
                </a:lnTo>
                <a:lnTo>
                  <a:pt x="7913128" y="139721"/>
                </a:lnTo>
                <a:cubicBezTo>
                  <a:pt x="8751971" y="981521"/>
                  <a:pt x="9270806" y="2144457"/>
                  <a:pt x="9270806" y="3429000"/>
                </a:cubicBezTo>
                <a:cubicBezTo>
                  <a:pt x="9270806" y="4713544"/>
                  <a:pt x="8751971" y="5876479"/>
                  <a:pt x="7913128" y="6718279"/>
                </a:cubicBezTo>
                <a:lnTo>
                  <a:pt x="7767094" y="6858000"/>
                </a:lnTo>
                <a:lnTo>
                  <a:pt x="1503712" y="6858000"/>
                </a:lnTo>
                <a:lnTo>
                  <a:pt x="1357679" y="6718279"/>
                </a:lnTo>
                <a:cubicBezTo>
                  <a:pt x="518835" y="5876479"/>
                  <a:pt x="0" y="4713544"/>
                  <a:pt x="0" y="3429000"/>
                </a:cubicBezTo>
                <a:cubicBezTo>
                  <a:pt x="0" y="2144457"/>
                  <a:pt x="518835" y="981521"/>
                  <a:pt x="1357679" y="139721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2466579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8B015A3-909F-40F3-A009-DD9773594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Srovnání menšiny neslyšících a jiných menšin</a:t>
            </a:r>
            <a:endParaRPr lang="cs-CZ" dirty="0"/>
          </a:p>
        </p:txBody>
      </p:sp>
      <p:sp>
        <p:nvSpPr>
          <p:cNvPr id="11" name="Ovál 10">
            <a:extLst>
              <a:ext uri="{FF2B5EF4-FFF2-40B4-BE49-F238E27FC236}">
                <a16:creationId xmlns:a16="http://schemas.microsoft.com/office/drawing/2014/main" id="{BD21D13C-F8AA-4DBD-A038-9CE8FDBFBCE0}"/>
              </a:ext>
            </a:extLst>
          </p:cNvPr>
          <p:cNvSpPr/>
          <p:nvPr/>
        </p:nvSpPr>
        <p:spPr>
          <a:xfrm>
            <a:off x="1049720" y="2669626"/>
            <a:ext cx="3995246" cy="305851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menšina neslyšících</a:t>
            </a:r>
          </a:p>
        </p:txBody>
      </p:sp>
      <p:sp>
        <p:nvSpPr>
          <p:cNvPr id="12" name="Ovál 11">
            <a:extLst>
              <a:ext uri="{FF2B5EF4-FFF2-40B4-BE49-F238E27FC236}">
                <a16:creationId xmlns:a16="http://schemas.microsoft.com/office/drawing/2014/main" id="{B3C848C0-730D-42E5-963F-7E44B03C572E}"/>
              </a:ext>
            </a:extLst>
          </p:cNvPr>
          <p:cNvSpPr/>
          <p:nvPr/>
        </p:nvSpPr>
        <p:spPr>
          <a:xfrm>
            <a:off x="7332278" y="2665221"/>
            <a:ext cx="3995246" cy="2951709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EEB86125-DBEC-42D9-8E8D-79CA33661BE8}"/>
              </a:ext>
            </a:extLst>
          </p:cNvPr>
          <p:cNvSpPr txBox="1"/>
          <p:nvPr/>
        </p:nvSpPr>
        <p:spPr>
          <a:xfrm>
            <a:off x="7930053" y="2899057"/>
            <a:ext cx="27510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>
                <a:solidFill>
                  <a:schemeClr val="bg1"/>
                </a:solidFill>
              </a:rPr>
              <a:t>jiné menšiny </a:t>
            </a:r>
          </a:p>
          <a:p>
            <a:pPr algn="ctr"/>
            <a:r>
              <a:rPr lang="cs-CZ" dirty="0">
                <a:solidFill>
                  <a:schemeClr val="bg1"/>
                </a:solidFill>
              </a:rPr>
              <a:t>(např. Romů, </a:t>
            </a:r>
            <a:r>
              <a:rPr lang="cs-CZ" dirty="0" err="1">
                <a:solidFill>
                  <a:schemeClr val="bg1"/>
                </a:solidFill>
              </a:rPr>
              <a:t>Čínanů</a:t>
            </a:r>
            <a:r>
              <a:rPr lang="cs-CZ" dirty="0">
                <a:solidFill>
                  <a:schemeClr val="bg1"/>
                </a:solidFill>
              </a:rPr>
              <a:t> atd.</a:t>
            </a:r>
          </a:p>
        </p:txBody>
      </p:sp>
      <p:sp>
        <p:nvSpPr>
          <p:cNvPr id="14" name="Ovál 13">
            <a:extLst>
              <a:ext uri="{FF2B5EF4-FFF2-40B4-BE49-F238E27FC236}">
                <a16:creationId xmlns:a16="http://schemas.microsoft.com/office/drawing/2014/main" id="{2EE672DD-3F93-478E-AB53-A301EE2F73BE}"/>
              </a:ext>
            </a:extLst>
          </p:cNvPr>
          <p:cNvSpPr/>
          <p:nvPr/>
        </p:nvSpPr>
        <p:spPr>
          <a:xfrm>
            <a:off x="7630510" y="4141076"/>
            <a:ext cx="851338" cy="798786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Ovál 14">
            <a:extLst>
              <a:ext uri="{FF2B5EF4-FFF2-40B4-BE49-F238E27FC236}">
                <a16:creationId xmlns:a16="http://schemas.microsoft.com/office/drawing/2014/main" id="{D77553DA-DBB1-4610-A4D3-9056897034B7}"/>
              </a:ext>
            </a:extLst>
          </p:cNvPr>
          <p:cNvSpPr/>
          <p:nvPr/>
        </p:nvSpPr>
        <p:spPr>
          <a:xfrm>
            <a:off x="8734097" y="3752193"/>
            <a:ext cx="851338" cy="79878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Ovál 15">
            <a:extLst>
              <a:ext uri="{FF2B5EF4-FFF2-40B4-BE49-F238E27FC236}">
                <a16:creationId xmlns:a16="http://schemas.microsoft.com/office/drawing/2014/main" id="{553615C3-91CE-425E-B10F-CEB552C21DE5}"/>
              </a:ext>
            </a:extLst>
          </p:cNvPr>
          <p:cNvSpPr/>
          <p:nvPr/>
        </p:nvSpPr>
        <p:spPr>
          <a:xfrm>
            <a:off x="9479017" y="4602301"/>
            <a:ext cx="851338" cy="788274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Ovál 16">
            <a:extLst>
              <a:ext uri="{FF2B5EF4-FFF2-40B4-BE49-F238E27FC236}">
                <a16:creationId xmlns:a16="http://schemas.microsoft.com/office/drawing/2014/main" id="{AB50F761-26B1-4A34-A4B2-2EEE0213E9BC}"/>
              </a:ext>
            </a:extLst>
          </p:cNvPr>
          <p:cNvSpPr/>
          <p:nvPr/>
        </p:nvSpPr>
        <p:spPr>
          <a:xfrm>
            <a:off x="9942786" y="3516445"/>
            <a:ext cx="798786" cy="798786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TextovéPole 19">
            <a:extLst>
              <a:ext uri="{FF2B5EF4-FFF2-40B4-BE49-F238E27FC236}">
                <a16:creationId xmlns:a16="http://schemas.microsoft.com/office/drawing/2014/main" id="{76AEDEF7-C67D-4C1A-A396-17EB70202C4C}"/>
              </a:ext>
            </a:extLst>
          </p:cNvPr>
          <p:cNvSpPr txBox="1"/>
          <p:nvPr/>
        </p:nvSpPr>
        <p:spPr>
          <a:xfrm>
            <a:off x="5087007" y="2070593"/>
            <a:ext cx="27510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dirty="0"/>
              <a:t>Jaké rozdíly?</a:t>
            </a:r>
          </a:p>
        </p:txBody>
      </p:sp>
      <p:sp>
        <p:nvSpPr>
          <p:cNvPr id="21" name="TextovéPole 20">
            <a:extLst>
              <a:ext uri="{FF2B5EF4-FFF2-40B4-BE49-F238E27FC236}">
                <a16:creationId xmlns:a16="http://schemas.microsoft.com/office/drawing/2014/main" id="{203F2622-9B32-4EB6-96F1-16D256AA0A0D}"/>
              </a:ext>
            </a:extLst>
          </p:cNvPr>
          <p:cNvSpPr txBox="1"/>
          <p:nvPr/>
        </p:nvSpPr>
        <p:spPr>
          <a:xfrm>
            <a:off x="6009288" y="3915838"/>
            <a:ext cx="122971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5400" b="1" dirty="0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28084699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8B015A3-909F-40F3-A009-DD9773594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Srovnání menšiny neslyšících a jiných menšin</a:t>
            </a:r>
            <a:endParaRPr lang="cs-CZ" dirty="0"/>
          </a:p>
        </p:txBody>
      </p:sp>
      <p:sp>
        <p:nvSpPr>
          <p:cNvPr id="11" name="Ovál 10">
            <a:extLst>
              <a:ext uri="{FF2B5EF4-FFF2-40B4-BE49-F238E27FC236}">
                <a16:creationId xmlns:a16="http://schemas.microsoft.com/office/drawing/2014/main" id="{BD21D13C-F8AA-4DBD-A038-9CE8FDBFBCE0}"/>
              </a:ext>
            </a:extLst>
          </p:cNvPr>
          <p:cNvSpPr/>
          <p:nvPr/>
        </p:nvSpPr>
        <p:spPr>
          <a:xfrm>
            <a:off x="1049720" y="2669626"/>
            <a:ext cx="3995246" cy="305851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menšina neslyšících</a:t>
            </a:r>
          </a:p>
        </p:txBody>
      </p:sp>
      <p:sp>
        <p:nvSpPr>
          <p:cNvPr id="12" name="Ovál 11">
            <a:extLst>
              <a:ext uri="{FF2B5EF4-FFF2-40B4-BE49-F238E27FC236}">
                <a16:creationId xmlns:a16="http://schemas.microsoft.com/office/drawing/2014/main" id="{B3C848C0-730D-42E5-963F-7E44B03C572E}"/>
              </a:ext>
            </a:extLst>
          </p:cNvPr>
          <p:cNvSpPr/>
          <p:nvPr/>
        </p:nvSpPr>
        <p:spPr>
          <a:xfrm>
            <a:off x="7332278" y="2665221"/>
            <a:ext cx="3995246" cy="2951709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EEB86125-DBEC-42D9-8E8D-79CA33661BE8}"/>
              </a:ext>
            </a:extLst>
          </p:cNvPr>
          <p:cNvSpPr txBox="1"/>
          <p:nvPr/>
        </p:nvSpPr>
        <p:spPr>
          <a:xfrm>
            <a:off x="7930053" y="2899057"/>
            <a:ext cx="27510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>
                <a:solidFill>
                  <a:schemeClr val="bg1"/>
                </a:solidFill>
              </a:rPr>
              <a:t>jiné menšiny </a:t>
            </a:r>
          </a:p>
          <a:p>
            <a:pPr algn="ctr"/>
            <a:r>
              <a:rPr lang="cs-CZ" dirty="0">
                <a:solidFill>
                  <a:schemeClr val="bg1"/>
                </a:solidFill>
              </a:rPr>
              <a:t>(např. Romů, </a:t>
            </a:r>
            <a:r>
              <a:rPr lang="cs-CZ" dirty="0" err="1">
                <a:solidFill>
                  <a:schemeClr val="bg1"/>
                </a:solidFill>
              </a:rPr>
              <a:t>Čínanů</a:t>
            </a:r>
            <a:r>
              <a:rPr lang="cs-CZ" dirty="0">
                <a:solidFill>
                  <a:schemeClr val="bg1"/>
                </a:solidFill>
              </a:rPr>
              <a:t> atd.</a:t>
            </a:r>
          </a:p>
        </p:txBody>
      </p:sp>
      <p:sp>
        <p:nvSpPr>
          <p:cNvPr id="14" name="Ovál 13">
            <a:extLst>
              <a:ext uri="{FF2B5EF4-FFF2-40B4-BE49-F238E27FC236}">
                <a16:creationId xmlns:a16="http://schemas.microsoft.com/office/drawing/2014/main" id="{2EE672DD-3F93-478E-AB53-A301EE2F73BE}"/>
              </a:ext>
            </a:extLst>
          </p:cNvPr>
          <p:cNvSpPr/>
          <p:nvPr/>
        </p:nvSpPr>
        <p:spPr>
          <a:xfrm>
            <a:off x="7630510" y="4141076"/>
            <a:ext cx="851338" cy="798786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Ovál 14">
            <a:extLst>
              <a:ext uri="{FF2B5EF4-FFF2-40B4-BE49-F238E27FC236}">
                <a16:creationId xmlns:a16="http://schemas.microsoft.com/office/drawing/2014/main" id="{D77553DA-DBB1-4610-A4D3-9056897034B7}"/>
              </a:ext>
            </a:extLst>
          </p:cNvPr>
          <p:cNvSpPr/>
          <p:nvPr/>
        </p:nvSpPr>
        <p:spPr>
          <a:xfrm>
            <a:off x="8734097" y="3752193"/>
            <a:ext cx="851338" cy="79878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Ovál 15">
            <a:extLst>
              <a:ext uri="{FF2B5EF4-FFF2-40B4-BE49-F238E27FC236}">
                <a16:creationId xmlns:a16="http://schemas.microsoft.com/office/drawing/2014/main" id="{553615C3-91CE-425E-B10F-CEB552C21DE5}"/>
              </a:ext>
            </a:extLst>
          </p:cNvPr>
          <p:cNvSpPr/>
          <p:nvPr/>
        </p:nvSpPr>
        <p:spPr>
          <a:xfrm>
            <a:off x="9479017" y="4602301"/>
            <a:ext cx="851338" cy="788274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Ovál 16">
            <a:extLst>
              <a:ext uri="{FF2B5EF4-FFF2-40B4-BE49-F238E27FC236}">
                <a16:creationId xmlns:a16="http://schemas.microsoft.com/office/drawing/2014/main" id="{AB50F761-26B1-4A34-A4B2-2EEE0213E9BC}"/>
              </a:ext>
            </a:extLst>
          </p:cNvPr>
          <p:cNvSpPr/>
          <p:nvPr/>
        </p:nvSpPr>
        <p:spPr>
          <a:xfrm>
            <a:off x="9942786" y="3516445"/>
            <a:ext cx="798786" cy="798786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TextovéPole 19">
            <a:extLst>
              <a:ext uri="{FF2B5EF4-FFF2-40B4-BE49-F238E27FC236}">
                <a16:creationId xmlns:a16="http://schemas.microsoft.com/office/drawing/2014/main" id="{76AEDEF7-C67D-4C1A-A396-17EB70202C4C}"/>
              </a:ext>
            </a:extLst>
          </p:cNvPr>
          <p:cNvSpPr txBox="1"/>
          <p:nvPr/>
        </p:nvSpPr>
        <p:spPr>
          <a:xfrm>
            <a:off x="4677102" y="2086423"/>
            <a:ext cx="34999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dirty="0"/>
              <a:t>Co mají stejné?</a:t>
            </a:r>
          </a:p>
        </p:txBody>
      </p:sp>
      <p:sp>
        <p:nvSpPr>
          <p:cNvPr id="21" name="TextovéPole 20">
            <a:extLst>
              <a:ext uri="{FF2B5EF4-FFF2-40B4-BE49-F238E27FC236}">
                <a16:creationId xmlns:a16="http://schemas.microsoft.com/office/drawing/2014/main" id="{203F2622-9B32-4EB6-96F1-16D256AA0A0D}"/>
              </a:ext>
            </a:extLst>
          </p:cNvPr>
          <p:cNvSpPr txBox="1"/>
          <p:nvPr/>
        </p:nvSpPr>
        <p:spPr>
          <a:xfrm>
            <a:off x="6009288" y="3915838"/>
            <a:ext cx="122971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5400" b="1" dirty="0"/>
              <a:t>=</a:t>
            </a:r>
          </a:p>
        </p:txBody>
      </p:sp>
    </p:spTree>
    <p:extLst>
      <p:ext uri="{BB962C8B-B14F-4D97-AF65-F5344CB8AC3E}">
        <p14:creationId xmlns:p14="http://schemas.microsoft.com/office/powerpoint/2010/main" val="12657937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9F12309-0E1B-4FDE-8760-4BE1549E60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5" name="Zástupný obsah 4">
            <a:extLst>
              <a:ext uri="{FF2B5EF4-FFF2-40B4-BE49-F238E27FC236}">
                <a16:creationId xmlns:a16="http://schemas.microsoft.com/office/drawing/2014/main" id="{39493270-BB05-4F12-85C9-C6327FCC6AD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6324" y="0"/>
            <a:ext cx="8816340" cy="6560820"/>
          </a:xfrm>
        </p:spPr>
      </p:pic>
    </p:spTree>
    <p:extLst>
      <p:ext uri="{BB962C8B-B14F-4D97-AF65-F5344CB8AC3E}">
        <p14:creationId xmlns:p14="http://schemas.microsoft.com/office/powerpoint/2010/main" val="30483274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D96A622-7281-479B-8379-282F354CD9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Audiologický aspekt</a:t>
            </a:r>
            <a:endParaRPr lang="cs-CZ" dirty="0"/>
          </a:p>
        </p:txBody>
      </p:sp>
      <p:pic>
        <p:nvPicPr>
          <p:cNvPr id="4" name="Zástupný obsah 3">
            <a:extLst>
              <a:ext uri="{FF2B5EF4-FFF2-40B4-BE49-F238E27FC236}">
                <a16:creationId xmlns:a16="http://schemas.microsoft.com/office/drawing/2014/main" id="{ADE75436-A16F-4AED-8700-BAF474D44B14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609403" y="817645"/>
            <a:ext cx="3414713" cy="5514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08273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3ADCE81-4459-40B5-9A89-13B19766BD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obsah 3">
            <a:extLst>
              <a:ext uri="{FF2B5EF4-FFF2-40B4-BE49-F238E27FC236}">
                <a16:creationId xmlns:a16="http://schemas.microsoft.com/office/drawing/2014/main" id="{3F95A1A4-6E9D-4EB2-8693-C093E3A325DD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9900" y="759372"/>
            <a:ext cx="6172200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75293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657878-5953-465C-BDC3-0FB31324FF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Lingvistický aspekt</a:t>
            </a:r>
            <a:endParaRPr lang="cs-CZ" dirty="0"/>
          </a:p>
        </p:txBody>
      </p:sp>
      <p:pic>
        <p:nvPicPr>
          <p:cNvPr id="4" name="Zástupný obsah 3">
            <a:extLst>
              <a:ext uri="{FF2B5EF4-FFF2-40B4-BE49-F238E27FC236}">
                <a16:creationId xmlns:a16="http://schemas.microsoft.com/office/drawing/2014/main" id="{C1F532EF-389C-41EF-AABF-C69673FE5FA0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882673" y="671512"/>
            <a:ext cx="3414713" cy="5514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08567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3ADCE81-4459-40B5-9A89-13B19766BD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obsah 3">
            <a:extLst>
              <a:ext uri="{FF2B5EF4-FFF2-40B4-BE49-F238E27FC236}">
                <a16:creationId xmlns:a16="http://schemas.microsoft.com/office/drawing/2014/main" id="{3F95A1A4-6E9D-4EB2-8693-C093E3A325DD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9900" y="759372"/>
            <a:ext cx="6172200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71164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888ABE9-3903-4B49-934C-F9A07832E6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Sociální aspekt</a:t>
            </a:r>
            <a:endParaRPr lang="cs-CZ" dirty="0"/>
          </a:p>
        </p:txBody>
      </p:sp>
      <p:pic>
        <p:nvPicPr>
          <p:cNvPr id="4" name="Zástupný obsah 3">
            <a:extLst>
              <a:ext uri="{FF2B5EF4-FFF2-40B4-BE49-F238E27FC236}">
                <a16:creationId xmlns:a16="http://schemas.microsoft.com/office/drawing/2014/main" id="{B5E42D32-2614-4FCE-89A2-E7AD71D53843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57324" y="2787021"/>
            <a:ext cx="7115175" cy="1057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15326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3ADCE81-4459-40B5-9A89-13B19766BD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obsah 3">
            <a:extLst>
              <a:ext uri="{FF2B5EF4-FFF2-40B4-BE49-F238E27FC236}">
                <a16:creationId xmlns:a16="http://schemas.microsoft.com/office/drawing/2014/main" id="{3F95A1A4-6E9D-4EB2-8693-C093E3A325DD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9900" y="759372"/>
            <a:ext cx="6172200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46483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C894BC4-2EC4-47B8-8F2D-4C3DA4E233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Politický aspekt</a:t>
            </a:r>
            <a:endParaRPr lang="cs-CZ" dirty="0"/>
          </a:p>
        </p:txBody>
      </p:sp>
      <p:pic>
        <p:nvPicPr>
          <p:cNvPr id="4" name="Zástupný obsah 3">
            <a:extLst>
              <a:ext uri="{FF2B5EF4-FFF2-40B4-BE49-F238E27FC236}">
                <a16:creationId xmlns:a16="http://schemas.microsoft.com/office/drawing/2014/main" id="{B5D9D0A3-6ECB-4D99-8B1B-488C3AC75E2D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72594" y="2850356"/>
            <a:ext cx="7100888" cy="1157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723660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53</Words>
  <Application>Microsoft Office PowerPoint</Application>
  <PresentationFormat>Širokoúhlá obrazovka</PresentationFormat>
  <Paragraphs>16</Paragraphs>
  <Slides>13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Motiv Office</vt:lpstr>
      <vt:lpstr>Prezentace aplikace PowerPoint</vt:lpstr>
      <vt:lpstr>Prezentace aplikace PowerPoint</vt:lpstr>
      <vt:lpstr>Audiologický aspekt</vt:lpstr>
      <vt:lpstr>Prezentace aplikace PowerPoint</vt:lpstr>
      <vt:lpstr>Lingvistický aspekt</vt:lpstr>
      <vt:lpstr>Prezentace aplikace PowerPoint</vt:lpstr>
      <vt:lpstr>Sociální aspekt</vt:lpstr>
      <vt:lpstr>Prezentace aplikace PowerPoint</vt:lpstr>
      <vt:lpstr>Politický aspekt</vt:lpstr>
      <vt:lpstr>Prezentace aplikace PowerPoint</vt:lpstr>
      <vt:lpstr>Prezentace aplikace PowerPoint</vt:lpstr>
      <vt:lpstr>Srovnání menšiny neslyšících a jiných menšin</vt:lpstr>
      <vt:lpstr>Srovnání menšiny neslyšících a jiných menšin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Nováková, Radka</dc:creator>
  <cp:lastModifiedBy>Nováková, Radka</cp:lastModifiedBy>
  <cp:revision>4</cp:revision>
  <dcterms:created xsi:type="dcterms:W3CDTF">2020-10-20T18:35:43Z</dcterms:created>
  <dcterms:modified xsi:type="dcterms:W3CDTF">2020-10-20T19:54:41Z</dcterms:modified>
</cp:coreProperties>
</file>