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3" r:id="rId8"/>
    <p:sldId id="267" r:id="rId9"/>
    <p:sldId id="264" r:id="rId10"/>
    <p:sldId id="265" r:id="rId11"/>
    <p:sldId id="261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129" autoAdjust="0"/>
  </p:normalViewPr>
  <p:slideViewPr>
    <p:cSldViewPr>
      <p:cViewPr>
        <p:scale>
          <a:sx n="94" d="100"/>
          <a:sy n="94" d="100"/>
        </p:scale>
        <p:origin x="13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7BC47C5-9DD0-40CF-8471-1BA59CB1768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5F7686C-7B4C-4B5D-A0A0-0D0B996CE79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pais.es/" TargetMode="External"/><Relationship Id="rId2" Type="http://schemas.openxmlformats.org/officeDocument/2006/relationships/hyperlink" Target="http://elpais.com/tag/caso_ere_andalucia/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mundo.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pais.es/" TargetMode="External"/><Relationship Id="rId2" Type="http://schemas.openxmlformats.org/officeDocument/2006/relationships/hyperlink" Target="http://elpais.com/tag/picos_de_europa/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pais.es/" TargetMode="External"/><Relationship Id="rId2" Type="http://schemas.openxmlformats.org/officeDocument/2006/relationships/hyperlink" Target="http://www.elpai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KG 1 – 11. přednáška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Příslovce</a:t>
            </a:r>
          </a:p>
          <a:p>
            <a:r>
              <a:rPr lang="cs-CZ" dirty="0" smtClean="0"/>
              <a:t>Předložky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467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Předložková spojení – částečně otevřený repertoár, různá míra ustálenosti (NGRAE):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Příslovce + předložka de: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detrás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de, </a:t>
            </a:r>
            <a:r>
              <a:rPr lang="cs-CZ" dirty="0" err="1" smtClean="0">
                <a:solidFill>
                  <a:srgbClr val="FF0000"/>
                </a:solidFill>
              </a:rPr>
              <a:t>encima</a:t>
            </a:r>
            <a:r>
              <a:rPr lang="cs-CZ" dirty="0" smtClean="0">
                <a:solidFill>
                  <a:srgbClr val="FF0000"/>
                </a:solidFill>
              </a:rPr>
              <a:t> de, </a:t>
            </a:r>
            <a:r>
              <a:rPr lang="cs-CZ" dirty="0" err="1" smtClean="0">
                <a:solidFill>
                  <a:srgbClr val="FF0000"/>
                </a:solidFill>
              </a:rPr>
              <a:t>cerca</a:t>
            </a:r>
            <a:r>
              <a:rPr lang="cs-CZ" dirty="0" smtClean="0">
                <a:solidFill>
                  <a:srgbClr val="FF0000"/>
                </a:solidFill>
              </a:rPr>
              <a:t> de, </a:t>
            </a:r>
            <a:r>
              <a:rPr lang="cs-CZ" dirty="0" err="1" smtClean="0">
                <a:solidFill>
                  <a:srgbClr val="FF0000"/>
                </a:solidFill>
              </a:rPr>
              <a:t>enfrente</a:t>
            </a:r>
            <a:r>
              <a:rPr lang="cs-CZ" dirty="0" smtClean="0">
                <a:solidFill>
                  <a:srgbClr val="FF0000"/>
                </a:solidFill>
              </a:rPr>
              <a:t> de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aparte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smtClean="0"/>
              <a:t>… (NGRAE):</a:t>
            </a:r>
          </a:p>
          <a:p>
            <a:pPr marL="0" indent="0">
              <a:buNone/>
            </a:pPr>
            <a:r>
              <a:rPr lang="cs-CZ" dirty="0" err="1"/>
              <a:t>Manos</a:t>
            </a:r>
            <a:r>
              <a:rPr lang="cs-CZ" dirty="0"/>
              <a:t> </a:t>
            </a:r>
            <a:r>
              <a:rPr lang="cs-CZ" dirty="0" err="1"/>
              <a:t>Limpias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dirty="0" err="1"/>
              <a:t>personada</a:t>
            </a:r>
            <a:r>
              <a:rPr lang="cs-CZ" dirty="0"/>
              <a:t> en </a:t>
            </a:r>
            <a:r>
              <a:rPr lang="cs-CZ" dirty="0" err="1"/>
              <a:t>este</a:t>
            </a:r>
            <a:r>
              <a:rPr lang="cs-CZ" dirty="0"/>
              <a:t> </a:t>
            </a:r>
            <a:r>
              <a:rPr lang="cs-CZ" dirty="0" err="1"/>
              <a:t>momento</a:t>
            </a:r>
            <a:r>
              <a:rPr lang="cs-CZ" dirty="0"/>
              <a:t> en </a:t>
            </a:r>
            <a:r>
              <a:rPr lang="cs-CZ" dirty="0" err="1"/>
              <a:t>decenas</a:t>
            </a:r>
            <a:r>
              <a:rPr lang="cs-CZ" dirty="0"/>
              <a:t> de </a:t>
            </a:r>
            <a:r>
              <a:rPr lang="cs-CZ" dirty="0" err="1"/>
              <a:t>procedimientos</a:t>
            </a:r>
            <a:r>
              <a:rPr lang="cs-CZ" dirty="0"/>
              <a:t>: </a:t>
            </a:r>
            <a:r>
              <a:rPr lang="cs-CZ" dirty="0" err="1">
                <a:solidFill>
                  <a:srgbClr val="FF0000"/>
                </a:solidFill>
              </a:rPr>
              <a:t>aparte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de</a:t>
            </a:r>
            <a:r>
              <a:rPr lang="cs-CZ" dirty="0" err="1"/>
              <a:t>l</a:t>
            </a:r>
            <a:r>
              <a:rPr lang="cs-CZ" dirty="0"/>
              <a:t> </a:t>
            </a:r>
            <a:r>
              <a:rPr lang="cs-CZ" dirty="0" err="1"/>
              <a:t>caso</a:t>
            </a:r>
            <a:r>
              <a:rPr lang="cs-CZ" dirty="0"/>
              <a:t> </a:t>
            </a:r>
            <a:r>
              <a:rPr lang="cs-CZ" dirty="0" err="1"/>
              <a:t>Nóos</a:t>
            </a:r>
            <a:r>
              <a:rPr lang="cs-CZ" dirty="0"/>
              <a:t>, </a:t>
            </a:r>
            <a:r>
              <a:rPr lang="cs-CZ" dirty="0" err="1"/>
              <a:t>lo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en el </a:t>
            </a:r>
            <a:r>
              <a:rPr lang="cs-CZ" dirty="0" err="1"/>
              <a:t>tema</a:t>
            </a:r>
            <a:r>
              <a:rPr lang="cs-CZ" dirty="0"/>
              <a:t> de </a:t>
            </a:r>
            <a:r>
              <a:rPr lang="cs-CZ" dirty="0">
                <a:solidFill>
                  <a:schemeClr val="tx1"/>
                </a:solidFill>
                <a:hlinkClick r:id="rId2"/>
              </a:rPr>
              <a:t>los ERE de </a:t>
            </a:r>
            <a:r>
              <a:rPr lang="cs-CZ" dirty="0" err="1" smtClean="0">
                <a:solidFill>
                  <a:schemeClr val="tx1"/>
                </a:solidFill>
                <a:hlinkClick r:id="rId2"/>
              </a:rPr>
              <a:t>Andalucía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C</a:t>
            </a:r>
            <a:r>
              <a:rPr lang="es-ES" dirty="0" smtClean="0">
                <a:solidFill>
                  <a:srgbClr val="FF0000"/>
                </a:solidFill>
              </a:rPr>
              <a:t>erca </a:t>
            </a:r>
            <a:r>
              <a:rPr lang="es-ES" dirty="0">
                <a:solidFill>
                  <a:srgbClr val="FF0000"/>
                </a:solidFill>
              </a:rPr>
              <a:t>d</a:t>
            </a:r>
            <a:r>
              <a:rPr lang="es-ES" dirty="0"/>
              <a:t>el faro se ha erigido un espectacular </a:t>
            </a:r>
            <a:r>
              <a:rPr lang="es-ES" dirty="0" smtClean="0"/>
              <a:t>mirador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smtClean="0">
                <a:hlinkClick r:id="rId3"/>
              </a:rPr>
              <a:t>www.elpais.es</a:t>
            </a:r>
            <a:r>
              <a:rPr lang="cs-CZ" dirty="0" smtClean="0"/>
              <a:t>, 26. 4. 2016)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Předložka + substantivum</a:t>
            </a:r>
            <a:r>
              <a:rPr lang="cs-CZ" dirty="0" smtClean="0">
                <a:solidFill>
                  <a:srgbClr val="FF0000"/>
                </a:solidFill>
              </a:rPr>
              <a:t>: a </a:t>
            </a:r>
            <a:r>
              <a:rPr lang="cs-CZ" dirty="0" err="1" smtClean="0">
                <a:solidFill>
                  <a:srgbClr val="FF0000"/>
                </a:solidFill>
              </a:rPr>
              <a:t>distancia</a:t>
            </a:r>
            <a:r>
              <a:rPr lang="cs-CZ" dirty="0" smtClean="0">
                <a:solidFill>
                  <a:srgbClr val="FF0000"/>
                </a:solidFill>
              </a:rPr>
              <a:t>, a la </a:t>
            </a:r>
            <a:r>
              <a:rPr lang="cs-CZ" dirty="0" err="1" smtClean="0">
                <a:solidFill>
                  <a:srgbClr val="FF0000"/>
                </a:solidFill>
              </a:rPr>
              <a:t>derecha</a:t>
            </a:r>
            <a:r>
              <a:rPr lang="cs-CZ" dirty="0" smtClean="0">
                <a:solidFill>
                  <a:srgbClr val="FF0000"/>
                </a:solidFill>
              </a:rPr>
              <a:t>, a la </a:t>
            </a:r>
            <a:r>
              <a:rPr lang="cs-CZ" dirty="0" err="1" smtClean="0">
                <a:solidFill>
                  <a:srgbClr val="FF0000"/>
                </a:solidFill>
              </a:rPr>
              <a:t>inversa</a:t>
            </a:r>
            <a:r>
              <a:rPr lang="cs-CZ" dirty="0" smtClean="0">
                <a:solidFill>
                  <a:srgbClr val="FF0000"/>
                </a:solidFill>
              </a:rPr>
              <a:t>, a </a:t>
            </a:r>
            <a:r>
              <a:rPr lang="cs-CZ" dirty="0" err="1" smtClean="0">
                <a:solidFill>
                  <a:srgbClr val="FF0000"/>
                </a:solidFill>
              </a:rPr>
              <a:t>efecto</a:t>
            </a:r>
            <a:r>
              <a:rPr lang="cs-CZ" dirty="0" smtClean="0">
                <a:solidFill>
                  <a:srgbClr val="FF0000"/>
                </a:solidFill>
              </a:rPr>
              <a:t> de, con (el) objeto de, </a:t>
            </a:r>
            <a:r>
              <a:rPr lang="cs-CZ" dirty="0" err="1" smtClean="0">
                <a:solidFill>
                  <a:srgbClr val="FF0000"/>
                </a:solidFill>
              </a:rPr>
              <a:t>por</a:t>
            </a:r>
            <a:r>
              <a:rPr lang="cs-CZ" dirty="0" smtClean="0">
                <a:solidFill>
                  <a:srgbClr val="FF0000"/>
                </a:solidFill>
              </a:rPr>
              <a:t> (la)</a:t>
            </a:r>
            <a:r>
              <a:rPr lang="cs-CZ" dirty="0" err="1" smtClean="0">
                <a:solidFill>
                  <a:srgbClr val="FF0000"/>
                </a:solidFill>
              </a:rPr>
              <a:t>vía</a:t>
            </a:r>
            <a:r>
              <a:rPr lang="cs-CZ" dirty="0" smtClean="0">
                <a:solidFill>
                  <a:srgbClr val="FF0000"/>
                </a:solidFill>
              </a:rPr>
              <a:t> de…: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Estaba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a la </a:t>
            </a:r>
            <a:r>
              <a:rPr lang="cs-CZ" dirty="0" err="1" smtClean="0">
                <a:solidFill>
                  <a:srgbClr val="FF0000"/>
                </a:solidFill>
              </a:rPr>
              <a:t>derecha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 la </a:t>
            </a:r>
            <a:r>
              <a:rPr lang="cs-CZ" dirty="0" err="1" smtClean="0"/>
              <a:t>mesa</a:t>
            </a:r>
            <a:r>
              <a:rPr lang="cs-CZ" dirty="0" smtClean="0"/>
              <a:t>. (NGRAE)</a:t>
            </a:r>
          </a:p>
          <a:p>
            <a:pPr marL="0" indent="0">
              <a:buNone/>
            </a:pPr>
            <a:r>
              <a:rPr lang="es-ES" dirty="0"/>
              <a:t>El descenso se </a:t>
            </a:r>
            <a:r>
              <a:rPr lang="es-ES" dirty="0" smtClean="0"/>
              <a:t>produce</a:t>
            </a:r>
            <a:r>
              <a:rPr lang="cs-CZ" dirty="0" smtClean="0"/>
              <a:t> </a:t>
            </a:r>
            <a:r>
              <a:rPr lang="es-ES" dirty="0" smtClean="0">
                <a:solidFill>
                  <a:srgbClr val="FF0000"/>
                </a:solidFill>
              </a:rPr>
              <a:t>a </a:t>
            </a:r>
            <a:r>
              <a:rPr lang="es-ES" dirty="0">
                <a:solidFill>
                  <a:srgbClr val="FF0000"/>
                </a:solidFill>
              </a:rPr>
              <a:t>causa de</a:t>
            </a:r>
            <a:r>
              <a:rPr lang="es-ES" dirty="0"/>
              <a:t>l paso de un frente </a:t>
            </a:r>
            <a:r>
              <a:rPr lang="es-ES" dirty="0" smtClean="0"/>
              <a:t>frío</a:t>
            </a:r>
            <a:r>
              <a:rPr lang="cs-CZ" dirty="0" smtClean="0"/>
              <a:t>… (</a:t>
            </a:r>
            <a:r>
              <a:rPr lang="cs-CZ" dirty="0" smtClean="0">
                <a:hlinkClick r:id="rId3"/>
              </a:rPr>
              <a:t>www.elpais.es</a:t>
            </a:r>
            <a:r>
              <a:rPr lang="cs-CZ" dirty="0" smtClean="0"/>
              <a:t>, 26. 4. 2017)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37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Zdvojené předložky:</a:t>
            </a:r>
          </a:p>
          <a:p>
            <a:pPr marL="0" indent="0">
              <a:buNone/>
            </a:pPr>
            <a:r>
              <a:rPr lang="cs-CZ" dirty="0" err="1" smtClean="0"/>
              <a:t>Iba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C00000"/>
                </a:solidFill>
              </a:rPr>
              <a:t>por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entre</a:t>
            </a:r>
            <a:r>
              <a:rPr lang="cs-CZ" dirty="0" smtClean="0"/>
              <a:t> los </a:t>
            </a:r>
            <a:r>
              <a:rPr lang="cs-CZ" dirty="0" err="1" smtClean="0"/>
              <a:t>árboles</a:t>
            </a:r>
            <a:r>
              <a:rPr lang="cs-CZ" dirty="0" smtClean="0"/>
              <a:t> (NGRAE)</a:t>
            </a:r>
          </a:p>
          <a:p>
            <a:pPr marL="0" indent="0">
              <a:buNone/>
            </a:pPr>
            <a:r>
              <a:rPr lang="cs-CZ" dirty="0" err="1" smtClean="0"/>
              <a:t>Salió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de </a:t>
            </a:r>
            <a:r>
              <a:rPr lang="cs-CZ" dirty="0" err="1" smtClean="0">
                <a:solidFill>
                  <a:srgbClr val="C00000"/>
                </a:solidFill>
              </a:rPr>
              <a:t>entre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unos </a:t>
            </a:r>
            <a:r>
              <a:rPr lang="cs-CZ" dirty="0" err="1" smtClean="0"/>
              <a:t>matorales</a:t>
            </a:r>
            <a:r>
              <a:rPr lang="cs-CZ" dirty="0" smtClean="0"/>
              <a:t>. (NGRAE)</a:t>
            </a:r>
          </a:p>
          <a:p>
            <a:pPr marL="0" indent="0">
              <a:buNone/>
            </a:pPr>
            <a:r>
              <a:rPr lang="es-ES" dirty="0"/>
              <a:t>Desplome de las temperaturas </a:t>
            </a:r>
            <a:r>
              <a:rPr lang="es-ES" dirty="0">
                <a:solidFill>
                  <a:srgbClr val="C00000"/>
                </a:solidFill>
              </a:rPr>
              <a:t>de entre </a:t>
            </a:r>
            <a:r>
              <a:rPr lang="es-ES" dirty="0"/>
              <a:t>5 y 15 grados en Península y </a:t>
            </a:r>
            <a:r>
              <a:rPr lang="es-ES" dirty="0" smtClean="0"/>
              <a:t>Baleares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26. 4. 2017)</a:t>
            </a:r>
            <a:endParaRPr lang="es-E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36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Explicitní vyjadřování vztahu mezi slovy – tzv. oslabení sdělné hodnoty španělského slovesa (Dubský):</a:t>
            </a:r>
          </a:p>
          <a:p>
            <a:pPr marL="0" indent="0">
              <a:buNone/>
            </a:pPr>
            <a:r>
              <a:rPr lang="es-ES" dirty="0"/>
              <a:t>Desde Santoña parte la magnífica ruta senderista </a:t>
            </a:r>
            <a:r>
              <a:rPr lang="es-ES" dirty="0">
                <a:solidFill>
                  <a:srgbClr val="C00000"/>
                </a:solidFill>
              </a:rPr>
              <a:t>que</a:t>
            </a:r>
            <a:r>
              <a:rPr lang="es-ES" dirty="0"/>
              <a:t> </a:t>
            </a:r>
            <a:r>
              <a:rPr lang="es-ES" dirty="0">
                <a:solidFill>
                  <a:srgbClr val="C00000"/>
                </a:solidFill>
              </a:rPr>
              <a:t>rodea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el</a:t>
            </a:r>
            <a:r>
              <a:rPr lang="es-ES" dirty="0">
                <a:solidFill>
                  <a:srgbClr val="C00000"/>
                </a:solidFill>
              </a:rPr>
              <a:t> </a:t>
            </a:r>
            <a:r>
              <a:rPr lang="es-ES" dirty="0"/>
              <a:t>monte Buciero </a:t>
            </a:r>
            <a:r>
              <a:rPr lang="es-ES" dirty="0">
                <a:solidFill>
                  <a:srgbClr val="C00000"/>
                </a:solidFill>
              </a:rPr>
              <a:t>avanzando</a:t>
            </a:r>
            <a:r>
              <a:rPr lang="es-ES" dirty="0"/>
              <a:t> entre el azul del Cantábrico y el verde de los encinares, y que conduce, desde la encrucijada de Cuatro Caminos, a la larga escalinata </a:t>
            </a:r>
            <a:r>
              <a:rPr lang="es-ES" dirty="0">
                <a:solidFill>
                  <a:srgbClr val="C00000"/>
                </a:solidFill>
              </a:rPr>
              <a:t>esculpida</a:t>
            </a:r>
            <a:r>
              <a:rPr lang="es-ES" dirty="0"/>
              <a:t> en la roca. </a:t>
            </a:r>
            <a:endParaRPr lang="cs-CZ" dirty="0" smtClean="0"/>
          </a:p>
          <a:p>
            <a:pPr marL="0" indent="0">
              <a:buNone/>
            </a:pPr>
            <a:r>
              <a:rPr lang="es-ES" dirty="0"/>
              <a:t>Familiares de los fallecidos dieron la voz de alarma el domingo al no haber regresado los montañeros de la escalada </a:t>
            </a:r>
            <a:r>
              <a:rPr lang="es-ES" dirty="0">
                <a:solidFill>
                  <a:srgbClr val="C00000"/>
                </a:solidFill>
              </a:rPr>
              <a:t>que iban a realizar </a:t>
            </a:r>
            <a:r>
              <a:rPr lang="es-ES" dirty="0"/>
              <a:t>a Picos de Europa, por lo que la Guardia Civil inició la búsqueda después de encontrar el vehículo en un aparcamiento próximo al inicio de la ascensión del Espolón del Jisu</a:t>
            </a:r>
            <a:r>
              <a:rPr lang="es-ES" dirty="0" smtClean="0"/>
              <a:t>.</a:t>
            </a:r>
            <a:r>
              <a:rPr lang="cs-CZ" sz="2800" dirty="0"/>
              <a:t> </a:t>
            </a:r>
            <a:r>
              <a:rPr lang="cs-CZ" sz="2800" dirty="0" smtClean="0"/>
              <a:t>(</a:t>
            </a:r>
            <a:r>
              <a:rPr lang="cs-CZ" sz="2800" dirty="0" smtClean="0">
                <a:hlinkClick r:id="rId2"/>
              </a:rPr>
              <a:t>www.elpais.es</a:t>
            </a:r>
            <a:r>
              <a:rPr lang="cs-CZ" sz="2800" dirty="0" smtClean="0"/>
              <a:t>. 26. 4. 2017)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642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Klasifikace (NGRAE):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Lexikální (</a:t>
            </a:r>
            <a:r>
              <a:rPr lang="cs-CZ" dirty="0" err="1" smtClean="0">
                <a:solidFill>
                  <a:srgbClr val="FF0000"/>
                </a:solidFill>
              </a:rPr>
              <a:t>deprisa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temprano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FF0000"/>
                </a:solidFill>
              </a:rPr>
              <a:t>Místa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FF0000"/>
                </a:solidFill>
              </a:rPr>
              <a:t>Času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FF0000"/>
                </a:solidFill>
              </a:rPr>
              <a:t>Způsobu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00B050"/>
                </a:solidFill>
              </a:rPr>
              <a:t>Míry (kvantifikační)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7030A0"/>
                </a:solidFill>
              </a:rPr>
              <a:t>Souhlasu, negace (</a:t>
            </a:r>
            <a:r>
              <a:rPr lang="cs-CZ" dirty="0" err="1" smtClean="0">
                <a:solidFill>
                  <a:srgbClr val="7030A0"/>
                </a:solidFill>
              </a:rPr>
              <a:t>Sí</a:t>
            </a:r>
            <a:r>
              <a:rPr lang="cs-CZ" dirty="0" smtClean="0">
                <a:solidFill>
                  <a:srgbClr val="7030A0"/>
                </a:solidFill>
              </a:rPr>
              <a:t>, no)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FF0000"/>
                </a:solidFill>
              </a:rPr>
              <a:t>(příčiny)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b) Gramatická (zájmenná):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00B050"/>
                </a:solidFill>
              </a:rPr>
              <a:t>Ukazovací: </a:t>
            </a:r>
            <a:r>
              <a:rPr lang="cs-CZ" dirty="0" err="1" smtClean="0">
                <a:solidFill>
                  <a:srgbClr val="00B050"/>
                </a:solidFill>
              </a:rPr>
              <a:t>aquí</a:t>
            </a:r>
            <a:r>
              <a:rPr lang="cs-CZ" dirty="0" smtClean="0">
                <a:solidFill>
                  <a:srgbClr val="00B050"/>
                </a:solidFill>
              </a:rPr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allá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00B050"/>
                </a:solidFill>
              </a:rPr>
              <a:t>Identifikační, </a:t>
            </a:r>
            <a:r>
              <a:rPr lang="cs-CZ" dirty="0" err="1" smtClean="0">
                <a:solidFill>
                  <a:srgbClr val="00B050"/>
                </a:solidFill>
              </a:rPr>
              <a:t>refereční</a:t>
            </a:r>
            <a:r>
              <a:rPr lang="cs-CZ" dirty="0" smtClean="0">
                <a:solidFill>
                  <a:srgbClr val="00B050"/>
                </a:solidFill>
              </a:rPr>
              <a:t> (</a:t>
            </a:r>
            <a:r>
              <a:rPr lang="cs-CZ" dirty="0" err="1" smtClean="0">
                <a:solidFill>
                  <a:srgbClr val="00B050"/>
                </a:solidFill>
              </a:rPr>
              <a:t>antes</a:t>
            </a:r>
            <a:r>
              <a:rPr lang="cs-CZ" dirty="0" smtClean="0">
                <a:solidFill>
                  <a:srgbClr val="00B050"/>
                </a:solidFill>
              </a:rPr>
              <a:t> / </a:t>
            </a:r>
            <a:r>
              <a:rPr lang="cs-CZ" dirty="0" err="1" smtClean="0">
                <a:solidFill>
                  <a:srgbClr val="00B050"/>
                </a:solidFill>
              </a:rPr>
              <a:t>después</a:t>
            </a:r>
            <a:r>
              <a:rPr lang="cs-CZ" dirty="0" smtClean="0">
                <a:solidFill>
                  <a:srgbClr val="00B050"/>
                </a:solidFill>
              </a:rPr>
              <a:t>, el </a:t>
            </a:r>
            <a:r>
              <a:rPr lang="cs-CZ" dirty="0" err="1" smtClean="0">
                <a:solidFill>
                  <a:srgbClr val="00B050"/>
                </a:solidFill>
              </a:rPr>
              <a:t>árbol</a:t>
            </a:r>
            <a:r>
              <a:rPr lang="cs-CZ" dirty="0" smtClean="0">
                <a:solidFill>
                  <a:srgbClr val="00B050"/>
                </a:solidFill>
              </a:rPr>
              <a:t> de </a:t>
            </a:r>
            <a:r>
              <a:rPr lang="cs-CZ" dirty="0" err="1" smtClean="0">
                <a:solidFill>
                  <a:srgbClr val="00B050"/>
                </a:solidFill>
              </a:rPr>
              <a:t>detrás</a:t>
            </a:r>
            <a:r>
              <a:rPr lang="cs-CZ" dirty="0" smtClean="0">
                <a:solidFill>
                  <a:srgbClr val="00B050"/>
                </a:solidFill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00B050"/>
                </a:solidFill>
              </a:rPr>
              <a:t>Tázací, zvolací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00B050"/>
                </a:solidFill>
              </a:rPr>
              <a:t>Vztažná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Vztah adverbia – 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částice: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Todo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terminó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felizmente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. –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Todo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terminó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felizmente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87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Příslovce – přídavná jména: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Příslovce –</a:t>
            </a:r>
            <a:r>
              <a:rPr lang="cs-CZ" dirty="0" err="1" smtClean="0"/>
              <a:t>mente</a:t>
            </a:r>
            <a:r>
              <a:rPr lang="cs-CZ" dirty="0" smtClean="0"/>
              <a:t> (kvalifikační)adjektiva - </a:t>
            </a:r>
            <a:r>
              <a:rPr lang="cs-CZ" dirty="0" err="1" smtClean="0">
                <a:solidFill>
                  <a:srgbClr val="FF0000"/>
                </a:solidFill>
              </a:rPr>
              <a:t>limpiamente</a:t>
            </a:r>
            <a:r>
              <a:rPr lang="cs-CZ" dirty="0" smtClean="0"/>
              <a:t>, relační pouze jsou-li užita jako kvalifikační - </a:t>
            </a:r>
            <a:r>
              <a:rPr lang="cs-CZ" dirty="0" err="1" smtClean="0">
                <a:solidFill>
                  <a:srgbClr val="FF0000"/>
                </a:solidFill>
              </a:rPr>
              <a:t>alfabéticamente</a:t>
            </a:r>
            <a:r>
              <a:rPr lang="cs-CZ" dirty="0" smtClean="0"/>
              <a:t>): </a:t>
            </a:r>
          </a:p>
          <a:p>
            <a:pPr marL="0" indent="0">
              <a:buNone/>
            </a:pPr>
            <a:r>
              <a:rPr lang="cs-CZ" dirty="0" smtClean="0"/>
              <a:t>… </a:t>
            </a:r>
            <a:r>
              <a:rPr lang="cs-CZ" dirty="0" err="1" smtClean="0"/>
              <a:t>este</a:t>
            </a:r>
            <a:r>
              <a:rPr lang="cs-CZ" dirty="0" smtClean="0"/>
              <a:t> [</a:t>
            </a:r>
            <a:r>
              <a:rPr lang="cs-CZ" dirty="0" err="1" smtClean="0"/>
              <a:t>archivo</a:t>
            </a:r>
            <a:r>
              <a:rPr lang="cs-CZ" dirty="0" smtClean="0"/>
              <a:t>]</a:t>
            </a:r>
            <a:r>
              <a:rPr lang="es-ES" dirty="0" smtClean="0"/>
              <a:t>este </a:t>
            </a:r>
            <a:r>
              <a:rPr lang="es-ES" dirty="0"/>
              <a:t>pasa del nivel básico de protección que tienen </a:t>
            </a:r>
            <a:r>
              <a:rPr lang="es-ES" dirty="0">
                <a:solidFill>
                  <a:srgbClr val="FF0000"/>
                </a:solidFill>
              </a:rPr>
              <a:t>actualmente </a:t>
            </a:r>
            <a:r>
              <a:rPr lang="es-ES" dirty="0"/>
              <a:t>los documentos [Censo de Patrimonio Documental] al máximo nivel de </a:t>
            </a:r>
            <a:r>
              <a:rPr lang="es-ES" dirty="0" smtClean="0"/>
              <a:t>protección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/>
              <a:t>El español como “idioma </a:t>
            </a:r>
            <a:r>
              <a:rPr lang="cs-CZ" dirty="0" smtClean="0"/>
              <a:t>…..</a:t>
            </a:r>
            <a:r>
              <a:rPr lang="es-ES" dirty="0" smtClean="0">
                <a:solidFill>
                  <a:srgbClr val="FF0000"/>
                </a:solidFill>
              </a:rPr>
              <a:t>gramaticalmente</a:t>
            </a:r>
            <a:r>
              <a:rPr lang="es-ES" dirty="0" smtClean="0"/>
              <a:t> </a:t>
            </a:r>
            <a:r>
              <a:rPr lang="es-ES" dirty="0"/>
              <a:t>homogéneo” que </a:t>
            </a:r>
            <a:r>
              <a:rPr lang="es-ES" dirty="0" smtClean="0"/>
              <a:t>es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27. 4, 2017)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Způsobu: el </a:t>
            </a:r>
            <a:r>
              <a:rPr lang="cs-CZ" dirty="0" err="1" smtClean="0">
                <a:solidFill>
                  <a:srgbClr val="FF0000"/>
                </a:solidFill>
              </a:rPr>
              <a:t>presunto</a:t>
            </a:r>
            <a:r>
              <a:rPr lang="cs-CZ" dirty="0" smtClean="0"/>
              <a:t> (= </a:t>
            </a:r>
            <a:r>
              <a:rPr lang="cs-CZ" dirty="0" err="1" smtClean="0"/>
              <a:t>presuntamente</a:t>
            </a:r>
            <a:r>
              <a:rPr lang="cs-CZ" dirty="0" smtClean="0"/>
              <a:t>) </a:t>
            </a:r>
            <a:r>
              <a:rPr lang="cs-CZ" dirty="0" err="1" smtClean="0"/>
              <a:t>perjudicado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Času: </a:t>
            </a:r>
            <a:r>
              <a:rPr lang="cs-CZ" dirty="0" err="1" smtClean="0"/>
              <a:t>Recibe</a:t>
            </a:r>
            <a:r>
              <a:rPr lang="cs-CZ" dirty="0" smtClean="0"/>
              <a:t> tres </a:t>
            </a:r>
            <a:r>
              <a:rPr lang="cs-CZ" dirty="0" err="1" smtClean="0"/>
              <a:t>peticiones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diarias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diariamente</a:t>
            </a:r>
            <a:r>
              <a:rPr lang="cs-CZ" dirty="0" smtClean="0"/>
              <a:t>) .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Míry: </a:t>
            </a:r>
            <a:r>
              <a:rPr lang="cs-CZ" dirty="0"/>
              <a:t> </a:t>
            </a:r>
            <a:r>
              <a:rPr lang="cs-CZ" dirty="0" err="1" smtClean="0"/>
              <a:t>Mide</a:t>
            </a:r>
            <a:r>
              <a:rPr lang="cs-CZ" dirty="0" smtClean="0"/>
              <a:t> tres </a:t>
            </a:r>
            <a:r>
              <a:rPr lang="cs-CZ" dirty="0" err="1" smtClean="0"/>
              <a:t>metros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escasos</a:t>
            </a:r>
            <a:r>
              <a:rPr lang="cs-CZ" dirty="0" smtClean="0"/>
              <a:t>. – </a:t>
            </a:r>
            <a:r>
              <a:rPr lang="cs-CZ" dirty="0" err="1" smtClean="0"/>
              <a:t>Mide</a:t>
            </a:r>
            <a:r>
              <a:rPr lang="cs-CZ" dirty="0" smtClean="0"/>
              <a:t> </a:t>
            </a:r>
            <a:r>
              <a:rPr lang="cs-CZ" dirty="0" err="1" smtClean="0"/>
              <a:t>escasamente</a:t>
            </a:r>
            <a:r>
              <a:rPr lang="cs-CZ" dirty="0" smtClean="0"/>
              <a:t> tres </a:t>
            </a:r>
            <a:r>
              <a:rPr lang="cs-CZ" dirty="0" err="1" smtClean="0"/>
              <a:t>metros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8854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Přídavné jméno ve španělštině – příslovce v češtině:</a:t>
            </a:r>
          </a:p>
          <a:p>
            <a:pPr marL="0" indent="0">
              <a:buNone/>
            </a:pPr>
            <a:r>
              <a:rPr lang="cs-CZ" dirty="0" smtClean="0"/>
              <a:t>U</a:t>
            </a:r>
            <a:r>
              <a:rPr lang="es-ES" dirty="0" smtClean="0"/>
              <a:t>na </a:t>
            </a:r>
            <a:r>
              <a:rPr lang="es-ES" dirty="0"/>
              <a:t>ola que a lo lejos parecía </a:t>
            </a:r>
            <a:r>
              <a:rPr lang="es-ES" dirty="0">
                <a:solidFill>
                  <a:srgbClr val="FF0000"/>
                </a:solidFill>
              </a:rPr>
              <a:t>inofensiva</a:t>
            </a:r>
            <a:r>
              <a:rPr lang="es-ES" dirty="0"/>
              <a:t> bate contra las rocas, no deja un centímetro de su cuerpo </a:t>
            </a:r>
            <a:r>
              <a:rPr lang="es-ES" dirty="0" smtClean="0"/>
              <a:t>seco</a:t>
            </a:r>
            <a:r>
              <a:rPr lang="cs-CZ" dirty="0" smtClean="0"/>
              <a:t>..</a:t>
            </a:r>
            <a:r>
              <a:rPr lang="es-ES" dirty="0" smtClean="0"/>
              <a:t>.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www.elmundo.es</a:t>
            </a:r>
            <a:r>
              <a:rPr lang="cs-CZ" dirty="0" smtClean="0"/>
              <a:t>, 14. 12. 2020) – Vlna, která z dálky nevypadala </a:t>
            </a:r>
            <a:r>
              <a:rPr lang="cs-CZ" dirty="0" smtClean="0">
                <a:solidFill>
                  <a:srgbClr val="FF0000"/>
                </a:solidFill>
              </a:rPr>
              <a:t>nebezpečně</a:t>
            </a:r>
            <a:r>
              <a:rPr lang="cs-CZ" dirty="0" smtClean="0"/>
              <a:t>, bije o skály, nenechává ani nitku suchou….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Regionální úzus („</a:t>
            </a:r>
            <a:r>
              <a:rPr lang="cs-CZ" dirty="0" err="1"/>
              <a:t>adjektivace</a:t>
            </a:r>
            <a:r>
              <a:rPr lang="cs-CZ" dirty="0"/>
              <a:t> </a:t>
            </a:r>
            <a:r>
              <a:rPr lang="cs-CZ"/>
              <a:t>adverbií</a:t>
            </a:r>
            <a:r>
              <a:rPr lang="cs-CZ" smtClean="0"/>
              <a:t>“):</a:t>
            </a:r>
          </a:p>
          <a:p>
            <a:pPr marL="0" indent="0">
              <a:buNone/>
            </a:pPr>
            <a:r>
              <a:rPr lang="cs-CZ" smtClean="0"/>
              <a:t> </a:t>
            </a:r>
            <a:r>
              <a:rPr lang="cs-CZ" dirty="0" err="1"/>
              <a:t>Estoy</a:t>
            </a:r>
            <a:r>
              <a:rPr lang="cs-CZ" dirty="0"/>
              <a:t> </a:t>
            </a:r>
            <a:r>
              <a:rPr lang="cs-CZ" dirty="0">
                <a:solidFill>
                  <a:srgbClr val="00B0F0"/>
                </a:solidFill>
              </a:rPr>
              <a:t>media</a:t>
            </a:r>
            <a:r>
              <a:rPr lang="cs-CZ" dirty="0"/>
              <a:t> </a:t>
            </a:r>
            <a:r>
              <a:rPr lang="cs-CZ" dirty="0" err="1"/>
              <a:t>cansada</a:t>
            </a:r>
            <a:r>
              <a:rPr lang="cs-CZ" dirty="0"/>
              <a:t>. Los </a:t>
            </a:r>
            <a:r>
              <a:rPr lang="cs-CZ" dirty="0" err="1"/>
              <a:t>invitados</a:t>
            </a:r>
            <a:r>
              <a:rPr lang="cs-CZ" dirty="0"/>
              <a:t> se </a:t>
            </a:r>
            <a:r>
              <a:rPr lang="cs-CZ" dirty="0" err="1"/>
              <a:t>retiraron</a:t>
            </a:r>
            <a:r>
              <a:rPr lang="cs-CZ" dirty="0"/>
              <a:t> </a:t>
            </a:r>
            <a:r>
              <a:rPr lang="cs-CZ" dirty="0" err="1">
                <a:solidFill>
                  <a:srgbClr val="00B0F0"/>
                </a:solidFill>
              </a:rPr>
              <a:t>bastantes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/>
              <a:t>mareados</a:t>
            </a:r>
            <a:r>
              <a:rPr lang="cs-CZ" dirty="0"/>
              <a:t>. (NGRAE)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05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Spojení příslovečné povahy:</a:t>
            </a:r>
          </a:p>
          <a:p>
            <a:r>
              <a:rPr lang="cs-CZ" dirty="0" smtClean="0"/>
              <a:t>Poměrně časté (en </a:t>
            </a:r>
            <a:r>
              <a:rPr lang="cs-CZ" dirty="0" err="1" smtClean="0"/>
              <a:t>secreto</a:t>
            </a:r>
            <a:r>
              <a:rPr lang="cs-CZ" dirty="0" smtClean="0"/>
              <a:t> – </a:t>
            </a:r>
            <a:r>
              <a:rPr lang="cs-CZ" dirty="0" err="1" smtClean="0"/>
              <a:t>secreta</a:t>
            </a:r>
            <a:r>
              <a:rPr lang="cs-CZ" dirty="0" err="1" smtClean="0">
                <a:solidFill>
                  <a:srgbClr val="00B0F0"/>
                </a:solidFill>
              </a:rPr>
              <a:t>mente</a:t>
            </a:r>
            <a:r>
              <a:rPr lang="cs-CZ" dirty="0" smtClean="0"/>
              <a:t>):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Předložka + substantivum v </a:t>
            </a:r>
            <a:r>
              <a:rPr lang="cs-CZ" dirty="0" err="1" smtClean="0"/>
              <a:t>sg</a:t>
            </a:r>
            <a:r>
              <a:rPr lang="cs-CZ" dirty="0" smtClean="0"/>
              <a:t>. bez členu</a:t>
            </a:r>
            <a:r>
              <a:rPr lang="cs-CZ" dirty="0" smtClean="0">
                <a:solidFill>
                  <a:srgbClr val="00B0F0"/>
                </a:solidFill>
              </a:rPr>
              <a:t>: a </a:t>
            </a:r>
            <a:r>
              <a:rPr lang="cs-CZ" dirty="0" err="1" smtClean="0">
                <a:solidFill>
                  <a:srgbClr val="00B0F0"/>
                </a:solidFill>
              </a:rPr>
              <a:t>cambio</a:t>
            </a:r>
            <a:r>
              <a:rPr lang="cs-CZ" dirty="0" smtClean="0">
                <a:solidFill>
                  <a:srgbClr val="00B0F0"/>
                </a:solidFill>
              </a:rPr>
              <a:t>, a </a:t>
            </a:r>
            <a:r>
              <a:rPr lang="cs-CZ" dirty="0" err="1" smtClean="0">
                <a:solidFill>
                  <a:srgbClr val="00B0F0"/>
                </a:solidFill>
              </a:rPr>
              <a:t>fondo</a:t>
            </a:r>
            <a:endParaRPr lang="cs-CZ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Předložka + substantivum se členem: </a:t>
            </a:r>
            <a:r>
              <a:rPr lang="cs-CZ" dirty="0" smtClean="0">
                <a:solidFill>
                  <a:srgbClr val="00B0F0"/>
                </a:solidFill>
              </a:rPr>
              <a:t>a la </a:t>
            </a:r>
            <a:r>
              <a:rPr lang="cs-CZ" dirty="0" err="1" smtClean="0">
                <a:solidFill>
                  <a:srgbClr val="00B0F0"/>
                </a:solidFill>
              </a:rPr>
              <a:t>carta</a:t>
            </a:r>
            <a:endParaRPr lang="cs-CZ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Předložka + substantivum + adjektivum: </a:t>
            </a:r>
            <a:r>
              <a:rPr lang="cs-CZ" dirty="0" smtClean="0">
                <a:solidFill>
                  <a:srgbClr val="00B0F0"/>
                </a:solidFill>
              </a:rPr>
              <a:t>a </a:t>
            </a:r>
            <a:r>
              <a:rPr lang="cs-CZ" dirty="0" err="1" smtClean="0">
                <a:solidFill>
                  <a:srgbClr val="00B0F0"/>
                </a:solidFill>
              </a:rPr>
              <a:t>brazo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partido</a:t>
            </a:r>
            <a:endParaRPr lang="cs-CZ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Předložka + adjektivum / participium: </a:t>
            </a:r>
            <a:r>
              <a:rPr lang="cs-CZ" dirty="0" smtClean="0">
                <a:solidFill>
                  <a:srgbClr val="00B0F0"/>
                </a:solidFill>
              </a:rPr>
              <a:t>a </a:t>
            </a:r>
            <a:r>
              <a:rPr lang="cs-CZ" dirty="0" err="1" smtClean="0">
                <a:solidFill>
                  <a:srgbClr val="00B0F0"/>
                </a:solidFill>
              </a:rPr>
              <a:t>tontas</a:t>
            </a:r>
            <a:endParaRPr lang="cs-CZ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es-ES" dirty="0"/>
              <a:t>simismo, el archivo cuenta con una colección de miles de recortes de prensa española y extranjera recogidos y catalogados </a:t>
            </a:r>
            <a:r>
              <a:rPr lang="es-ES" dirty="0">
                <a:solidFill>
                  <a:srgbClr val="FF0000"/>
                </a:solidFill>
              </a:rPr>
              <a:t>de manera sistemática </a:t>
            </a:r>
            <a:r>
              <a:rPr lang="es-ES" dirty="0"/>
              <a:t>desde 1986</a:t>
            </a:r>
            <a:r>
              <a:rPr lang="es-ES" dirty="0" smtClean="0"/>
              <a:t>,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/>
              <a:t> La primera fue cuando apareció </a:t>
            </a:r>
            <a:r>
              <a:rPr lang="es-ES" dirty="0">
                <a:solidFill>
                  <a:srgbClr val="FF0000"/>
                </a:solidFill>
              </a:rPr>
              <a:t>de forma casual </a:t>
            </a:r>
            <a:r>
              <a:rPr lang="es-ES" dirty="0"/>
              <a:t>un busto </a:t>
            </a:r>
            <a:r>
              <a:rPr lang="es-ES" dirty="0" smtClean="0"/>
              <a:t>suyo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27. 4. 2017)</a:t>
            </a:r>
            <a:r>
              <a:rPr lang="es-ES" dirty="0"/>
              <a:t> </a:t>
            </a:r>
            <a:endParaRPr lang="cs-CZ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Samostatné jmenné syntagma vyjadřující míru: </a:t>
            </a:r>
            <a:r>
              <a:rPr lang="cs-CZ" dirty="0" smtClean="0">
                <a:solidFill>
                  <a:srgbClr val="00B0F0"/>
                </a:solidFill>
              </a:rPr>
              <a:t>una </a:t>
            </a:r>
            <a:r>
              <a:rPr lang="cs-CZ" dirty="0" err="1" smtClean="0">
                <a:solidFill>
                  <a:srgbClr val="00B0F0"/>
                </a:solidFill>
              </a:rPr>
              <a:t>barbaridad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F0"/>
                </a:solidFill>
              </a:rPr>
              <a:t>un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ojo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del</a:t>
            </a:r>
            <a:r>
              <a:rPr lang="cs-CZ" dirty="0" smtClean="0">
                <a:solidFill>
                  <a:srgbClr val="00B0F0"/>
                </a:solidFill>
              </a:rPr>
              <a:t> la cara</a:t>
            </a:r>
            <a:endParaRPr lang="cs-CZ" dirty="0" smtClean="0"/>
          </a:p>
          <a:p>
            <a:r>
              <a:rPr lang="cs-CZ" dirty="0" smtClean="0"/>
              <a:t>Vliv překladů (zejména z angličtiny)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06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Vysoká frekvence v porovnání s češtinou (vliv jazykového typu): </a:t>
            </a:r>
          </a:p>
          <a:p>
            <a:pPr marL="0" indent="0">
              <a:buNone/>
            </a:pPr>
            <a:r>
              <a:rPr lang="es-ES" dirty="0" smtClean="0"/>
              <a:t>Con motivo del Día </a:t>
            </a:r>
            <a:r>
              <a:rPr lang="es-ES" dirty="0" smtClean="0">
                <a:solidFill>
                  <a:srgbClr val="C00000"/>
                </a:solidFill>
              </a:rPr>
              <a:t>de</a:t>
            </a:r>
            <a:r>
              <a:rPr lang="es-ES" dirty="0" smtClean="0"/>
              <a:t>l Libro, el 23 </a:t>
            </a:r>
            <a:r>
              <a:rPr lang="es-ES" dirty="0" smtClean="0">
                <a:solidFill>
                  <a:srgbClr val="C00000"/>
                </a:solidFill>
              </a:rPr>
              <a:t>de</a:t>
            </a:r>
            <a:r>
              <a:rPr lang="es-ES" dirty="0" smtClean="0"/>
              <a:t> abril, </a:t>
            </a:r>
            <a:r>
              <a:rPr lang="es-ES" i="1" dirty="0" smtClean="0"/>
              <a:t>Babelia</a:t>
            </a:r>
            <a:r>
              <a:rPr lang="es-ES" dirty="0" smtClean="0"/>
              <a:t> reúne las críticas </a:t>
            </a:r>
            <a:r>
              <a:rPr lang="es-ES" dirty="0" smtClean="0">
                <a:solidFill>
                  <a:srgbClr val="C00000"/>
                </a:solidFill>
              </a:rPr>
              <a:t>de </a:t>
            </a:r>
            <a:r>
              <a:rPr lang="es-ES" dirty="0" smtClean="0"/>
              <a:t>los 23 títulos más destacados </a:t>
            </a:r>
            <a:r>
              <a:rPr lang="es-ES" dirty="0" smtClean="0">
                <a:solidFill>
                  <a:srgbClr val="C00000"/>
                </a:solidFill>
              </a:rPr>
              <a:t>de</a:t>
            </a:r>
            <a:r>
              <a:rPr lang="es-ES" dirty="0" smtClean="0"/>
              <a:t>l primer tercio </a:t>
            </a:r>
            <a:r>
              <a:rPr lang="es-ES" dirty="0" smtClean="0">
                <a:solidFill>
                  <a:srgbClr val="C00000"/>
                </a:solidFill>
              </a:rPr>
              <a:t>de</a:t>
            </a:r>
            <a:r>
              <a:rPr lang="es-ES" dirty="0" smtClean="0"/>
              <a:t> 2015.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 příležitosti Dne knihy, 23. dubna, předkládá </a:t>
            </a:r>
            <a:r>
              <a:rPr lang="cs-CZ" dirty="0" err="1" smtClean="0"/>
              <a:t>Babelia</a:t>
            </a:r>
            <a:r>
              <a:rPr lang="cs-CZ" dirty="0" smtClean="0"/>
              <a:t> kritiky nejvýznamnějších třiadvaceti titulů první třetiny roku 2015.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15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Předložky vlastní (uzavřený repertoár)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Předložky nevlastní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Předložková spojení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52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Předložky vlastní:</a:t>
            </a:r>
          </a:p>
          <a:p>
            <a:pPr marL="0" indent="0">
              <a:buNone/>
            </a:pPr>
            <a:r>
              <a:rPr lang="es-ES" dirty="0"/>
              <a:t>Tres montañeros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Zamora,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19, 21 y 46 años, que se encontraban desaparecidos </a:t>
            </a:r>
            <a:r>
              <a:rPr lang="es-ES" dirty="0">
                <a:solidFill>
                  <a:srgbClr val="C00000"/>
                </a:solidFill>
              </a:rPr>
              <a:t>desde</a:t>
            </a:r>
            <a:r>
              <a:rPr lang="es-ES" dirty="0"/>
              <a:t> el pasado sábado </a:t>
            </a:r>
            <a:r>
              <a:rPr lang="es-ES" dirty="0">
                <a:solidFill>
                  <a:srgbClr val="92D050"/>
                </a:solidFill>
              </a:rPr>
              <a:t>en</a:t>
            </a:r>
            <a:r>
              <a:rPr lang="es-ES" dirty="0"/>
              <a:t> el macizo oriental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 los </a:t>
            </a:r>
            <a:r>
              <a:rPr lang="es-ES" dirty="0">
                <a:hlinkClick r:id="rId2"/>
              </a:rPr>
              <a:t>Picos de Europa</a:t>
            </a:r>
            <a:r>
              <a:rPr lang="es-ES" dirty="0"/>
              <a:t>, han sido hallados muertos este martes </a:t>
            </a:r>
            <a:r>
              <a:rPr lang="es-ES" dirty="0">
                <a:solidFill>
                  <a:srgbClr val="7030A0"/>
                </a:solidFill>
              </a:rPr>
              <a:t>por</a:t>
            </a:r>
            <a:r>
              <a:rPr lang="es-ES" dirty="0"/>
              <a:t> el Grupo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Rescate e Intervención </a:t>
            </a:r>
            <a:r>
              <a:rPr lang="es-ES" dirty="0">
                <a:solidFill>
                  <a:srgbClr val="92D050"/>
                </a:solidFill>
              </a:rPr>
              <a:t>en</a:t>
            </a:r>
            <a:r>
              <a:rPr lang="es-ES" dirty="0"/>
              <a:t> Montaña (Greim) </a:t>
            </a:r>
            <a:r>
              <a:rPr lang="es-ES" dirty="0">
                <a:solidFill>
                  <a:srgbClr val="92D050"/>
                </a:solidFill>
              </a:rPr>
              <a:t>en</a:t>
            </a:r>
            <a:r>
              <a:rPr lang="es-ES" dirty="0"/>
              <a:t> un lugar conocido como Espolón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Jisu, </a:t>
            </a:r>
            <a:r>
              <a:rPr lang="es-ES" dirty="0">
                <a:solidFill>
                  <a:srgbClr val="92D050"/>
                </a:solidFill>
              </a:rPr>
              <a:t>en</a:t>
            </a:r>
            <a:r>
              <a:rPr lang="es-ES" dirty="0"/>
              <a:t> Cantabria, según informa la Agrupación Montañera Zamorana</a:t>
            </a:r>
            <a:r>
              <a:rPr lang="es-E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s-ES" dirty="0">
                <a:solidFill>
                  <a:srgbClr val="00B0F0"/>
                </a:solidFill>
              </a:rPr>
              <a:t>A</a:t>
            </a:r>
            <a:r>
              <a:rPr lang="es-ES" dirty="0"/>
              <a:t> primera hora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este miércoles se ha reanudado el operativo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rescate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los cuerpos, </a:t>
            </a:r>
            <a:r>
              <a:rPr lang="es-ES" dirty="0">
                <a:solidFill>
                  <a:srgbClr val="FF0000"/>
                </a:solidFill>
              </a:rPr>
              <a:t>en</a:t>
            </a:r>
            <a:r>
              <a:rPr lang="es-ES" dirty="0"/>
              <a:t> el que participan 10 efectivos del Grupo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Rescate e Intervención </a:t>
            </a:r>
            <a:r>
              <a:rPr lang="es-ES" dirty="0">
                <a:solidFill>
                  <a:srgbClr val="92D050"/>
                </a:solidFill>
              </a:rPr>
              <a:t>en </a:t>
            </a:r>
            <a:r>
              <a:rPr lang="es-ES" dirty="0"/>
              <a:t>Montaña (Greim)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Potes (Cantabria) y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Cangas de Onís (Asturias). Las adversas condiciones meteorológicas,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con </a:t>
            </a:r>
            <a:r>
              <a:rPr lang="es-ES" dirty="0"/>
              <a:t>Liébana </a:t>
            </a:r>
            <a:r>
              <a:rPr lang="es-ES" dirty="0">
                <a:solidFill>
                  <a:srgbClr val="92D050"/>
                </a:solidFill>
              </a:rPr>
              <a:t>en</a:t>
            </a:r>
            <a:r>
              <a:rPr lang="es-ES" dirty="0"/>
              <a:t> aviso amarillo (riesgo) </a:t>
            </a:r>
            <a:r>
              <a:rPr lang="es-ES" dirty="0">
                <a:solidFill>
                  <a:srgbClr val="7030A0"/>
                </a:solidFill>
              </a:rPr>
              <a:t>por </a:t>
            </a:r>
            <a:r>
              <a:rPr lang="es-ES" dirty="0"/>
              <a:t>nevadas, han impedido que dos helicópteros que se iban a sumar </a:t>
            </a:r>
            <a:r>
              <a:rPr lang="es-ES" dirty="0">
                <a:solidFill>
                  <a:srgbClr val="00B0F0"/>
                </a:solidFill>
              </a:rPr>
              <a:t>a</a:t>
            </a:r>
            <a:r>
              <a:rPr lang="es-ES" dirty="0"/>
              <a:t> la búsqueda hayan podido salir y están </a:t>
            </a:r>
            <a:r>
              <a:rPr lang="es-ES" dirty="0">
                <a:solidFill>
                  <a:srgbClr val="00B0F0"/>
                </a:solidFill>
              </a:rPr>
              <a:t>a</a:t>
            </a:r>
            <a:r>
              <a:rPr lang="es-ES" dirty="0"/>
              <a:t> la espera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una ventana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buen tiempo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para </a:t>
            </a:r>
            <a:r>
              <a:rPr lang="es-ES" dirty="0"/>
              <a:t>hacerlo. Ambos permanecen </a:t>
            </a:r>
            <a:r>
              <a:rPr lang="es-ES" dirty="0">
                <a:solidFill>
                  <a:srgbClr val="00B0F0"/>
                </a:solidFill>
              </a:rPr>
              <a:t>a </a:t>
            </a:r>
            <a:r>
              <a:rPr lang="es-ES" dirty="0"/>
              <a:t>la espera </a:t>
            </a:r>
            <a:r>
              <a:rPr lang="es-ES" dirty="0">
                <a:solidFill>
                  <a:srgbClr val="92D050"/>
                </a:solidFill>
              </a:rPr>
              <a:t>en l</a:t>
            </a:r>
            <a:r>
              <a:rPr lang="es-ES" dirty="0"/>
              <a:t>as localidades cántabras </a:t>
            </a:r>
            <a:r>
              <a:rPr lang="es-ES" dirty="0">
                <a:solidFill>
                  <a:srgbClr val="FF0000"/>
                </a:solidFill>
              </a:rPr>
              <a:t>de</a:t>
            </a:r>
            <a:r>
              <a:rPr lang="es-ES" dirty="0"/>
              <a:t> Fuente Dé y </a:t>
            </a:r>
            <a:r>
              <a:rPr lang="es-ES" dirty="0" smtClean="0"/>
              <a:t>Pote</a:t>
            </a:r>
            <a:r>
              <a:rPr lang="cs-CZ" dirty="0" smtClean="0"/>
              <a:t>s.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smtClean="0">
                <a:hlinkClick r:id="rId3"/>
              </a:rPr>
              <a:t>www.elpais.es</a:t>
            </a:r>
            <a:r>
              <a:rPr lang="cs-CZ" dirty="0" smtClean="0"/>
              <a:t>, 26. 4. 2017)</a:t>
            </a:r>
            <a:r>
              <a:rPr lang="es-ES" dirty="0" smtClean="0"/>
              <a:t> </a:t>
            </a:r>
            <a:r>
              <a:rPr lang="es-ES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675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Předložky nevlastní (rozdíly v pojetí mezi gramatikami):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Knižní: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Cabe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So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FF0000"/>
                </a:solidFill>
              </a:rPr>
              <a:t>so</a:t>
            </a:r>
            <a:r>
              <a:rPr lang="cs-CZ" dirty="0" smtClean="0"/>
              <a:t> </a:t>
            </a:r>
            <a:r>
              <a:rPr lang="cs-CZ" dirty="0" err="1" smtClean="0"/>
              <a:t>pena</a:t>
            </a:r>
            <a:r>
              <a:rPr lang="cs-CZ" dirty="0" smtClean="0"/>
              <a:t> de, </a:t>
            </a:r>
            <a:r>
              <a:rPr lang="cs-CZ" dirty="0" smtClean="0">
                <a:solidFill>
                  <a:srgbClr val="FF0000"/>
                </a:solidFill>
              </a:rPr>
              <a:t>so</a:t>
            </a:r>
            <a:r>
              <a:rPr lang="cs-CZ" dirty="0" smtClean="0"/>
              <a:t> </a:t>
            </a:r>
            <a:r>
              <a:rPr lang="cs-CZ" dirty="0" err="1" smtClean="0"/>
              <a:t>pretexto</a:t>
            </a:r>
            <a:r>
              <a:rPr lang="cs-CZ" dirty="0" smtClean="0"/>
              <a:t> de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Blízké spojkám: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Excepto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menos</a:t>
            </a:r>
            <a:r>
              <a:rPr lang="cs-CZ" dirty="0" smtClean="0">
                <a:solidFill>
                  <a:srgbClr val="FF0000"/>
                </a:solidFill>
              </a:rPr>
              <a:t>, salvo…</a:t>
            </a:r>
          </a:p>
          <a:p>
            <a:pPr marL="0" indent="0">
              <a:buNone/>
            </a:pPr>
            <a:r>
              <a:rPr lang="es-ES" dirty="0"/>
              <a:t>Es una película hiperfísica, porque </a:t>
            </a:r>
            <a:r>
              <a:rPr lang="es-ES" dirty="0">
                <a:solidFill>
                  <a:srgbClr val="FF0000"/>
                </a:solidFill>
              </a:rPr>
              <a:t>salvo</a:t>
            </a:r>
            <a:r>
              <a:rPr lang="es-ES" dirty="0"/>
              <a:t> los aviones, recreados digitalmente, el resto estaba ahí: explosiones, fuego</a:t>
            </a:r>
            <a:r>
              <a:rPr lang="es-ES" dirty="0" smtClean="0"/>
              <a:t>…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, 26. 4. 2016)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Další: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Durante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mediante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pův</a:t>
            </a:r>
            <a:r>
              <a:rPr lang="cs-CZ" dirty="0" smtClean="0"/>
              <a:t>. participia: </a:t>
            </a:r>
            <a:r>
              <a:rPr lang="cs-CZ" dirty="0" err="1" smtClean="0">
                <a:solidFill>
                  <a:srgbClr val="FF0000"/>
                </a:solidFill>
              </a:rPr>
              <a:t>mediantes</a:t>
            </a:r>
            <a:r>
              <a:rPr lang="cs-CZ" dirty="0" smtClean="0"/>
              <a:t> las </a:t>
            </a:r>
            <a:r>
              <a:rPr lang="cs-CZ" dirty="0" err="1" smtClean="0"/>
              <a:t>musas</a:t>
            </a:r>
            <a:r>
              <a:rPr lang="cs-CZ" dirty="0" smtClean="0"/>
              <a:t> (knižní), </a:t>
            </a:r>
            <a:r>
              <a:rPr lang="cs-CZ" dirty="0" err="1" smtClean="0"/>
              <a:t>Dios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mediante</a:t>
            </a:r>
            <a:r>
              <a:rPr lang="cs-CZ" dirty="0" smtClean="0"/>
              <a:t>… (ustálené spojení)(NGRAE)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Pro</a:t>
            </a:r>
            <a:r>
              <a:rPr lang="cs-CZ" dirty="0" smtClean="0"/>
              <a:t>: en </a:t>
            </a:r>
            <a:r>
              <a:rPr lang="cs-CZ" dirty="0" err="1" smtClean="0"/>
              <a:t>favor</a:t>
            </a:r>
            <a:r>
              <a:rPr lang="cs-CZ" dirty="0" smtClean="0"/>
              <a:t> de: Los </a:t>
            </a:r>
            <a:r>
              <a:rPr lang="cs-CZ" dirty="0" err="1" smtClean="0"/>
              <a:t>grupos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pro</a:t>
            </a:r>
            <a:r>
              <a:rPr lang="cs-CZ" dirty="0" smtClean="0"/>
              <a:t> </a:t>
            </a:r>
            <a:r>
              <a:rPr lang="cs-CZ" dirty="0" err="1" smtClean="0"/>
              <a:t>defensa</a:t>
            </a:r>
            <a:r>
              <a:rPr lang="cs-CZ" dirty="0" smtClean="0"/>
              <a:t> de los </a:t>
            </a:r>
            <a:r>
              <a:rPr lang="cs-CZ" dirty="0" err="1" smtClean="0"/>
              <a:t>animales</a:t>
            </a:r>
            <a:r>
              <a:rPr lang="cs-CZ" dirty="0" smtClean="0"/>
              <a:t>…(NGRAE)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Según</a:t>
            </a:r>
            <a:r>
              <a:rPr lang="cs-CZ" dirty="0" smtClean="0"/>
              <a:t>:  </a:t>
            </a:r>
            <a:r>
              <a:rPr lang="cs-CZ" dirty="0" err="1" smtClean="0">
                <a:solidFill>
                  <a:srgbClr val="FF0000"/>
                </a:solidFill>
              </a:rPr>
              <a:t>conforme</a:t>
            </a:r>
            <a:r>
              <a:rPr lang="cs-CZ" dirty="0" smtClean="0">
                <a:solidFill>
                  <a:srgbClr val="FF0000"/>
                </a:solidFill>
              </a:rPr>
              <a:t>, de </a:t>
            </a:r>
            <a:r>
              <a:rPr lang="cs-CZ" dirty="0" err="1" smtClean="0">
                <a:solidFill>
                  <a:srgbClr val="FF0000"/>
                </a:solidFill>
              </a:rPr>
              <a:t>acuerdo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con:  </a:t>
            </a:r>
            <a:r>
              <a:rPr lang="es-ES" dirty="0"/>
              <a:t>llegará antes de fin de año, </a:t>
            </a:r>
            <a:r>
              <a:rPr lang="es-ES" dirty="0">
                <a:solidFill>
                  <a:srgbClr val="FF0000"/>
                </a:solidFill>
              </a:rPr>
              <a:t>según</a:t>
            </a:r>
            <a:r>
              <a:rPr lang="es-ES" dirty="0"/>
              <a:t> fuentes </a:t>
            </a:r>
            <a:r>
              <a:rPr lang="es-ES" dirty="0" smtClean="0"/>
              <a:t>judiciales</a:t>
            </a:r>
            <a:r>
              <a:rPr lang="cs-CZ" dirty="0" smtClean="0"/>
              <a:t> (</a:t>
            </a:r>
            <a:r>
              <a:rPr lang="cs-CZ" dirty="0" smtClean="0">
                <a:hlinkClick r:id="rId3"/>
              </a:rPr>
              <a:t>www.elpais.es</a:t>
            </a:r>
            <a:r>
              <a:rPr lang="cs-CZ" dirty="0" smtClean="0"/>
              <a:t>, 26. 4. 2016)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Versus</a:t>
            </a:r>
            <a:r>
              <a:rPr lang="cs-CZ" dirty="0" smtClean="0"/>
              <a:t> (vliv angličtiny?): </a:t>
            </a:r>
            <a:r>
              <a:rPr lang="cs-CZ" dirty="0" err="1" smtClean="0"/>
              <a:t>Moralidad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versus</a:t>
            </a:r>
            <a:r>
              <a:rPr lang="cs-CZ" dirty="0" smtClean="0"/>
              <a:t> </a:t>
            </a:r>
            <a:r>
              <a:rPr lang="cs-CZ" dirty="0" err="1" smtClean="0"/>
              <a:t>inmoralidad</a:t>
            </a:r>
            <a:r>
              <a:rPr lang="cs-CZ" dirty="0" smtClean="0"/>
              <a:t>… (NGRAE)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Vía</a:t>
            </a:r>
            <a:r>
              <a:rPr lang="cs-CZ" dirty="0" smtClean="0"/>
              <a:t>: směr ve smyslu fyzickém i přeneseném (a </a:t>
            </a:r>
            <a:r>
              <a:rPr lang="cs-CZ" dirty="0" err="1" smtClean="0"/>
              <a:t>través</a:t>
            </a:r>
            <a:r>
              <a:rPr lang="cs-CZ" dirty="0" smtClean="0"/>
              <a:t> de, </a:t>
            </a:r>
            <a:r>
              <a:rPr lang="cs-CZ" dirty="0" err="1" smtClean="0"/>
              <a:t>mediante</a:t>
            </a:r>
            <a:r>
              <a:rPr lang="cs-CZ" dirty="0" smtClean="0"/>
              <a:t>): El </a:t>
            </a:r>
            <a:r>
              <a:rPr lang="cs-CZ" dirty="0" err="1" smtClean="0"/>
              <a:t>tren</a:t>
            </a:r>
            <a:r>
              <a:rPr lang="cs-CZ" dirty="0" smtClean="0"/>
              <a:t> </a:t>
            </a:r>
            <a:r>
              <a:rPr lang="cs-CZ" dirty="0" err="1" smtClean="0"/>
              <a:t>antes</a:t>
            </a:r>
            <a:r>
              <a:rPr lang="cs-CZ" dirty="0" smtClean="0"/>
              <a:t> </a:t>
            </a:r>
            <a:r>
              <a:rPr lang="cs-CZ" dirty="0" err="1" smtClean="0"/>
              <a:t>iba</a:t>
            </a:r>
            <a:r>
              <a:rPr lang="cs-CZ" dirty="0" smtClean="0"/>
              <a:t> a Toulouse </a:t>
            </a:r>
            <a:r>
              <a:rPr lang="cs-CZ" dirty="0" err="1" smtClean="0">
                <a:solidFill>
                  <a:srgbClr val="FF0000"/>
                </a:solidFill>
              </a:rPr>
              <a:t>vía</a:t>
            </a:r>
            <a:r>
              <a:rPr lang="cs-CZ" dirty="0" smtClean="0"/>
              <a:t> Port </a:t>
            </a:r>
            <a:r>
              <a:rPr lang="cs-CZ" dirty="0" err="1" smtClean="0"/>
              <a:t>Bou</a:t>
            </a:r>
            <a:r>
              <a:rPr lang="cs-CZ" dirty="0" smtClean="0"/>
              <a:t>…; </a:t>
            </a:r>
            <a:r>
              <a:rPr lang="cs-CZ" dirty="0" err="1" smtClean="0"/>
              <a:t>comprar</a:t>
            </a:r>
            <a:r>
              <a:rPr lang="cs-CZ" dirty="0" smtClean="0"/>
              <a:t> los </a:t>
            </a:r>
            <a:r>
              <a:rPr lang="cs-CZ" dirty="0" err="1" smtClean="0"/>
              <a:t>bonos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Tesoro</a:t>
            </a:r>
            <a:r>
              <a:rPr lang="cs-CZ" dirty="0" smtClean="0"/>
              <a:t> </a:t>
            </a:r>
            <a:r>
              <a:rPr lang="cs-CZ" dirty="0" err="1" smtClean="0"/>
              <a:t>Nacional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vía</a:t>
            </a:r>
            <a:r>
              <a:rPr lang="cs-CZ" dirty="0" smtClean="0"/>
              <a:t> </a:t>
            </a:r>
            <a:r>
              <a:rPr lang="cs-CZ" dirty="0" err="1" smtClean="0"/>
              <a:t>Bolsa</a:t>
            </a:r>
            <a:r>
              <a:rPr lang="cs-CZ" dirty="0" smtClean="0"/>
              <a:t> de </a:t>
            </a:r>
            <a:r>
              <a:rPr lang="cs-CZ" dirty="0" err="1" smtClean="0"/>
              <a:t>Valores</a:t>
            </a:r>
            <a:r>
              <a:rPr lang="cs-CZ" dirty="0" smtClean="0"/>
              <a:t> (NGRAE)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Donde</a:t>
            </a:r>
            <a:r>
              <a:rPr lang="cs-CZ" dirty="0"/>
              <a:t> </a:t>
            </a:r>
            <a:r>
              <a:rPr lang="cs-CZ" dirty="0" smtClean="0"/>
              <a:t>(en </a:t>
            </a:r>
            <a:r>
              <a:rPr lang="cs-CZ" dirty="0" err="1" smtClean="0"/>
              <a:t>casa</a:t>
            </a:r>
            <a:r>
              <a:rPr lang="cs-CZ" dirty="0" smtClean="0"/>
              <a:t> de): …</a:t>
            </a:r>
            <a:r>
              <a:rPr lang="cs-CZ" dirty="0" err="1" smtClean="0"/>
              <a:t>que</a:t>
            </a:r>
            <a:r>
              <a:rPr lang="cs-CZ" dirty="0" smtClean="0"/>
              <a:t> no se </a:t>
            </a:r>
            <a:r>
              <a:rPr lang="cs-CZ" dirty="0" err="1" smtClean="0"/>
              <a:t>hubieran</a:t>
            </a:r>
            <a:r>
              <a:rPr lang="cs-CZ" dirty="0" smtClean="0"/>
              <a:t> </a:t>
            </a:r>
            <a:r>
              <a:rPr lang="cs-CZ" dirty="0" err="1" smtClean="0"/>
              <a:t>fraguado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donde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Belisario</a:t>
            </a:r>
            <a:r>
              <a:rPr lang="cs-CZ" dirty="0" smtClean="0"/>
              <a:t> (NGRAE)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392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534</TotalTime>
  <Words>812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Exekutivní</vt:lpstr>
      <vt:lpstr>KG 1 – 11. přednáška</vt:lpstr>
      <vt:lpstr>Příslovce</vt:lpstr>
      <vt:lpstr>Příslovce</vt:lpstr>
      <vt:lpstr>Příslovce</vt:lpstr>
      <vt:lpstr>Příslovce</vt:lpstr>
      <vt:lpstr>Předložky</vt:lpstr>
      <vt:lpstr>Předložky </vt:lpstr>
      <vt:lpstr>Předložky</vt:lpstr>
      <vt:lpstr>Předložky</vt:lpstr>
      <vt:lpstr>Předložky</vt:lpstr>
      <vt:lpstr>Předložky</vt:lpstr>
      <vt:lpstr>Předložky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KG 1 – 9. přednáška</dc:title>
  <dc:creator>Královi</dc:creator>
  <cp:lastModifiedBy>Královi</cp:lastModifiedBy>
  <cp:revision>32</cp:revision>
  <dcterms:created xsi:type="dcterms:W3CDTF">2015-04-23T07:26:24Z</dcterms:created>
  <dcterms:modified xsi:type="dcterms:W3CDTF">2020-12-14T09:48:12Z</dcterms:modified>
</cp:coreProperties>
</file>