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70" r:id="rId7"/>
    <p:sldId id="269" r:id="rId8"/>
    <p:sldId id="271" r:id="rId9"/>
    <p:sldId id="257" r:id="rId10"/>
    <p:sldId id="272" r:id="rId11"/>
    <p:sldId id="261" r:id="rId12"/>
    <p:sldId id="273" r:id="rId13"/>
    <p:sldId id="275" r:id="rId14"/>
    <p:sldId id="276" r:id="rId15"/>
    <p:sldId id="274" r:id="rId16"/>
    <p:sldId id="277"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AA3C084F-4EF0-4DEF-BDB9-C0F9E72EB9CB}" type="datetimeFigureOut">
              <a:rPr lang="cs-CZ" smtClean="0"/>
              <a:pPr/>
              <a:t>24.10.2019</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340F820E-8ED6-4967-B9C3-9918CD610C7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A3C084F-4EF0-4DEF-BDB9-C0F9E72EB9CB}"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0F820E-8ED6-4967-B9C3-9918CD610C7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A3C084F-4EF0-4DEF-BDB9-C0F9E72EB9CB}"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0F820E-8ED6-4967-B9C3-9918CD610C7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AA3C084F-4EF0-4DEF-BDB9-C0F9E72EB9CB}" type="datetimeFigureOut">
              <a:rPr lang="cs-CZ" smtClean="0"/>
              <a:pPr/>
              <a:t>24.10.2019</a:t>
            </a:fld>
            <a:endParaRPr lang="cs-CZ"/>
          </a:p>
        </p:txBody>
      </p:sp>
      <p:sp>
        <p:nvSpPr>
          <p:cNvPr id="9" name="Zástupný symbol pro číslo snímku 8"/>
          <p:cNvSpPr>
            <a:spLocks noGrp="1"/>
          </p:cNvSpPr>
          <p:nvPr>
            <p:ph type="sldNum" sz="quarter" idx="15"/>
          </p:nvPr>
        </p:nvSpPr>
        <p:spPr/>
        <p:txBody>
          <a:bodyPr rtlCol="0"/>
          <a:lstStyle/>
          <a:p>
            <a:fld id="{340F820E-8ED6-4967-B9C3-9918CD610C7C}"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AA3C084F-4EF0-4DEF-BDB9-C0F9E72EB9CB}" type="datetimeFigureOut">
              <a:rPr lang="cs-CZ" smtClean="0"/>
              <a:pPr/>
              <a:t>24.10.2019</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340F820E-8ED6-4967-B9C3-9918CD610C7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AA3C084F-4EF0-4DEF-BDB9-C0F9E72EB9CB}"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40F820E-8ED6-4967-B9C3-9918CD610C7C}"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AA3C084F-4EF0-4DEF-BDB9-C0F9E72EB9CB}" type="datetimeFigureOut">
              <a:rPr lang="cs-CZ" smtClean="0"/>
              <a:pPr/>
              <a:t>24.10.2019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40F820E-8ED6-4967-B9C3-9918CD610C7C}"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AA3C084F-4EF0-4DEF-BDB9-C0F9E72EB9CB}" type="datetimeFigureOut">
              <a:rPr lang="cs-CZ" smtClean="0"/>
              <a:pPr/>
              <a:t>24.10.2019</a:t>
            </a:fld>
            <a:endParaRPr lang="cs-CZ"/>
          </a:p>
        </p:txBody>
      </p:sp>
      <p:sp>
        <p:nvSpPr>
          <p:cNvPr id="7" name="Zástupný symbol pro číslo snímku 6"/>
          <p:cNvSpPr>
            <a:spLocks noGrp="1"/>
          </p:cNvSpPr>
          <p:nvPr>
            <p:ph type="sldNum" sz="quarter" idx="11"/>
          </p:nvPr>
        </p:nvSpPr>
        <p:spPr/>
        <p:txBody>
          <a:bodyPr rtlCol="0"/>
          <a:lstStyle/>
          <a:p>
            <a:fld id="{340F820E-8ED6-4967-B9C3-9918CD610C7C}"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A3C084F-4EF0-4DEF-BDB9-C0F9E72EB9CB}" type="datetimeFigureOut">
              <a:rPr lang="cs-CZ" smtClean="0"/>
              <a:pPr/>
              <a:t>24.10.2019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40F820E-8ED6-4967-B9C3-9918CD610C7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AA3C084F-4EF0-4DEF-BDB9-C0F9E72EB9CB}" type="datetimeFigureOut">
              <a:rPr lang="cs-CZ" smtClean="0"/>
              <a:pPr/>
              <a:t>24.10.2019</a:t>
            </a:fld>
            <a:endParaRPr lang="cs-CZ"/>
          </a:p>
        </p:txBody>
      </p:sp>
      <p:sp>
        <p:nvSpPr>
          <p:cNvPr id="22" name="Zástupný symbol pro číslo snímku 21"/>
          <p:cNvSpPr>
            <a:spLocks noGrp="1"/>
          </p:cNvSpPr>
          <p:nvPr>
            <p:ph type="sldNum" sz="quarter" idx="15"/>
          </p:nvPr>
        </p:nvSpPr>
        <p:spPr/>
        <p:txBody>
          <a:bodyPr rtlCol="0"/>
          <a:lstStyle/>
          <a:p>
            <a:fld id="{340F820E-8ED6-4967-B9C3-9918CD610C7C}"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AA3C084F-4EF0-4DEF-BDB9-C0F9E72EB9CB}" type="datetimeFigureOut">
              <a:rPr lang="cs-CZ" smtClean="0"/>
              <a:pPr/>
              <a:t>24.10.2019</a:t>
            </a:fld>
            <a:endParaRPr lang="cs-CZ"/>
          </a:p>
        </p:txBody>
      </p:sp>
      <p:sp>
        <p:nvSpPr>
          <p:cNvPr id="18" name="Zástupný symbol pro číslo snímku 17"/>
          <p:cNvSpPr>
            <a:spLocks noGrp="1"/>
          </p:cNvSpPr>
          <p:nvPr>
            <p:ph type="sldNum" sz="quarter" idx="11"/>
          </p:nvPr>
        </p:nvSpPr>
        <p:spPr/>
        <p:txBody>
          <a:bodyPr rtlCol="0"/>
          <a:lstStyle/>
          <a:p>
            <a:fld id="{340F820E-8ED6-4967-B9C3-9918CD610C7C}"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C084F-4EF0-4DEF-BDB9-C0F9E72EB9CB}" type="datetimeFigureOut">
              <a:rPr lang="cs-CZ" smtClean="0"/>
              <a:pPr/>
              <a:t>24.10.2019</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40F820E-8ED6-4967-B9C3-9918CD610C7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5556" y="2132857"/>
            <a:ext cx="7992888" cy="1296143"/>
          </a:xfrm>
        </p:spPr>
        <p:txBody>
          <a:bodyPr/>
          <a:lstStyle/>
          <a:p>
            <a:r>
              <a:rPr lang="cs-CZ" dirty="0"/>
              <a:t>Patofyziologie buňky</a:t>
            </a:r>
          </a:p>
        </p:txBody>
      </p:sp>
    </p:spTree>
    <p:extLst>
      <p:ext uri="{BB962C8B-B14F-4D97-AF65-F5344CB8AC3E}">
        <p14:creationId xmlns:p14="http://schemas.microsoft.com/office/powerpoint/2010/main" val="80952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5557D1-FCB9-4DA0-9FD3-FCF17BE86838}"/>
              </a:ext>
            </a:extLst>
          </p:cNvPr>
          <p:cNvSpPr>
            <a:spLocks noGrp="1"/>
          </p:cNvSpPr>
          <p:nvPr>
            <p:ph type="title"/>
          </p:nvPr>
        </p:nvSpPr>
        <p:spPr/>
        <p:txBody>
          <a:bodyPr/>
          <a:lstStyle/>
          <a:p>
            <a:r>
              <a:rPr lang="cs-CZ" dirty="0"/>
              <a:t>Nekróza</a:t>
            </a:r>
          </a:p>
        </p:txBody>
      </p:sp>
      <p:sp>
        <p:nvSpPr>
          <p:cNvPr id="3" name="Zástupný symbol pro obsah 2">
            <a:extLst>
              <a:ext uri="{FF2B5EF4-FFF2-40B4-BE49-F238E27FC236}">
                <a16:creationId xmlns:a16="http://schemas.microsoft.com/office/drawing/2014/main" id="{5E9EFE14-0A57-4940-A320-069E866D86C4}"/>
              </a:ext>
            </a:extLst>
          </p:cNvPr>
          <p:cNvSpPr>
            <a:spLocks noGrp="1"/>
          </p:cNvSpPr>
          <p:nvPr>
            <p:ph sz="quarter" idx="1"/>
          </p:nvPr>
        </p:nvSpPr>
        <p:spPr>
          <a:xfrm>
            <a:off x="457200" y="1600200"/>
            <a:ext cx="8229600" cy="5069160"/>
          </a:xfrm>
        </p:spPr>
        <p:txBody>
          <a:bodyPr>
            <a:normAutofit/>
          </a:bodyPr>
          <a:lstStyle/>
          <a:p>
            <a:pPr marL="0" indent="0">
              <a:buNone/>
            </a:pPr>
            <a:r>
              <a:rPr lang="cs-CZ" sz="1800" dirty="0"/>
              <a:t>Nekróza je nekontrolovaná buněčná smrt způsobena vnějšími agresivními podněty, které narušují cytoplazmatickou membránu (infekce, nedostatek kyslíku). Nekróza může vyústit v silnou zánětlivou reakci jak lokální, tak systémovou. Nekróza tak vyvolává:</a:t>
            </a:r>
          </a:p>
          <a:p>
            <a:r>
              <a:rPr lang="cs-CZ" sz="1800" b="1" dirty="0"/>
              <a:t>Změny v buňce</a:t>
            </a:r>
          </a:p>
          <a:p>
            <a:pPr lvl="1"/>
            <a:r>
              <a:rPr lang="cs-CZ" sz="1800" dirty="0"/>
              <a:t>Jsou pozorovatelné na všech organelách. Projevují se zduřením organel, nebo jejich shlukováním a rozpadem. Na jádru buňky je patrné jeho zmenšení (pyknóza), rozpadnutí (</a:t>
            </a:r>
            <a:r>
              <a:rPr lang="cs-CZ" sz="1800" dirty="0" err="1"/>
              <a:t>karyorexe</a:t>
            </a:r>
            <a:r>
              <a:rPr lang="cs-CZ" sz="1800" dirty="0"/>
              <a:t>) a následné úplné rozpuštění (karyolýza).</a:t>
            </a:r>
          </a:p>
          <a:p>
            <a:r>
              <a:rPr lang="cs-CZ" sz="1800" b="1" dirty="0"/>
              <a:t>Změny v okolí buňky</a:t>
            </a:r>
          </a:p>
          <a:p>
            <a:pPr lvl="1"/>
            <a:r>
              <a:rPr lang="cs-CZ" sz="1800" dirty="0"/>
              <a:t>V okolí buňky vzniká </a:t>
            </a:r>
            <a:r>
              <a:rPr lang="cs-CZ" sz="1800" b="1" dirty="0"/>
              <a:t>tkáňová vitální reakce</a:t>
            </a:r>
            <a:r>
              <a:rPr lang="cs-CZ" sz="1800" dirty="0"/>
              <a:t>, která vzniká na podkladě migrace </a:t>
            </a:r>
            <a:r>
              <a:rPr lang="cs-CZ" sz="1800" dirty="0" err="1"/>
              <a:t>polymorfonukleárních</a:t>
            </a:r>
            <a:r>
              <a:rPr lang="cs-CZ" sz="1800" dirty="0"/>
              <a:t> buněk a makrocytů do místa nekrózy. Z těchto buněk se uvolňují enzymy, které působí </a:t>
            </a:r>
            <a:r>
              <a:rPr lang="cs-CZ" sz="1800" dirty="0" err="1"/>
              <a:t>heterolýzu</a:t>
            </a:r>
            <a:r>
              <a:rPr lang="cs-CZ" sz="1800" dirty="0"/>
              <a:t> nekrotických buněk.</a:t>
            </a:r>
          </a:p>
          <a:p>
            <a:pPr lvl="1"/>
            <a:r>
              <a:rPr lang="cs-CZ" sz="1800" dirty="0"/>
              <a:t>nekrotické buňky jsou odstraněny fagocytózou a nahrazeny reparační tkání</a:t>
            </a:r>
            <a:endParaRPr lang="cs-CZ" sz="1800" b="1" dirty="0"/>
          </a:p>
          <a:p>
            <a:pPr marL="0" indent="0">
              <a:buNone/>
            </a:pPr>
            <a:endParaRPr lang="cs-CZ" sz="2000" dirty="0"/>
          </a:p>
        </p:txBody>
      </p:sp>
    </p:spTree>
    <p:extLst>
      <p:ext uri="{BB962C8B-B14F-4D97-AF65-F5344CB8AC3E}">
        <p14:creationId xmlns:p14="http://schemas.microsoft.com/office/powerpoint/2010/main" val="1131324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Apoptoza</a:t>
            </a:r>
            <a:r>
              <a:rPr lang="cs-CZ" dirty="0"/>
              <a:t>, </a:t>
            </a:r>
            <a:r>
              <a:rPr lang="cs-CZ" dirty="0" err="1"/>
              <a:t>nekroza</a:t>
            </a:r>
            <a:endParaRPr lang="cs-CZ" dirty="0"/>
          </a:p>
        </p:txBody>
      </p:sp>
      <p:sp>
        <p:nvSpPr>
          <p:cNvPr id="4" name="Zástupný symbol pro obsah 3"/>
          <p:cNvSpPr>
            <a:spLocks noGrp="1"/>
          </p:cNvSpPr>
          <p:nvPr>
            <p:ph sz="quarter" idx="1"/>
          </p:nvPr>
        </p:nvSpPr>
        <p:spPr>
          <a:xfrm>
            <a:off x="1907704" y="1988841"/>
            <a:ext cx="3168352" cy="2880320"/>
          </a:xfrm>
        </p:spPr>
        <p:txBody>
          <a:bodyPr/>
          <a:lstStyle/>
          <a:p>
            <a:endParaRPr lang="cs-CZ"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0485" y="1644835"/>
            <a:ext cx="5211755" cy="4304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773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48FBDB-04E8-42E4-BB28-BB324DD500CD}"/>
              </a:ext>
            </a:extLst>
          </p:cNvPr>
          <p:cNvSpPr>
            <a:spLocks noGrp="1"/>
          </p:cNvSpPr>
          <p:nvPr>
            <p:ph type="title"/>
          </p:nvPr>
        </p:nvSpPr>
        <p:spPr/>
        <p:txBody>
          <a:bodyPr/>
          <a:lstStyle/>
          <a:p>
            <a:r>
              <a:rPr lang="cs-CZ" dirty="0"/>
              <a:t>Poruchy mezibuněčné komunikace</a:t>
            </a:r>
          </a:p>
        </p:txBody>
      </p:sp>
      <p:sp>
        <p:nvSpPr>
          <p:cNvPr id="3" name="Zástupný symbol pro obsah 2">
            <a:extLst>
              <a:ext uri="{FF2B5EF4-FFF2-40B4-BE49-F238E27FC236}">
                <a16:creationId xmlns:a16="http://schemas.microsoft.com/office/drawing/2014/main" id="{C443CDF1-B423-4050-A072-E2CBBD79A48E}"/>
              </a:ext>
            </a:extLst>
          </p:cNvPr>
          <p:cNvSpPr>
            <a:spLocks noGrp="1"/>
          </p:cNvSpPr>
          <p:nvPr>
            <p:ph sz="quarter" idx="1"/>
          </p:nvPr>
        </p:nvSpPr>
        <p:spPr/>
        <p:txBody>
          <a:bodyPr>
            <a:normAutofit/>
          </a:bodyPr>
          <a:lstStyle/>
          <a:p>
            <a:pPr marL="0" indent="0">
              <a:buNone/>
            </a:pPr>
            <a:r>
              <a:rPr lang="cs-CZ" sz="2000" dirty="0"/>
              <a:t>Buňky využívají k vzájemné komunikaci dva mechanismy:</a:t>
            </a:r>
          </a:p>
          <a:p>
            <a:r>
              <a:rPr lang="cs-CZ" sz="2000" b="1" dirty="0"/>
              <a:t>Přímým kontaktem</a:t>
            </a:r>
          </a:p>
          <a:p>
            <a:pPr lvl="1"/>
            <a:r>
              <a:rPr lang="cs-CZ" sz="2000" dirty="0"/>
              <a:t>Týká se zejména buněk pevných tkání a buněk cirkulujících v oběhu, které komunikují s buňkami cévní stěny. Buňky mohou rovněž vycestovat ze svého prostředí do jiných částí těla (metastazující buňky nádoru).</a:t>
            </a:r>
          </a:p>
          <a:p>
            <a:r>
              <a:rPr lang="cs-CZ" sz="2000" b="1" dirty="0"/>
              <a:t>Vzdálená komunikace</a:t>
            </a:r>
          </a:p>
          <a:p>
            <a:pPr lvl="1"/>
            <a:r>
              <a:rPr lang="cs-CZ" sz="2000" dirty="0"/>
              <a:t>Komunikace buněk od sebe vzdálených, které využívají systém solubilních molekul (hormony, </a:t>
            </a:r>
            <a:r>
              <a:rPr lang="cs-CZ" sz="2000" dirty="0" err="1"/>
              <a:t>cytokiny</a:t>
            </a:r>
            <a:r>
              <a:rPr lang="cs-CZ" sz="2000" dirty="0"/>
              <a:t>) a receptorů bílkovinové povahy na cytoplazmatické membráně (inzulín), nebo uvnitř buňky (steroidní hormony).</a:t>
            </a:r>
          </a:p>
        </p:txBody>
      </p:sp>
    </p:spTree>
    <p:extLst>
      <p:ext uri="{BB962C8B-B14F-4D97-AF65-F5344CB8AC3E}">
        <p14:creationId xmlns:p14="http://schemas.microsoft.com/office/powerpoint/2010/main" val="204309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48FBDB-04E8-42E4-BB28-BB324DD500CD}"/>
              </a:ext>
            </a:extLst>
          </p:cNvPr>
          <p:cNvSpPr>
            <a:spLocks noGrp="1"/>
          </p:cNvSpPr>
          <p:nvPr>
            <p:ph type="title"/>
          </p:nvPr>
        </p:nvSpPr>
        <p:spPr/>
        <p:txBody>
          <a:bodyPr/>
          <a:lstStyle/>
          <a:p>
            <a:r>
              <a:rPr lang="cs-CZ" dirty="0"/>
              <a:t>Poruchy mezibuněčné komunikace</a:t>
            </a:r>
          </a:p>
        </p:txBody>
      </p:sp>
      <p:sp>
        <p:nvSpPr>
          <p:cNvPr id="3" name="Zástupný symbol pro obsah 2">
            <a:extLst>
              <a:ext uri="{FF2B5EF4-FFF2-40B4-BE49-F238E27FC236}">
                <a16:creationId xmlns:a16="http://schemas.microsoft.com/office/drawing/2014/main" id="{C443CDF1-B423-4050-A072-E2CBBD79A48E}"/>
              </a:ext>
            </a:extLst>
          </p:cNvPr>
          <p:cNvSpPr>
            <a:spLocks noGrp="1"/>
          </p:cNvSpPr>
          <p:nvPr>
            <p:ph sz="quarter" idx="1"/>
          </p:nvPr>
        </p:nvSpPr>
        <p:spPr/>
        <p:txBody>
          <a:bodyPr>
            <a:normAutofit lnSpcReduction="10000"/>
          </a:bodyPr>
          <a:lstStyle/>
          <a:p>
            <a:pPr marL="0" indent="0">
              <a:buNone/>
            </a:pPr>
            <a:r>
              <a:rPr lang="cs-CZ" sz="2000" b="1" dirty="0"/>
              <a:t>Patologie přímé mezibuněčné komunikace</a:t>
            </a:r>
          </a:p>
          <a:p>
            <a:pPr marL="0" indent="0">
              <a:buNone/>
            </a:pPr>
            <a:r>
              <a:rPr lang="cs-CZ" sz="2000" dirty="0"/>
              <a:t>Kontaktní komunikace je umožněna pomocí adhezivních molekul, které se uspořádají do určitého tvaru a mají určitý náboj, který umožní za specifických situací vzájemnou komunikaci. Tyto molekuly jsou:</a:t>
            </a:r>
          </a:p>
          <a:p>
            <a:r>
              <a:rPr lang="cs-CZ" sz="2000" dirty="0"/>
              <a:t>Tkáňově specifické</a:t>
            </a:r>
          </a:p>
          <a:p>
            <a:r>
              <a:rPr lang="cs-CZ" sz="2000" dirty="0"/>
              <a:t>Aktivované</a:t>
            </a:r>
          </a:p>
          <a:p>
            <a:pPr marL="0" indent="0">
              <a:buNone/>
            </a:pPr>
            <a:r>
              <a:rPr lang="cs-CZ" sz="2000" dirty="0"/>
              <a:t>Tento mechanismus umožňuje vzájemnou přitažlivost buněk a uplatňuje se při:</a:t>
            </a:r>
          </a:p>
          <a:p>
            <a:r>
              <a:rPr lang="cs-CZ" sz="2000" dirty="0"/>
              <a:t>Nádorovém bujení (metastázy)</a:t>
            </a:r>
          </a:p>
          <a:p>
            <a:r>
              <a:rPr lang="cs-CZ" sz="2000" dirty="0"/>
              <a:t>Imunitních reakcích (migrace leukocytů do místa zánětu)</a:t>
            </a:r>
          </a:p>
          <a:p>
            <a:r>
              <a:rPr lang="cs-CZ" sz="2000" dirty="0"/>
              <a:t>Hojení ran</a:t>
            </a:r>
          </a:p>
          <a:p>
            <a:r>
              <a:rPr lang="cs-CZ" sz="2000" dirty="0"/>
              <a:t>Regenerace a reparace tkání</a:t>
            </a:r>
          </a:p>
          <a:p>
            <a:pPr marL="0" indent="0">
              <a:buNone/>
            </a:pPr>
            <a:r>
              <a:rPr lang="cs-CZ" sz="2000" dirty="0"/>
              <a:t> </a:t>
            </a:r>
          </a:p>
        </p:txBody>
      </p:sp>
    </p:spTree>
    <p:extLst>
      <p:ext uri="{BB962C8B-B14F-4D97-AF65-F5344CB8AC3E}">
        <p14:creationId xmlns:p14="http://schemas.microsoft.com/office/powerpoint/2010/main" val="191873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48FBDB-04E8-42E4-BB28-BB324DD500CD}"/>
              </a:ext>
            </a:extLst>
          </p:cNvPr>
          <p:cNvSpPr>
            <a:spLocks noGrp="1"/>
          </p:cNvSpPr>
          <p:nvPr>
            <p:ph type="title"/>
          </p:nvPr>
        </p:nvSpPr>
        <p:spPr/>
        <p:txBody>
          <a:bodyPr/>
          <a:lstStyle/>
          <a:p>
            <a:r>
              <a:rPr lang="cs-CZ" dirty="0"/>
              <a:t>Poruchy mezibuněčné komunikace</a:t>
            </a:r>
          </a:p>
        </p:txBody>
      </p:sp>
      <p:sp>
        <p:nvSpPr>
          <p:cNvPr id="3" name="Zástupný symbol pro obsah 2">
            <a:extLst>
              <a:ext uri="{FF2B5EF4-FFF2-40B4-BE49-F238E27FC236}">
                <a16:creationId xmlns:a16="http://schemas.microsoft.com/office/drawing/2014/main" id="{C443CDF1-B423-4050-A072-E2CBBD79A48E}"/>
              </a:ext>
            </a:extLst>
          </p:cNvPr>
          <p:cNvSpPr>
            <a:spLocks noGrp="1"/>
          </p:cNvSpPr>
          <p:nvPr>
            <p:ph sz="quarter" idx="1"/>
          </p:nvPr>
        </p:nvSpPr>
        <p:spPr>
          <a:xfrm>
            <a:off x="428596" y="1428736"/>
            <a:ext cx="7467600" cy="4873752"/>
          </a:xfrm>
        </p:spPr>
        <p:txBody>
          <a:bodyPr>
            <a:noAutofit/>
          </a:bodyPr>
          <a:lstStyle/>
          <a:p>
            <a:pPr marL="0" indent="0">
              <a:buNone/>
            </a:pPr>
            <a:r>
              <a:rPr lang="cs-CZ" sz="1800" b="1" dirty="0"/>
              <a:t>Patologie vzdálené mezibuněčné komunikace</a:t>
            </a:r>
          </a:p>
          <a:p>
            <a:pPr marL="0" indent="0">
              <a:buNone/>
            </a:pPr>
            <a:r>
              <a:rPr lang="cs-CZ" sz="1800" dirty="0"/>
              <a:t>Receptory jsou struktury buňky, které přijímají specifické látky (ligandy), čímž vzniká určitý signál (efekt) pro buňku. Jejich množství se během života buňky může měnit v závislosti na okolním prostředí a množství ligandů. Touto změnou množství receptorů vzniká:</a:t>
            </a:r>
          </a:p>
          <a:p>
            <a:r>
              <a:rPr lang="cs-CZ" sz="1800" b="1" dirty="0"/>
              <a:t>Up-regulace</a:t>
            </a:r>
          </a:p>
          <a:p>
            <a:pPr lvl="1"/>
            <a:r>
              <a:rPr lang="cs-CZ" sz="1800" dirty="0"/>
              <a:t>Zvýšené množství ligandů, nebo zvýšené množství receptorů buňky vede k vyšší citlivosti buňky na dané podněty.</a:t>
            </a:r>
          </a:p>
          <a:p>
            <a:r>
              <a:rPr lang="cs-CZ" sz="1800" b="1" dirty="0"/>
              <a:t>Down-regulace</a:t>
            </a:r>
          </a:p>
          <a:p>
            <a:pPr lvl="1"/>
            <a:r>
              <a:rPr lang="cs-CZ" sz="1800" dirty="0"/>
              <a:t>Snížení množství ligandů, nebo snížení množství receptorů vede k snížení citlivosti buňky na dané podněty. </a:t>
            </a:r>
          </a:p>
          <a:p>
            <a:pPr marL="0" indent="0">
              <a:buNone/>
            </a:pPr>
            <a:r>
              <a:rPr lang="cs-CZ" sz="1800" dirty="0"/>
              <a:t>Tyto dva mechanismy se uplatňují zejména při endokrinních poruchách a mají za následek periferní typ těchto onemocnění:</a:t>
            </a:r>
          </a:p>
          <a:p>
            <a:r>
              <a:rPr lang="cs-CZ" sz="1800" dirty="0"/>
              <a:t>Diabetes </a:t>
            </a:r>
            <a:r>
              <a:rPr lang="cs-CZ" sz="1800" dirty="0" err="1"/>
              <a:t>insipidus</a:t>
            </a:r>
            <a:endParaRPr lang="cs-CZ" sz="1800" dirty="0"/>
          </a:p>
          <a:p>
            <a:r>
              <a:rPr lang="cs-CZ" sz="1800" dirty="0"/>
              <a:t>Diabetes </a:t>
            </a:r>
            <a:r>
              <a:rPr lang="cs-CZ" sz="1800" dirty="0" err="1"/>
              <a:t>mellitus</a:t>
            </a:r>
            <a:r>
              <a:rPr lang="cs-CZ" sz="1800" dirty="0"/>
              <a:t> II typu</a:t>
            </a:r>
          </a:p>
          <a:p>
            <a:r>
              <a:rPr lang="cs-CZ" sz="1800" dirty="0"/>
              <a:t>Syndrom testikulární feminizace</a:t>
            </a:r>
          </a:p>
        </p:txBody>
      </p:sp>
    </p:spTree>
    <p:extLst>
      <p:ext uri="{BB962C8B-B14F-4D97-AF65-F5344CB8AC3E}">
        <p14:creationId xmlns:p14="http://schemas.microsoft.com/office/powerpoint/2010/main" val="4256980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D8663-93D0-4E9A-A069-F26B1AC093D5}"/>
              </a:ext>
            </a:extLst>
          </p:cNvPr>
          <p:cNvSpPr>
            <a:spLocks noGrp="1"/>
          </p:cNvSpPr>
          <p:nvPr>
            <p:ph type="title"/>
          </p:nvPr>
        </p:nvSpPr>
        <p:spPr/>
        <p:txBody>
          <a:bodyPr/>
          <a:lstStyle/>
          <a:p>
            <a:r>
              <a:rPr lang="cs-CZ" dirty="0"/>
              <a:t>Poruchy transportních dějů</a:t>
            </a:r>
          </a:p>
        </p:txBody>
      </p:sp>
      <p:sp>
        <p:nvSpPr>
          <p:cNvPr id="3" name="Zástupný symbol pro obsah 2">
            <a:extLst>
              <a:ext uri="{FF2B5EF4-FFF2-40B4-BE49-F238E27FC236}">
                <a16:creationId xmlns:a16="http://schemas.microsoft.com/office/drawing/2014/main" id="{D7E98BF7-60D1-417C-8301-B4B583E829F6}"/>
              </a:ext>
            </a:extLst>
          </p:cNvPr>
          <p:cNvSpPr>
            <a:spLocks noGrp="1"/>
          </p:cNvSpPr>
          <p:nvPr>
            <p:ph sz="quarter" idx="1"/>
          </p:nvPr>
        </p:nvSpPr>
        <p:spPr/>
        <p:txBody>
          <a:bodyPr>
            <a:normAutofit fontScale="92500" lnSpcReduction="10000"/>
          </a:bodyPr>
          <a:lstStyle/>
          <a:p>
            <a:pPr marL="0" indent="0">
              <a:buNone/>
            </a:pPr>
            <a:r>
              <a:rPr lang="cs-CZ" sz="2000" b="1" dirty="0"/>
              <a:t>Transportní mechanismy buňky:</a:t>
            </a:r>
          </a:p>
          <a:p>
            <a:r>
              <a:rPr lang="cs-CZ" sz="2000" b="1" dirty="0"/>
              <a:t>Difuze</a:t>
            </a:r>
          </a:p>
          <a:p>
            <a:pPr lvl="1"/>
            <a:r>
              <a:rPr lang="cs-CZ" sz="1600" b="1" dirty="0"/>
              <a:t>Pasivní</a:t>
            </a:r>
            <a:r>
              <a:rPr lang="cs-CZ" sz="1600" dirty="0"/>
              <a:t> (přenos na základě koncentračního gradientu, nevyžadující energii)</a:t>
            </a:r>
          </a:p>
          <a:p>
            <a:pPr lvl="1"/>
            <a:r>
              <a:rPr lang="cs-CZ" sz="1600" b="1" dirty="0" err="1"/>
              <a:t>Facilitovaná</a:t>
            </a:r>
            <a:r>
              <a:rPr lang="cs-CZ" sz="1600" dirty="0"/>
              <a:t> (využívá přenos pomocí dalších přítomných přenášených molekul, nevyžaduje energii)</a:t>
            </a:r>
          </a:p>
          <a:p>
            <a:r>
              <a:rPr lang="cs-CZ" sz="2000" b="1" dirty="0"/>
              <a:t>Specializované transportní mechanismy</a:t>
            </a:r>
          </a:p>
          <a:p>
            <a:pPr lvl="1"/>
            <a:r>
              <a:rPr lang="cs-CZ" sz="1600" b="1" dirty="0"/>
              <a:t>Iontové kanály </a:t>
            </a:r>
            <a:r>
              <a:rPr lang="cs-CZ" sz="1600" dirty="0"/>
              <a:t>(molekuly umožňující prostup iontů na základě elektrochemického gradientu, nebo za určitých okolností i proti elektrochemickému gradientu, za určitých okolností vyžadují energii)</a:t>
            </a:r>
          </a:p>
          <a:p>
            <a:pPr lvl="1"/>
            <a:r>
              <a:rPr lang="cs-CZ" sz="1600" b="1" dirty="0" err="1"/>
              <a:t>ATPázové</a:t>
            </a:r>
            <a:r>
              <a:rPr lang="cs-CZ" sz="1600" b="1" dirty="0"/>
              <a:t> pumpy </a:t>
            </a:r>
            <a:r>
              <a:rPr lang="cs-CZ" sz="1600" dirty="0"/>
              <a:t>(pomocí štěpení ATP dokáží transportovat látky přes cytoplazmatickou membránu proti jejich elektrochemickému gradientu)</a:t>
            </a:r>
          </a:p>
          <a:p>
            <a:pPr lvl="1"/>
            <a:r>
              <a:rPr lang="cs-CZ" sz="1600" b="1" dirty="0"/>
              <a:t>Proteinové přenašeče </a:t>
            </a:r>
            <a:r>
              <a:rPr lang="cs-CZ" sz="1600" dirty="0"/>
              <a:t>(směňují látky ve směru elektrochemického gradientu za látky protisměru elektrochemického gradientu s využití energie látek propouštěných ve směru gradientu)</a:t>
            </a:r>
          </a:p>
          <a:p>
            <a:r>
              <a:rPr lang="cs-CZ" sz="2000" b="1" dirty="0"/>
              <a:t>Transport makromolekul</a:t>
            </a:r>
          </a:p>
          <a:p>
            <a:pPr lvl="1"/>
            <a:r>
              <a:rPr lang="cs-CZ" sz="1600" b="1" dirty="0" err="1"/>
              <a:t>Exocytóza</a:t>
            </a:r>
            <a:r>
              <a:rPr lang="cs-CZ" sz="1600" dirty="0"/>
              <a:t> (uvolnění látek z buňky)</a:t>
            </a:r>
          </a:p>
          <a:p>
            <a:pPr lvl="1"/>
            <a:r>
              <a:rPr lang="cs-CZ" sz="1600" b="1" dirty="0"/>
              <a:t>Endocytóza</a:t>
            </a:r>
            <a:r>
              <a:rPr lang="cs-CZ" sz="1600" dirty="0"/>
              <a:t> (přijetí látek do buňky)</a:t>
            </a:r>
          </a:p>
        </p:txBody>
      </p:sp>
    </p:spTree>
    <p:extLst>
      <p:ext uri="{BB962C8B-B14F-4D97-AF65-F5344CB8AC3E}">
        <p14:creationId xmlns:p14="http://schemas.microsoft.com/office/powerpoint/2010/main" val="398670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57F95B-64EC-4052-BD7A-92DD3B41D39E}"/>
              </a:ext>
            </a:extLst>
          </p:cNvPr>
          <p:cNvSpPr>
            <a:spLocks noGrp="1"/>
          </p:cNvSpPr>
          <p:nvPr>
            <p:ph type="title"/>
          </p:nvPr>
        </p:nvSpPr>
        <p:spPr/>
        <p:txBody>
          <a:bodyPr/>
          <a:lstStyle/>
          <a:p>
            <a:r>
              <a:rPr lang="cs-CZ" dirty="0"/>
              <a:t>Poruchy transportních dějů</a:t>
            </a:r>
          </a:p>
        </p:txBody>
      </p:sp>
      <p:sp>
        <p:nvSpPr>
          <p:cNvPr id="3" name="Zástupný symbol pro obsah 2">
            <a:extLst>
              <a:ext uri="{FF2B5EF4-FFF2-40B4-BE49-F238E27FC236}">
                <a16:creationId xmlns:a16="http://schemas.microsoft.com/office/drawing/2014/main" id="{9DA7CD98-99C8-4E00-9891-B79303090B1E}"/>
              </a:ext>
            </a:extLst>
          </p:cNvPr>
          <p:cNvSpPr>
            <a:spLocks noGrp="1"/>
          </p:cNvSpPr>
          <p:nvPr>
            <p:ph sz="quarter" idx="1"/>
          </p:nvPr>
        </p:nvSpPr>
        <p:spPr>
          <a:xfrm>
            <a:off x="428596" y="1500174"/>
            <a:ext cx="7467600" cy="4873752"/>
          </a:xfrm>
        </p:spPr>
        <p:txBody>
          <a:bodyPr>
            <a:normAutofit fontScale="85000" lnSpcReduction="20000"/>
          </a:bodyPr>
          <a:lstStyle/>
          <a:p>
            <a:pPr marL="0" indent="0">
              <a:buNone/>
            </a:pPr>
            <a:r>
              <a:rPr lang="cs-CZ" sz="2000" b="1" dirty="0"/>
              <a:t>Poruchy specializovaných transportních mechanismů</a:t>
            </a:r>
          </a:p>
          <a:p>
            <a:pPr marL="0" indent="0">
              <a:buNone/>
            </a:pPr>
            <a:r>
              <a:rPr lang="cs-CZ" sz="2000" dirty="0"/>
              <a:t>Onemocnění, která vznikají na podkladě poškození proteinových struktur, které slouží jako specifické kanály nebo pumpy. Příklady jsou:</a:t>
            </a:r>
          </a:p>
          <a:p>
            <a:r>
              <a:rPr lang="cs-CZ" sz="2000" dirty="0"/>
              <a:t>Cystická fibróza (porucha chloridových kanálů epitelových buněk sliznic, poruchy sekrece chloridů a vody vede k městnání sekretů a poruše sliznic)</a:t>
            </a:r>
          </a:p>
          <a:p>
            <a:r>
              <a:rPr lang="cs-CZ" sz="2000" dirty="0"/>
              <a:t>Poruchy iontových kanálů v myokardu (zejména kalium, vede k arytmiím)</a:t>
            </a:r>
          </a:p>
          <a:p>
            <a:r>
              <a:rPr lang="cs-CZ" sz="2000" dirty="0"/>
              <a:t>Poruchy kanálů v ledvinných tubulech (poruchy propustnosti)</a:t>
            </a:r>
          </a:p>
          <a:p>
            <a:pPr marL="0" indent="0">
              <a:buNone/>
            </a:pPr>
            <a:r>
              <a:rPr lang="cs-CZ" sz="2000" b="1" dirty="0"/>
              <a:t>Poruchy membránového potenciálu</a:t>
            </a:r>
          </a:p>
          <a:p>
            <a:pPr marL="0" indent="0">
              <a:buNone/>
            </a:pPr>
            <a:r>
              <a:rPr lang="cs-CZ" sz="2000" dirty="0"/>
              <a:t>Membránový potenciál úzce souvisí s problematikou transportních dějů buňky. Na jeho vzniku se podílí rozložení intra- a extracelulárních iontů, které jsou přenášeny iontovými kanály a pumpami. Rozlišujeme několik etiologií vzniku poruch membránového potenciálu:</a:t>
            </a:r>
          </a:p>
          <a:p>
            <a:r>
              <a:rPr lang="cs-CZ" sz="2000" dirty="0"/>
              <a:t>Nedostatek energie v buňce</a:t>
            </a:r>
          </a:p>
          <a:p>
            <a:r>
              <a:rPr lang="cs-CZ" sz="2000" dirty="0"/>
              <a:t>Vliv exogenních látek na iontové kanály (léky, intoxikace jedy)</a:t>
            </a:r>
          </a:p>
          <a:p>
            <a:r>
              <a:rPr lang="cs-CZ" sz="2000" dirty="0"/>
              <a:t>Defekty iontových kanálů a pump (nejčastěji geneticky)</a:t>
            </a:r>
          </a:p>
          <a:p>
            <a:r>
              <a:rPr lang="cs-CZ" sz="2000" dirty="0"/>
              <a:t>Poruchy iontového hospodářství</a:t>
            </a:r>
          </a:p>
          <a:p>
            <a:pPr marL="0" indent="0">
              <a:buNone/>
            </a:pPr>
            <a:endParaRPr lang="cs-CZ" sz="2000" dirty="0"/>
          </a:p>
          <a:p>
            <a:pPr marL="0" indent="0">
              <a:buNone/>
            </a:pPr>
            <a:endParaRPr lang="cs-CZ" sz="2000" b="1" dirty="0"/>
          </a:p>
        </p:txBody>
      </p:sp>
    </p:spTree>
    <p:extLst>
      <p:ext uri="{BB962C8B-B14F-4D97-AF65-F5344CB8AC3E}">
        <p14:creationId xmlns:p14="http://schemas.microsoft.com/office/powerpoint/2010/main" val="826196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6540A-C399-4102-AFE2-FABB91C6BC08}"/>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3EC1310-53E3-449A-BD76-BA933774030F}"/>
              </a:ext>
            </a:extLst>
          </p:cNvPr>
          <p:cNvSpPr>
            <a:spLocks noGrp="1"/>
          </p:cNvSpPr>
          <p:nvPr>
            <p:ph sz="quarter" idx="1"/>
          </p:nvPr>
        </p:nvSpPr>
        <p:spPr/>
        <p:txBody>
          <a:bodyPr>
            <a:normAutofit/>
          </a:bodyPr>
          <a:lstStyle/>
          <a:p>
            <a:r>
              <a:rPr lang="cs-CZ" dirty="0"/>
              <a:t>Poruchy množení</a:t>
            </a:r>
          </a:p>
          <a:p>
            <a:r>
              <a:rPr lang="cs-CZ" dirty="0"/>
              <a:t>Poruchy diferenciace</a:t>
            </a:r>
          </a:p>
          <a:p>
            <a:r>
              <a:rPr lang="cs-CZ" dirty="0"/>
              <a:t>Reakce na poškození</a:t>
            </a:r>
          </a:p>
          <a:p>
            <a:pPr lvl="1"/>
            <a:r>
              <a:rPr lang="cs-CZ" dirty="0"/>
              <a:t>Buněčná smrt</a:t>
            </a:r>
          </a:p>
          <a:p>
            <a:pPr lvl="1"/>
            <a:r>
              <a:rPr lang="cs-CZ" dirty="0"/>
              <a:t>Regenerace a reparace buňky</a:t>
            </a:r>
          </a:p>
          <a:p>
            <a:r>
              <a:rPr lang="cs-CZ" dirty="0"/>
              <a:t>Poruchy mezibuněčné komunikace</a:t>
            </a:r>
          </a:p>
          <a:p>
            <a:r>
              <a:rPr lang="cs-CZ" dirty="0"/>
              <a:t>Poruchy transportních dějů</a:t>
            </a:r>
          </a:p>
        </p:txBody>
      </p:sp>
    </p:spTree>
    <p:extLst>
      <p:ext uri="{BB962C8B-B14F-4D97-AF65-F5344CB8AC3E}">
        <p14:creationId xmlns:p14="http://schemas.microsoft.com/office/powerpoint/2010/main" val="66531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EDF25A-5558-457E-8639-93EFCEACB08F}"/>
              </a:ext>
            </a:extLst>
          </p:cNvPr>
          <p:cNvSpPr>
            <a:spLocks noGrp="1"/>
          </p:cNvSpPr>
          <p:nvPr>
            <p:ph type="title"/>
          </p:nvPr>
        </p:nvSpPr>
        <p:spPr/>
        <p:txBody>
          <a:bodyPr/>
          <a:lstStyle/>
          <a:p>
            <a:r>
              <a:rPr lang="cs-CZ" dirty="0"/>
              <a:t>Poruchy množení buňky</a:t>
            </a:r>
          </a:p>
        </p:txBody>
      </p:sp>
      <p:sp>
        <p:nvSpPr>
          <p:cNvPr id="3" name="Zástupný symbol pro obsah 2">
            <a:extLst>
              <a:ext uri="{FF2B5EF4-FFF2-40B4-BE49-F238E27FC236}">
                <a16:creationId xmlns:a16="http://schemas.microsoft.com/office/drawing/2014/main" id="{892A0841-EF2C-460D-93B3-0A865DF2801C}"/>
              </a:ext>
            </a:extLst>
          </p:cNvPr>
          <p:cNvSpPr>
            <a:spLocks noGrp="1"/>
          </p:cNvSpPr>
          <p:nvPr>
            <p:ph sz="quarter" idx="1"/>
          </p:nvPr>
        </p:nvSpPr>
        <p:spPr>
          <a:xfrm>
            <a:off x="474666" y="2204864"/>
            <a:ext cx="8229600" cy="4891682"/>
          </a:xfrm>
        </p:spPr>
        <p:txBody>
          <a:bodyPr>
            <a:normAutofit fontScale="92500" lnSpcReduction="20000"/>
          </a:bodyPr>
          <a:lstStyle/>
          <a:p>
            <a:pPr marL="0" indent="0">
              <a:buNone/>
            </a:pPr>
            <a:r>
              <a:rPr lang="cs-CZ" sz="2300" b="1" dirty="0"/>
              <a:t>Poruchy mitózy a meiózy (poruchy dělení buňky)</a:t>
            </a:r>
          </a:p>
          <a:p>
            <a:pPr marL="457200" indent="-457200">
              <a:buFont typeface="+mj-lt"/>
              <a:buAutoNum type="arabicPeriod"/>
            </a:pPr>
            <a:r>
              <a:rPr lang="cs-CZ" sz="2300" b="1" dirty="0"/>
              <a:t>Non-disjunkce</a:t>
            </a:r>
            <a:r>
              <a:rPr lang="cs-CZ" sz="2300" dirty="0"/>
              <a:t> je chyba rozdělení chromozomů, která vede ke vzniku dvou buněk, kde jedna má dva stejné chromozomy a druhá nemá žádné daného typu.</a:t>
            </a:r>
          </a:p>
          <a:p>
            <a:pPr marL="457200" indent="-457200">
              <a:buFont typeface="+mj-lt"/>
              <a:buAutoNum type="arabicPeriod"/>
            </a:pPr>
            <a:r>
              <a:rPr lang="cs-CZ" sz="2300" b="1" dirty="0"/>
              <a:t>Aneuploidie</a:t>
            </a:r>
            <a:r>
              <a:rPr lang="cs-CZ" sz="2300" dirty="0"/>
              <a:t> je chybný počet chromozomů v buňce, který se odlišuje od zdravé buňky.</a:t>
            </a:r>
          </a:p>
          <a:p>
            <a:pPr marL="457200" indent="-457200">
              <a:buFont typeface="+mj-lt"/>
              <a:buAutoNum type="arabicPeriod"/>
            </a:pPr>
            <a:r>
              <a:rPr lang="cs-CZ" sz="2300" b="1" dirty="0" err="1"/>
              <a:t>Trizomie</a:t>
            </a:r>
            <a:r>
              <a:rPr lang="cs-CZ" sz="2300" dirty="0"/>
              <a:t> je náhodná mutace při dělení buňky, kde od jednoho typu chromozomu vzniknou tři chromozomy místo jednoho páru. Příkladem je </a:t>
            </a:r>
            <a:r>
              <a:rPr lang="cs-CZ" sz="2300" dirty="0" err="1"/>
              <a:t>trizomie</a:t>
            </a:r>
            <a:r>
              <a:rPr lang="cs-CZ" sz="2300" dirty="0"/>
              <a:t> 21 chromozomu, známá jako Downův syndrom</a:t>
            </a:r>
          </a:p>
          <a:p>
            <a:pPr marL="0" indent="0">
              <a:buNone/>
            </a:pPr>
            <a:r>
              <a:rPr lang="cs-CZ" sz="2400" dirty="0"/>
              <a:t>	</a:t>
            </a:r>
          </a:p>
          <a:p>
            <a:pPr marL="0" indent="0">
              <a:buNone/>
            </a:pPr>
            <a:r>
              <a:rPr lang="cs-CZ" sz="2400" dirty="0"/>
              <a:t>	</a:t>
            </a:r>
          </a:p>
          <a:p>
            <a:pPr marL="0" indent="0">
              <a:buNone/>
            </a:pPr>
            <a:r>
              <a:rPr lang="cs-CZ" sz="2400" dirty="0"/>
              <a:t>	</a:t>
            </a:r>
          </a:p>
          <a:p>
            <a:pPr marL="0" indent="0">
              <a:buNone/>
            </a:pPr>
            <a:r>
              <a:rPr lang="cs-CZ" dirty="0"/>
              <a:t>	</a:t>
            </a:r>
          </a:p>
          <a:p>
            <a:pPr marL="0" indent="0">
              <a:buNone/>
            </a:pPr>
            <a:r>
              <a:rPr lang="cs-CZ" dirty="0"/>
              <a:t>	</a:t>
            </a:r>
          </a:p>
        </p:txBody>
      </p:sp>
    </p:spTree>
    <p:extLst>
      <p:ext uri="{BB962C8B-B14F-4D97-AF65-F5344CB8AC3E}">
        <p14:creationId xmlns:p14="http://schemas.microsoft.com/office/powerpoint/2010/main" val="40876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3F7E6E-CA5D-465F-B33E-966D3475B830}"/>
              </a:ext>
            </a:extLst>
          </p:cNvPr>
          <p:cNvSpPr>
            <a:spLocks noGrp="1"/>
          </p:cNvSpPr>
          <p:nvPr>
            <p:ph type="title"/>
          </p:nvPr>
        </p:nvSpPr>
        <p:spPr/>
        <p:txBody>
          <a:bodyPr/>
          <a:lstStyle/>
          <a:p>
            <a:r>
              <a:rPr lang="cs-CZ" dirty="0"/>
              <a:t>Poruchy diferenciace buňky</a:t>
            </a:r>
          </a:p>
        </p:txBody>
      </p:sp>
      <p:sp>
        <p:nvSpPr>
          <p:cNvPr id="3" name="Zástupný symbol pro obsah 2">
            <a:extLst>
              <a:ext uri="{FF2B5EF4-FFF2-40B4-BE49-F238E27FC236}">
                <a16:creationId xmlns:a16="http://schemas.microsoft.com/office/drawing/2014/main" id="{475EB43A-0532-447B-9D11-FABE3D8A21BF}"/>
              </a:ext>
            </a:extLst>
          </p:cNvPr>
          <p:cNvSpPr>
            <a:spLocks noGrp="1"/>
          </p:cNvSpPr>
          <p:nvPr>
            <p:ph sz="quarter" idx="1"/>
          </p:nvPr>
        </p:nvSpPr>
        <p:spPr>
          <a:xfrm>
            <a:off x="423799" y="1421400"/>
            <a:ext cx="8229600" cy="4887919"/>
          </a:xfrm>
        </p:spPr>
        <p:txBody>
          <a:bodyPr>
            <a:normAutofit fontScale="85000" lnSpcReduction="20000"/>
          </a:bodyPr>
          <a:lstStyle/>
          <a:p>
            <a:pPr marL="0" indent="0">
              <a:buNone/>
            </a:pPr>
            <a:r>
              <a:rPr lang="cs-CZ" sz="2300" dirty="0"/>
              <a:t>Diferenciace buněk znamená vyzrávání a specializace buněk do stavu, aby mohly vykonávat specifické předurčené funkce. Během své existence se buňky mění morfologicky i funkčně, čímž se postupem času liší od výchozí buňky.</a:t>
            </a:r>
          </a:p>
          <a:p>
            <a:pPr marL="0" indent="0">
              <a:buNone/>
            </a:pPr>
            <a:r>
              <a:rPr lang="cs-CZ" sz="2300" b="1" dirty="0"/>
              <a:t>Klonem</a:t>
            </a:r>
            <a:r>
              <a:rPr lang="cs-CZ" sz="2300" dirty="0"/>
              <a:t> jsou buňky, které vznikly z jedné buňky a mají s ní stejné vlastnosti. Patologickým klonem v organismu nazýváme nádor. </a:t>
            </a:r>
          </a:p>
          <a:p>
            <a:pPr marL="0" indent="0">
              <a:buNone/>
            </a:pPr>
            <a:endParaRPr lang="cs-CZ" sz="2300" dirty="0"/>
          </a:p>
          <a:p>
            <a:pPr marL="0" indent="0">
              <a:buNone/>
            </a:pPr>
            <a:r>
              <a:rPr lang="cs-CZ" sz="2300" b="1" dirty="0"/>
              <a:t>Nádorové bujení </a:t>
            </a:r>
            <a:r>
              <a:rPr lang="cs-CZ" sz="2300" dirty="0"/>
              <a:t>je proces, při kterém vzniká nová patologická tkáň. Podstatou je genetická porucha buňky a tvoření jejích klonů. Tyto změny vyvolávají minimální reakce imunitního systému. Mechanismus vzniku nádorové přeměny spočívá v ovlivnění jednotlivých genů podporujících dělení buněk a tím růst nádoru (onkogeny), nebo genů, které mají za účel reparaci buněk nebo </a:t>
            </a:r>
            <a:r>
              <a:rPr lang="cs-CZ" sz="2300" dirty="0" err="1"/>
              <a:t>apoptózu</a:t>
            </a:r>
            <a:r>
              <a:rPr lang="cs-CZ" sz="2300" dirty="0"/>
              <a:t>. Faktory, které ovlivňují vznik nádorů jsou: </a:t>
            </a:r>
          </a:p>
          <a:p>
            <a:pPr lvl="1">
              <a:buFont typeface="Arial" panose="020B0604020202020204" pitchFamily="34" charset="0"/>
              <a:buChar char="•"/>
            </a:pPr>
            <a:r>
              <a:rPr lang="cs-CZ" sz="2300" dirty="0"/>
              <a:t>vnějšími faktory (UV záření, ionizující záření, chemikálie, virové infekce, jiné chronické poškození tkání) </a:t>
            </a:r>
          </a:p>
          <a:p>
            <a:pPr lvl="1">
              <a:buFont typeface="Arial" panose="020B0604020202020204" pitchFamily="34" charset="0"/>
              <a:buChar char="•"/>
            </a:pPr>
            <a:r>
              <a:rPr lang="cs-CZ" sz="2300" dirty="0"/>
              <a:t>vnitřními faktory (věk, poškození genů potlačující nádorové bujení- gen p53 )</a:t>
            </a:r>
          </a:p>
          <a:p>
            <a:pPr marL="0" indent="0">
              <a:buNone/>
            </a:pPr>
            <a:endParaRPr lang="cs-CZ" sz="2000" dirty="0"/>
          </a:p>
        </p:txBody>
      </p:sp>
    </p:spTree>
    <p:extLst>
      <p:ext uri="{BB962C8B-B14F-4D97-AF65-F5344CB8AC3E}">
        <p14:creationId xmlns:p14="http://schemas.microsoft.com/office/powerpoint/2010/main" val="168340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68988C-C846-402A-A8CB-A1A6507D6A26}"/>
              </a:ext>
            </a:extLst>
          </p:cNvPr>
          <p:cNvSpPr>
            <a:spLocks noGrp="1"/>
          </p:cNvSpPr>
          <p:nvPr>
            <p:ph type="title"/>
          </p:nvPr>
        </p:nvSpPr>
        <p:spPr>
          <a:xfrm>
            <a:off x="457200" y="188640"/>
            <a:ext cx="8229600" cy="1143000"/>
          </a:xfrm>
        </p:spPr>
        <p:txBody>
          <a:bodyPr/>
          <a:lstStyle/>
          <a:p>
            <a:r>
              <a:rPr lang="cs-CZ" dirty="0"/>
              <a:t>Reakce buňky na poškození</a:t>
            </a:r>
          </a:p>
        </p:txBody>
      </p:sp>
      <p:sp>
        <p:nvSpPr>
          <p:cNvPr id="3" name="Zástupný symbol pro obsah 2">
            <a:extLst>
              <a:ext uri="{FF2B5EF4-FFF2-40B4-BE49-F238E27FC236}">
                <a16:creationId xmlns:a16="http://schemas.microsoft.com/office/drawing/2014/main" id="{2183DF7F-7936-4BE3-A041-8CCE515BCA08}"/>
              </a:ext>
            </a:extLst>
          </p:cNvPr>
          <p:cNvSpPr>
            <a:spLocks noGrp="1"/>
          </p:cNvSpPr>
          <p:nvPr>
            <p:ph sz="quarter" idx="1"/>
          </p:nvPr>
        </p:nvSpPr>
        <p:spPr>
          <a:xfrm>
            <a:off x="457200" y="1196752"/>
            <a:ext cx="8229600" cy="5199186"/>
          </a:xfrm>
        </p:spPr>
        <p:txBody>
          <a:bodyPr>
            <a:normAutofit fontScale="92500" lnSpcReduction="10000"/>
          </a:bodyPr>
          <a:lstStyle/>
          <a:p>
            <a:pPr marL="0" indent="0">
              <a:buNone/>
            </a:pPr>
            <a:r>
              <a:rPr lang="cs-CZ" sz="1800" b="1" dirty="0"/>
              <a:t>Oxidační stres</a:t>
            </a:r>
          </a:p>
          <a:p>
            <a:pPr marL="0" indent="0">
              <a:buNone/>
            </a:pPr>
            <a:r>
              <a:rPr lang="cs-CZ" sz="1800" dirty="0"/>
              <a:t>Existuje více druhů reakce buňky na poškození. Buňka reaguje na fyzikální, chemické biologické vlivy okolního prostředí tvorbou volných kyslíkových radikálů. Tyto radikály jsou vysoce reaktivními formami kyslíku, které mohou při velkém množství buňku poškodit. Buňka využívá za normálních okolností mechanismy, kterými může kyslíkové radikály likvidovat. Tyto mechanismy však mohou být vyčerpány a dochází k poškození tuků, bílkovin a DNA. Tento jev se nazývá oxidační stres buňky.</a:t>
            </a:r>
          </a:p>
          <a:p>
            <a:pPr marL="0" indent="0">
              <a:buNone/>
            </a:pPr>
            <a:r>
              <a:rPr lang="cs-CZ" sz="1800" dirty="0"/>
              <a:t>Pokud dojde k oxidačnímu stresu, existuje několik mechanismů, jak se buňka adaptuje. Pomocí aktivace genu p53 dochází k aktivaci mechanismů, které mají za úkol DNA buňky opravit. Pokud se oprava DNA zdaří dochází k:</a:t>
            </a:r>
          </a:p>
          <a:p>
            <a:r>
              <a:rPr lang="cs-CZ" sz="1800" b="1" dirty="0"/>
              <a:t>Reparaci</a:t>
            </a:r>
          </a:p>
          <a:p>
            <a:r>
              <a:rPr lang="cs-CZ" sz="1800" b="1" dirty="0"/>
              <a:t>Regeneraci </a:t>
            </a:r>
          </a:p>
          <a:p>
            <a:pPr marL="0" indent="0">
              <a:buNone/>
            </a:pPr>
            <a:r>
              <a:rPr lang="cs-CZ" sz="1800" dirty="0"/>
              <a:t>Pokud se oprava Dna nezdaří, dochází k řízené smrti buňky: </a:t>
            </a:r>
          </a:p>
          <a:p>
            <a:r>
              <a:rPr lang="cs-CZ" sz="1800" b="1" dirty="0" err="1"/>
              <a:t>Apoptóza</a:t>
            </a:r>
            <a:endParaRPr lang="cs-CZ" sz="1800" b="1" dirty="0"/>
          </a:p>
          <a:p>
            <a:pPr marL="0" indent="0">
              <a:buNone/>
            </a:pPr>
            <a:r>
              <a:rPr lang="cs-CZ" sz="1800" dirty="0"/>
              <a:t>Rovněž existuje neřízená smrt buňky, vyvolaná silnými mechanismy okolí a narušení buněčné membrány: </a:t>
            </a:r>
          </a:p>
          <a:p>
            <a:r>
              <a:rPr lang="cs-CZ" sz="1800" b="1" dirty="0"/>
              <a:t>Nekróza</a:t>
            </a:r>
            <a:endParaRPr lang="cs-CZ" sz="1800" dirty="0"/>
          </a:p>
        </p:txBody>
      </p:sp>
    </p:spTree>
    <p:extLst>
      <p:ext uri="{BB962C8B-B14F-4D97-AF65-F5344CB8AC3E}">
        <p14:creationId xmlns:p14="http://schemas.microsoft.com/office/powerpoint/2010/main" val="3462276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AC84A9-3AE2-4B28-AC54-25BD21E3DA49}"/>
              </a:ext>
            </a:extLst>
          </p:cNvPr>
          <p:cNvSpPr>
            <a:spLocks noGrp="1"/>
          </p:cNvSpPr>
          <p:nvPr>
            <p:ph type="title"/>
          </p:nvPr>
        </p:nvSpPr>
        <p:spPr/>
        <p:txBody>
          <a:bodyPr/>
          <a:lstStyle/>
          <a:p>
            <a:r>
              <a:rPr lang="cs-CZ" dirty="0"/>
              <a:t>Regenerace</a:t>
            </a:r>
          </a:p>
        </p:txBody>
      </p:sp>
      <p:sp>
        <p:nvSpPr>
          <p:cNvPr id="3" name="Zástupný symbol pro obsah 2">
            <a:extLst>
              <a:ext uri="{FF2B5EF4-FFF2-40B4-BE49-F238E27FC236}">
                <a16:creationId xmlns:a16="http://schemas.microsoft.com/office/drawing/2014/main" id="{4A9BC7C2-2279-470B-BA57-9492356E9665}"/>
              </a:ext>
            </a:extLst>
          </p:cNvPr>
          <p:cNvSpPr>
            <a:spLocks noGrp="1"/>
          </p:cNvSpPr>
          <p:nvPr>
            <p:ph sz="quarter" idx="1"/>
          </p:nvPr>
        </p:nvSpPr>
        <p:spPr/>
        <p:txBody>
          <a:bodyPr>
            <a:normAutofit lnSpcReduction="10000"/>
          </a:bodyPr>
          <a:lstStyle/>
          <a:p>
            <a:pPr marL="0" indent="0">
              <a:buNone/>
            </a:pPr>
            <a:r>
              <a:rPr lang="cs-CZ" sz="1800" dirty="0"/>
              <a:t>Regenerace je děj, pod kterým se rozumí plné funkční obnovení buňky nebo tkáně ve všech funkcích včetně rozmnožovací funkce. U buněk tento proces se netýká pouze buněk ale v patofyziologii úzce souvisí s obnovením tkáně. </a:t>
            </a:r>
          </a:p>
          <a:p>
            <a:r>
              <a:rPr lang="cs-CZ" sz="1800" dirty="0"/>
              <a:t>Buňka</a:t>
            </a:r>
          </a:p>
          <a:p>
            <a:pPr lvl="1"/>
            <a:r>
              <a:rPr lang="cs-CZ" sz="1800" dirty="0"/>
              <a:t>Jde o plné obnovení poškozené DNA buňky a všech jejích funkcí</a:t>
            </a:r>
          </a:p>
          <a:p>
            <a:r>
              <a:rPr lang="cs-CZ" sz="1800" dirty="0"/>
              <a:t>Tkáň</a:t>
            </a:r>
          </a:p>
          <a:p>
            <a:pPr lvl="1"/>
            <a:r>
              <a:rPr lang="cs-CZ" sz="1800" dirty="0"/>
              <a:t>Plné funkční obnovení na podkladě schopnosti dělení buněk, kterými se nahrazují buňky usmrcené. Tato schopnost se omezuje s věkem člověka. Ve vyšším věku je přítomna pouze ve tkáních, kde dochází k masivnímu množení buněk (pokožka, jaterní tkáň, děložní sliznice). Pro regeneraci je nezbytné, aby byly zachovány výchozí buňky pro množení a diferenciaci v dané tkáni. Druhým nezbytným faktorem je zachování vhodného extracelulárního prostředí, ve kterém se buňky mohou dělit</a:t>
            </a:r>
          </a:p>
          <a:p>
            <a:pPr lvl="1"/>
            <a:endParaRPr lang="cs-CZ" sz="1200" dirty="0"/>
          </a:p>
          <a:p>
            <a:pPr lvl="1"/>
            <a:endParaRPr lang="cs-CZ" sz="1600" dirty="0"/>
          </a:p>
        </p:txBody>
      </p:sp>
    </p:spTree>
    <p:extLst>
      <p:ext uri="{BB962C8B-B14F-4D97-AF65-F5344CB8AC3E}">
        <p14:creationId xmlns:p14="http://schemas.microsoft.com/office/powerpoint/2010/main" val="2986249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826F00-B50D-4D59-B78A-CC6C0FC93ED4}"/>
              </a:ext>
            </a:extLst>
          </p:cNvPr>
          <p:cNvSpPr>
            <a:spLocks noGrp="1"/>
          </p:cNvSpPr>
          <p:nvPr>
            <p:ph type="title"/>
          </p:nvPr>
        </p:nvSpPr>
        <p:spPr/>
        <p:txBody>
          <a:bodyPr/>
          <a:lstStyle/>
          <a:p>
            <a:r>
              <a:rPr lang="cs-CZ" dirty="0"/>
              <a:t>Reparace</a:t>
            </a:r>
          </a:p>
        </p:txBody>
      </p:sp>
      <p:sp>
        <p:nvSpPr>
          <p:cNvPr id="3" name="Zástupný symbol pro obsah 2">
            <a:extLst>
              <a:ext uri="{FF2B5EF4-FFF2-40B4-BE49-F238E27FC236}">
                <a16:creationId xmlns:a16="http://schemas.microsoft.com/office/drawing/2014/main" id="{CFC24C11-BC2B-4D4B-8FF1-9FA06C7D7799}"/>
              </a:ext>
            </a:extLst>
          </p:cNvPr>
          <p:cNvSpPr>
            <a:spLocks noGrp="1"/>
          </p:cNvSpPr>
          <p:nvPr>
            <p:ph sz="quarter" idx="1"/>
          </p:nvPr>
        </p:nvSpPr>
        <p:spPr/>
        <p:txBody>
          <a:bodyPr>
            <a:normAutofit/>
          </a:bodyPr>
          <a:lstStyle/>
          <a:p>
            <a:pPr marL="0" indent="0">
              <a:buNone/>
            </a:pPr>
            <a:r>
              <a:rPr lang="cs-CZ" sz="1800" dirty="0"/>
              <a:t>Reparací se rozumí proces, při kterém jsou zachovány pouze některé funkce tkáně nebo buňky.</a:t>
            </a:r>
          </a:p>
          <a:p>
            <a:r>
              <a:rPr lang="cs-CZ" sz="1800" dirty="0"/>
              <a:t>Buňka</a:t>
            </a:r>
          </a:p>
          <a:p>
            <a:pPr lvl="1"/>
            <a:r>
              <a:rPr lang="cs-CZ" sz="1800" dirty="0"/>
              <a:t>Reparace buňky probíhá nejčastěji po zasažení ionizujícím zářením. Dochází pouze k částečné obnově DNA se zachovalými funkčními procesy buňky, ovšem buňka již není schopna se dále dělit.</a:t>
            </a:r>
          </a:p>
          <a:p>
            <a:r>
              <a:rPr lang="cs-CZ" sz="1800" dirty="0"/>
              <a:t>Tkáň</a:t>
            </a:r>
          </a:p>
          <a:p>
            <a:pPr lvl="1"/>
            <a:r>
              <a:rPr lang="cs-CZ" sz="1800" dirty="0"/>
              <a:t>V tkáni probíhá reparace náhradou původních buněk tkání, která je méně hodnotná. Probíhá v orgánech, jejichž buňky nejsou schopny dělení (srdeční sval, nervová tkáň). Nahrazení tkáně probíhá pomocí vaziva a v případě nervové tkáně gliemi</a:t>
            </a:r>
          </a:p>
        </p:txBody>
      </p:sp>
    </p:spTree>
    <p:extLst>
      <p:ext uri="{BB962C8B-B14F-4D97-AF65-F5344CB8AC3E}">
        <p14:creationId xmlns:p14="http://schemas.microsoft.com/office/powerpoint/2010/main" val="3961187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FC84E-B4AC-4348-A966-8EA458820877}"/>
              </a:ext>
            </a:extLst>
          </p:cNvPr>
          <p:cNvSpPr>
            <a:spLocks noGrp="1"/>
          </p:cNvSpPr>
          <p:nvPr>
            <p:ph type="title"/>
          </p:nvPr>
        </p:nvSpPr>
        <p:spPr/>
        <p:txBody>
          <a:bodyPr/>
          <a:lstStyle/>
          <a:p>
            <a:r>
              <a:rPr lang="cs-CZ" dirty="0" err="1"/>
              <a:t>Apoptóza</a:t>
            </a:r>
            <a:endParaRPr lang="cs-CZ" dirty="0"/>
          </a:p>
        </p:txBody>
      </p:sp>
      <p:sp>
        <p:nvSpPr>
          <p:cNvPr id="3" name="Zástupný symbol pro obsah 2">
            <a:extLst>
              <a:ext uri="{FF2B5EF4-FFF2-40B4-BE49-F238E27FC236}">
                <a16:creationId xmlns:a16="http://schemas.microsoft.com/office/drawing/2014/main" id="{DDECC977-0B7A-400A-8186-0854C9E5AB6E}"/>
              </a:ext>
            </a:extLst>
          </p:cNvPr>
          <p:cNvSpPr>
            <a:spLocks noGrp="1"/>
          </p:cNvSpPr>
          <p:nvPr>
            <p:ph sz="quarter" idx="1"/>
          </p:nvPr>
        </p:nvSpPr>
        <p:spPr>
          <a:xfrm>
            <a:off x="457200" y="1600200"/>
            <a:ext cx="8435280" cy="4525963"/>
          </a:xfrm>
        </p:spPr>
        <p:txBody>
          <a:bodyPr>
            <a:normAutofit lnSpcReduction="10000"/>
          </a:bodyPr>
          <a:lstStyle/>
          <a:p>
            <a:pPr marL="0" indent="0">
              <a:buNone/>
            </a:pPr>
            <a:r>
              <a:rPr lang="cs-CZ" sz="2000" dirty="0" err="1"/>
              <a:t>Apoptózou</a:t>
            </a:r>
            <a:r>
              <a:rPr lang="cs-CZ" sz="2000" dirty="0"/>
              <a:t> se rozumí programovaná buněčná smrt. K </a:t>
            </a:r>
            <a:r>
              <a:rPr lang="cs-CZ" sz="2000" dirty="0" err="1"/>
              <a:t>apoptóze</a:t>
            </a:r>
            <a:r>
              <a:rPr lang="cs-CZ" sz="2000" dirty="0"/>
              <a:t> dochází ve dvou případech:</a:t>
            </a:r>
          </a:p>
          <a:p>
            <a:r>
              <a:rPr lang="cs-CZ" sz="2000" dirty="0"/>
              <a:t>Spontánní, při přirozené obnově (přestavby tkání, vývoj plodu)</a:t>
            </a:r>
          </a:p>
          <a:p>
            <a:r>
              <a:rPr lang="cs-CZ" sz="2000" dirty="0"/>
              <a:t>Indukovaný patologickým jevem, při poškození buňky vnějšími jevy (infekce, záření...)</a:t>
            </a:r>
          </a:p>
          <a:p>
            <a:pPr marL="0" indent="0">
              <a:buNone/>
            </a:pPr>
            <a:r>
              <a:rPr lang="cs-CZ" sz="2000" dirty="0"/>
              <a:t>Tento děj je aktivní, řízný a vyžaduje přísun určitého množství energie. Během </a:t>
            </a:r>
            <a:r>
              <a:rPr lang="cs-CZ" sz="2000" dirty="0" err="1"/>
              <a:t>apoptózy</a:t>
            </a:r>
            <a:r>
              <a:rPr lang="cs-CZ" sz="2000" dirty="0"/>
              <a:t> dochází ke sledu biochemických procesů, které vedou k úplnému zániku buňky: </a:t>
            </a:r>
          </a:p>
          <a:p>
            <a:r>
              <a:rPr lang="cs-CZ" sz="2000" dirty="0"/>
              <a:t>Degradace cytoskeletu</a:t>
            </a:r>
          </a:p>
          <a:p>
            <a:r>
              <a:rPr lang="cs-CZ" sz="2000" dirty="0"/>
              <a:t>Změna tvaru cytoplazmatické membrány</a:t>
            </a:r>
          </a:p>
          <a:p>
            <a:r>
              <a:rPr lang="cs-CZ" sz="2000" dirty="0"/>
              <a:t>Smrštění buňky</a:t>
            </a:r>
          </a:p>
          <a:p>
            <a:r>
              <a:rPr lang="cs-CZ" sz="2000" dirty="0"/>
              <a:t>Fragmentace jádra</a:t>
            </a:r>
          </a:p>
          <a:p>
            <a:r>
              <a:rPr lang="cs-CZ" sz="2000" dirty="0"/>
              <a:t>Fragmentace chromozomů </a:t>
            </a:r>
          </a:p>
        </p:txBody>
      </p:sp>
    </p:spTree>
    <p:extLst>
      <p:ext uri="{BB962C8B-B14F-4D97-AF65-F5344CB8AC3E}">
        <p14:creationId xmlns:p14="http://schemas.microsoft.com/office/powerpoint/2010/main" val="3314882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Apotóza</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sz="2000" b="1" dirty="0"/>
              <a:t>Mechanismy </a:t>
            </a:r>
            <a:r>
              <a:rPr lang="cs-CZ" sz="2000" b="1" dirty="0" err="1"/>
              <a:t>apoptózy</a:t>
            </a:r>
            <a:endParaRPr lang="cs-CZ" sz="2000" b="1" dirty="0"/>
          </a:p>
          <a:p>
            <a:pPr marL="0" indent="0">
              <a:buNone/>
            </a:pPr>
            <a:r>
              <a:rPr lang="cs-CZ" sz="2000" dirty="0" err="1"/>
              <a:t>Apoptóza</a:t>
            </a:r>
            <a:r>
              <a:rPr lang="cs-CZ" sz="2000" dirty="0"/>
              <a:t> může být vyvolána pomocí dvou dějů:</a:t>
            </a:r>
          </a:p>
          <a:p>
            <a:r>
              <a:rPr lang="cs-CZ" sz="2000" b="1" dirty="0"/>
              <a:t>Vnější cesta </a:t>
            </a:r>
            <a:r>
              <a:rPr lang="cs-CZ" sz="2000" b="1" dirty="0" err="1"/>
              <a:t>apoptózy</a:t>
            </a:r>
            <a:endParaRPr lang="cs-CZ" sz="2000" b="1" dirty="0"/>
          </a:p>
          <a:p>
            <a:pPr lvl="1"/>
            <a:r>
              <a:rPr lang="cs-CZ" sz="2000" dirty="0"/>
              <a:t>Je vyvolána pomocí </a:t>
            </a:r>
            <a:r>
              <a:rPr lang="cs-CZ" sz="2000" dirty="0" err="1"/>
              <a:t>cytokinů</a:t>
            </a:r>
            <a:r>
              <a:rPr lang="cs-CZ" sz="2000" dirty="0"/>
              <a:t>, které se vážou na určité receptory buňky</a:t>
            </a:r>
          </a:p>
          <a:p>
            <a:r>
              <a:rPr lang="cs-CZ" sz="2000" b="1" dirty="0"/>
              <a:t>Vnitřní cesta </a:t>
            </a:r>
            <a:r>
              <a:rPr lang="cs-CZ" sz="2000" b="1" dirty="0" err="1"/>
              <a:t>apoptózy</a:t>
            </a:r>
            <a:endParaRPr lang="cs-CZ" sz="2000" b="1" dirty="0"/>
          </a:p>
          <a:p>
            <a:pPr lvl="1"/>
            <a:r>
              <a:rPr lang="cs-CZ" sz="2000" dirty="0"/>
              <a:t>Je způsobena poškozením </a:t>
            </a:r>
            <a:r>
              <a:rPr lang="cs-CZ" sz="2000" dirty="0" smtClean="0"/>
              <a:t>mitochondrií  </a:t>
            </a:r>
            <a:r>
              <a:rPr lang="cs-CZ" sz="2000" dirty="0"/>
              <a:t>a následným vyplavením řady enzymů, které štěpí proteinové struktury a DNA. </a:t>
            </a:r>
          </a:p>
          <a:p>
            <a:pPr marL="0" indent="0">
              <a:buNone/>
            </a:pPr>
            <a:r>
              <a:rPr lang="cs-CZ" sz="2000" dirty="0"/>
              <a:t>Jako výsledek </a:t>
            </a:r>
            <a:r>
              <a:rPr lang="cs-CZ" sz="2000" dirty="0" err="1"/>
              <a:t>apoptózy</a:t>
            </a:r>
            <a:r>
              <a:rPr lang="cs-CZ" sz="2000" dirty="0"/>
              <a:t> vznikají </a:t>
            </a:r>
            <a:r>
              <a:rPr lang="cs-CZ" sz="2000" dirty="0" err="1"/>
              <a:t>apoptická</a:t>
            </a:r>
            <a:r>
              <a:rPr lang="cs-CZ" sz="2000" dirty="0"/>
              <a:t> tělíska, která jsou fagocytována (histiocyty, parenchymové buňky) v omezené zánětlivé reakci, která nemá vliv na okolní buňky a potažmo tkáně.</a:t>
            </a:r>
          </a:p>
          <a:p>
            <a:pPr marL="0" indent="0">
              <a:buNone/>
            </a:pPr>
            <a:endParaRPr lang="cs-CZ" sz="2000" dirty="0"/>
          </a:p>
          <a:p>
            <a:pPr marL="0" indent="0">
              <a:buNone/>
            </a:pPr>
            <a:endParaRPr lang="cs-CZ" sz="2000" dirty="0"/>
          </a:p>
          <a:p>
            <a:pPr marL="0" indent="0">
              <a:buNone/>
            </a:pPr>
            <a:endParaRPr lang="cs-CZ" sz="2000" dirty="0"/>
          </a:p>
          <a:p>
            <a:pPr lvl="1"/>
            <a:endParaRPr lang="cs-CZ" sz="1600" dirty="0"/>
          </a:p>
          <a:p>
            <a:endParaRPr lang="cs-CZ" sz="2000" dirty="0"/>
          </a:p>
        </p:txBody>
      </p:sp>
    </p:spTree>
    <p:extLst>
      <p:ext uri="{BB962C8B-B14F-4D97-AF65-F5344CB8AC3E}">
        <p14:creationId xmlns:p14="http://schemas.microsoft.com/office/powerpoint/2010/main" val="3917570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618</TotalTime>
  <Words>1460</Words>
  <Application>Microsoft Office PowerPoint</Application>
  <PresentationFormat>Předvádění na obrazovce (4:3)</PresentationFormat>
  <Paragraphs>128</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Century Schoolbook</vt:lpstr>
      <vt:lpstr>Wingdings</vt:lpstr>
      <vt:lpstr>Wingdings 2</vt:lpstr>
      <vt:lpstr>Arkýř</vt:lpstr>
      <vt:lpstr>Patofyziologie buňky</vt:lpstr>
      <vt:lpstr>Prezentace aplikace PowerPoint</vt:lpstr>
      <vt:lpstr>Poruchy množení buňky</vt:lpstr>
      <vt:lpstr>Poruchy diferenciace buňky</vt:lpstr>
      <vt:lpstr>Reakce buňky na poškození</vt:lpstr>
      <vt:lpstr>Regenerace</vt:lpstr>
      <vt:lpstr>Reparace</vt:lpstr>
      <vt:lpstr>Apoptóza</vt:lpstr>
      <vt:lpstr>Apotóza</vt:lpstr>
      <vt:lpstr>Nekróza</vt:lpstr>
      <vt:lpstr>Apoptoza, nekroza</vt:lpstr>
      <vt:lpstr>Poruchy mezibuněčné komunikace</vt:lpstr>
      <vt:lpstr>Poruchy mezibuněčné komunikace</vt:lpstr>
      <vt:lpstr>Poruchy mezibuněčné komunikace</vt:lpstr>
      <vt:lpstr>Poruchy transportních dějů</vt:lpstr>
      <vt:lpstr>Poruchy transportních dějů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Patofyziologie buňky</dc:title>
  <dc:creator>Stankova</dc:creator>
  <cp:lastModifiedBy>Stankova</cp:lastModifiedBy>
  <cp:revision>59</cp:revision>
  <dcterms:created xsi:type="dcterms:W3CDTF">2015-02-16T14:30:58Z</dcterms:created>
  <dcterms:modified xsi:type="dcterms:W3CDTF">2019-10-24T14:49:52Z</dcterms:modified>
</cp:coreProperties>
</file>