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1270000" y="1638300"/>
            <a:ext cx="10464800" cy="3302000"/>
          </a:xfrm>
          <a:prstGeom prst="rect">
            <a:avLst/>
          </a:prstGeom>
        </p:spPr>
        <p:txBody>
          <a:bodyPr anchor="b"/>
          <a:lstStyle/>
          <a:p>
            <a:pPr/>
            <a:r>
              <a:t>Title Text</a:t>
            </a:r>
          </a:p>
        </p:txBody>
      </p:sp>
      <p:sp>
        <p:nvSpPr>
          <p:cNvPr id="12" name="Body Level One…"/>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61366"/>
          </a:xfrm>
          <a:prstGeom prst="rect">
            <a:avLst/>
          </a:prstGeom>
        </p:spPr>
        <p:txBody>
          <a:bodyPr anchor="t">
            <a:spAutoFit/>
          </a:bodyPr>
          <a:lstStyle>
            <a:lvl1pPr marL="0" indent="0" algn="ctr">
              <a:spcBef>
                <a:spcPts val="0"/>
              </a:spcBef>
              <a:buSzTx/>
              <a:buNone/>
              <a:defRPr i="1" sz="2400"/>
            </a:lvl1pPr>
          </a:lstStyle>
          <a:p>
            <a:pPr/>
            <a:r>
              <a:t>–Johnny Appleseed</a:t>
            </a:r>
          </a:p>
        </p:txBody>
      </p:sp>
      <p:sp>
        <p:nvSpPr>
          <p:cNvPr id="94" name="“Type a quote here.”"/>
          <p:cNvSpPr txBox="1"/>
          <p:nvPr>
            <p:ph type="body" sz="quarter" idx="14"/>
          </p:nvPr>
        </p:nvSpPr>
        <p:spPr>
          <a:xfrm>
            <a:off x="1270000" y="4267112"/>
            <a:ext cx="10464800" cy="609776"/>
          </a:xfrm>
          <a:prstGeom prst="rect">
            <a:avLst/>
          </a:prstGeom>
        </p:spPr>
        <p:txBody>
          <a:bodyPr>
            <a:spAutoFit/>
          </a:bodyPr>
          <a:lstStyle>
            <a:lvl1pPr marL="0" indent="0" algn="ctr">
              <a:spcBef>
                <a:spcPts val="0"/>
              </a:spcBef>
              <a:buSzTx/>
              <a:buNone/>
              <a:defRPr sz="34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Title Text"/>
          <p:cNvSpPr txBox="1"/>
          <p:nvPr>
            <p:ph type="title"/>
          </p:nvPr>
        </p:nvSpPr>
        <p:spPr>
          <a:xfrm>
            <a:off x="1270000" y="6718300"/>
            <a:ext cx="10464800" cy="1422400"/>
          </a:xfrm>
          <a:prstGeom prst="rect">
            <a:avLst/>
          </a:prstGeom>
        </p:spPr>
        <p:txBody>
          <a:bodyPr anchor="b"/>
          <a:lstStyle/>
          <a:p>
            <a:pPr/>
            <a:r>
              <a:t>Title Text</a:t>
            </a:r>
          </a:p>
        </p:txBody>
      </p:sp>
      <p:sp>
        <p:nvSpPr>
          <p:cNvPr id="22" name="Body Level One…"/>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re">
    <p:spTree>
      <p:nvGrpSpPr>
        <p:cNvPr id="1" name=""/>
        <p:cNvGrpSpPr/>
        <p:nvPr/>
      </p:nvGrpSpPr>
      <p:grpSpPr>
        <a:xfrm>
          <a:off x="0" y="0"/>
          <a:ext cx="0" cy="0"/>
          <a:chOff x="0" y="0"/>
          <a:chExt cx="0" cy="0"/>
        </a:xfrm>
      </p:grpSpPr>
      <p:sp>
        <p:nvSpPr>
          <p:cNvPr id="30" name="Title Text"/>
          <p:cNvSpPr txBox="1"/>
          <p:nvPr>
            <p:ph type="title"/>
          </p:nvPr>
        </p:nvSpPr>
        <p:spPr>
          <a:xfrm>
            <a:off x="1270000" y="3225800"/>
            <a:ext cx="10464800" cy="3302000"/>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Title Text"/>
          <p:cNvSpPr txBox="1"/>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Body Level One…"/>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0" algn="ctr">
              <a:spcBef>
                <a:spcPts val="0"/>
              </a:spcBef>
              <a:buSzTx/>
              <a:buNone/>
              <a:defRPr sz="3700"/>
            </a:lvl2pPr>
            <a:lvl3pPr marL="0" indent="0" algn="ctr">
              <a:spcBef>
                <a:spcPts val="0"/>
              </a:spcBef>
              <a:buSzTx/>
              <a:buNone/>
              <a:defRPr sz="3700"/>
            </a:lvl3pPr>
            <a:lvl4pPr marL="0" indent="0" algn="ctr">
              <a:spcBef>
                <a:spcPts val="0"/>
              </a:spcBef>
              <a:buSzTx/>
              <a:buNone/>
              <a:defRPr sz="3700"/>
            </a:lvl4pPr>
            <a:lvl5pPr marL="0" indent="0" algn="ctr">
              <a:spcBef>
                <a:spcPts val="0"/>
              </a:spcBef>
              <a:buSzTx/>
              <a:buNone/>
              <a:defRPr sz="37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xfrm>
            <a:off x="6328884" y="9296400"/>
            <a:ext cx="340259" cy="342900"/>
          </a:xfrm>
          <a:prstGeom prst="rect">
            <a:avLst/>
          </a:prstGeom>
        </p:spPr>
        <p:txBody>
          <a:bodyPr/>
          <a:lstStyle>
            <a:lvl1pPr>
              <a:defRPr>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Image"/>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Image"/>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Body Level One…"/>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b="0"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Helvetica Neue Medium"/>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Helvetica Neue"/>
          <a:ea typeface="Helvetica Neue"/>
          <a:cs typeface="Helvetica Neue"/>
          <a:sym typeface="Helvetica Neue"/>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Stilistiek van het Nederlands"/>
          <p:cNvSpPr txBox="1"/>
          <p:nvPr>
            <p:ph type="ctrTitle"/>
          </p:nvPr>
        </p:nvSpPr>
        <p:spPr>
          <a:prstGeom prst="rect">
            <a:avLst/>
          </a:prstGeom>
        </p:spPr>
        <p:txBody>
          <a:bodyPr/>
          <a:lstStyle/>
          <a:p>
            <a:pPr/>
            <a:r>
              <a:t>Stilistiek van het Nederlands</a:t>
            </a:r>
          </a:p>
        </p:txBody>
      </p:sp>
      <p:sp>
        <p:nvSpPr>
          <p:cNvPr id="120" name="WS 2019. Week 9, 26 November 2019. ‘De eindredactie. Een tekst persklaarmaken. Een tekst corrigeren.’"/>
          <p:cNvSpPr txBox="1"/>
          <p:nvPr>
            <p:ph type="subTitle" sz="quarter" idx="1"/>
          </p:nvPr>
        </p:nvSpPr>
        <p:spPr>
          <a:prstGeom prst="rect">
            <a:avLst/>
          </a:prstGeom>
        </p:spPr>
        <p:txBody>
          <a:bodyPr/>
          <a:lstStyle>
            <a:lvl1pPr defTabSz="508254">
              <a:defRPr sz="3218"/>
            </a:lvl1pPr>
          </a:lstStyle>
          <a:p>
            <a:pPr/>
            <a:r>
              <a:t>WS 2019. Week 9, 26 November 2019. ‘De eindredactie. Een tekst persklaarmaken. Een tekst corrigeren.’</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5.4. Slot en samenvatting"/>
          <p:cNvSpPr txBox="1"/>
          <p:nvPr>
            <p:ph type="title"/>
          </p:nvPr>
        </p:nvSpPr>
        <p:spPr>
          <a:prstGeom prst="rect">
            <a:avLst/>
          </a:prstGeom>
        </p:spPr>
        <p:txBody>
          <a:bodyPr/>
          <a:lstStyle>
            <a:lvl1pPr defTabSz="537463">
              <a:defRPr sz="7360"/>
            </a:lvl1pPr>
          </a:lstStyle>
          <a:p>
            <a:pPr/>
            <a:r>
              <a:t>5.4. Slot en samenvatting</a:t>
            </a:r>
          </a:p>
        </p:txBody>
      </p:sp>
      <p:sp>
        <p:nvSpPr>
          <p:cNvPr id="147" name="‘De stilistische effecten van de naamwoordstijl hangen samen met het fundamentele verschil tussen de rollen van referenten en die van de predikaten in zinnen en teksten. De positieve kant van naamwoordstijl is dat je daarmee werkelijk elk soort begrip – ook een voor de gelegenheid gevormd abstract begrip, en ook een begrip waar geen apart zelfstandig naamwoord voor bestaat – tot een referent kunt maken waarover je iets mededeelt. De belangrijkste risico’s zijn dat de voorstelbaarheid van de informatie teveel gaat lijden onder de abstractie, en dat sommige stukken informatie die beter predicatief meegedeeld kunnen worden uitsluitend in de tekst terechtkomen als nominaliseringen en/of attributieve constructies.’"/>
          <p:cNvSpPr txBox="1"/>
          <p:nvPr>
            <p:ph type="body" idx="1"/>
          </p:nvPr>
        </p:nvSpPr>
        <p:spPr>
          <a:prstGeom prst="rect">
            <a:avLst/>
          </a:prstGeom>
        </p:spPr>
        <p:txBody>
          <a:bodyPr/>
          <a:lstStyle>
            <a:lvl1pPr marL="0" indent="0" defTabSz="560831">
              <a:spcBef>
                <a:spcPts val="4000"/>
              </a:spcBef>
              <a:buSzTx/>
              <a:buNone/>
              <a:defRPr sz="3072"/>
            </a:lvl1pPr>
          </a:lstStyle>
          <a:p>
            <a:pPr/>
            <a:r>
              <a:t>‘De stilistische effecten van de naamwoordstijl hangen samen met het fundamentele verschil tussen de rollen van referenten en die van de predikaten in zinnen en teksten. De positieve kant van naamwoordstijl is dat je daarmee werkelijk elk soort begrip – ook een voor de gelegenheid gevormd abstract begrip, en ook een begrip waar geen apart zelfstandig naamwoord voor bestaat – tot een referent kunt maken waarover je iets mededeelt. De belangrijkste risico’s zijn dat de voorstelbaarheid van de informatie teveel gaat lijden onder de abstractie, en dat sommige stukken informatie die beter predicatief meegedeeld kunnen worden uitsluitend in de tekst terechtkomen als nominaliseringen en/of attributieve constructies.’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Handboek Tijdschrift: de tijdschriftredactie"/>
          <p:cNvSpPr txBox="1"/>
          <p:nvPr>
            <p:ph type="title"/>
          </p:nvPr>
        </p:nvSpPr>
        <p:spPr>
          <a:prstGeom prst="rect">
            <a:avLst/>
          </a:prstGeom>
        </p:spPr>
        <p:txBody>
          <a:bodyPr/>
          <a:lstStyle>
            <a:lvl1pPr defTabSz="484886">
              <a:defRPr sz="6640"/>
            </a:lvl1pPr>
          </a:lstStyle>
          <a:p>
            <a:pPr/>
            <a:r>
              <a:t>Handboek Tijdschrift: de tijdschriftredactie</a:t>
            </a:r>
          </a:p>
        </p:txBody>
      </p:sp>
      <p:sp>
        <p:nvSpPr>
          <p:cNvPr id="150" name="Doel en doelgroep…"/>
          <p:cNvSpPr txBox="1"/>
          <p:nvPr>
            <p:ph type="body" idx="1"/>
          </p:nvPr>
        </p:nvSpPr>
        <p:spPr>
          <a:prstGeom prst="rect">
            <a:avLst/>
          </a:prstGeom>
        </p:spPr>
        <p:txBody>
          <a:bodyPr/>
          <a:lstStyle/>
          <a:p>
            <a:pPr/>
            <a:r>
              <a:t>Doel en doelgroep</a:t>
            </a:r>
          </a:p>
          <a:p>
            <a:pPr/>
            <a:r>
              <a:t>Brainstormen</a:t>
            </a:r>
          </a:p>
          <a:p>
            <a:pPr/>
            <a:r>
              <a:t>Freelancers</a:t>
            </a:r>
          </a:p>
          <a:p>
            <a:pPr/>
            <a:r>
              <a:t>Cover</a:t>
            </a:r>
          </a:p>
          <a:p>
            <a:pPr/>
            <a:r>
              <a:t>IJkpersoon: ja of nee?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Persklaarmaken en corrigeren"/>
          <p:cNvSpPr txBox="1"/>
          <p:nvPr>
            <p:ph type="title"/>
          </p:nvPr>
        </p:nvSpPr>
        <p:spPr>
          <a:prstGeom prst="rect">
            <a:avLst/>
          </a:prstGeom>
        </p:spPr>
        <p:txBody>
          <a:bodyPr/>
          <a:lstStyle>
            <a:lvl1pPr defTabSz="484886">
              <a:defRPr sz="6640"/>
            </a:lvl1pPr>
          </a:lstStyle>
          <a:p>
            <a:pPr/>
            <a:r>
              <a:t>Persklaarmaken en corrigeren</a:t>
            </a:r>
          </a:p>
        </p:txBody>
      </p:sp>
      <p:sp>
        <p:nvSpPr>
          <p:cNvPr id="153" name="Wat is het verschil?…"/>
          <p:cNvSpPr txBox="1"/>
          <p:nvPr>
            <p:ph type="body" idx="1"/>
          </p:nvPr>
        </p:nvSpPr>
        <p:spPr>
          <a:prstGeom prst="rect">
            <a:avLst/>
          </a:prstGeom>
        </p:spPr>
        <p:txBody>
          <a:bodyPr/>
          <a:lstStyle/>
          <a:p>
            <a:pPr/>
            <a:r>
              <a:t>Wat is het verschil?</a:t>
            </a:r>
          </a:p>
          <a:p>
            <a:pPr/>
            <a:r>
              <a:t>Wat doet een persklaarmaker?</a:t>
            </a:r>
          </a:p>
          <a:p>
            <a:pPr/>
            <a:r>
              <a:t>Wat doet een corrector?</a:t>
            </a:r>
          </a:p>
          <a:p>
            <a:pPr/>
            <a:r>
              <a:t>De meestgebruikte gereedschappen: MS Word &amp; correctietekens (pen, potlood en papier).</a:t>
            </a:r>
          </a:p>
          <a:p>
            <a:pPr/>
            <a:r>
              <a:t>-&gt; Voorbeelden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Huiswerk"/>
          <p:cNvSpPr txBox="1"/>
          <p:nvPr>
            <p:ph type="title"/>
          </p:nvPr>
        </p:nvSpPr>
        <p:spPr>
          <a:prstGeom prst="rect">
            <a:avLst/>
          </a:prstGeom>
        </p:spPr>
        <p:txBody>
          <a:bodyPr/>
          <a:lstStyle/>
          <a:p>
            <a:pPr/>
            <a:r>
              <a:t>Huiswerk</a:t>
            </a:r>
          </a:p>
        </p:txBody>
      </p:sp>
      <p:sp>
        <p:nvSpPr>
          <p:cNvPr id="156" name="Maak de vertaling van een ander persklaar. Corrigeer vervolgens een andere vertaling."/>
          <p:cNvSpPr txBox="1"/>
          <p:nvPr>
            <p:ph type="body" idx="1"/>
          </p:nvPr>
        </p:nvSpPr>
        <p:spPr>
          <a:prstGeom prst="rect">
            <a:avLst/>
          </a:prstGeom>
        </p:spPr>
        <p:txBody>
          <a:bodyPr/>
          <a:lstStyle/>
          <a:p>
            <a:pPr/>
            <a:r>
              <a:t>Maak de vertaling van een ander persklaar. Corrigeer vervolgens een andere vertaling.</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8" name="Vergadering"/>
          <p:cNvSpPr txBox="1"/>
          <p:nvPr>
            <p:ph type="title"/>
          </p:nvPr>
        </p:nvSpPr>
        <p:spPr>
          <a:prstGeom prst="rect">
            <a:avLst/>
          </a:prstGeom>
        </p:spPr>
        <p:txBody>
          <a:bodyPr/>
          <a:lstStyle/>
          <a:p>
            <a:pPr/>
            <a:r>
              <a:t>Vergadering</a:t>
            </a:r>
          </a:p>
        </p:txBody>
      </p:sp>
      <p:sp>
        <p:nvSpPr>
          <p:cNvPr id="159" name="Opening…"/>
          <p:cNvSpPr txBox="1"/>
          <p:nvPr>
            <p:ph type="body" idx="1"/>
          </p:nvPr>
        </p:nvSpPr>
        <p:spPr>
          <a:prstGeom prst="rect">
            <a:avLst/>
          </a:prstGeom>
        </p:spPr>
        <p:txBody>
          <a:bodyPr/>
          <a:lstStyle/>
          <a:p>
            <a:pPr marL="266700" indent="-266700" defTabSz="245363">
              <a:spcBef>
                <a:spcPts val="1700"/>
              </a:spcBef>
              <a:buSzPct val="100000"/>
              <a:buAutoNum type="arabicPeriod" startAt="1"/>
              <a:defRPr sz="1344"/>
            </a:pPr>
            <a:r>
              <a:t>Opening</a:t>
            </a:r>
          </a:p>
          <a:p>
            <a:pPr marL="266700" indent="-266700" defTabSz="245363">
              <a:spcBef>
                <a:spcPts val="1700"/>
              </a:spcBef>
              <a:buSzPct val="100000"/>
              <a:buAutoNum type="arabicPeriod" startAt="1"/>
              <a:defRPr sz="1344"/>
            </a:pPr>
            <a:r>
              <a:t>Agenda</a:t>
            </a:r>
          </a:p>
          <a:p>
            <a:pPr marL="266700" indent="-266700" defTabSz="245363">
              <a:spcBef>
                <a:spcPts val="1700"/>
              </a:spcBef>
              <a:buSzPct val="100000"/>
              <a:buAutoNum type="arabicPeriod" startAt="1"/>
              <a:defRPr sz="1344"/>
            </a:pPr>
            <a:r>
              <a:t>Notulen</a:t>
            </a:r>
          </a:p>
          <a:p>
            <a:pPr marL="266700" indent="-266700" defTabSz="245363">
              <a:spcBef>
                <a:spcPts val="1700"/>
              </a:spcBef>
              <a:buSzPct val="100000"/>
              <a:buAutoNum type="arabicPeriod" startAt="1"/>
              <a:defRPr sz="1344"/>
            </a:pPr>
            <a:r>
              <a:t>Mededelingen</a:t>
            </a:r>
          </a:p>
          <a:p>
            <a:pPr marL="266700" indent="-266700" defTabSz="245363">
              <a:spcBef>
                <a:spcPts val="1700"/>
              </a:spcBef>
              <a:buSzPct val="100000"/>
              <a:buAutoNum type="arabicPeriod" startAt="1"/>
              <a:defRPr sz="1344"/>
            </a:pPr>
            <a:r>
              <a:t>Ingekomen en uitgegane stukken</a:t>
            </a:r>
          </a:p>
          <a:p>
            <a:pPr marL="266700" indent="-266700" defTabSz="245363">
              <a:spcBef>
                <a:spcPts val="1700"/>
              </a:spcBef>
              <a:buSzPct val="100000"/>
              <a:buAutoNum type="arabicPeriod" startAt="1"/>
              <a:defRPr sz="1344"/>
            </a:pPr>
            <a:r>
              <a:t>Secretaris</a:t>
            </a:r>
          </a:p>
          <a:p>
            <a:pPr marL="266700" indent="-266700" defTabSz="245363">
              <a:spcBef>
                <a:spcPts val="1700"/>
              </a:spcBef>
              <a:buSzPct val="100000"/>
              <a:buAutoNum type="arabicPeriod" startAt="1"/>
              <a:defRPr sz="1344"/>
            </a:pPr>
            <a:r>
              <a:t>PR</a:t>
            </a:r>
          </a:p>
          <a:p>
            <a:pPr marL="266700" indent="-266700" defTabSz="245363">
              <a:spcBef>
                <a:spcPts val="1700"/>
              </a:spcBef>
              <a:buSzPct val="100000"/>
              <a:buAutoNum type="arabicPeriod" startAt="1"/>
              <a:defRPr sz="1344"/>
            </a:pPr>
            <a:r>
              <a:t>Acquisitie</a:t>
            </a:r>
          </a:p>
          <a:p>
            <a:pPr marL="266700" indent="-266700" defTabSz="245363">
              <a:spcBef>
                <a:spcPts val="1700"/>
              </a:spcBef>
              <a:buSzPct val="100000"/>
              <a:buAutoNum type="arabicPeriod" startAt="1"/>
              <a:defRPr sz="1344"/>
            </a:pPr>
            <a:r>
              <a:t>Subsidie Taalunie</a:t>
            </a:r>
          </a:p>
          <a:p>
            <a:pPr marL="266700" indent="-266700" defTabSz="245363">
              <a:spcBef>
                <a:spcPts val="1700"/>
              </a:spcBef>
              <a:buSzPct val="100000"/>
              <a:buAutoNum type="arabicPeriod" startAt="1"/>
              <a:defRPr sz="1344"/>
            </a:pPr>
            <a:r>
              <a:t>Foto van de redactie</a:t>
            </a:r>
          </a:p>
          <a:p>
            <a:pPr marL="266700" indent="-266700" defTabSz="245363">
              <a:spcBef>
                <a:spcPts val="1700"/>
              </a:spcBef>
              <a:buSzPct val="100000"/>
              <a:buAutoNum type="arabicPeriod" startAt="1"/>
              <a:defRPr sz="1344"/>
            </a:pPr>
            <a:r>
              <a:t>Website</a:t>
            </a:r>
          </a:p>
          <a:p>
            <a:pPr marL="266700" indent="-266700" defTabSz="245363">
              <a:spcBef>
                <a:spcPts val="1700"/>
              </a:spcBef>
              <a:buSzPct val="100000"/>
              <a:buAutoNum type="arabicPeriod" startAt="1"/>
              <a:defRPr sz="1344"/>
            </a:pPr>
            <a:r>
              <a:t>Advertentie</a:t>
            </a:r>
          </a:p>
          <a:p>
            <a:pPr marL="266700" indent="-266700" defTabSz="245363">
              <a:spcBef>
                <a:spcPts val="1700"/>
              </a:spcBef>
              <a:buSzPct val="100000"/>
              <a:buAutoNum type="arabicPeriod" startAt="1"/>
              <a:defRPr sz="1344"/>
            </a:pPr>
            <a:r>
              <a:t>W.V.T.T.K.</a:t>
            </a:r>
          </a:p>
          <a:p>
            <a:pPr marL="266700" indent="-266700" defTabSz="245363">
              <a:spcBef>
                <a:spcPts val="1700"/>
              </a:spcBef>
              <a:buSzPct val="100000"/>
              <a:buAutoNum type="arabicPeriod" startAt="1"/>
              <a:defRPr sz="1344"/>
            </a:pPr>
            <a:r>
              <a:t>Rondvraag</a:t>
            </a:r>
          </a:p>
          <a:p>
            <a:pPr marL="266700" indent="-266700" defTabSz="245363">
              <a:spcBef>
                <a:spcPts val="1700"/>
              </a:spcBef>
              <a:buSzPct val="100000"/>
              <a:buAutoNum type="arabicPeriod" startAt="1"/>
              <a:defRPr sz="1344"/>
            </a:pPr>
            <a:r>
              <a:t>Sluiting</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Vandaag"/>
          <p:cNvSpPr txBox="1"/>
          <p:nvPr>
            <p:ph type="title"/>
          </p:nvPr>
        </p:nvSpPr>
        <p:spPr>
          <a:prstGeom prst="rect">
            <a:avLst/>
          </a:prstGeom>
        </p:spPr>
        <p:txBody>
          <a:bodyPr/>
          <a:lstStyle/>
          <a:p>
            <a:pPr/>
            <a:r>
              <a:t>Vandaag</a:t>
            </a:r>
          </a:p>
        </p:txBody>
      </p:sp>
      <p:sp>
        <p:nvSpPr>
          <p:cNvPr id="123" name="Huishoudelijke mededelingen…"/>
          <p:cNvSpPr txBox="1"/>
          <p:nvPr>
            <p:ph type="body" idx="1"/>
          </p:nvPr>
        </p:nvSpPr>
        <p:spPr>
          <a:prstGeom prst="rect">
            <a:avLst/>
          </a:prstGeom>
        </p:spPr>
        <p:txBody>
          <a:bodyPr/>
          <a:lstStyle/>
          <a:p>
            <a:pPr marL="590550" indent="-590550" defTabSz="543305">
              <a:spcBef>
                <a:spcPts val="3900"/>
              </a:spcBef>
              <a:buSzPct val="100000"/>
              <a:buAutoNum type="arabicPeriod" startAt="1"/>
              <a:defRPr sz="2976"/>
            </a:pPr>
            <a:r>
              <a:t>Huishoudelijke mededelingen</a:t>
            </a:r>
          </a:p>
          <a:p>
            <a:pPr marL="590550" indent="-590550" defTabSz="543305">
              <a:spcBef>
                <a:spcPts val="3900"/>
              </a:spcBef>
              <a:buSzPct val="100000"/>
              <a:buAutoNum type="arabicPeriod" startAt="1"/>
              <a:defRPr sz="2976"/>
            </a:pPr>
            <a:r>
              <a:t>Grafisch ontwerpen: Module 3 &amp; 4</a:t>
            </a:r>
          </a:p>
          <a:p>
            <a:pPr marL="590550" indent="-590550" defTabSz="543305">
              <a:spcBef>
                <a:spcPts val="3900"/>
              </a:spcBef>
              <a:buSzPct val="100000"/>
              <a:buAutoNum type="arabicPeriod" startAt="1"/>
              <a:defRPr sz="2976"/>
            </a:pPr>
            <a:r>
              <a:t>Formuleren: Hoofdstuk 5</a:t>
            </a:r>
          </a:p>
          <a:p>
            <a:pPr marL="590550" indent="-590550" defTabSz="543305">
              <a:spcBef>
                <a:spcPts val="3900"/>
              </a:spcBef>
              <a:buSzPct val="100000"/>
              <a:buAutoNum type="arabicPeriod" startAt="1"/>
              <a:defRPr sz="2976"/>
            </a:pPr>
            <a:r>
              <a:t>Tijdschriften: de tijdschriftredactie</a:t>
            </a:r>
          </a:p>
          <a:p>
            <a:pPr marL="590550" indent="-590550" defTabSz="543305">
              <a:spcBef>
                <a:spcPts val="3900"/>
              </a:spcBef>
              <a:buSzPct val="100000"/>
              <a:buAutoNum type="arabicPeriod" startAt="1"/>
              <a:defRPr sz="2976"/>
            </a:pPr>
            <a:r>
              <a:t>Persklaarmaken en corrigeren</a:t>
            </a:r>
          </a:p>
          <a:p>
            <a:pPr marL="590550" indent="-590550" defTabSz="543305">
              <a:spcBef>
                <a:spcPts val="3900"/>
              </a:spcBef>
              <a:buSzPct val="100000"/>
              <a:buAutoNum type="arabicPeriod" startAt="1"/>
              <a:defRPr sz="2976"/>
            </a:pPr>
            <a:r>
              <a:t>Huiswerk</a:t>
            </a:r>
          </a:p>
          <a:p>
            <a:pPr marL="590550" indent="-590550" defTabSz="543305">
              <a:spcBef>
                <a:spcPts val="3900"/>
              </a:spcBef>
              <a:buSzPct val="100000"/>
              <a:buAutoNum type="arabicPeriod" startAt="1"/>
              <a:defRPr sz="2976"/>
            </a:pPr>
            <a:r>
              <a:t>Vergadering</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Huishoudelijke mededelingen"/>
          <p:cNvSpPr txBox="1"/>
          <p:nvPr>
            <p:ph type="title"/>
          </p:nvPr>
        </p:nvSpPr>
        <p:spPr>
          <a:prstGeom prst="rect">
            <a:avLst/>
          </a:prstGeom>
        </p:spPr>
        <p:txBody>
          <a:bodyPr/>
          <a:lstStyle>
            <a:lvl1pPr defTabSz="484886">
              <a:defRPr sz="6640"/>
            </a:lvl1pPr>
          </a:lstStyle>
          <a:p>
            <a:pPr/>
            <a:r>
              <a:t>Huishoudelijke mededelingen</a:t>
            </a:r>
          </a:p>
        </p:txBody>
      </p:sp>
      <p:sp>
        <p:nvSpPr>
          <p:cNvPr id="126" name="We hebben tot nu toe 15 aanmeldingen voor de taaluitwisseling.…"/>
          <p:cNvSpPr txBox="1"/>
          <p:nvPr>
            <p:ph type="body" idx="1"/>
          </p:nvPr>
        </p:nvSpPr>
        <p:spPr>
          <a:prstGeom prst="rect">
            <a:avLst/>
          </a:prstGeom>
        </p:spPr>
        <p:txBody>
          <a:bodyPr/>
          <a:lstStyle/>
          <a:p>
            <a:pPr/>
            <a:r>
              <a:t>We hebben tot nu toe 15 aanmeldingen voor de taaluitwisseling.</a:t>
            </a:r>
          </a:p>
          <a:p>
            <a:pPr/>
            <a:r>
              <a:t>Weet iemand waar we met 15 personen terechtkunnen?</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Grafisch ontwerpen: Module 3 (typografische principes)"/>
          <p:cNvSpPr txBox="1"/>
          <p:nvPr>
            <p:ph type="title"/>
          </p:nvPr>
        </p:nvSpPr>
        <p:spPr>
          <a:prstGeom prst="rect">
            <a:avLst/>
          </a:prstGeom>
        </p:spPr>
        <p:txBody>
          <a:bodyPr/>
          <a:lstStyle>
            <a:lvl1pPr defTabSz="479044">
              <a:defRPr sz="6560"/>
            </a:lvl1pPr>
          </a:lstStyle>
          <a:p>
            <a:pPr/>
            <a:r>
              <a:t>Grafisch ontwerpen: Module 3 (typografische principes)</a:t>
            </a:r>
          </a:p>
        </p:txBody>
      </p:sp>
      <p:sp>
        <p:nvSpPr>
          <p:cNvPr id="129" name="Typografie en betekenis;…"/>
          <p:cNvSpPr txBox="1"/>
          <p:nvPr>
            <p:ph type="body" idx="1"/>
          </p:nvPr>
        </p:nvSpPr>
        <p:spPr>
          <a:prstGeom prst="rect">
            <a:avLst/>
          </a:prstGeom>
        </p:spPr>
        <p:txBody>
          <a:bodyPr/>
          <a:lstStyle/>
          <a:p>
            <a:pPr marL="508000" indent="-508000" defTabSz="467359">
              <a:spcBef>
                <a:spcPts val="3300"/>
              </a:spcBef>
              <a:buSzPct val="100000"/>
              <a:buAutoNum type="arabicPeriod" startAt="1"/>
              <a:defRPr sz="2560"/>
            </a:pPr>
            <a:r>
              <a:t>Typografie en betekenis;</a:t>
            </a:r>
          </a:p>
          <a:p>
            <a:pPr marL="508000" indent="-508000" defTabSz="467359">
              <a:spcBef>
                <a:spcPts val="3300"/>
              </a:spcBef>
              <a:buSzPct val="100000"/>
              <a:buAutoNum type="arabicPeriod" startAt="1"/>
              <a:defRPr sz="2560"/>
            </a:pPr>
            <a:r>
              <a:t>De anatomie van letters;</a:t>
            </a:r>
          </a:p>
          <a:p>
            <a:pPr marL="508000" indent="-508000" defTabSz="467359">
              <a:spcBef>
                <a:spcPts val="3300"/>
              </a:spcBef>
              <a:buSzPct val="100000"/>
              <a:buAutoNum type="arabicPeriod" startAt="1"/>
              <a:defRPr sz="2560"/>
            </a:pPr>
            <a:r>
              <a:t>Lettertypen begrijpen en kiezen;</a:t>
            </a:r>
          </a:p>
          <a:p>
            <a:pPr marL="508000" indent="-508000" defTabSz="467359">
              <a:spcBef>
                <a:spcPts val="3300"/>
              </a:spcBef>
              <a:buSzPct val="100000"/>
              <a:buAutoNum type="arabicPeriod" startAt="1"/>
              <a:defRPr sz="2560"/>
            </a:pPr>
            <a:r>
              <a:t>Spatiëring;</a:t>
            </a:r>
          </a:p>
          <a:p>
            <a:pPr marL="508000" indent="-508000" defTabSz="467359">
              <a:spcBef>
                <a:spcPts val="3300"/>
              </a:spcBef>
              <a:buSzPct val="100000"/>
              <a:buAutoNum type="arabicPeriod" startAt="1"/>
              <a:defRPr sz="2560"/>
            </a:pPr>
            <a:r>
              <a:t>Leesbaarheid;</a:t>
            </a:r>
          </a:p>
          <a:p>
            <a:pPr marL="508000" indent="-508000" defTabSz="467359">
              <a:spcBef>
                <a:spcPts val="3300"/>
              </a:spcBef>
              <a:buSzPct val="100000"/>
              <a:buAutoNum type="arabicPeriod" startAt="1"/>
              <a:defRPr sz="2560"/>
            </a:pPr>
            <a:r>
              <a:t>Typografische accenten en hiërarchie;</a:t>
            </a:r>
          </a:p>
          <a:p>
            <a:pPr marL="508000" indent="-508000" defTabSz="467359">
              <a:spcBef>
                <a:spcPts val="3300"/>
              </a:spcBef>
              <a:buSzPct val="100000"/>
              <a:buAutoNum type="arabicPeriod" startAt="1"/>
              <a:defRPr sz="2560"/>
            </a:pPr>
            <a:r>
              <a:t>Typografische lijnen/kaders en versieringen;</a:t>
            </a:r>
          </a:p>
          <a:p>
            <a:pPr marL="508000" indent="-508000" defTabSz="467359">
              <a:spcBef>
                <a:spcPts val="3300"/>
              </a:spcBef>
              <a:buSzPct val="100000"/>
              <a:buAutoNum type="arabicPeriod" startAt="1"/>
              <a:defRPr sz="2560"/>
            </a:pPr>
            <a:r>
              <a:t>Tekst als afbeelding.</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Grafisch ontwerpen: Module 4 (De basis van kleur)"/>
          <p:cNvSpPr txBox="1"/>
          <p:nvPr>
            <p:ph type="title"/>
          </p:nvPr>
        </p:nvSpPr>
        <p:spPr>
          <a:prstGeom prst="rect">
            <a:avLst/>
          </a:prstGeom>
        </p:spPr>
        <p:txBody>
          <a:bodyPr/>
          <a:lstStyle>
            <a:lvl1pPr defTabSz="479044">
              <a:defRPr sz="6560"/>
            </a:lvl1pPr>
          </a:lstStyle>
          <a:p>
            <a:pPr/>
            <a:r>
              <a:t>Grafisch ontwerpen: Module 4 (De basis van kleur)</a:t>
            </a:r>
          </a:p>
        </p:txBody>
      </p:sp>
      <p:sp>
        <p:nvSpPr>
          <p:cNvPr id="132" name="Kleurenterminologie;…"/>
          <p:cNvSpPr txBox="1"/>
          <p:nvPr>
            <p:ph type="body" idx="1"/>
          </p:nvPr>
        </p:nvSpPr>
        <p:spPr>
          <a:prstGeom prst="rect">
            <a:avLst/>
          </a:prstGeom>
        </p:spPr>
        <p:txBody>
          <a:bodyPr/>
          <a:lstStyle/>
          <a:p>
            <a:pPr marL="635000" indent="-635000">
              <a:buSzPct val="100000"/>
              <a:buAutoNum type="arabicPeriod" startAt="1"/>
            </a:pPr>
            <a:r>
              <a:t>Kleurenterminologie;</a:t>
            </a:r>
          </a:p>
          <a:p>
            <a:pPr marL="635000" indent="-635000">
              <a:buSzPct val="100000"/>
              <a:buAutoNum type="arabicPeriod" startAt="1"/>
            </a:pPr>
            <a:r>
              <a:t>Leesbaarheid, contrast en harmonie;</a:t>
            </a:r>
          </a:p>
          <a:p>
            <a:pPr marL="635000" indent="-635000">
              <a:buSzPct val="100000"/>
              <a:buAutoNum type="arabicPeriod" startAt="1"/>
            </a:pPr>
            <a:r>
              <a:t>Kleurassociaties;</a:t>
            </a:r>
          </a:p>
          <a:p>
            <a:pPr marL="635000" indent="-635000">
              <a:buSzPct val="100000"/>
              <a:buAutoNum type="arabicPeriod" startAt="1"/>
            </a:pPr>
            <a:r>
              <a:t>Kleur als informatie.</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Formuleren, hoofdstuk 5: de naamwoordstijl"/>
          <p:cNvSpPr txBox="1"/>
          <p:nvPr>
            <p:ph type="title"/>
          </p:nvPr>
        </p:nvSpPr>
        <p:spPr>
          <a:prstGeom prst="rect">
            <a:avLst/>
          </a:prstGeom>
        </p:spPr>
        <p:txBody>
          <a:bodyPr/>
          <a:lstStyle>
            <a:lvl1pPr defTabSz="484886">
              <a:defRPr sz="6640"/>
            </a:lvl1pPr>
          </a:lstStyle>
          <a:p>
            <a:pPr/>
            <a:r>
              <a:t>Formuleren, hoofdstuk 5: de naamwoordstijl</a:t>
            </a:r>
          </a:p>
        </p:txBody>
      </p:sp>
      <p:sp>
        <p:nvSpPr>
          <p:cNvPr id="135" name="Inleiding;…"/>
          <p:cNvSpPr txBox="1"/>
          <p:nvPr>
            <p:ph type="body" idx="1"/>
          </p:nvPr>
        </p:nvSpPr>
        <p:spPr>
          <a:prstGeom prst="rect">
            <a:avLst/>
          </a:prstGeom>
        </p:spPr>
        <p:txBody>
          <a:bodyPr/>
          <a:lstStyle/>
          <a:p>
            <a:pPr marL="635000" indent="-635000">
              <a:buSzPct val="100000"/>
              <a:buAutoNum type="arabicPeriod" startAt="1"/>
            </a:pPr>
            <a:r>
              <a:t>Inleiding;</a:t>
            </a:r>
          </a:p>
          <a:p>
            <a:pPr marL="635000" indent="-635000">
              <a:buSzPct val="100000"/>
              <a:buAutoNum type="arabicPeriod" startAt="1"/>
            </a:pPr>
            <a:r>
              <a:t>Naamwoordstijl in zin en tekst;</a:t>
            </a:r>
          </a:p>
          <a:p>
            <a:pPr marL="635000" indent="-635000">
              <a:buSzPct val="100000"/>
              <a:buAutoNum type="arabicPeriod" startAt="1"/>
            </a:pPr>
            <a:r>
              <a:t>Speciale gevallen van naamwoordstijl.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5.1. Inleiding"/>
          <p:cNvSpPr txBox="1"/>
          <p:nvPr>
            <p:ph type="title"/>
          </p:nvPr>
        </p:nvSpPr>
        <p:spPr>
          <a:prstGeom prst="rect">
            <a:avLst/>
          </a:prstGeom>
        </p:spPr>
        <p:txBody>
          <a:bodyPr/>
          <a:lstStyle/>
          <a:p>
            <a:pPr/>
            <a:r>
              <a:t>5.1. Inleiding</a:t>
            </a:r>
          </a:p>
        </p:txBody>
      </p:sp>
      <p:sp>
        <p:nvSpPr>
          <p:cNvPr id="138" name="De naamwoordstijl ontleent zijn naam aan het feit dat genominaliseerde werkwoorden er een grote rol in spelen;…"/>
          <p:cNvSpPr txBox="1"/>
          <p:nvPr>
            <p:ph type="body" idx="1"/>
          </p:nvPr>
        </p:nvSpPr>
        <p:spPr>
          <a:prstGeom prst="rect">
            <a:avLst/>
          </a:prstGeom>
        </p:spPr>
        <p:txBody>
          <a:bodyPr/>
          <a:lstStyle/>
          <a:p>
            <a:pPr/>
            <a:r>
              <a:t>De naamwoordstijl ontleent zijn naam aan het feit dat genominaliseerde werkwoorden er een grote rol in spelen;</a:t>
            </a:r>
          </a:p>
          <a:p>
            <a:pPr/>
            <a:r>
              <a:t>Dat feit bepaalt ook het karakter van de naamwoordstijl: net als bij de lijdende vorm verdwijnt de actor naar de achtergrond;</a:t>
            </a:r>
          </a:p>
          <a:p>
            <a:pPr/>
            <a:r>
              <a:t>De naamwoordstijl is daarbij vaak abstract, omdat werkwoorden vaak abstract zijn;</a:t>
            </a:r>
          </a:p>
          <a:p>
            <a:pPr/>
            <a:r>
              <a:t>Dat laatste heeft weer te maken met het onderscheid tussen referent en predikaat.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5.2. Naamwoordstijl in zin en tekst"/>
          <p:cNvSpPr txBox="1"/>
          <p:nvPr>
            <p:ph type="title"/>
          </p:nvPr>
        </p:nvSpPr>
        <p:spPr>
          <a:prstGeom prst="rect">
            <a:avLst/>
          </a:prstGeom>
        </p:spPr>
        <p:txBody>
          <a:bodyPr/>
          <a:lstStyle>
            <a:lvl1pPr defTabSz="484886">
              <a:defRPr sz="6640"/>
            </a:lvl1pPr>
          </a:lstStyle>
          <a:p>
            <a:pPr/>
            <a:r>
              <a:t>5.2. Naamwoordstijl in zin en tekst </a:t>
            </a:r>
          </a:p>
        </p:txBody>
      </p:sp>
      <p:sp>
        <p:nvSpPr>
          <p:cNvPr id="141" name="5.2.1. Referenten, predikaten en nominalisering…"/>
          <p:cNvSpPr txBox="1"/>
          <p:nvPr>
            <p:ph type="body" idx="1"/>
          </p:nvPr>
        </p:nvSpPr>
        <p:spPr>
          <a:prstGeom prst="rect">
            <a:avLst/>
          </a:prstGeom>
        </p:spPr>
        <p:txBody>
          <a:bodyPr/>
          <a:lstStyle/>
          <a:p>
            <a:pPr marL="311150" indent="-311150" defTabSz="408940">
              <a:spcBef>
                <a:spcPts val="2900"/>
              </a:spcBef>
              <a:defRPr sz="2240"/>
            </a:pPr>
            <a:r>
              <a:t>5.2.1. Referenten, predikaten en nominalisering</a:t>
            </a:r>
          </a:p>
          <a:p>
            <a:pPr lvl="1" marL="622300" indent="-311150" defTabSz="408940">
              <a:spcBef>
                <a:spcPts val="2900"/>
              </a:spcBef>
              <a:defRPr sz="2240"/>
            </a:pPr>
            <a:r>
              <a:t>Afgezien van wat in het voorafgaande over referenten (rijk, concreet) en predikaten (vaak abstract, vaag) gezegd is: nominalisering kan in het Nederlands op grofweg twee manieren plaatsvinden, door afleiding (met een suffix, vaak ‘de’) of door substantiveren (stam of infinitief van het werkwoord, meestal ‘het).</a:t>
            </a:r>
          </a:p>
          <a:p>
            <a:pPr marL="311150" indent="-311150" defTabSz="408940">
              <a:spcBef>
                <a:spcPts val="2900"/>
              </a:spcBef>
              <a:defRPr sz="2240"/>
            </a:pPr>
            <a:r>
              <a:t>5.2.2. Het effect op de voorstelling van zaken</a:t>
            </a:r>
          </a:p>
          <a:p>
            <a:pPr lvl="1" marL="622300" indent="-311150" defTabSz="408940">
              <a:spcBef>
                <a:spcPts val="2900"/>
              </a:spcBef>
              <a:defRPr sz="2240"/>
            </a:pPr>
            <a:r>
              <a:t>Voordelen: ‘de naamwoordstijl maakt het mogelijk aspecten van abstracte processen aan de orde te stellen, los van de instanties die die processen uitvoeren; de stijl is daarom geschikt om algemene wetmatigheden te formuleren, elementen van een procedure op te sommen, en dergelijke;’</a:t>
            </a:r>
          </a:p>
          <a:p>
            <a:pPr lvl="1" marL="622300" indent="-311150" defTabSz="408940">
              <a:spcBef>
                <a:spcPts val="2900"/>
              </a:spcBef>
              <a:defRPr sz="2240"/>
            </a:pPr>
            <a:r>
              <a:t>Nadelen: ‘de naamwoordstijl kan wel de voorspelbaarheid van de informatie bedreigen, met name wanneer hij gepaard gaat met een grote hoeveelheid vage, weinig beeldende werkwoorden.’</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5.3. Speciale gevallen van de naamwoordstijl"/>
          <p:cNvSpPr txBox="1"/>
          <p:nvPr>
            <p:ph type="title"/>
          </p:nvPr>
        </p:nvSpPr>
        <p:spPr>
          <a:prstGeom prst="rect">
            <a:avLst/>
          </a:prstGeom>
        </p:spPr>
        <p:txBody>
          <a:bodyPr/>
          <a:lstStyle>
            <a:lvl1pPr defTabSz="484886">
              <a:defRPr sz="6640"/>
            </a:lvl1pPr>
          </a:lstStyle>
          <a:p>
            <a:pPr/>
            <a:r>
              <a:t>5.3. Speciale gevallen van de naamwoordstijl</a:t>
            </a:r>
          </a:p>
        </p:txBody>
      </p:sp>
      <p:sp>
        <p:nvSpPr>
          <p:cNvPr id="144" name="5.3.1. Combinatie met een lijdende zin;…"/>
          <p:cNvSpPr txBox="1"/>
          <p:nvPr>
            <p:ph type="body" idx="1"/>
          </p:nvPr>
        </p:nvSpPr>
        <p:spPr>
          <a:prstGeom prst="rect">
            <a:avLst/>
          </a:prstGeom>
        </p:spPr>
        <p:txBody>
          <a:bodyPr/>
          <a:lstStyle/>
          <a:p>
            <a:pPr/>
            <a:r>
              <a:t>5.3.1. Combinatie met een lijdende zin;</a:t>
            </a:r>
          </a:p>
          <a:p>
            <a:pPr/>
            <a:r>
              <a:t>5.3.2. Voorzetselstijl (participanten aanduiden binnen de naamwoordstijl);</a:t>
            </a:r>
          </a:p>
          <a:p>
            <a:pPr/>
            <a:r>
              <a:t>5.3.3. Attributie (informatiestructuurproblemen als gevolg van het attributieve gebruik van wat beter predicatief uitgedrukt zou kunnen worden).</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