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8" r:id="rId20"/>
    <p:sldId id="279" r:id="rId21"/>
    <p:sldId id="303" r:id="rId22"/>
    <p:sldId id="304" r:id="rId23"/>
    <p:sldId id="305" r:id="rId24"/>
    <p:sldId id="284" r:id="rId25"/>
    <p:sldId id="285" r:id="rId26"/>
    <p:sldId id="306" r:id="rId27"/>
    <p:sldId id="307" r:id="rId28"/>
    <p:sldId id="308" r:id="rId29"/>
    <p:sldId id="309" r:id="rId30"/>
    <p:sldId id="310" r:id="rId31"/>
    <p:sldId id="311" r:id="rId32"/>
    <p:sldId id="312" r:id="rId33"/>
    <p:sldId id="320" r:id="rId34"/>
    <p:sldId id="313" r:id="rId35"/>
    <p:sldId id="321" r:id="rId36"/>
    <p:sldId id="314" r:id="rId37"/>
    <p:sldId id="292" r:id="rId38"/>
    <p:sldId id="293" r:id="rId39"/>
    <p:sldId id="316" r:id="rId40"/>
    <p:sldId id="317" r:id="rId41"/>
    <p:sldId id="315" r:id="rId42"/>
    <p:sldId id="322" r:id="rId43"/>
    <p:sldId id="323" r:id="rId44"/>
    <p:sldId id="298" r:id="rId45"/>
    <p:sldId id="319" r:id="rId46"/>
    <p:sldId id="294" r:id="rId47"/>
    <p:sldId id="295" r:id="rId48"/>
    <p:sldId id="296" r:id="rId49"/>
    <p:sldId id="324" r:id="rId50"/>
    <p:sldId id="325" r:id="rId51"/>
    <p:sldId id="326" r:id="rId52"/>
    <p:sldId id="327" r:id="rId53"/>
    <p:sldId id="328" r:id="rId54"/>
    <p:sldId id="329" r:id="rId55"/>
    <p:sldId id="330" r:id="rId56"/>
    <p:sldId id="331" r:id="rId57"/>
    <p:sldId id="332" r:id="rId58"/>
    <p:sldId id="333" r:id="rId59"/>
    <p:sldId id="334" r:id="rId60"/>
    <p:sldId id="282" r:id="rId6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35" autoAdjust="0"/>
  </p:normalViewPr>
  <p:slideViewPr>
    <p:cSldViewPr snapToGrid="0" snapToObjects="1">
      <p:cViewPr varScale="1">
        <p:scale>
          <a:sx n="83" d="100"/>
          <a:sy n="83" d="100"/>
        </p:scale>
        <p:origin x="-1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B3798-775A-F14B-9504-78CF38D8D259}" type="datetimeFigureOut">
              <a:rPr lang="it-IT" smtClean="0"/>
              <a:t>10/11/20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435A8-D460-4645-9316-7E8F225A1E54}" type="slidenum">
              <a:rPr lang="it-IT" smtClean="0"/>
              <a:t>‹n.›</a:t>
            </a:fld>
            <a:endParaRPr lang="it-IT"/>
          </a:p>
        </p:txBody>
      </p:sp>
    </p:spTree>
    <p:extLst>
      <p:ext uri="{BB962C8B-B14F-4D97-AF65-F5344CB8AC3E}">
        <p14:creationId xmlns:p14="http://schemas.microsoft.com/office/powerpoint/2010/main" val="3997400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2435A8-D460-4645-9316-7E8F225A1E54}" type="slidenum">
              <a:rPr lang="it-IT" smtClean="0"/>
              <a:t>19</a:t>
            </a:fld>
            <a:endParaRPr lang="it-IT"/>
          </a:p>
        </p:txBody>
      </p:sp>
    </p:spTree>
    <p:extLst>
      <p:ext uri="{BB962C8B-B14F-4D97-AF65-F5344CB8AC3E}">
        <p14:creationId xmlns:p14="http://schemas.microsoft.com/office/powerpoint/2010/main" val="26429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F2E6D5-8E23-0049-8C52-2CE00204D885}" type="datetimeFigureOut">
              <a:rPr lang="it-IT" smtClean="0"/>
              <a:t>10/11/20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14316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2E6D5-8E23-0049-8C52-2CE00204D885}" type="datetimeFigureOut">
              <a:rPr lang="it-IT" smtClean="0"/>
              <a:t>10/11/20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419154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2E6D5-8E23-0049-8C52-2CE00204D885}" type="datetimeFigureOut">
              <a:rPr lang="it-IT" smtClean="0"/>
              <a:t>10/11/20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101759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2E6D5-8E23-0049-8C52-2CE00204D885}" type="datetimeFigureOut">
              <a:rPr lang="it-IT" smtClean="0"/>
              <a:t>10/11/20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391066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AF2E6D5-8E23-0049-8C52-2CE00204D885}" type="datetimeFigureOut">
              <a:rPr lang="it-IT" smtClean="0"/>
              <a:t>10/11/20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29622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F2E6D5-8E23-0049-8C52-2CE00204D885}" type="datetimeFigureOut">
              <a:rPr lang="it-IT" smtClean="0"/>
              <a:t>10/11/20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32228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F2E6D5-8E23-0049-8C52-2CE00204D885}" type="datetimeFigureOut">
              <a:rPr lang="it-IT" smtClean="0"/>
              <a:t>10/11/20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373370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AF2E6D5-8E23-0049-8C52-2CE00204D885}" type="datetimeFigureOut">
              <a:rPr lang="it-IT" smtClean="0"/>
              <a:t>10/11/20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30565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F2E6D5-8E23-0049-8C52-2CE00204D885}" type="datetimeFigureOut">
              <a:rPr lang="it-IT" smtClean="0"/>
              <a:t>10/11/20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111203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AF2E6D5-8E23-0049-8C52-2CE00204D885}" type="datetimeFigureOut">
              <a:rPr lang="it-IT" smtClean="0"/>
              <a:t>10/11/20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63630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AF2E6D5-8E23-0049-8C52-2CE00204D885}" type="datetimeFigureOut">
              <a:rPr lang="it-IT" smtClean="0"/>
              <a:t>10/11/20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282B6B-6803-EE41-96D7-758E0260BD9B}" type="slidenum">
              <a:rPr lang="it-IT" smtClean="0"/>
              <a:t>‹n.›</a:t>
            </a:fld>
            <a:endParaRPr lang="it-IT"/>
          </a:p>
        </p:txBody>
      </p:sp>
    </p:spTree>
    <p:extLst>
      <p:ext uri="{BB962C8B-B14F-4D97-AF65-F5344CB8AC3E}">
        <p14:creationId xmlns:p14="http://schemas.microsoft.com/office/powerpoint/2010/main" val="2067178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2E6D5-8E23-0049-8C52-2CE00204D885}" type="datetimeFigureOut">
              <a:rPr lang="it-IT" smtClean="0"/>
              <a:t>10/11/20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82B6B-6803-EE41-96D7-758E0260BD9B}" type="slidenum">
              <a:rPr lang="it-IT" smtClean="0"/>
              <a:t>‹n.›</a:t>
            </a:fld>
            <a:endParaRPr lang="it-IT"/>
          </a:p>
        </p:txBody>
      </p:sp>
    </p:spTree>
    <p:extLst>
      <p:ext uri="{BB962C8B-B14F-4D97-AF65-F5344CB8AC3E}">
        <p14:creationId xmlns:p14="http://schemas.microsoft.com/office/powerpoint/2010/main" val="355733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3100717"/>
            <a:ext cx="6036915" cy="1470025"/>
          </a:xfrm>
        </p:spPr>
        <p:style>
          <a:lnRef idx="1">
            <a:schemeClr val="accent4"/>
          </a:lnRef>
          <a:fillRef idx="2">
            <a:schemeClr val="accent4"/>
          </a:fillRef>
          <a:effectRef idx="1">
            <a:schemeClr val="accent4"/>
          </a:effectRef>
          <a:fontRef idx="minor">
            <a:schemeClr val="dk1"/>
          </a:fontRef>
        </p:style>
        <p:txBody>
          <a:bodyPr/>
          <a:lstStyle/>
          <a:p>
            <a:r>
              <a:rPr lang="it-IT" dirty="0" smtClean="0"/>
              <a:t>4. </a:t>
            </a:r>
            <a:r>
              <a:rPr lang="it-IT" dirty="0" err="1" smtClean="0"/>
              <a:t>Structuralisme</a:t>
            </a:r>
            <a:r>
              <a:rPr lang="it-IT" dirty="0" smtClean="0"/>
              <a:t> et</a:t>
            </a:r>
            <a:br>
              <a:rPr lang="it-IT" dirty="0" smtClean="0"/>
            </a:br>
            <a:r>
              <a:rPr lang="it-IT" dirty="0" smtClean="0"/>
              <a:t>narratologie</a:t>
            </a:r>
            <a:endParaRPr lang="it-IT" dirty="0"/>
          </a:p>
        </p:txBody>
      </p:sp>
      <p:pic>
        <p:nvPicPr>
          <p:cNvPr id="4" name="Immagine 3" descr="AVT_Gerard-Genette_46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422" y="0"/>
            <a:ext cx="3307796" cy="2298164"/>
          </a:xfrm>
          <a:prstGeom prst="rect">
            <a:avLst/>
          </a:prstGeom>
        </p:spPr>
      </p:pic>
      <p:pic>
        <p:nvPicPr>
          <p:cNvPr id="5" name="Immagine 4" descr="71Gec13UuJ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169158" cy="3150706"/>
          </a:xfrm>
          <a:prstGeom prst="rect">
            <a:avLst/>
          </a:prstGeom>
        </p:spPr>
      </p:pic>
      <p:pic>
        <p:nvPicPr>
          <p:cNvPr id="6" name="Immagine 5" descr="unnam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917" y="2298163"/>
            <a:ext cx="3107084" cy="4544011"/>
          </a:xfrm>
          <a:prstGeom prst="rect">
            <a:avLst/>
          </a:prstGeom>
        </p:spPr>
      </p:pic>
      <p:pic>
        <p:nvPicPr>
          <p:cNvPr id="7" name="Immagine 6" descr="9781571139962_38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9159" y="-1"/>
            <a:ext cx="2069262" cy="3102093"/>
          </a:xfrm>
          <a:prstGeom prst="rect">
            <a:avLst/>
          </a:prstGeom>
        </p:spPr>
      </p:pic>
      <p:pic>
        <p:nvPicPr>
          <p:cNvPr id="8" name="Immagine 7" descr="Unknow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70742"/>
            <a:ext cx="3517900" cy="2311400"/>
          </a:xfrm>
          <a:prstGeom prst="rect">
            <a:avLst/>
          </a:prstGeom>
        </p:spPr>
      </p:pic>
      <p:pic>
        <p:nvPicPr>
          <p:cNvPr id="9" name="Immagine 8" descr="Unknown.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2474" y="2106"/>
            <a:ext cx="1661526" cy="2296057"/>
          </a:xfrm>
          <a:prstGeom prst="rect">
            <a:avLst/>
          </a:prstGeom>
        </p:spPr>
      </p:pic>
      <p:pic>
        <p:nvPicPr>
          <p:cNvPr id="10" name="Immagine 9" descr="00871788.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4745" y="4570742"/>
            <a:ext cx="2552171" cy="2271432"/>
          </a:xfrm>
          <a:prstGeom prst="rect">
            <a:avLst/>
          </a:prstGeom>
        </p:spPr>
      </p:pic>
    </p:spTree>
    <p:extLst>
      <p:ext uri="{BB962C8B-B14F-4D97-AF65-F5344CB8AC3E}">
        <p14:creationId xmlns:p14="http://schemas.microsoft.com/office/powerpoint/2010/main" val="12413126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7716"/>
            <a:ext cx="8229600" cy="4928448"/>
          </a:xfrm>
        </p:spPr>
        <p:txBody>
          <a:bodyPr>
            <a:normAutofit/>
          </a:bodyPr>
          <a:lstStyle/>
          <a:p>
            <a:r>
              <a:rPr lang="fr-CA" dirty="0" smtClean="0"/>
              <a:t>Le rapport paradigmatique en revanche sont présents </a:t>
            </a:r>
            <a:r>
              <a:rPr lang="fr-CA" i="1" dirty="0" smtClean="0"/>
              <a:t>in absentia</a:t>
            </a:r>
            <a:r>
              <a:rPr lang="fr-CA" dirty="0" smtClean="0"/>
              <a:t> </a:t>
            </a:r>
          </a:p>
          <a:p>
            <a:r>
              <a:rPr lang="fr-CA" dirty="0" smtClean="0"/>
              <a:t>[Voir l’image] </a:t>
            </a:r>
          </a:p>
          <a:p>
            <a:endParaRPr lang="fr-CA" dirty="0"/>
          </a:p>
        </p:txBody>
      </p:sp>
    </p:spTree>
    <p:extLst>
      <p:ext uri="{BB962C8B-B14F-4D97-AF65-F5344CB8AC3E}">
        <p14:creationId xmlns:p14="http://schemas.microsoft.com/office/powerpoint/2010/main" val="3974830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Ex. de </a:t>
            </a:r>
            <a:r>
              <a:rPr lang="it-IT" dirty="0" err="1" smtClean="0"/>
              <a:t>rapports</a:t>
            </a:r>
            <a:r>
              <a:rPr lang="it-IT" dirty="0" smtClean="0"/>
              <a:t> </a:t>
            </a:r>
            <a:r>
              <a:rPr lang="it-IT" dirty="0" err="1" smtClean="0"/>
              <a:t>paradigmatiques</a:t>
            </a:r>
            <a:endParaRPr lang="it-IT" dirty="0"/>
          </a:p>
        </p:txBody>
      </p:sp>
      <p:pic>
        <p:nvPicPr>
          <p:cNvPr id="4" name="Segnaposto contenuto 3" descr="Schermata 2018-10-01 alle 13.11.29.png"/>
          <p:cNvPicPr>
            <a:picLocks noGrp="1" noChangeAspect="1"/>
          </p:cNvPicPr>
          <p:nvPr>
            <p:ph idx="1"/>
          </p:nvPr>
        </p:nvPicPr>
        <p:blipFill>
          <a:blip r:embed="rId2">
            <a:extLst>
              <a:ext uri="{28A0092B-C50C-407E-A947-70E740481C1C}">
                <a14:useLocalDpi xmlns:a14="http://schemas.microsoft.com/office/drawing/2010/main" val="0"/>
              </a:ext>
            </a:extLst>
          </a:blip>
          <a:srcRect t="4915" b="4915"/>
          <a:stretch>
            <a:fillRect/>
          </a:stretch>
        </p:blipFill>
        <p:spPr/>
      </p:pic>
    </p:spTree>
    <p:extLst>
      <p:ext uri="{BB962C8B-B14F-4D97-AF65-F5344CB8AC3E}">
        <p14:creationId xmlns:p14="http://schemas.microsoft.com/office/powerpoint/2010/main" val="28288663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21516"/>
            <a:ext cx="8229600" cy="5404648"/>
          </a:xfrm>
        </p:spPr>
        <p:txBody>
          <a:bodyPr>
            <a:normAutofit/>
          </a:bodyPr>
          <a:lstStyle/>
          <a:p>
            <a:r>
              <a:rPr lang="fr-CA" u="sng" dirty="0" smtClean="0"/>
              <a:t>Associations de signifié </a:t>
            </a:r>
            <a:endParaRPr lang="fr-CA" dirty="0" smtClean="0"/>
          </a:p>
          <a:p>
            <a:r>
              <a:rPr lang="fr-CA" dirty="0" smtClean="0"/>
              <a:t>maison: habitation, abri, foyer, baraque, etc. </a:t>
            </a:r>
          </a:p>
          <a:p>
            <a:r>
              <a:rPr lang="fr-CA" u="sng" dirty="0" err="1" smtClean="0"/>
              <a:t>Associatins</a:t>
            </a:r>
            <a:r>
              <a:rPr lang="fr-CA" u="sng" dirty="0" smtClean="0"/>
              <a:t> morphologiques </a:t>
            </a:r>
            <a:endParaRPr lang="fr-CA" dirty="0" smtClean="0"/>
          </a:p>
          <a:p>
            <a:r>
              <a:rPr lang="fr-CA" dirty="0" smtClean="0"/>
              <a:t>Chant, je chante, en chantant </a:t>
            </a:r>
          </a:p>
          <a:p>
            <a:r>
              <a:rPr lang="fr-CA" u="sng" dirty="0" smtClean="0"/>
              <a:t>Associations de son </a:t>
            </a:r>
          </a:p>
          <a:p>
            <a:r>
              <a:rPr lang="fr-CA" dirty="0" smtClean="0"/>
              <a:t>Malheur, douleur, footballeur</a:t>
            </a:r>
            <a:endParaRPr lang="fr-CA" dirty="0"/>
          </a:p>
        </p:txBody>
      </p:sp>
    </p:spTree>
    <p:extLst>
      <p:ext uri="{BB962C8B-B14F-4D97-AF65-F5344CB8AC3E}">
        <p14:creationId xmlns:p14="http://schemas.microsoft.com/office/powerpoint/2010/main" val="1179146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1018"/>
            <a:ext cx="8229600" cy="808091"/>
          </a:xfrm>
        </p:spPr>
        <p:style>
          <a:lnRef idx="1">
            <a:schemeClr val="accent5"/>
          </a:lnRef>
          <a:fillRef idx="2">
            <a:schemeClr val="accent5"/>
          </a:fillRef>
          <a:effectRef idx="1">
            <a:schemeClr val="accent5"/>
          </a:effectRef>
          <a:fontRef idx="minor">
            <a:schemeClr val="dk1"/>
          </a:fontRef>
        </p:style>
        <p:txBody>
          <a:bodyPr/>
          <a:lstStyle/>
          <a:p>
            <a:r>
              <a:rPr lang="it-IT" dirty="0" err="1" smtClean="0"/>
              <a:t>Structure</a:t>
            </a:r>
            <a:r>
              <a:rPr lang="it-IT" dirty="0" smtClean="0"/>
              <a:t> / </a:t>
            </a:r>
            <a:r>
              <a:rPr lang="it-IT" dirty="0" err="1" smtClean="0"/>
              <a:t>système</a:t>
            </a:r>
            <a:endParaRPr lang="it-IT" dirty="0"/>
          </a:p>
        </p:txBody>
      </p:sp>
      <p:sp>
        <p:nvSpPr>
          <p:cNvPr id="3" name="Segnaposto contenuto 2"/>
          <p:cNvSpPr>
            <a:spLocks noGrp="1"/>
          </p:cNvSpPr>
          <p:nvPr>
            <p:ph idx="1"/>
          </p:nvPr>
        </p:nvSpPr>
        <p:spPr>
          <a:xfrm>
            <a:off x="457200" y="909109"/>
            <a:ext cx="8229600" cy="5858699"/>
          </a:xfrm>
        </p:spPr>
        <p:txBody>
          <a:bodyPr>
            <a:normAutofit fontScale="70000" lnSpcReduction="20000"/>
          </a:bodyPr>
          <a:lstStyle/>
          <a:p>
            <a:r>
              <a:rPr lang="fr-CA" dirty="0" smtClean="0"/>
              <a:t>De Saussure ne parle jamais de structure, mais c’est sur la base de sa conception de la langue que le structuralisme dérive son idée de structure (du texte). </a:t>
            </a:r>
          </a:p>
          <a:p>
            <a:r>
              <a:rPr lang="fr-CA" b="1" dirty="0" smtClean="0"/>
              <a:t>Structure</a:t>
            </a:r>
            <a:r>
              <a:rPr lang="fr-CA" dirty="0" smtClean="0"/>
              <a:t>, au sens général, fait référence aux principes organisateurs d’une œuvre, à son organisation interne, à la distribution de ses éléments. </a:t>
            </a:r>
          </a:p>
          <a:p>
            <a:r>
              <a:rPr lang="fr-CA" dirty="0" smtClean="0"/>
              <a:t>(ex. Structure est le schéma modulaire de la Comédie de Dante: 3 cantiques de 33 chants chacune, plus un en fonction de préambule pour un total de 100; structure est la répartition d’un drame en trois actes et scènes; mais aussi tous les éléments d’un texte qui interagissent entre eux de manière plus ou moins visible). </a:t>
            </a:r>
          </a:p>
          <a:p>
            <a:r>
              <a:rPr lang="fr-CA" u="sng" dirty="0" smtClean="0"/>
              <a:t>Saussure conçoit la langue comme un « Système dont toutes les parties peuvent et doivent être considérées dans leur solidarité synchronique »</a:t>
            </a:r>
          </a:p>
          <a:p>
            <a:r>
              <a:rPr lang="fr-CA" dirty="0" smtClean="0"/>
              <a:t>= la langue est un système de relation où les éléments ne signifient pas en tant que tels mais grâce aux différences et aux oppositions fonctionnelles par rapport aux autres éléments. « dans la langue il n’y a que des différences » « un signe est dans la mesure où il n’est pas d’autres signes ».  </a:t>
            </a:r>
            <a:endParaRPr lang="fr-CA" dirty="0"/>
          </a:p>
        </p:txBody>
      </p:sp>
    </p:spTree>
    <p:extLst>
      <p:ext uri="{BB962C8B-B14F-4D97-AF65-F5344CB8AC3E}">
        <p14:creationId xmlns:p14="http://schemas.microsoft.com/office/powerpoint/2010/main" val="627404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1260"/>
            <a:ext cx="8229600" cy="5144903"/>
          </a:xfrm>
        </p:spPr>
        <p:txBody>
          <a:bodyPr>
            <a:normAutofit fontScale="92500" lnSpcReduction="20000"/>
          </a:bodyPr>
          <a:lstStyle/>
          <a:p>
            <a:r>
              <a:rPr lang="fr-CA" dirty="0" smtClean="0"/>
              <a:t>Terme ‘structure‘ </a:t>
            </a:r>
            <a:r>
              <a:rPr lang="fr-CA" u="sng" dirty="0" smtClean="0"/>
              <a:t>utilisé par les représentants du cercle linguistique de Prague </a:t>
            </a:r>
            <a:r>
              <a:rPr lang="fr-CA" dirty="0" smtClean="0"/>
              <a:t>(</a:t>
            </a:r>
            <a:r>
              <a:rPr lang="fr-CA" dirty="0" err="1" smtClean="0"/>
              <a:t>Pražský</a:t>
            </a:r>
            <a:r>
              <a:rPr lang="fr-CA" dirty="0" smtClean="0"/>
              <a:t> </a:t>
            </a:r>
            <a:r>
              <a:rPr lang="fr-CA" dirty="0" err="1" smtClean="0"/>
              <a:t>lingvistický</a:t>
            </a:r>
            <a:r>
              <a:rPr lang="fr-CA" dirty="0" smtClean="0"/>
              <a:t> </a:t>
            </a:r>
            <a:r>
              <a:rPr lang="fr-CA" dirty="0" err="1" smtClean="0"/>
              <a:t>kroužek</a:t>
            </a:r>
            <a:r>
              <a:rPr lang="fr-CA" dirty="0" smtClean="0"/>
              <a:t>), fondé par des émigrés russes (Nikolaj </a:t>
            </a:r>
            <a:r>
              <a:rPr lang="fr-CA" dirty="0" err="1" smtClean="0"/>
              <a:t>Sergeevič</a:t>
            </a:r>
            <a:r>
              <a:rPr lang="fr-CA" dirty="0" smtClean="0"/>
              <a:t> </a:t>
            </a:r>
            <a:r>
              <a:rPr lang="fr-CA" dirty="0" err="1" smtClean="0"/>
              <a:t>Trubeckoj</a:t>
            </a:r>
            <a:r>
              <a:rPr lang="fr-CA" dirty="0" smtClean="0"/>
              <a:t>, </a:t>
            </a:r>
            <a:r>
              <a:rPr lang="fr-CA" b="1" dirty="0" smtClean="0"/>
              <a:t>Roman Jakobson</a:t>
            </a:r>
            <a:r>
              <a:rPr lang="fr-CA" dirty="0" smtClean="0"/>
              <a:t>, </a:t>
            </a:r>
            <a:r>
              <a:rPr lang="fr-CA" dirty="0" err="1" smtClean="0"/>
              <a:t>Vilém</a:t>
            </a:r>
            <a:r>
              <a:rPr lang="fr-CA" dirty="0" smtClean="0"/>
              <a:t> </a:t>
            </a:r>
            <a:r>
              <a:rPr lang="fr-CA" dirty="0" err="1" smtClean="0"/>
              <a:t>Mathesius</a:t>
            </a:r>
            <a:r>
              <a:rPr lang="fr-CA" dirty="0" smtClean="0"/>
              <a:t> e Jan </a:t>
            </a:r>
            <a:r>
              <a:rPr lang="fr-CA" dirty="0" err="1" smtClean="0"/>
              <a:t>Mukařovský</a:t>
            </a:r>
            <a:r>
              <a:rPr lang="fr-CA" dirty="0" smtClean="0"/>
              <a:t>)</a:t>
            </a:r>
          </a:p>
          <a:p>
            <a:r>
              <a:rPr lang="fr-CA" b="1" dirty="0" smtClean="0"/>
              <a:t>Dans ses célèbres Thèses (1929)</a:t>
            </a:r>
            <a:r>
              <a:rPr lang="fr-CA" dirty="0" smtClean="0"/>
              <a:t>: « l’œuvre poétique est une structure fonctionnelle, les différents éléments ne peuvent pas être compris en dehors de leur connexion avec l’ensemble »</a:t>
            </a:r>
          </a:p>
          <a:p>
            <a:r>
              <a:rPr lang="fr-CA" dirty="0" smtClean="0"/>
              <a:t>Des éléments objectivement identiques peuvent avoir, dans des structures différentes, des fonctions totalement différentes. </a:t>
            </a:r>
            <a:endParaRPr lang="fr-CA" dirty="0"/>
          </a:p>
        </p:txBody>
      </p:sp>
    </p:spTree>
    <p:extLst>
      <p:ext uri="{BB962C8B-B14F-4D97-AF65-F5344CB8AC3E}">
        <p14:creationId xmlns:p14="http://schemas.microsoft.com/office/powerpoint/2010/main" val="3572916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smtClean="0"/>
              <a:t>STRUCTURE</a:t>
            </a:r>
            <a:endParaRPr lang="it-IT" dirty="0"/>
          </a:p>
        </p:txBody>
      </p:sp>
      <p:sp>
        <p:nvSpPr>
          <p:cNvPr id="3" name="Segnaposto contenuto 2"/>
          <p:cNvSpPr>
            <a:spLocks noGrp="1"/>
          </p:cNvSpPr>
          <p:nvPr>
            <p:ph idx="1"/>
          </p:nvPr>
        </p:nvSpPr>
        <p:spPr/>
        <p:txBody>
          <a:bodyPr>
            <a:normAutofit/>
          </a:bodyPr>
          <a:lstStyle/>
          <a:p>
            <a:r>
              <a:rPr lang="fr-CA" b="1" dirty="0" smtClean="0"/>
              <a:t>1) Système organisé de relations et différences </a:t>
            </a:r>
          </a:p>
          <a:p>
            <a:r>
              <a:rPr lang="fr-CA" dirty="0" smtClean="0"/>
              <a:t>Chaque élément ne peut pas être isolé du système dont il fait partie </a:t>
            </a:r>
          </a:p>
          <a:p>
            <a:r>
              <a:rPr lang="fr-CA" dirty="0" smtClean="0"/>
              <a:t>Les éléments se conditionnent réciproquement</a:t>
            </a:r>
          </a:p>
          <a:p>
            <a:r>
              <a:rPr lang="fr-CA" dirty="0" smtClean="0"/>
              <a:t>Chaque changement concernant un élément implique un changement à tout l’ensemble</a:t>
            </a:r>
            <a:endParaRPr lang="fr-CA" dirty="0"/>
          </a:p>
        </p:txBody>
      </p:sp>
    </p:spTree>
    <p:extLst>
      <p:ext uri="{BB962C8B-B14F-4D97-AF65-F5344CB8AC3E}">
        <p14:creationId xmlns:p14="http://schemas.microsoft.com/office/powerpoint/2010/main" val="651401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b="1" dirty="0" smtClean="0"/>
              <a:t>2) système gouverné par des lois</a:t>
            </a:r>
          </a:p>
          <a:p>
            <a:r>
              <a:rPr lang="fr-CA" b="1" dirty="0" smtClean="0">
                <a:sym typeface="Wingdings"/>
              </a:rPr>
              <a:t></a:t>
            </a:r>
            <a:r>
              <a:rPr lang="fr-CA" dirty="0" smtClean="0">
                <a:sym typeface="Wingdings"/>
              </a:rPr>
              <a:t>le modèle peut être transposé: à travers des procédés d’abstraction et de formalisation on trouve des invariantes (les catégories d’analyse du récit; histoire/récit; point de vue et focalisation, </a:t>
            </a:r>
            <a:r>
              <a:rPr lang="fr-CA" dirty="0" err="1" smtClean="0">
                <a:sym typeface="Wingdings"/>
              </a:rPr>
              <a:t>etc</a:t>
            </a:r>
            <a:r>
              <a:rPr lang="fr-CA" dirty="0" smtClean="0">
                <a:sym typeface="Wingdings"/>
              </a:rPr>
              <a:t> se trouvent dans tous les textes narratifs, du </a:t>
            </a:r>
            <a:r>
              <a:rPr lang="fr-CA" dirty="0" err="1" smtClean="0"/>
              <a:t>Décaméron</a:t>
            </a:r>
            <a:r>
              <a:rPr lang="fr-CA" dirty="0" smtClean="0"/>
              <a:t> de Boccace au roman policier)</a:t>
            </a:r>
            <a:endParaRPr lang="fr-CA" dirty="0"/>
          </a:p>
        </p:txBody>
      </p:sp>
    </p:spTree>
    <p:extLst>
      <p:ext uri="{BB962C8B-B14F-4D97-AF65-F5344CB8AC3E}">
        <p14:creationId xmlns:p14="http://schemas.microsoft.com/office/powerpoint/2010/main" val="161999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fr-CA" b="1" dirty="0" smtClean="0"/>
              <a:t>3) principe d’organisation latent ou profond (= </a:t>
            </a:r>
            <a:r>
              <a:rPr lang="fr-CA" dirty="0" smtClean="0"/>
              <a:t>squelette d’un corps: invisible mais soutient tout le reste) </a:t>
            </a:r>
          </a:p>
          <a:p>
            <a:r>
              <a:rPr lang="fr-CA" dirty="0" smtClean="0"/>
              <a:t>Genette: « les structures ne sont pas des objets que nous pouvons rencontrer, mais des systèmes de rapports latents plus que perçus, que l’analyse construit au fur et à mesure qu’elle les découvre et qu’elle invente même tout en croyant de les avoir découvert ». </a:t>
            </a:r>
            <a:endParaRPr lang="fr-CA" dirty="0"/>
          </a:p>
        </p:txBody>
      </p:sp>
    </p:spTree>
    <p:extLst>
      <p:ext uri="{BB962C8B-B14F-4D97-AF65-F5344CB8AC3E}">
        <p14:creationId xmlns:p14="http://schemas.microsoft.com/office/powerpoint/2010/main" val="3598190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dirty="0" smtClean="0"/>
              <a:t>Umberto Eco : structuralisme ontologique ≠ structuralisme méthodologique</a:t>
            </a:r>
          </a:p>
          <a:p>
            <a:r>
              <a:rPr lang="fr-CA" dirty="0" err="1" smtClean="0"/>
              <a:t>Tvetan</a:t>
            </a:r>
            <a:r>
              <a:rPr lang="fr-CA" dirty="0" smtClean="0"/>
              <a:t> Todorov, </a:t>
            </a:r>
            <a:r>
              <a:rPr lang="fr-CA" i="1" dirty="0" smtClean="0"/>
              <a:t>Grammaire du </a:t>
            </a:r>
            <a:r>
              <a:rPr lang="fr-CA" i="1" dirty="0" err="1" smtClean="0"/>
              <a:t>Décameron</a:t>
            </a:r>
            <a:r>
              <a:rPr lang="fr-CA" dirty="0" smtClean="0"/>
              <a:t> </a:t>
            </a:r>
          </a:p>
          <a:p>
            <a:r>
              <a:rPr lang="fr-CA" dirty="0" smtClean="0"/>
              <a:t>Claude Bremond, </a:t>
            </a:r>
            <a:r>
              <a:rPr lang="fr-CA" i="1" dirty="0" smtClean="0"/>
              <a:t>Logique du récit</a:t>
            </a:r>
            <a:r>
              <a:rPr lang="fr-CA" dirty="0" smtClean="0"/>
              <a:t> </a:t>
            </a:r>
          </a:p>
          <a:p>
            <a:r>
              <a:rPr lang="fr-CA" b="1" dirty="0" smtClean="0"/>
              <a:t>Critiques : Propp</a:t>
            </a:r>
            <a:r>
              <a:rPr lang="fr-CA" b="1" dirty="0"/>
              <a:t> </a:t>
            </a:r>
            <a:r>
              <a:rPr lang="fr-CA" b="1" dirty="0" smtClean="0"/>
              <a:t>/ Barthes</a:t>
            </a:r>
            <a:endParaRPr lang="fr-CA" dirty="0"/>
          </a:p>
        </p:txBody>
      </p:sp>
    </p:spTree>
    <p:extLst>
      <p:ext uri="{BB962C8B-B14F-4D97-AF65-F5344CB8AC3E}">
        <p14:creationId xmlns:p14="http://schemas.microsoft.com/office/powerpoint/2010/main" val="290912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316" y="89141"/>
            <a:ext cx="5094705"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smtClean="0"/>
              <a:t>Gérard Genette</a:t>
            </a:r>
            <a:br>
              <a:rPr lang="it-IT" dirty="0" smtClean="0"/>
            </a:br>
            <a:r>
              <a:rPr lang="it-IT" dirty="0" smtClean="0"/>
              <a:t>(1930-2018) </a:t>
            </a:r>
            <a:endParaRPr lang="it-IT" dirty="0"/>
          </a:p>
        </p:txBody>
      </p:sp>
      <p:sp>
        <p:nvSpPr>
          <p:cNvPr id="3" name="Segnaposto contenuto 2"/>
          <p:cNvSpPr>
            <a:spLocks noGrp="1"/>
          </p:cNvSpPr>
          <p:nvPr>
            <p:ph idx="1"/>
          </p:nvPr>
        </p:nvSpPr>
        <p:spPr/>
        <p:txBody>
          <a:bodyPr>
            <a:normAutofit fontScale="92500" lnSpcReduction="20000"/>
          </a:bodyPr>
          <a:lstStyle/>
          <a:p>
            <a:r>
              <a:rPr lang="fr-CA" b="1" dirty="0" smtClean="0"/>
              <a:t>Histoire / récit / narration</a:t>
            </a:r>
          </a:p>
          <a:p>
            <a:r>
              <a:rPr lang="fr-CA" u="sng" dirty="0" smtClean="0"/>
              <a:t>histoire</a:t>
            </a:r>
            <a:r>
              <a:rPr lang="fr-CA" dirty="0" smtClean="0"/>
              <a:t> =  contenu narratif </a:t>
            </a:r>
          </a:p>
          <a:p>
            <a:r>
              <a:rPr lang="fr-CA" u="sng" dirty="0" smtClean="0"/>
              <a:t>Récit</a:t>
            </a:r>
            <a:r>
              <a:rPr lang="fr-CA" dirty="0" smtClean="0"/>
              <a:t> = intrigue </a:t>
            </a:r>
          </a:p>
          <a:p>
            <a:r>
              <a:rPr lang="fr-CA" u="sng" dirty="0" smtClean="0"/>
              <a:t>Narration</a:t>
            </a:r>
            <a:r>
              <a:rPr lang="fr-CA" dirty="0" smtClean="0"/>
              <a:t> = énonciation narrative / acte qui produit le récit (ça se manifeste par exemple quand la subjectivité du narrateur fait irruption dans le texte, quand il y a des allusions explicites au moment de la rédaction d’un texte)</a:t>
            </a:r>
          </a:p>
          <a:p>
            <a:r>
              <a:rPr lang="fr-CA" u="sng" dirty="0" smtClean="0"/>
              <a:t>Ex. Italo Calvino, Le Chevalier inexistant, 1959 </a:t>
            </a:r>
            <a:r>
              <a:rPr lang="fr-CA" dirty="0" smtClean="0"/>
              <a:t>(trilogie héraldique) </a:t>
            </a:r>
          </a:p>
          <a:p>
            <a:endParaRPr lang="fr-CA" dirty="0"/>
          </a:p>
        </p:txBody>
      </p:sp>
      <p:pic>
        <p:nvPicPr>
          <p:cNvPr id="4" name="Immagine 3" descr="IMG_20190404_1830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410" y="0"/>
            <a:ext cx="2165590" cy="3115284"/>
          </a:xfrm>
          <a:prstGeom prst="rect">
            <a:avLst/>
          </a:prstGeom>
        </p:spPr>
      </p:pic>
    </p:spTree>
    <p:extLst>
      <p:ext uri="{BB962C8B-B14F-4D97-AF65-F5344CB8AC3E}">
        <p14:creationId xmlns:p14="http://schemas.microsoft.com/office/powerpoint/2010/main" val="4227270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dirty="0" smtClean="0"/>
              <a:t>Structuralisme: âge d’or de la théorie</a:t>
            </a:r>
            <a:endParaRPr lang="fr-CA" dirty="0"/>
          </a:p>
        </p:txBody>
      </p:sp>
      <p:sp>
        <p:nvSpPr>
          <p:cNvPr id="3" name="Segnaposto contenuto 2"/>
          <p:cNvSpPr>
            <a:spLocks noGrp="1"/>
          </p:cNvSpPr>
          <p:nvPr>
            <p:ph idx="1"/>
          </p:nvPr>
        </p:nvSpPr>
        <p:spPr/>
        <p:txBody>
          <a:bodyPr>
            <a:normAutofit lnSpcReduction="10000"/>
          </a:bodyPr>
          <a:lstStyle/>
          <a:p>
            <a:r>
              <a:rPr lang="fr-CA" dirty="0" smtClean="0"/>
              <a:t>Mouvement intellectuel / Paris et après les autres pays européens et USA / années 1960-1970 / toutes les sciences humaines et sociales </a:t>
            </a:r>
          </a:p>
          <a:p>
            <a:r>
              <a:rPr lang="fr-CA" dirty="0" smtClean="0"/>
              <a:t>Pourquoi âge d’or? La théorie littéraire connaît une position hégémonique, occupe une place prestigieuse et incontournable (maisons d’édition, journaux, écoles, universités, large public)</a:t>
            </a:r>
            <a:endParaRPr lang="fr-CA" dirty="0"/>
          </a:p>
        </p:txBody>
      </p:sp>
    </p:spTree>
    <p:extLst>
      <p:ext uri="{BB962C8B-B14F-4D97-AF65-F5344CB8AC3E}">
        <p14:creationId xmlns:p14="http://schemas.microsoft.com/office/powerpoint/2010/main" val="1532450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u="sng" dirty="0" smtClean="0"/>
              <a:t/>
            </a:r>
            <a:br>
              <a:rPr lang="it-IT" u="sng" dirty="0" smtClean="0"/>
            </a:br>
            <a:r>
              <a:rPr lang="it-IT" u="sng" dirty="0" smtClean="0"/>
              <a:t>Gérard </a:t>
            </a:r>
            <a:r>
              <a:rPr lang="it-IT" u="sng" dirty="0"/>
              <a:t>Genette, Figure III, Paris, </a:t>
            </a:r>
            <a:r>
              <a:rPr lang="it-IT" u="sng" dirty="0" err="1"/>
              <a:t>Seuil</a:t>
            </a:r>
            <a:r>
              <a:rPr lang="it-IT" u="sng" dirty="0"/>
              <a:t>, </a:t>
            </a:r>
            <a:r>
              <a:rPr lang="it-IT" u="sng" dirty="0" smtClean="0"/>
              <a:t>1972</a:t>
            </a:r>
            <a:r>
              <a:rPr lang="it-IT" dirty="0"/>
              <a:t/>
            </a:r>
            <a:br>
              <a:rPr lang="it-IT" dirty="0"/>
            </a:br>
            <a:endParaRPr lang="it-IT" dirty="0"/>
          </a:p>
        </p:txBody>
      </p:sp>
      <p:sp>
        <p:nvSpPr>
          <p:cNvPr id="3" name="Segnaposto contenuto 2"/>
          <p:cNvSpPr>
            <a:spLocks noGrp="1"/>
          </p:cNvSpPr>
          <p:nvPr>
            <p:ph idx="1"/>
          </p:nvPr>
        </p:nvSpPr>
        <p:spPr/>
        <p:txBody>
          <a:bodyPr>
            <a:normAutofit/>
          </a:bodyPr>
          <a:lstStyle/>
          <a:p>
            <a:r>
              <a:rPr lang="fr-CA" dirty="0" smtClean="0"/>
              <a:t>1) TEMPS (ordre et durée)</a:t>
            </a:r>
          </a:p>
          <a:p>
            <a:r>
              <a:rPr lang="fr-CA" dirty="0" smtClean="0"/>
              <a:t>2) VOIX (Qui parle? Qui est le narrateur?) </a:t>
            </a:r>
          </a:p>
          <a:p>
            <a:r>
              <a:rPr lang="fr-CA" dirty="0" smtClean="0"/>
              <a:t>3) MODE (Distance et œil / Qui voit? Quel est le personnage dont le point de vue oriente la perspective narrative? Quelle est la focalisation?)</a:t>
            </a:r>
            <a:endParaRPr lang="fr-CA" dirty="0"/>
          </a:p>
        </p:txBody>
      </p:sp>
    </p:spTree>
    <p:extLst>
      <p:ext uri="{BB962C8B-B14F-4D97-AF65-F5344CB8AC3E}">
        <p14:creationId xmlns:p14="http://schemas.microsoft.com/office/powerpoint/2010/main" val="956614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484784"/>
            <a:ext cx="8229600" cy="3611562"/>
          </a:xfrm>
        </p:spPr>
        <p:style>
          <a:lnRef idx="1">
            <a:schemeClr val="accent2"/>
          </a:lnRef>
          <a:fillRef idx="2">
            <a:schemeClr val="accent2"/>
          </a:fillRef>
          <a:effectRef idx="1">
            <a:schemeClr val="accent2"/>
          </a:effectRef>
          <a:fontRef idx="minor">
            <a:schemeClr val="dk1"/>
          </a:fontRef>
        </p:style>
        <p:txBody>
          <a:bodyPr>
            <a:normAutofit/>
          </a:bodyPr>
          <a:lstStyle/>
          <a:p>
            <a:r>
              <a:rPr lang="fr-FR" b="1" dirty="0" smtClean="0"/>
              <a:t>Le temps du récit :</a:t>
            </a:r>
            <a:r>
              <a:rPr lang="it-IT" dirty="0" smtClean="0"/>
              <a:t/>
            </a:r>
            <a:br>
              <a:rPr lang="it-IT" dirty="0" smtClean="0"/>
            </a:br>
            <a:r>
              <a:rPr lang="it-IT" dirty="0" smtClean="0"/>
              <a:t/>
            </a:r>
            <a:br>
              <a:rPr lang="it-IT" dirty="0" smtClean="0"/>
            </a:br>
            <a:r>
              <a:rPr lang="it-IT" dirty="0" err="1" smtClean="0"/>
              <a:t>Ordre</a:t>
            </a:r>
            <a:r>
              <a:rPr lang="it-IT" dirty="0" smtClean="0"/>
              <a:t> et </a:t>
            </a:r>
            <a:r>
              <a:rPr lang="it-IT" dirty="0" err="1" smtClean="0"/>
              <a:t>durée</a:t>
            </a:r>
            <a:endParaRPr lang="it-IT" dirty="0"/>
          </a:p>
        </p:txBody>
      </p:sp>
    </p:spTree>
    <p:extLst>
      <p:ext uri="{BB962C8B-B14F-4D97-AF65-F5344CB8AC3E}">
        <p14:creationId xmlns:p14="http://schemas.microsoft.com/office/powerpoint/2010/main" val="21879583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err="1" smtClean="0"/>
              <a:t>Ordre</a:t>
            </a:r>
            <a:endParaRPr lang="it-IT" dirty="0"/>
          </a:p>
        </p:txBody>
      </p:sp>
      <p:sp>
        <p:nvSpPr>
          <p:cNvPr id="3" name="Segnaposto contenuto 2"/>
          <p:cNvSpPr>
            <a:spLocks noGrp="1"/>
          </p:cNvSpPr>
          <p:nvPr>
            <p:ph idx="1"/>
          </p:nvPr>
        </p:nvSpPr>
        <p:spPr/>
        <p:txBody>
          <a:bodyPr>
            <a:normAutofit lnSpcReduction="10000"/>
          </a:bodyPr>
          <a:lstStyle/>
          <a:p>
            <a:r>
              <a:rPr lang="fr-FR" dirty="0" smtClean="0"/>
              <a:t>Histoire &lt;-&gt; Récit</a:t>
            </a:r>
          </a:p>
          <a:p>
            <a:r>
              <a:rPr lang="fr-FR" dirty="0" smtClean="0"/>
              <a:t>Le narrateur peut décider de raconter les événements dans leur « ordre naturel » ou pas</a:t>
            </a:r>
          </a:p>
          <a:p>
            <a:r>
              <a:rPr lang="fr-FR" dirty="0" err="1" smtClean="0"/>
              <a:t>analepses</a:t>
            </a:r>
            <a:r>
              <a:rPr lang="fr-FR" dirty="0" smtClean="0"/>
              <a:t> : </a:t>
            </a:r>
            <a:r>
              <a:rPr lang="fr-FR" dirty="0" err="1" smtClean="0"/>
              <a:t>flash-backs</a:t>
            </a:r>
            <a:r>
              <a:rPr lang="fr-FR" dirty="0" smtClean="0"/>
              <a:t>, Le narrateur raconte après-coup un événement survenu avant le moment présent de l’histoire principale</a:t>
            </a:r>
          </a:p>
          <a:p>
            <a:r>
              <a:rPr lang="fr-FR" dirty="0" smtClean="0"/>
              <a:t>prolepses : </a:t>
            </a:r>
            <a:r>
              <a:rPr lang="fr-FR" dirty="0" err="1" smtClean="0"/>
              <a:t>flashforwards</a:t>
            </a:r>
            <a:r>
              <a:rPr lang="fr-FR" dirty="0" smtClean="0"/>
              <a:t>, anticipation des événements futurs </a:t>
            </a:r>
          </a:p>
          <a:p>
            <a:endParaRPr lang="fr-FR" dirty="0"/>
          </a:p>
        </p:txBody>
      </p:sp>
    </p:spTree>
    <p:extLst>
      <p:ext uri="{BB962C8B-B14F-4D97-AF65-F5344CB8AC3E}">
        <p14:creationId xmlns:p14="http://schemas.microsoft.com/office/powerpoint/2010/main" val="3374398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err="1" smtClean="0"/>
              <a:t>Durée</a:t>
            </a:r>
            <a:endParaRPr lang="it-IT" dirty="0"/>
          </a:p>
        </p:txBody>
      </p:sp>
      <p:sp>
        <p:nvSpPr>
          <p:cNvPr id="3" name="Segnaposto contenuto 2"/>
          <p:cNvSpPr>
            <a:spLocks noGrp="1"/>
          </p:cNvSpPr>
          <p:nvPr>
            <p:ph idx="1"/>
          </p:nvPr>
        </p:nvSpPr>
        <p:spPr/>
        <p:txBody>
          <a:bodyPr/>
          <a:lstStyle/>
          <a:p>
            <a:r>
              <a:rPr lang="fr-FR" dirty="0" smtClean="0"/>
              <a:t>Le rapport entre le temps de l’histoire et le temps du récit  (c’est-à-dire le rapport entre la durée d’un évènement raconté et le temps employé pour le raconter)</a:t>
            </a:r>
          </a:p>
          <a:p>
            <a:r>
              <a:rPr lang="fr-FR" b="1" dirty="0" smtClean="0"/>
              <a:t>4 vitesses </a:t>
            </a:r>
            <a:endParaRPr lang="fr-FR" b="1" dirty="0"/>
          </a:p>
        </p:txBody>
      </p:sp>
    </p:spTree>
    <p:extLst>
      <p:ext uri="{BB962C8B-B14F-4D97-AF65-F5344CB8AC3E}">
        <p14:creationId xmlns:p14="http://schemas.microsoft.com/office/powerpoint/2010/main" val="2799755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it-IT" dirty="0" smtClean="0"/>
              <a:t>LA VOIX (qui </a:t>
            </a:r>
            <a:r>
              <a:rPr lang="it-IT" dirty="0" err="1" smtClean="0"/>
              <a:t>parle</a:t>
            </a:r>
            <a:r>
              <a:rPr lang="it-IT" dirty="0" smtClean="0"/>
              <a:t>?)</a:t>
            </a:r>
            <a:endParaRPr lang="it-IT" dirty="0"/>
          </a:p>
        </p:txBody>
      </p:sp>
      <p:sp>
        <p:nvSpPr>
          <p:cNvPr id="3" name="Segnaposto contenuto 2"/>
          <p:cNvSpPr>
            <a:spLocks noGrp="1"/>
          </p:cNvSpPr>
          <p:nvPr>
            <p:ph idx="1"/>
          </p:nvPr>
        </p:nvSpPr>
        <p:spPr/>
        <p:txBody>
          <a:bodyPr>
            <a:normAutofit/>
          </a:bodyPr>
          <a:lstStyle/>
          <a:p>
            <a:r>
              <a:rPr lang="fr-CA" b="1" dirty="0" smtClean="0"/>
              <a:t>1) selon le niveau</a:t>
            </a:r>
            <a:endParaRPr lang="fr-CA" dirty="0" smtClean="0"/>
          </a:p>
          <a:p>
            <a:r>
              <a:rPr lang="fr-CA" dirty="0" smtClean="0"/>
              <a:t>Narrateur </a:t>
            </a:r>
            <a:r>
              <a:rPr lang="fr-CA" u="sng" dirty="0" err="1" smtClean="0"/>
              <a:t>extradiégétique</a:t>
            </a:r>
            <a:r>
              <a:rPr lang="fr-CA" dirty="0"/>
              <a:t> </a:t>
            </a:r>
            <a:r>
              <a:rPr lang="fr-CA" dirty="0" smtClean="0"/>
              <a:t>= narrateur de premier dégrée   </a:t>
            </a:r>
          </a:p>
          <a:p>
            <a:r>
              <a:rPr lang="fr-CA" dirty="0" smtClean="0"/>
              <a:t>Narrateur </a:t>
            </a:r>
            <a:r>
              <a:rPr lang="fr-CA" u="sng" dirty="0" err="1" smtClean="0"/>
              <a:t>intradiégétique</a:t>
            </a:r>
            <a:r>
              <a:rPr lang="fr-CA" dirty="0" smtClean="0"/>
              <a:t> = narrateur de deuxième dégrée / personnage devient à son tour narrateur et produit un récit dans le récit / récit enchâssé </a:t>
            </a:r>
            <a:endParaRPr lang="fr-CA" dirty="0"/>
          </a:p>
        </p:txBody>
      </p:sp>
    </p:spTree>
    <p:extLst>
      <p:ext uri="{BB962C8B-B14F-4D97-AF65-F5344CB8AC3E}">
        <p14:creationId xmlns:p14="http://schemas.microsoft.com/office/powerpoint/2010/main" val="4264332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t>LA VOIX (qui </a:t>
            </a:r>
            <a:r>
              <a:rPr lang="it-IT" dirty="0" err="1" smtClean="0"/>
              <a:t>parle</a:t>
            </a:r>
            <a:r>
              <a:rPr lang="it-IT" dirty="0" smtClean="0"/>
              <a:t>? </a:t>
            </a:r>
            <a:endParaRPr lang="it-IT" dirty="0"/>
          </a:p>
        </p:txBody>
      </p:sp>
      <p:sp>
        <p:nvSpPr>
          <p:cNvPr id="3" name="Segnaposto contenuto 2"/>
          <p:cNvSpPr>
            <a:spLocks noGrp="1"/>
          </p:cNvSpPr>
          <p:nvPr>
            <p:ph idx="1"/>
          </p:nvPr>
        </p:nvSpPr>
        <p:spPr/>
        <p:txBody>
          <a:bodyPr>
            <a:normAutofit fontScale="92500" lnSpcReduction="10000"/>
          </a:bodyPr>
          <a:lstStyle/>
          <a:p>
            <a:r>
              <a:rPr lang="fr-CA" b="1" dirty="0" smtClean="0"/>
              <a:t>2) selon son rapport à l’histoire </a:t>
            </a:r>
          </a:p>
          <a:p>
            <a:r>
              <a:rPr lang="fr-CA" u="sng" dirty="0" smtClean="0"/>
              <a:t>Narrateur </a:t>
            </a:r>
            <a:r>
              <a:rPr lang="fr-CA" u="sng" dirty="0" err="1" smtClean="0"/>
              <a:t>hétérodiégétique</a:t>
            </a:r>
            <a:r>
              <a:rPr lang="fr-CA" u="sng" dirty="0" smtClean="0"/>
              <a:t> </a:t>
            </a:r>
            <a:r>
              <a:rPr lang="fr-CA" dirty="0" smtClean="0"/>
              <a:t>= absent de l’histoire qu’il raconte</a:t>
            </a:r>
          </a:p>
          <a:p>
            <a:r>
              <a:rPr lang="fr-CA" u="sng" dirty="0" smtClean="0"/>
              <a:t>Narrateur </a:t>
            </a:r>
            <a:r>
              <a:rPr lang="fr-CA" u="sng" dirty="0" err="1" smtClean="0"/>
              <a:t>homodiégétique</a:t>
            </a:r>
            <a:r>
              <a:rPr lang="fr-CA" u="sng" dirty="0" smtClean="0"/>
              <a:t> </a:t>
            </a:r>
            <a:r>
              <a:rPr lang="fr-CA" dirty="0" smtClean="0"/>
              <a:t>= narrateur présent dans l’histoire, il est aussi un personnage de l’histoire qu’il raconte </a:t>
            </a:r>
          </a:p>
          <a:p>
            <a:r>
              <a:rPr lang="fr-CA" dirty="0" smtClean="0"/>
              <a:t>	- </a:t>
            </a:r>
            <a:r>
              <a:rPr lang="fr-CA" dirty="0" err="1" smtClean="0"/>
              <a:t>autodiégétique</a:t>
            </a:r>
            <a:r>
              <a:rPr lang="fr-CA" dirty="0" smtClean="0"/>
              <a:t>  = en est aussi le protagoniste</a:t>
            </a:r>
          </a:p>
          <a:p>
            <a:r>
              <a:rPr lang="fr-CA" dirty="0" smtClean="0"/>
              <a:t> - </a:t>
            </a:r>
            <a:r>
              <a:rPr lang="fr-CA" dirty="0" err="1" smtClean="0"/>
              <a:t>allodiégétique</a:t>
            </a:r>
            <a:r>
              <a:rPr lang="fr-CA" dirty="0" smtClean="0"/>
              <a:t> = il n’est pas le protagoniste / observateur / témoin</a:t>
            </a:r>
            <a:endParaRPr lang="fr-CA" dirty="0"/>
          </a:p>
        </p:txBody>
      </p:sp>
    </p:spTree>
    <p:extLst>
      <p:ext uri="{BB962C8B-B14F-4D97-AF65-F5344CB8AC3E}">
        <p14:creationId xmlns:p14="http://schemas.microsoft.com/office/powerpoint/2010/main" val="2269794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1524000" y="1397000"/>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it-IT" dirty="0"/>
                    </a:p>
                  </a:txBody>
                  <a:tcPr/>
                </a:tc>
                <a:tc>
                  <a:txBody>
                    <a:bodyPr/>
                    <a:lstStyle/>
                    <a:p>
                      <a:r>
                        <a:rPr lang="it-IT" dirty="0" err="1" smtClean="0"/>
                        <a:t>extradiégétique</a:t>
                      </a:r>
                      <a:endParaRPr lang="it-IT" dirty="0"/>
                    </a:p>
                  </a:txBody>
                  <a:tcPr/>
                </a:tc>
                <a:tc>
                  <a:txBody>
                    <a:bodyPr/>
                    <a:lstStyle/>
                    <a:p>
                      <a:r>
                        <a:rPr lang="it-IT" dirty="0" err="1" smtClean="0"/>
                        <a:t>intradiégétique</a:t>
                      </a:r>
                      <a:endParaRPr lang="it-IT" dirty="0"/>
                    </a:p>
                  </a:txBody>
                  <a:tcPr/>
                </a:tc>
              </a:tr>
              <a:tr h="370840">
                <a:tc>
                  <a:txBody>
                    <a:bodyPr/>
                    <a:lstStyle/>
                    <a:p>
                      <a:r>
                        <a:rPr lang="it-IT" dirty="0" err="1" smtClean="0"/>
                        <a:t>Hétérodiégétique</a:t>
                      </a:r>
                      <a:endParaRPr lang="it-IT" dirty="0"/>
                    </a:p>
                  </a:txBody>
                  <a:tcPr/>
                </a:tc>
                <a:tc>
                  <a:txBody>
                    <a:bodyPr/>
                    <a:lstStyle/>
                    <a:p>
                      <a:endParaRPr lang="it-IT" dirty="0"/>
                    </a:p>
                  </a:txBody>
                  <a:tcPr/>
                </a:tc>
                <a:tc>
                  <a:txBody>
                    <a:bodyPr/>
                    <a:lstStyle/>
                    <a:p>
                      <a:endParaRPr lang="it-IT" dirty="0"/>
                    </a:p>
                  </a:txBody>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951908205"/>
              </p:ext>
            </p:extLst>
          </p:nvPr>
        </p:nvGraphicFramePr>
        <p:xfrm>
          <a:off x="362830" y="2"/>
          <a:ext cx="8085408" cy="6857999"/>
        </p:xfrm>
        <a:graphic>
          <a:graphicData uri="http://schemas.openxmlformats.org/drawingml/2006/table">
            <a:tbl>
              <a:tblPr firstRow="1" bandRow="1">
                <a:tableStyleId>{69CF1AB2-1976-4502-BF36-3FF5EA218861}</a:tableStyleId>
              </a:tblPr>
              <a:tblGrid>
                <a:gridCol w="2695136"/>
                <a:gridCol w="2695136"/>
                <a:gridCol w="2695136"/>
              </a:tblGrid>
              <a:tr h="1529172">
                <a:tc>
                  <a:txBody>
                    <a:bodyPr/>
                    <a:lstStyle/>
                    <a:p>
                      <a:r>
                        <a:rPr lang="fr-FR" sz="1600" noProof="0" dirty="0" smtClean="0"/>
                        <a:t>                           Niveau</a:t>
                      </a:r>
                      <a:endParaRPr lang="fr-FR" sz="1600" noProof="0" dirty="0"/>
                    </a:p>
                  </a:txBody>
                  <a:tcPr/>
                </a:tc>
                <a:tc>
                  <a:txBody>
                    <a:bodyPr/>
                    <a:lstStyle/>
                    <a:p>
                      <a:r>
                        <a:rPr lang="fr-FR" sz="1600" noProof="0" dirty="0" err="1" smtClean="0"/>
                        <a:t>Extradiégétique</a:t>
                      </a:r>
                      <a:endParaRPr lang="fr-FR" sz="1600" noProof="0" dirty="0" smtClean="0"/>
                    </a:p>
                    <a:p>
                      <a:r>
                        <a:rPr lang="fr-FR" sz="1600" noProof="0" dirty="0" smtClean="0"/>
                        <a:t>(narration au premier degré,</a:t>
                      </a:r>
                      <a:r>
                        <a:rPr lang="fr-FR" sz="1600" baseline="0" noProof="0" dirty="0" smtClean="0"/>
                        <a:t> le narrateur s’adresse directement aux lecteurs)</a:t>
                      </a:r>
                      <a:endParaRPr lang="fr-FR" sz="1600" noProof="0" dirty="0"/>
                    </a:p>
                  </a:txBody>
                  <a:tcPr/>
                </a:tc>
                <a:tc>
                  <a:txBody>
                    <a:bodyPr/>
                    <a:lstStyle/>
                    <a:p>
                      <a:r>
                        <a:rPr lang="fr-FR" sz="1600" noProof="0" dirty="0" err="1" smtClean="0"/>
                        <a:t>Intradiégétique</a:t>
                      </a:r>
                      <a:endParaRPr lang="fr-FR" sz="1600" noProof="0" dirty="0" smtClean="0"/>
                    </a:p>
                    <a:p>
                      <a:r>
                        <a:rPr lang="fr-FR" sz="1600" noProof="0" dirty="0" smtClean="0"/>
                        <a:t>(narration au deuxième degré, le narrateur est un personnage du récit et il s’adresse à d’autres personnages du récit)</a:t>
                      </a:r>
                      <a:endParaRPr lang="fr-FR" sz="1600" noProof="0" dirty="0"/>
                    </a:p>
                  </a:txBody>
                  <a:tcPr/>
                </a:tc>
              </a:tr>
              <a:tr h="1529172">
                <a:tc>
                  <a:txBody>
                    <a:bodyPr/>
                    <a:lstStyle/>
                    <a:p>
                      <a:r>
                        <a:rPr lang="fr-FR" sz="1600" b="1" noProof="0" dirty="0" err="1" smtClean="0"/>
                        <a:t>Hétérodiégétique</a:t>
                      </a:r>
                      <a:endParaRPr lang="fr-FR" sz="1600" b="1" noProof="0" dirty="0" smtClean="0"/>
                    </a:p>
                    <a:p>
                      <a:r>
                        <a:rPr lang="fr-FR" sz="1600" b="1" noProof="0" dirty="0" smtClean="0"/>
                        <a:t>(narrateur</a:t>
                      </a:r>
                      <a:r>
                        <a:rPr lang="fr-FR" sz="1600" b="1" baseline="0" noProof="0" dirty="0" smtClean="0"/>
                        <a:t> externe à l’histoire racontée / à la troisième personne)</a:t>
                      </a:r>
                      <a:endParaRPr lang="fr-FR" sz="1600" b="1" noProof="0" dirty="0"/>
                    </a:p>
                  </a:txBody>
                  <a:tcPr/>
                </a:tc>
                <a:tc>
                  <a:txBody>
                    <a:bodyPr/>
                    <a:lstStyle/>
                    <a:p>
                      <a:r>
                        <a:rPr lang="fr-FR" sz="1600" noProof="0" dirty="0" smtClean="0"/>
                        <a:t>Homère (Iliade, Odyssée)</a:t>
                      </a:r>
                    </a:p>
                    <a:p>
                      <a:endParaRPr lang="fr-FR" sz="1600" noProof="0" dirty="0" smtClean="0"/>
                    </a:p>
                    <a:p>
                      <a:endParaRPr lang="fr-FR" sz="1600" noProof="0" dirty="0" smtClean="0"/>
                    </a:p>
                    <a:p>
                      <a:endParaRPr lang="fr-FR" sz="1600" noProof="0" dirty="0" smtClean="0"/>
                    </a:p>
                    <a:p>
                      <a:r>
                        <a:rPr lang="fr-FR" sz="1600" noProof="0" dirty="0" smtClean="0"/>
                        <a:t>Préambule du </a:t>
                      </a:r>
                      <a:r>
                        <a:rPr lang="fr-FR" sz="1600" noProof="0" dirty="0" err="1" smtClean="0"/>
                        <a:t>Décaméron</a:t>
                      </a:r>
                      <a:endParaRPr lang="fr-FR" sz="1600" noProof="0" dirty="0" smtClean="0"/>
                    </a:p>
                    <a:p>
                      <a:endParaRPr lang="fr-FR" sz="1600" noProof="0" dirty="0"/>
                    </a:p>
                  </a:txBody>
                  <a:tcPr/>
                </a:tc>
                <a:tc>
                  <a:txBody>
                    <a:bodyPr/>
                    <a:lstStyle/>
                    <a:p>
                      <a:r>
                        <a:rPr lang="fr-FR" sz="1600" noProof="0" dirty="0" smtClean="0"/>
                        <a:t>Shéhérazade</a:t>
                      </a:r>
                    </a:p>
                    <a:p>
                      <a:r>
                        <a:rPr lang="fr-FR" sz="1600" noProof="0" dirty="0" smtClean="0"/>
                        <a:t>(elle est absente des histoires</a:t>
                      </a:r>
                      <a:r>
                        <a:rPr lang="fr-FR" sz="1600" baseline="0" noProof="0" dirty="0" smtClean="0"/>
                        <a:t> qu’elle raconte)</a:t>
                      </a:r>
                    </a:p>
                    <a:p>
                      <a:endParaRPr lang="fr-FR" sz="1600" baseline="0" noProof="0" dirty="0" smtClean="0"/>
                    </a:p>
                    <a:p>
                      <a:r>
                        <a:rPr lang="fr-FR" sz="1600" baseline="0" noProof="0" dirty="0" smtClean="0"/>
                        <a:t>Les narrateurs du </a:t>
                      </a:r>
                      <a:r>
                        <a:rPr lang="fr-FR" sz="1600" baseline="0" noProof="0" dirty="0" err="1" smtClean="0"/>
                        <a:t>Décaméron</a:t>
                      </a:r>
                      <a:r>
                        <a:rPr lang="fr-FR" sz="1600" baseline="0" noProof="0" dirty="0" smtClean="0"/>
                        <a:t> (Boccace) </a:t>
                      </a:r>
                      <a:endParaRPr lang="fr-FR" sz="1600" noProof="0" dirty="0"/>
                    </a:p>
                  </a:txBody>
                  <a:tcPr/>
                </a:tc>
              </a:tr>
              <a:tr h="3688003">
                <a:tc>
                  <a:txBody>
                    <a:bodyPr/>
                    <a:lstStyle/>
                    <a:p>
                      <a:r>
                        <a:rPr lang="fr-FR" sz="1600" b="1" noProof="0" dirty="0" err="1" smtClean="0"/>
                        <a:t>Homodiégétique</a:t>
                      </a:r>
                      <a:endParaRPr lang="fr-FR" sz="1600" b="1" noProof="0" dirty="0" smtClean="0"/>
                    </a:p>
                    <a:p>
                      <a:r>
                        <a:rPr lang="fr-FR" sz="1600" b="1" noProof="0" dirty="0" smtClean="0"/>
                        <a:t>(narrateur</a:t>
                      </a:r>
                      <a:r>
                        <a:rPr lang="fr-FR" sz="1600" b="1" baseline="0" noProof="0" dirty="0" smtClean="0"/>
                        <a:t> interne à l’histoire)</a:t>
                      </a:r>
                    </a:p>
                    <a:p>
                      <a:pPr marL="285750" indent="-285750">
                        <a:buFontTx/>
                        <a:buChar char="-"/>
                      </a:pPr>
                      <a:r>
                        <a:rPr lang="fr-FR" sz="1600" b="1" baseline="0" noProof="0" dirty="0" err="1" smtClean="0"/>
                        <a:t>Autodiégétique</a:t>
                      </a:r>
                      <a:endParaRPr lang="fr-FR" sz="1600" b="1" baseline="0" noProof="0" dirty="0" smtClean="0"/>
                    </a:p>
                    <a:p>
                      <a:pPr marL="285750" indent="-285750">
                        <a:buFontTx/>
                        <a:buChar char="-"/>
                      </a:pPr>
                      <a:r>
                        <a:rPr lang="fr-FR" sz="1600" b="1" baseline="0" noProof="0" dirty="0" err="1" smtClean="0"/>
                        <a:t>allodiégétique</a:t>
                      </a:r>
                      <a:endParaRPr lang="fr-FR" sz="1600" b="1" noProof="0" dirty="0" smtClean="0"/>
                    </a:p>
                  </a:txBody>
                  <a:tcPr/>
                </a:tc>
                <a:tc>
                  <a:txBody>
                    <a:bodyPr/>
                    <a:lstStyle/>
                    <a:p>
                      <a:r>
                        <a:rPr lang="fr-FR" sz="1600" b="1" noProof="0" dirty="0" smtClean="0"/>
                        <a:t>Marce</a:t>
                      </a:r>
                      <a:r>
                        <a:rPr lang="fr-FR" sz="1600" noProof="0" dirty="0" smtClean="0"/>
                        <a:t>l dans </a:t>
                      </a:r>
                      <a:r>
                        <a:rPr lang="fr-FR" sz="1600" i="1" noProof="0" dirty="0" smtClean="0"/>
                        <a:t>La</a:t>
                      </a:r>
                      <a:r>
                        <a:rPr lang="fr-FR" sz="1600" i="1" baseline="0" noProof="0" dirty="0" smtClean="0"/>
                        <a:t> recherche</a:t>
                      </a:r>
                      <a:endParaRPr lang="fr-FR" sz="1600" noProof="0" dirty="0" smtClean="0"/>
                    </a:p>
                    <a:p>
                      <a:r>
                        <a:rPr lang="fr-FR" sz="1600" b="1" noProof="0" dirty="0" smtClean="0"/>
                        <a:t>Robinson Crusoé </a:t>
                      </a:r>
                      <a:r>
                        <a:rPr lang="fr-FR" sz="1600" noProof="0" dirty="0" smtClean="0"/>
                        <a:t>de Defoe</a:t>
                      </a:r>
                    </a:p>
                    <a:p>
                      <a:r>
                        <a:rPr lang="fr-FR" sz="1600" noProof="0" dirty="0" smtClean="0"/>
                        <a:t>(ils s’adressent aux lecteurs et ils sont</a:t>
                      </a:r>
                      <a:r>
                        <a:rPr lang="fr-FR" sz="1600" baseline="0" noProof="0" dirty="0" smtClean="0"/>
                        <a:t> les protagonistes de l’histoire qu’ils racontent – </a:t>
                      </a:r>
                      <a:r>
                        <a:rPr lang="fr-FR" sz="1600" baseline="0" noProof="0" dirty="0" err="1" smtClean="0"/>
                        <a:t>autodiégétique</a:t>
                      </a:r>
                      <a:r>
                        <a:rPr lang="fr-FR" sz="1600" baseline="0" noProof="0" dirty="0" smtClean="0"/>
                        <a:t>)</a:t>
                      </a:r>
                    </a:p>
                    <a:p>
                      <a:r>
                        <a:rPr lang="fr-FR" sz="1600" b="1" baseline="0" noProof="0" dirty="0" smtClean="0"/>
                        <a:t>Watson</a:t>
                      </a:r>
                      <a:r>
                        <a:rPr lang="fr-FR" sz="1600" baseline="0" noProof="0" dirty="0" smtClean="0"/>
                        <a:t> (ami et assistent de Sherlock Holmes) dans les récits de Conan Doyle est témoin, observateur non protagoniste de l’histoire qu’il raconte </a:t>
                      </a:r>
                      <a:r>
                        <a:rPr lang="fr-FR" sz="1600" b="1" baseline="0" noProof="0" dirty="0" smtClean="0"/>
                        <a:t>/ la trilogie héraldique de Italo Calvino</a:t>
                      </a:r>
                    </a:p>
                    <a:p>
                      <a:r>
                        <a:rPr lang="fr-FR" sz="1600" baseline="0" noProof="0" dirty="0" smtClean="0"/>
                        <a:t>(</a:t>
                      </a:r>
                      <a:r>
                        <a:rPr lang="fr-FR" sz="1600" baseline="0" noProof="0" dirty="0" err="1" smtClean="0"/>
                        <a:t>allodiégétique</a:t>
                      </a:r>
                      <a:r>
                        <a:rPr lang="fr-FR" sz="1600" baseline="0" noProof="0" dirty="0" smtClean="0"/>
                        <a:t>)</a:t>
                      </a:r>
                      <a:endParaRPr lang="fr-FR" sz="1600" noProof="0" dirty="0" smtClean="0"/>
                    </a:p>
                    <a:p>
                      <a:endParaRPr lang="fr-FR" sz="1600" noProof="0" dirty="0" smtClean="0"/>
                    </a:p>
                  </a:txBody>
                  <a:tcPr/>
                </a:tc>
                <a:tc>
                  <a:txBody>
                    <a:bodyPr/>
                    <a:lstStyle/>
                    <a:p>
                      <a:r>
                        <a:rPr lang="fr-FR" sz="1600" noProof="0" dirty="0" smtClean="0"/>
                        <a:t>Ulysse chez les Phéaciens</a:t>
                      </a:r>
                    </a:p>
                    <a:p>
                      <a:r>
                        <a:rPr lang="fr-FR" sz="1600" noProof="0" dirty="0" smtClean="0"/>
                        <a:t>(il raconte sa</a:t>
                      </a:r>
                      <a:r>
                        <a:rPr lang="fr-FR" sz="1600" baseline="0" noProof="0" dirty="0" smtClean="0"/>
                        <a:t> propre histoire aux Phéaciens)</a:t>
                      </a:r>
                    </a:p>
                    <a:p>
                      <a:endParaRPr lang="fr-FR" sz="1600" baseline="0" noProof="0" dirty="0" smtClean="0"/>
                    </a:p>
                    <a:p>
                      <a:r>
                        <a:rPr lang="fr-FR" sz="1600" baseline="0" noProof="0" dirty="0" smtClean="0"/>
                        <a:t>Shéhérazade dans une nouvelle </a:t>
                      </a:r>
                      <a:endParaRPr lang="fr-FR" sz="1600" noProof="0" dirty="0"/>
                    </a:p>
                  </a:txBody>
                  <a:tcPr/>
                </a:tc>
              </a:tr>
            </a:tbl>
          </a:graphicData>
        </a:graphic>
      </p:graphicFrame>
      <p:cxnSp>
        <p:nvCxnSpPr>
          <p:cNvPr id="9" name="Connettore 1 8"/>
          <p:cNvCxnSpPr/>
          <p:nvPr/>
        </p:nvCxnSpPr>
        <p:spPr>
          <a:xfrm>
            <a:off x="641866" y="578768"/>
            <a:ext cx="2133600" cy="7620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971600" y="1187460"/>
            <a:ext cx="981196" cy="369332"/>
          </a:xfrm>
          <a:prstGeom prst="rect">
            <a:avLst/>
          </a:prstGeom>
          <a:noFill/>
        </p:spPr>
        <p:txBody>
          <a:bodyPr wrap="none" rtlCol="0">
            <a:spAutoFit/>
          </a:bodyPr>
          <a:lstStyle/>
          <a:p>
            <a:r>
              <a:rPr lang="it-IT" b="1" dirty="0" smtClean="0"/>
              <a:t>Relation</a:t>
            </a:r>
            <a:endParaRPr lang="it-IT" b="1" dirty="0"/>
          </a:p>
        </p:txBody>
      </p:sp>
    </p:spTree>
    <p:extLst>
      <p:ext uri="{BB962C8B-B14F-4D97-AF65-F5344CB8AC3E}">
        <p14:creationId xmlns:p14="http://schemas.microsoft.com/office/powerpoint/2010/main" val="442491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00200"/>
            <a:ext cx="8229600" cy="1828800"/>
          </a:xfrm>
        </p:spPr>
        <p:style>
          <a:lnRef idx="1">
            <a:schemeClr val="accent2"/>
          </a:lnRef>
          <a:fillRef idx="2">
            <a:schemeClr val="accent2"/>
          </a:fillRef>
          <a:effectRef idx="1">
            <a:schemeClr val="accent2"/>
          </a:effectRef>
          <a:fontRef idx="minor">
            <a:schemeClr val="dk1"/>
          </a:fontRef>
        </p:style>
        <p:txBody>
          <a:bodyPr>
            <a:normAutofit/>
          </a:bodyPr>
          <a:lstStyle/>
          <a:p>
            <a:r>
              <a:rPr lang="it-IT" dirty="0" smtClean="0"/>
              <a:t>Le mode:</a:t>
            </a:r>
            <a:br>
              <a:rPr lang="it-IT" dirty="0" smtClean="0"/>
            </a:br>
            <a:r>
              <a:rPr lang="it-IT" dirty="0" err="1" smtClean="0"/>
              <a:t>distance</a:t>
            </a:r>
            <a:r>
              <a:rPr lang="it-IT" dirty="0" smtClean="0"/>
              <a:t> et </a:t>
            </a:r>
            <a:r>
              <a:rPr lang="it-IT" dirty="0" err="1" smtClean="0"/>
              <a:t>focalisation</a:t>
            </a:r>
            <a:endParaRPr lang="it-IT" dirty="0"/>
          </a:p>
        </p:txBody>
      </p:sp>
    </p:spTree>
    <p:extLst>
      <p:ext uri="{BB962C8B-B14F-4D97-AF65-F5344CB8AC3E}">
        <p14:creationId xmlns:p14="http://schemas.microsoft.com/office/powerpoint/2010/main" val="13502461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Distance = entre le narrateur et l’histoire = degré de précision </a:t>
            </a:r>
            <a:endParaRPr lang="fr-FR" dirty="0"/>
          </a:p>
        </p:txBody>
      </p:sp>
      <p:sp>
        <p:nvSpPr>
          <p:cNvPr id="3" name="Segnaposto contenuto 2"/>
          <p:cNvSpPr>
            <a:spLocks noGrp="1"/>
          </p:cNvSpPr>
          <p:nvPr>
            <p:ph idx="1"/>
          </p:nvPr>
        </p:nvSpPr>
        <p:spPr>
          <a:xfrm>
            <a:off x="457200" y="2209800"/>
            <a:ext cx="8229600" cy="3581400"/>
          </a:xfrm>
        </p:spPr>
        <p:txBody>
          <a:bodyPr>
            <a:normAutofit/>
          </a:bodyPr>
          <a:lstStyle/>
          <a:p>
            <a:pPr algn="just">
              <a:buNone/>
            </a:pPr>
            <a:r>
              <a:rPr lang="fr-FR" b="1" dirty="0" smtClean="0"/>
              <a:t>4 types de discours: </a:t>
            </a:r>
          </a:p>
          <a:p>
            <a:pPr algn="just"/>
            <a:r>
              <a:rPr lang="fr-FR" dirty="0" smtClean="0"/>
              <a:t>1. Le discours direct ou rapporté</a:t>
            </a:r>
          </a:p>
          <a:p>
            <a:pPr algn="just"/>
            <a:r>
              <a:rPr lang="fr-FR" dirty="0" smtClean="0"/>
              <a:t>2. Le discours indirect ou transposé</a:t>
            </a:r>
          </a:p>
          <a:p>
            <a:pPr algn="just"/>
            <a:r>
              <a:rPr lang="fr-FR" dirty="0" smtClean="0"/>
              <a:t>3. Le discours indirect libre  </a:t>
            </a:r>
          </a:p>
          <a:p>
            <a:pPr algn="just"/>
            <a:r>
              <a:rPr lang="fr-FR" dirty="0" smtClean="0"/>
              <a:t>4. Le discours narrativisé</a:t>
            </a:r>
          </a:p>
          <a:p>
            <a:pPr algn="just"/>
            <a:endParaRPr lang="fr-FR" dirty="0" smtClean="0"/>
          </a:p>
          <a:p>
            <a:pPr algn="just"/>
            <a:endParaRPr lang="fr-FR" dirty="0"/>
          </a:p>
        </p:txBody>
      </p:sp>
    </p:spTree>
    <p:extLst>
      <p:ext uri="{BB962C8B-B14F-4D97-AF65-F5344CB8AC3E}">
        <p14:creationId xmlns:p14="http://schemas.microsoft.com/office/powerpoint/2010/main" val="1309340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2300"/>
            <a:ext cx="8229600" cy="115578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La focalisation</a:t>
            </a:r>
            <a:r>
              <a:rPr lang="it-IT" dirty="0" smtClean="0"/>
              <a:t> </a:t>
            </a:r>
            <a:r>
              <a:rPr lang="fr-FR" dirty="0" smtClean="0"/>
              <a:t>= La perspective = le point de vue = Qui voit? </a:t>
            </a:r>
            <a:r>
              <a:rPr lang="it-IT" dirty="0" smtClean="0"/>
              <a:t> </a:t>
            </a:r>
            <a:endParaRPr lang="it-IT" dirty="0"/>
          </a:p>
        </p:txBody>
      </p:sp>
      <p:sp>
        <p:nvSpPr>
          <p:cNvPr id="3" name="Segnaposto contenuto 2"/>
          <p:cNvSpPr>
            <a:spLocks noGrp="1"/>
          </p:cNvSpPr>
          <p:nvPr>
            <p:ph idx="1"/>
          </p:nvPr>
        </p:nvSpPr>
        <p:spPr/>
        <p:txBody>
          <a:bodyPr>
            <a:normAutofit/>
          </a:bodyPr>
          <a:lstStyle/>
          <a:p>
            <a:r>
              <a:rPr lang="fr-CA" dirty="0" smtClean="0"/>
              <a:t>Le point de vue ou focalisation est un instrument pour régler et contrôler le flux d’information </a:t>
            </a:r>
          </a:p>
          <a:p>
            <a:r>
              <a:rPr lang="fr-CA" dirty="0" smtClean="0"/>
              <a:t>3 options fondamentales selon Genette</a:t>
            </a:r>
          </a:p>
          <a:p>
            <a:pPr>
              <a:buNone/>
            </a:pPr>
            <a:endParaRPr lang="fr-CA" dirty="0"/>
          </a:p>
        </p:txBody>
      </p:sp>
    </p:spTree>
    <p:extLst>
      <p:ext uri="{BB962C8B-B14F-4D97-AF65-F5344CB8AC3E}">
        <p14:creationId xmlns:p14="http://schemas.microsoft.com/office/powerpoint/2010/main" val="2350608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dirty="0" smtClean="0"/>
              <a:t/>
            </a:r>
            <a:br>
              <a:rPr lang="fr-CA" dirty="0" smtClean="0"/>
            </a:br>
            <a:r>
              <a:rPr lang="fr-CA" dirty="0" smtClean="0"/>
              <a:t>Idées porteuses </a:t>
            </a:r>
            <a:br>
              <a:rPr lang="fr-CA" dirty="0" smtClean="0"/>
            </a:br>
            <a:endParaRPr lang="fr-CA" dirty="0"/>
          </a:p>
        </p:txBody>
      </p:sp>
      <p:sp>
        <p:nvSpPr>
          <p:cNvPr id="3" name="Segnaposto contenuto 2"/>
          <p:cNvSpPr>
            <a:spLocks noGrp="1"/>
          </p:cNvSpPr>
          <p:nvPr>
            <p:ph idx="1"/>
          </p:nvPr>
        </p:nvSpPr>
        <p:spPr/>
        <p:txBody>
          <a:bodyPr>
            <a:normAutofit/>
          </a:bodyPr>
          <a:lstStyle/>
          <a:p>
            <a:r>
              <a:rPr lang="fr-CA" dirty="0" smtClean="0"/>
              <a:t>1) les textes littéraires possèdent certaines qualités linguistiques ou sémiologiques qui les distinguent des textes non littéraires  </a:t>
            </a:r>
          </a:p>
          <a:p>
            <a:r>
              <a:rPr lang="fr-CA" dirty="0" smtClean="0"/>
              <a:t>2) affirmer la priorité et la centralité du texte par rapport à d’autres facteurs de la communication</a:t>
            </a:r>
          </a:p>
          <a:p>
            <a:r>
              <a:rPr lang="fr-CA" dirty="0" smtClean="0"/>
              <a:t>3) fonder une science du littéraire sur des bases scientifiques</a:t>
            </a:r>
            <a:endParaRPr lang="fr-CA" dirty="0"/>
          </a:p>
        </p:txBody>
      </p:sp>
    </p:spTree>
    <p:extLst>
      <p:ext uri="{BB962C8B-B14F-4D97-AF65-F5344CB8AC3E}">
        <p14:creationId xmlns:p14="http://schemas.microsoft.com/office/powerpoint/2010/main" val="357788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13682"/>
            <a:ext cx="8229600" cy="5612482"/>
          </a:xfrm>
        </p:spPr>
        <p:txBody>
          <a:bodyPr>
            <a:normAutofit/>
          </a:bodyPr>
          <a:lstStyle/>
          <a:p>
            <a:r>
              <a:rPr lang="fr-CA" dirty="0" smtClean="0"/>
              <a:t>1. </a:t>
            </a:r>
            <a:r>
              <a:rPr lang="fr-CA" b="1" i="1" dirty="0" smtClean="0"/>
              <a:t>La focalisation zéro</a:t>
            </a:r>
            <a:r>
              <a:rPr lang="fr-CA" dirty="0" smtClean="0"/>
              <a:t> (c’est le récit « classique » avec narrateur omniscient. Le narrateur connaît tout de ses personnages, et plus que chacun de ses personnages. N&gt;P</a:t>
            </a:r>
          </a:p>
          <a:p>
            <a:r>
              <a:rPr lang="fr-CA" dirty="0" smtClean="0"/>
              <a:t>Ex. Plus célèbres – romans réalistes </a:t>
            </a:r>
            <a:endParaRPr lang="fr-CA" dirty="0"/>
          </a:p>
        </p:txBody>
      </p:sp>
    </p:spTree>
    <p:extLst>
      <p:ext uri="{BB962C8B-B14F-4D97-AF65-F5344CB8AC3E}">
        <p14:creationId xmlns:p14="http://schemas.microsoft.com/office/powerpoint/2010/main" val="21235737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dirty="0"/>
              <a:t>2. </a:t>
            </a:r>
            <a:r>
              <a:rPr lang="fr-CA" b="1" i="1" dirty="0"/>
              <a:t>La focalisation interne</a:t>
            </a:r>
            <a:r>
              <a:rPr lang="fr-CA" dirty="0"/>
              <a:t> </a:t>
            </a:r>
            <a:r>
              <a:rPr lang="fr-CA" dirty="0" smtClean="0"/>
              <a:t>= le narrateur restreint la perspective sur une ou plus personnages et donc rapporte exclusivement ce que ce/s personnage/s peut/vent de manière vraisemblable voire ou connaître </a:t>
            </a:r>
          </a:p>
          <a:p>
            <a:r>
              <a:rPr lang="fr-CA" dirty="0" smtClean="0"/>
              <a:t>Ex. Henri James</a:t>
            </a:r>
            <a:endParaRPr lang="fr-CA" dirty="0"/>
          </a:p>
        </p:txBody>
      </p:sp>
    </p:spTree>
    <p:extLst>
      <p:ext uri="{BB962C8B-B14F-4D97-AF65-F5344CB8AC3E}">
        <p14:creationId xmlns:p14="http://schemas.microsoft.com/office/powerpoint/2010/main" val="207807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b="1" dirty="0" smtClean="0"/>
              <a:t>Focalisation externe: </a:t>
            </a:r>
            <a:r>
              <a:rPr lang="fr-CA" dirty="0" smtClean="0"/>
              <a:t>le narrateur sait moins des personnages</a:t>
            </a:r>
          </a:p>
          <a:p>
            <a:r>
              <a:rPr lang="fr-CA" dirty="0" smtClean="0"/>
              <a:t>Difficile à tenir pour des portions longues du texte</a:t>
            </a:r>
          </a:p>
          <a:p>
            <a:r>
              <a:rPr lang="fr-CA" dirty="0" smtClean="0"/>
              <a:t>Robbe-Grillet, </a:t>
            </a:r>
            <a:r>
              <a:rPr lang="fr-CA" i="1" dirty="0" smtClean="0"/>
              <a:t>La jalousie / </a:t>
            </a:r>
            <a:r>
              <a:rPr lang="fr-CA" dirty="0" smtClean="0"/>
              <a:t>Gide, </a:t>
            </a:r>
            <a:r>
              <a:rPr lang="fr-CA" i="1" dirty="0" smtClean="0"/>
              <a:t>Les faux monnayeurs </a:t>
            </a:r>
            <a:endParaRPr lang="fr-CA" i="1" dirty="0"/>
          </a:p>
        </p:txBody>
      </p:sp>
    </p:spTree>
    <p:extLst>
      <p:ext uri="{BB962C8B-B14F-4D97-AF65-F5344CB8AC3E}">
        <p14:creationId xmlns:p14="http://schemas.microsoft.com/office/powerpoint/2010/main" val="201812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b="1" dirty="0" smtClean="0"/>
              <a:t/>
            </a:r>
            <a:br>
              <a:rPr lang="fr-FR" b="1" dirty="0" smtClean="0"/>
            </a:br>
            <a:r>
              <a:rPr lang="fr-FR" b="1" dirty="0" smtClean="0"/>
              <a:t>Robbe</a:t>
            </a:r>
            <a:r>
              <a:rPr lang="fr-FR" b="1" dirty="0"/>
              <a:t>-Grillet, </a:t>
            </a:r>
            <a:r>
              <a:rPr lang="fr-FR" b="1" i="1" dirty="0"/>
              <a:t>La Jalousie</a:t>
            </a:r>
            <a:r>
              <a:rPr lang="fr-FR" b="1" dirty="0"/>
              <a:t>, Paris, Edition de Minuit, 1957</a:t>
            </a:r>
            <a:r>
              <a:rPr lang="it-IT" dirty="0"/>
              <a:t/>
            </a:r>
            <a:br>
              <a:rPr lang="it-IT" dirty="0"/>
            </a:br>
            <a:endParaRPr lang="it-IT" dirty="0"/>
          </a:p>
        </p:txBody>
      </p:sp>
      <p:sp>
        <p:nvSpPr>
          <p:cNvPr id="3" name="Segnaposto contenuto 2"/>
          <p:cNvSpPr>
            <a:spLocks noGrp="1"/>
          </p:cNvSpPr>
          <p:nvPr>
            <p:ph idx="1"/>
          </p:nvPr>
        </p:nvSpPr>
        <p:spPr>
          <a:xfrm>
            <a:off x="457200" y="1600200"/>
            <a:ext cx="8229600" cy="4816255"/>
          </a:xfrm>
        </p:spPr>
        <p:txBody>
          <a:bodyPr>
            <a:normAutofit fontScale="55000" lnSpcReduction="20000"/>
          </a:bodyPr>
          <a:lstStyle/>
          <a:p>
            <a:r>
              <a:rPr lang="fr-FR" dirty="0"/>
              <a:t>Maintenant l’ombre du pilier – le pilier qui soutient l’angle sud-ouest du toit – divise en deux parties égales l’angle correspondant de la terrasse. Cette terrasse est une large galerie couverte, entourant la maison sur trois de ses côtés. Comme sa largeur est la même dans la portion médiane et dans les branches latérales, le trait d’ombre projeté par le pilier arrive exactement au coin de la maison ; mais il s’arrête là, car seules les dalles de la terrasse sont atteintes par le soleil, qui se trouve encore trop haut dans le ciel. Les murs, en bois, de la maison – c’est-à-dire la façade et le pignon ouest – sont encore protégés du soleil par le toit (toit commun à la maison proprement dite et à la terrasse). Ainsi, à cet instant, l’ombre de l’extrême bord du toit coïncide exactement avec la ligne, en angle droit, que forment entre elles la terrasse et les deux faces verticales du coin de la maison.</a:t>
            </a:r>
            <a:endParaRPr lang="it-IT" dirty="0"/>
          </a:p>
          <a:p>
            <a:r>
              <a:rPr lang="fr-FR" dirty="0"/>
              <a:t>Maintenant, A… est entrée dans la chambre, par la porte intérieure qui donne sur le couloir central. Elle ne regarde pas vers la fenêtre, grande ouverte, par où – depuis la porte – elle apercevait ce coin de terrasse. Elle s’est maintenant retournée vers la porte pour la refermer. Elle est toujours habillée de la robe claire, à col droit, très collante, qu’elle portait au déjeuner. Christiane, une fois de plus, lui a rappelé que des vêtements moins ajustés permettent de mieux supporter la chaleur. Mais A… s’est contentée de sourire : elle ne souffrait pas de la chaleur, elle avait connu des climats beaucoup plus chauds – en Afrique par exemple – et s’y était toujours bien portée. Elle ne craint pas le froid non plus, d’ailleurs. Elle conserve partout la même aisance.</a:t>
            </a:r>
            <a:endParaRPr lang="it-IT" dirty="0"/>
          </a:p>
          <a:p>
            <a:endParaRPr lang="it-IT" dirty="0"/>
          </a:p>
        </p:txBody>
      </p:sp>
    </p:spTree>
    <p:extLst>
      <p:ext uri="{BB962C8B-B14F-4D97-AF65-F5344CB8AC3E}">
        <p14:creationId xmlns:p14="http://schemas.microsoft.com/office/powerpoint/2010/main" val="78992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b="1" dirty="0" smtClean="0"/>
              <a:t>La focalisation peut être FIXE – VARIABLE – MULTIPLE</a:t>
            </a:r>
          </a:p>
          <a:p>
            <a:r>
              <a:rPr lang="fr-CA" dirty="0" smtClean="0"/>
              <a:t>Variable </a:t>
            </a:r>
          </a:p>
          <a:p>
            <a:r>
              <a:rPr lang="fr-CA" dirty="0" smtClean="0"/>
              <a:t>Ex. Radical </a:t>
            </a:r>
            <a:r>
              <a:rPr lang="fr-CA" u="sng" dirty="0" smtClean="0"/>
              <a:t>Gide </a:t>
            </a:r>
          </a:p>
          <a:p>
            <a:r>
              <a:rPr lang="fr-CA" dirty="0" smtClean="0"/>
              <a:t>Interne et variable : Flaubert, </a:t>
            </a:r>
            <a:r>
              <a:rPr lang="fr-CA" i="1" dirty="0" smtClean="0"/>
              <a:t>Madame Bovary </a:t>
            </a:r>
          </a:p>
          <a:p>
            <a:r>
              <a:rPr lang="fr-CA" dirty="0" smtClean="0"/>
              <a:t>Interne et multiple: ex. Classique – film de Kurosawa, </a:t>
            </a:r>
            <a:r>
              <a:rPr lang="fr-CA" i="1" dirty="0" err="1" smtClean="0"/>
              <a:t>Rashomon</a:t>
            </a:r>
            <a:r>
              <a:rPr lang="fr-CA" i="1" dirty="0" smtClean="0"/>
              <a:t> </a:t>
            </a:r>
          </a:p>
          <a:p>
            <a:pPr marL="0" indent="0">
              <a:buNone/>
            </a:pPr>
            <a:endParaRPr lang="fr-CA" dirty="0" smtClean="0"/>
          </a:p>
          <a:p>
            <a:endParaRPr lang="fr-CA" dirty="0"/>
          </a:p>
        </p:txBody>
      </p:sp>
    </p:spTree>
    <p:extLst>
      <p:ext uri="{BB962C8B-B14F-4D97-AF65-F5344CB8AC3E}">
        <p14:creationId xmlns:p14="http://schemas.microsoft.com/office/powerpoint/2010/main" val="407344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smtClean="0"/>
              <a:t>Gide, </a:t>
            </a:r>
            <a:r>
              <a:rPr lang="fr-FR" i="1" dirty="0"/>
              <a:t>Les faux monnayeurs</a:t>
            </a:r>
            <a:r>
              <a:rPr lang="fr-FR" dirty="0"/>
              <a:t>, 1925</a:t>
            </a:r>
            <a:r>
              <a:rPr lang="it-IT" dirty="0"/>
              <a:t> </a:t>
            </a:r>
          </a:p>
        </p:txBody>
      </p:sp>
      <p:sp>
        <p:nvSpPr>
          <p:cNvPr id="3" name="Segnaposto contenuto 2"/>
          <p:cNvSpPr>
            <a:spLocks noGrp="1"/>
          </p:cNvSpPr>
          <p:nvPr>
            <p:ph idx="1"/>
          </p:nvPr>
        </p:nvSpPr>
        <p:spPr>
          <a:xfrm>
            <a:off x="457200" y="1508201"/>
            <a:ext cx="8229600" cy="5133163"/>
          </a:xfrm>
        </p:spPr>
        <p:txBody>
          <a:bodyPr>
            <a:normAutofit fontScale="85000" lnSpcReduction="20000"/>
          </a:bodyPr>
          <a:lstStyle/>
          <a:p>
            <a:r>
              <a:rPr lang="fr-FR" dirty="0"/>
              <a:t>« Que faire avec tous ces gens-là ? Je ne les cherchait point ; c’est en suivant Bernard et Olivier que je les ai trouvés sur ma route. Tant pis pour moi ; désormais, je me dois à eux </a:t>
            </a:r>
            <a:r>
              <a:rPr lang="fr-FR" dirty="0" smtClean="0"/>
              <a:t>»</a:t>
            </a:r>
            <a:endParaRPr lang="fr-FR" dirty="0"/>
          </a:p>
          <a:p>
            <a:r>
              <a:rPr lang="fr-FR" dirty="0" smtClean="0"/>
              <a:t>« j’espère </a:t>
            </a:r>
            <a:r>
              <a:rPr lang="fr-FR" dirty="0"/>
              <a:t>ne pas revoir lady Griffith d’ici </a:t>
            </a:r>
            <a:r>
              <a:rPr lang="fr-FR" dirty="0" smtClean="0"/>
              <a:t>longtemps »</a:t>
            </a:r>
            <a:r>
              <a:rPr lang="it-IT" dirty="0" smtClean="0"/>
              <a:t> </a:t>
            </a:r>
            <a:r>
              <a:rPr lang="fr-FR" dirty="0" smtClean="0"/>
              <a:t> </a:t>
            </a:r>
          </a:p>
          <a:p>
            <a:r>
              <a:rPr lang="fr-FR" dirty="0"/>
              <a:t>« Le père et le fils n’ont plus rien à se dire. Quittons-le » (p. 31) </a:t>
            </a:r>
            <a:endParaRPr lang="fr-FR" dirty="0" smtClean="0"/>
          </a:p>
          <a:p>
            <a:r>
              <a:rPr lang="fr-FR" dirty="0" smtClean="0"/>
              <a:t>«</a:t>
            </a:r>
            <a:r>
              <a:rPr lang="fr-FR" dirty="0"/>
              <a:t> J’aurais été curieux de savoir ce qu’Antoine a pu raconter à son amie la cuisinière ; mais on ne peut tout écouter » (p. 32</a:t>
            </a:r>
            <a:r>
              <a:rPr lang="fr-FR" dirty="0" smtClean="0"/>
              <a:t>)</a:t>
            </a:r>
          </a:p>
          <a:p>
            <a:r>
              <a:rPr lang="fr-FR" dirty="0" smtClean="0"/>
              <a:t> «</a:t>
            </a:r>
            <a:r>
              <a:rPr lang="fr-FR" dirty="0"/>
              <a:t> Robert de Passavant, qui se dit maintenant son ami, est l’ami de beaucoup de monde. Je ne sais pas trop comment Vincent et lui se sont connus » (p. 43</a:t>
            </a:r>
            <a:r>
              <a:rPr lang="fr-FR" dirty="0" smtClean="0"/>
              <a:t>)</a:t>
            </a:r>
            <a:endParaRPr lang="it-IT" dirty="0"/>
          </a:p>
        </p:txBody>
      </p:sp>
    </p:spTree>
    <p:extLst>
      <p:ext uri="{BB962C8B-B14F-4D97-AF65-F5344CB8AC3E}">
        <p14:creationId xmlns:p14="http://schemas.microsoft.com/office/powerpoint/2010/main" val="133459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fr-CA" dirty="0" smtClean="0"/>
              <a:t>Usage littérale: à travers les yeux de quelqu’un </a:t>
            </a:r>
          </a:p>
          <a:p>
            <a:r>
              <a:rPr lang="fr-CA" dirty="0" smtClean="0"/>
              <a:t>Imagé: à travers la vision du monde de quelqu’un </a:t>
            </a:r>
          </a:p>
          <a:p>
            <a:r>
              <a:rPr lang="fr-CA" dirty="0" smtClean="0"/>
              <a:t>Les deux choses sont bien </a:t>
            </a:r>
            <a:r>
              <a:rPr lang="fr-CA" dirty="0"/>
              <a:t>é</a:t>
            </a:r>
            <a:r>
              <a:rPr lang="fr-CA" dirty="0" smtClean="0"/>
              <a:t>videmment liées (la sélection de ce que l’on voit implique nécessairement un point de vue sur le monde)</a:t>
            </a:r>
          </a:p>
          <a:p>
            <a:r>
              <a:rPr lang="fr-CA" dirty="0" smtClean="0"/>
              <a:t>Anna Maria </a:t>
            </a:r>
            <a:r>
              <a:rPr lang="fr-CA" dirty="0" err="1" smtClean="0"/>
              <a:t>Ortese</a:t>
            </a:r>
            <a:r>
              <a:rPr lang="fr-CA" dirty="0" smtClean="0"/>
              <a:t>, </a:t>
            </a:r>
            <a:r>
              <a:rPr lang="fr-CA" i="1" dirty="0" err="1" smtClean="0"/>
              <a:t>Gli</a:t>
            </a:r>
            <a:r>
              <a:rPr lang="fr-CA" i="1" dirty="0" smtClean="0"/>
              <a:t> </a:t>
            </a:r>
            <a:r>
              <a:rPr lang="fr-CA" i="1" dirty="0" err="1" smtClean="0"/>
              <a:t>occhiali</a:t>
            </a:r>
            <a:r>
              <a:rPr lang="fr-CA" i="1" dirty="0" smtClean="0"/>
              <a:t> (les lunettes)</a:t>
            </a:r>
            <a:endParaRPr lang="fr-CA" i="1" dirty="0"/>
          </a:p>
        </p:txBody>
      </p:sp>
    </p:spTree>
    <p:extLst>
      <p:ext uri="{BB962C8B-B14F-4D97-AF65-F5344CB8AC3E}">
        <p14:creationId xmlns:p14="http://schemas.microsoft.com/office/powerpoint/2010/main" val="308113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b="1" dirty="0" smtClean="0"/>
              <a:t>D’autres terminologies: </a:t>
            </a:r>
          </a:p>
          <a:p>
            <a:r>
              <a:rPr lang="fr-CA" dirty="0" smtClean="0"/>
              <a:t>‘récit avec point de vue‘ (Percy Lubbock),</a:t>
            </a:r>
          </a:p>
          <a:p>
            <a:r>
              <a:rPr lang="fr-CA" dirty="0" smtClean="0"/>
              <a:t>restriction du champ (Georges Blin)</a:t>
            </a:r>
          </a:p>
          <a:p>
            <a:r>
              <a:rPr lang="fr-CA" dirty="0" smtClean="0"/>
              <a:t>‘vision avec‘ (Jean Pouillon), </a:t>
            </a:r>
          </a:p>
          <a:p>
            <a:r>
              <a:rPr lang="fr-CA" dirty="0" smtClean="0"/>
              <a:t>‘position perceptive ou conceptuelle à travers laquelle les situations ou les évènements narrés sont présentés‘ (Gerald Prince, </a:t>
            </a:r>
            <a:r>
              <a:rPr lang="fr-CA" dirty="0" err="1" smtClean="0"/>
              <a:t>Dictionary</a:t>
            </a:r>
            <a:r>
              <a:rPr lang="fr-CA" dirty="0" smtClean="0"/>
              <a:t> of </a:t>
            </a:r>
            <a:r>
              <a:rPr lang="fr-CA" dirty="0" err="1" smtClean="0"/>
              <a:t>Narratology</a:t>
            </a:r>
            <a:r>
              <a:rPr lang="fr-CA" dirty="0" smtClean="0"/>
              <a:t>, 1987)</a:t>
            </a:r>
          </a:p>
          <a:p>
            <a:endParaRPr lang="fr-CA" dirty="0"/>
          </a:p>
        </p:txBody>
      </p:sp>
    </p:spTree>
    <p:extLst>
      <p:ext uri="{BB962C8B-B14F-4D97-AF65-F5344CB8AC3E}">
        <p14:creationId xmlns:p14="http://schemas.microsoft.com/office/powerpoint/2010/main" val="3538394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Problèmes</a:t>
            </a:r>
            <a:r>
              <a:rPr lang="it-IT" b="1" dirty="0" smtClean="0"/>
              <a:t>…</a:t>
            </a:r>
            <a:endParaRPr lang="it-IT" b="1" dirty="0"/>
          </a:p>
        </p:txBody>
      </p:sp>
      <p:sp>
        <p:nvSpPr>
          <p:cNvPr id="3" name="Segnaposto contenuto 2"/>
          <p:cNvSpPr>
            <a:spLocks noGrp="1"/>
          </p:cNvSpPr>
          <p:nvPr>
            <p:ph idx="1"/>
          </p:nvPr>
        </p:nvSpPr>
        <p:spPr/>
        <p:txBody>
          <a:bodyPr>
            <a:normAutofit/>
          </a:bodyPr>
          <a:lstStyle/>
          <a:p>
            <a:r>
              <a:rPr lang="it-IT" dirty="0" smtClean="0"/>
              <a:t>1) La </a:t>
            </a:r>
            <a:r>
              <a:rPr lang="it-IT" dirty="0" err="1" smtClean="0"/>
              <a:t>focalisation</a:t>
            </a:r>
            <a:r>
              <a:rPr lang="it-IT" dirty="0" smtClean="0"/>
              <a:t> </a:t>
            </a:r>
            <a:r>
              <a:rPr lang="it-IT" dirty="0" err="1" smtClean="0"/>
              <a:t>zéro</a:t>
            </a:r>
            <a:r>
              <a:rPr lang="it-IT" dirty="0" smtClean="0"/>
              <a:t> </a:t>
            </a:r>
            <a:r>
              <a:rPr lang="it-IT" dirty="0" err="1" smtClean="0"/>
              <a:t>existe</a:t>
            </a:r>
            <a:r>
              <a:rPr lang="it-IT" dirty="0" smtClean="0"/>
              <a:t>-t-elle </a:t>
            </a:r>
            <a:r>
              <a:rPr lang="it-IT" dirty="0" err="1" smtClean="0"/>
              <a:t>vraiment</a:t>
            </a:r>
            <a:r>
              <a:rPr lang="it-IT" dirty="0" smtClean="0"/>
              <a:t>? </a:t>
            </a:r>
            <a:endParaRPr lang="it-IT" dirty="0"/>
          </a:p>
        </p:txBody>
      </p:sp>
    </p:spTree>
    <p:extLst>
      <p:ext uri="{BB962C8B-B14F-4D97-AF65-F5344CB8AC3E}">
        <p14:creationId xmlns:p14="http://schemas.microsoft.com/office/powerpoint/2010/main" val="2358357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5531"/>
          </a:xfrm>
        </p:spPr>
        <p:style>
          <a:lnRef idx="1">
            <a:schemeClr val="accent5"/>
          </a:lnRef>
          <a:fillRef idx="2">
            <a:schemeClr val="accent5"/>
          </a:fillRef>
          <a:effectRef idx="1">
            <a:schemeClr val="accent5"/>
          </a:effectRef>
          <a:fontRef idx="minor">
            <a:schemeClr val="dk1"/>
          </a:fontRef>
        </p:style>
        <p:txBody>
          <a:bodyPr>
            <a:normAutofit/>
          </a:bodyPr>
          <a:lstStyle/>
          <a:p>
            <a:r>
              <a:rPr lang="fr-CA" sz="2500" dirty="0" smtClean="0"/>
              <a:t>Alain Robbe-Grillet, </a:t>
            </a:r>
            <a:r>
              <a:rPr lang="fr-CA" sz="2500" i="1" dirty="0" smtClean="0"/>
              <a:t>Instantanée</a:t>
            </a:r>
            <a:r>
              <a:rPr lang="fr-CA" sz="2500" dirty="0" smtClean="0"/>
              <a:t>, 1962, </a:t>
            </a:r>
            <a:r>
              <a:rPr lang="fr-CA" sz="2500" dirty="0"/>
              <a:t>é</a:t>
            </a:r>
            <a:r>
              <a:rPr lang="fr-CA" sz="2500" dirty="0" smtClean="0"/>
              <a:t>ditions de Minuit</a:t>
            </a:r>
            <a:endParaRPr lang="fr-CA" sz="2500" dirty="0"/>
          </a:p>
        </p:txBody>
      </p:sp>
      <p:pic>
        <p:nvPicPr>
          <p:cNvPr id="5" name="Immagine 4" descr="Schermata 2020-10-26 alle 13.1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700" y="1070169"/>
            <a:ext cx="4721351" cy="5792735"/>
          </a:xfrm>
          <a:prstGeom prst="rect">
            <a:avLst/>
          </a:prstGeom>
        </p:spPr>
      </p:pic>
    </p:spTree>
    <p:extLst>
      <p:ext uri="{BB962C8B-B14F-4D97-AF65-F5344CB8AC3E}">
        <p14:creationId xmlns:p14="http://schemas.microsoft.com/office/powerpoint/2010/main" val="23123476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err="1" smtClean="0"/>
              <a:t>Généalogie</a:t>
            </a:r>
            <a:endParaRPr lang="it-IT" dirty="0"/>
          </a:p>
        </p:txBody>
      </p:sp>
      <p:sp>
        <p:nvSpPr>
          <p:cNvPr id="3" name="Segnaposto contenuto 2"/>
          <p:cNvSpPr>
            <a:spLocks noGrp="1"/>
          </p:cNvSpPr>
          <p:nvPr>
            <p:ph idx="1"/>
          </p:nvPr>
        </p:nvSpPr>
        <p:spPr/>
        <p:txBody>
          <a:bodyPr/>
          <a:lstStyle/>
          <a:p>
            <a:r>
              <a:rPr lang="fr-CA" dirty="0" smtClean="0"/>
              <a:t>Importance de la linguistique structurale </a:t>
            </a:r>
            <a:r>
              <a:rPr lang="fr-CA" u="sng" dirty="0" smtClean="0"/>
              <a:t>Ferdinand De Saussure</a:t>
            </a:r>
            <a:r>
              <a:rPr lang="fr-CA" dirty="0" smtClean="0"/>
              <a:t> (année 1910)</a:t>
            </a:r>
          </a:p>
          <a:p>
            <a:r>
              <a:rPr lang="fr-CA" dirty="0" smtClean="0"/>
              <a:t>Héritage du formalisme russe (année 1920)</a:t>
            </a:r>
          </a:p>
          <a:p>
            <a:r>
              <a:rPr lang="fr-CA" dirty="0" smtClean="0"/>
              <a:t>Héritage du cercle linguistique de Prague (</a:t>
            </a:r>
            <a:r>
              <a:rPr lang="fr-CA" dirty="0" err="1" smtClean="0"/>
              <a:t>nnée</a:t>
            </a:r>
            <a:r>
              <a:rPr lang="fr-CA" dirty="0" smtClean="0"/>
              <a:t> 1930)</a:t>
            </a:r>
            <a:endParaRPr lang="fr-CA" dirty="0"/>
          </a:p>
        </p:txBody>
      </p:sp>
    </p:spTree>
    <p:extLst>
      <p:ext uri="{BB962C8B-B14F-4D97-AF65-F5344CB8AC3E}">
        <p14:creationId xmlns:p14="http://schemas.microsoft.com/office/powerpoint/2010/main" val="1998928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20-10-26 alle 13.16.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73576"/>
          </a:xfrm>
          <a:prstGeom prst="rect">
            <a:avLst/>
          </a:prstGeom>
        </p:spPr>
      </p:pic>
    </p:spTree>
    <p:extLst>
      <p:ext uri="{BB962C8B-B14F-4D97-AF65-F5344CB8AC3E}">
        <p14:creationId xmlns:p14="http://schemas.microsoft.com/office/powerpoint/2010/main" val="27976375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fr-CA" b="1" dirty="0" smtClean="0"/>
              <a:t>2</a:t>
            </a:r>
            <a:r>
              <a:rPr lang="fr-CA" b="1" baseline="30000" dirty="0" smtClean="0"/>
              <a:t>ème</a:t>
            </a:r>
            <a:r>
              <a:rPr lang="fr-CA" b="1" dirty="0" smtClean="0"/>
              <a:t> problème: </a:t>
            </a:r>
            <a:r>
              <a:rPr lang="fr-CA" dirty="0" smtClean="0"/>
              <a:t>peut-on distinguer aisément la voix et la focalisation? </a:t>
            </a:r>
          </a:p>
          <a:p>
            <a:r>
              <a:rPr lang="fr-CA" u="sng" dirty="0" smtClean="0"/>
              <a:t>Ex. indirect libre </a:t>
            </a:r>
          </a:p>
          <a:p>
            <a:endParaRPr lang="fr-CA" dirty="0"/>
          </a:p>
        </p:txBody>
      </p:sp>
    </p:spTree>
    <p:extLst>
      <p:ext uri="{BB962C8B-B14F-4D97-AF65-F5344CB8AC3E}">
        <p14:creationId xmlns:p14="http://schemas.microsoft.com/office/powerpoint/2010/main" val="13258728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413"/>
            <a:ext cx="8229600" cy="465070"/>
          </a:xfrm>
        </p:spPr>
        <p:style>
          <a:lnRef idx="1">
            <a:schemeClr val="accent5"/>
          </a:lnRef>
          <a:fillRef idx="2">
            <a:schemeClr val="accent5"/>
          </a:fillRef>
          <a:effectRef idx="1">
            <a:schemeClr val="accent5"/>
          </a:effectRef>
          <a:fontRef idx="minor">
            <a:schemeClr val="dk1"/>
          </a:fontRef>
        </p:style>
        <p:txBody>
          <a:bodyPr>
            <a:noAutofit/>
          </a:bodyPr>
          <a:lstStyle/>
          <a:p>
            <a:r>
              <a:rPr lang="it-IT" sz="3000" dirty="0" smtClean="0"/>
              <a:t>Flaubert, </a:t>
            </a:r>
            <a:r>
              <a:rPr lang="it-IT" sz="3000" i="1" dirty="0" smtClean="0"/>
              <a:t>Madame Bovary </a:t>
            </a:r>
            <a:endParaRPr lang="it-IT" sz="3000" i="1" dirty="0"/>
          </a:p>
        </p:txBody>
      </p:sp>
      <p:sp>
        <p:nvSpPr>
          <p:cNvPr id="3" name="Segnaposto contenuto 2"/>
          <p:cNvSpPr>
            <a:spLocks noGrp="1"/>
          </p:cNvSpPr>
          <p:nvPr>
            <p:ph idx="1"/>
          </p:nvPr>
        </p:nvSpPr>
        <p:spPr>
          <a:xfrm>
            <a:off x="457200" y="432654"/>
            <a:ext cx="8229600" cy="6308457"/>
          </a:xfrm>
        </p:spPr>
        <p:txBody>
          <a:bodyPr>
            <a:noAutofit/>
          </a:bodyPr>
          <a:lstStyle/>
          <a:p>
            <a:r>
              <a:rPr lang="fr-CA" sz="1700" dirty="0" smtClean="0"/>
              <a:t>Emma ne dormait pas, elle faisait semblant d'être endormie ; et, tandis qu'il s'assoupissait à ses côtés, elle se réveillait en d'autres rêves. </a:t>
            </a:r>
            <a:br>
              <a:rPr lang="fr-CA" sz="1700" dirty="0" smtClean="0"/>
            </a:br>
            <a:r>
              <a:rPr lang="fr-CA" sz="1700" dirty="0" smtClean="0"/>
              <a:t>Au galop de quatre chevaux, elle était emportée depuis huit jours vers un pays nouveau, d'où ils ne reviendraient plus. Ils allaient, ils allaient, les bras enlacés, sans parler. Souvent, du haut d'une montagne, ils apercevaient tout à coup quelque cité splendide avec des dômes, des ponts, des navires, des forêts de citronniers et des cathédrales de marbre blanc, dont les clochers aigus portaient des nids de cigognes. On marchait au pas, à cause des grandes dalles, et il y avait par terre des bouquets de fleurs que vous offraient des femmes habillées en corset rouge. On entendait sonner des cloches, hennir les mulets, avec le murmure des guitares et le bruit des fontaines, dont la vapeur s'envolant rafraîchissait des tas de fruits, disposés en pyramide au pied des statues pâles, qui souriaient sous les jets d'eau. Et puis ils arrivaient, un soir, dans un village de pêcheurs, où des filets bruns séchaient au vent, le long de la falaise et des cabanes. C'est là qu'ils s'arrêteraient pour vivre ; ils habiteraient une maison basse, à toit plat, ombragée d'un palmier, au fond d'un golfe, au bord de la mer. Ils se promèneraient en gondole, ils se balanceraient en hamac ; et leur existence serait facile et large comme leurs vêtements de soie, toute chaude et étoilée comme les nuits douces qu'ils contempleraient. Cependant, sur l'immensité de cet avenir qu'elle se faisait apparaître, rien de particulier ne surgissait ; les jours, tous magnifiques, se ressemblaient comme des flots ; et cela se balançait à l'horizon, infini, harmonieux, bleuâtre et couvert de soleil. Mais l'enfant se mettait à tousser dans son berceau, ou bien Bovary ronflait plus fort, et Emma ne s'endormait que le matin, quand l'aube blanchissait les carreaux et que déjà le petit Justin, sur la place, ouvrait les auvents de la pharmacie. </a:t>
            </a:r>
          </a:p>
          <a:p>
            <a:endParaRPr lang="fr-CA" sz="1700" dirty="0"/>
          </a:p>
        </p:txBody>
      </p:sp>
    </p:spTree>
    <p:extLst>
      <p:ext uri="{BB962C8B-B14F-4D97-AF65-F5344CB8AC3E}">
        <p14:creationId xmlns:p14="http://schemas.microsoft.com/office/powerpoint/2010/main" val="16787009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dirty="0" smtClean="0"/>
              <a:t>L’indirect libre concerne à la fois la voix et la focalisation. </a:t>
            </a:r>
          </a:p>
          <a:p>
            <a:r>
              <a:rPr lang="fr-CA" dirty="0" smtClean="0"/>
              <a:t>Comme stratégie, il implique avant tout une focalisation interne, mais aussi une imitation plus ou moins accentuée de la voix du personnage dont on ‘cite‘, ‘reproduit‘ les pensées ou la voix. </a:t>
            </a:r>
            <a:endParaRPr lang="fr-CA" dirty="0"/>
          </a:p>
        </p:txBody>
      </p:sp>
    </p:spTree>
    <p:extLst>
      <p:ext uri="{BB962C8B-B14F-4D97-AF65-F5344CB8AC3E}">
        <p14:creationId xmlns:p14="http://schemas.microsoft.com/office/powerpoint/2010/main" val="302234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3932"/>
            <a:ext cx="8229600" cy="1446268"/>
          </a:xfrm>
        </p:spPr>
        <p:txBody>
          <a:bodyPr>
            <a:noAutofit/>
          </a:bodyPr>
          <a:lstStyle/>
          <a:p>
            <a:r>
              <a:rPr lang="fr-CA" sz="2000" b="1" dirty="0" smtClean="0"/>
              <a:t>Dans un indirect libre, les mots et les pensées d’un personnage peuvent être seulement paraphrasées ou bien largement imitées.</a:t>
            </a:r>
            <a:br>
              <a:rPr lang="fr-CA" sz="2000" b="1" dirty="0" smtClean="0"/>
            </a:br>
            <a:r>
              <a:rPr lang="fr-CA" sz="2000" b="1" dirty="0" smtClean="0"/>
              <a:t>Dans une échelle… </a:t>
            </a:r>
            <a:endParaRPr lang="fr-CA" sz="2000" b="1" dirty="0"/>
          </a:p>
        </p:txBody>
      </p:sp>
      <p:sp>
        <p:nvSpPr>
          <p:cNvPr id="3" name="Segnaposto contenuto 2"/>
          <p:cNvSpPr>
            <a:spLocks noGrp="1"/>
          </p:cNvSpPr>
          <p:nvPr>
            <p:ph idx="1"/>
          </p:nvPr>
        </p:nvSpPr>
        <p:spPr/>
        <p:txBody>
          <a:bodyPr>
            <a:normAutofit lnSpcReduction="10000"/>
          </a:bodyPr>
          <a:lstStyle/>
          <a:p>
            <a:r>
              <a:rPr lang="fr-CA" dirty="0" smtClean="0"/>
              <a:t>1: seulement paraphrasés dans le discours du narrateur </a:t>
            </a:r>
          </a:p>
          <a:p>
            <a:r>
              <a:rPr lang="fr-CA" dirty="0" smtClean="0"/>
              <a:t>2: paraphrasés et partiellement imités  </a:t>
            </a:r>
          </a:p>
          <a:p>
            <a:r>
              <a:rPr lang="fr-CA" dirty="0" smtClean="0"/>
              <a:t>3: largement imités </a:t>
            </a:r>
          </a:p>
          <a:p>
            <a:r>
              <a:rPr lang="fr-CA" dirty="0" smtClean="0"/>
              <a:t>4: rapportés presque intégralement mais en suivant les règles du discours indirect </a:t>
            </a:r>
          </a:p>
          <a:p>
            <a:r>
              <a:rPr lang="fr-CA" dirty="0" smtClean="0"/>
              <a:t>5: être fondamentalement identiques à un discours direct, mais sans que cela soit explicitement déclaré</a:t>
            </a:r>
            <a:endParaRPr lang="fr-CA" dirty="0"/>
          </a:p>
        </p:txBody>
      </p:sp>
    </p:spTree>
    <p:extLst>
      <p:ext uri="{BB962C8B-B14F-4D97-AF65-F5344CB8AC3E}">
        <p14:creationId xmlns:p14="http://schemas.microsoft.com/office/powerpoint/2010/main" val="3119873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r>
              <a:rPr lang="fr-CA" b="1" dirty="0" smtClean="0"/>
              <a:t>3</a:t>
            </a:r>
            <a:r>
              <a:rPr lang="fr-CA" b="1" baseline="30000" dirty="0" smtClean="0"/>
              <a:t>ème</a:t>
            </a:r>
            <a:r>
              <a:rPr lang="fr-CA" b="1" dirty="0" smtClean="0"/>
              <a:t> problème</a:t>
            </a:r>
            <a:r>
              <a:rPr lang="fr-CA" dirty="0" smtClean="0"/>
              <a:t>: Comment </a:t>
            </a:r>
            <a:r>
              <a:rPr lang="fr-CA" dirty="0"/>
              <a:t>fait le lecteur pour s’orienter entre les points de vue changeants du texte? Comment fait-il pour comprendre si un point de vue est crédible ou pas? Comment fait-il pour construire un point de vue général, une vision unitaire</a:t>
            </a:r>
            <a:r>
              <a:rPr lang="fr-CA" dirty="0" smtClean="0"/>
              <a:t>? </a:t>
            </a:r>
            <a:r>
              <a:rPr lang="fr-CA" u="sng" dirty="0" smtClean="0"/>
              <a:t>(le modèle de Genette ne permet pas de répondre à cette question)</a:t>
            </a:r>
            <a:endParaRPr lang="fr-CA" u="sng" dirty="0"/>
          </a:p>
          <a:p>
            <a:r>
              <a:rPr lang="fr-CA" dirty="0"/>
              <a:t> </a:t>
            </a:r>
            <a:r>
              <a:rPr lang="fr-CA" u="sng" dirty="0"/>
              <a:t>W</a:t>
            </a:r>
            <a:r>
              <a:rPr lang="fr-CA" b="1" u="sng" dirty="0"/>
              <a:t>. Booth, </a:t>
            </a:r>
            <a:r>
              <a:rPr lang="fr-CA" b="1" i="1" u="sng" dirty="0" err="1"/>
              <a:t>Rhetoric</a:t>
            </a:r>
            <a:r>
              <a:rPr lang="fr-CA" b="1" i="1" u="sng" dirty="0"/>
              <a:t> of narrative</a:t>
            </a:r>
          </a:p>
          <a:p>
            <a:r>
              <a:rPr lang="fr-CA" dirty="0"/>
              <a:t>1) notion d’auteur implicite </a:t>
            </a:r>
          </a:p>
          <a:p>
            <a:r>
              <a:rPr lang="fr-CA" dirty="0"/>
              <a:t>2) Distinction entre narrateur fiable et pas fiable (</a:t>
            </a:r>
            <a:r>
              <a:rPr lang="fr-CA" i="1" dirty="0" err="1"/>
              <a:t>reliable</a:t>
            </a:r>
            <a:r>
              <a:rPr lang="fr-CA" dirty="0"/>
              <a:t> and </a:t>
            </a:r>
            <a:r>
              <a:rPr lang="fr-CA" i="1" dirty="0" err="1"/>
              <a:t>unreliable</a:t>
            </a:r>
            <a:r>
              <a:rPr lang="fr-CA" dirty="0"/>
              <a:t>)</a:t>
            </a:r>
          </a:p>
          <a:p>
            <a:endParaRPr lang="it-IT" dirty="0"/>
          </a:p>
        </p:txBody>
      </p:sp>
    </p:spTree>
    <p:extLst>
      <p:ext uri="{BB962C8B-B14F-4D97-AF65-F5344CB8AC3E}">
        <p14:creationId xmlns:p14="http://schemas.microsoft.com/office/powerpoint/2010/main" val="3507895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p:cNvGraphicFramePr>
            <a:graphicFrameLocks noGrp="1"/>
          </p:cNvGraphicFramePr>
          <p:nvPr>
            <p:extLst>
              <p:ext uri="{D42A27DB-BD31-4B8C-83A1-F6EECF244321}">
                <p14:modId xmlns:p14="http://schemas.microsoft.com/office/powerpoint/2010/main" val="3933850580"/>
              </p:ext>
            </p:extLst>
          </p:nvPr>
        </p:nvGraphicFramePr>
        <p:xfrm>
          <a:off x="1662571" y="457200"/>
          <a:ext cx="6008573" cy="889000"/>
        </p:xfrm>
        <a:graphic>
          <a:graphicData uri="http://schemas.openxmlformats.org/drawingml/2006/table">
            <a:tbl>
              <a:tblPr firstRow="1" bandRow="1">
                <a:tableStyleId>{85BE263C-DBD7-4A20-BB59-AAB30ACAA65A}</a:tableStyleId>
              </a:tblPr>
              <a:tblGrid>
                <a:gridCol w="6008573"/>
              </a:tblGrid>
              <a:tr h="889000">
                <a:tc>
                  <a:txBody>
                    <a:bodyPr/>
                    <a:lstStyle/>
                    <a:p>
                      <a:pPr algn="ctr"/>
                      <a:r>
                        <a:rPr lang="it-IT" dirty="0" smtClean="0"/>
                        <a:t>Texte</a:t>
                      </a:r>
                      <a:endParaRPr lang="it-IT" dirty="0"/>
                    </a:p>
                  </a:txBody>
                  <a:tcPr/>
                </a:tc>
              </a:tr>
            </a:tbl>
          </a:graphicData>
        </a:graphic>
      </p:graphicFrame>
      <p:sp>
        <p:nvSpPr>
          <p:cNvPr id="10" name="CasellaDiTesto 9"/>
          <p:cNvSpPr txBox="1"/>
          <p:nvPr/>
        </p:nvSpPr>
        <p:spPr>
          <a:xfrm>
            <a:off x="152400" y="609600"/>
            <a:ext cx="833431" cy="646331"/>
          </a:xfrm>
          <a:prstGeom prst="rect">
            <a:avLst/>
          </a:prstGeom>
          <a:noFill/>
        </p:spPr>
        <p:txBody>
          <a:bodyPr wrap="none" rtlCol="0">
            <a:spAutoFit/>
          </a:bodyPr>
          <a:lstStyle/>
          <a:p>
            <a:r>
              <a:rPr lang="it-IT" dirty="0" err="1" smtClean="0"/>
              <a:t>Auteur</a:t>
            </a:r>
            <a:endParaRPr lang="it-IT" dirty="0" smtClean="0"/>
          </a:p>
          <a:p>
            <a:r>
              <a:rPr lang="it-IT" dirty="0" err="1" smtClean="0"/>
              <a:t>réel</a:t>
            </a:r>
            <a:endParaRPr lang="it-IT" dirty="0"/>
          </a:p>
        </p:txBody>
      </p:sp>
      <p:sp>
        <p:nvSpPr>
          <p:cNvPr id="11" name="CasellaDiTesto 10"/>
          <p:cNvSpPr txBox="1"/>
          <p:nvPr/>
        </p:nvSpPr>
        <p:spPr>
          <a:xfrm>
            <a:off x="7671144" y="609600"/>
            <a:ext cx="1303437" cy="369332"/>
          </a:xfrm>
          <a:prstGeom prst="rect">
            <a:avLst/>
          </a:prstGeom>
          <a:noFill/>
        </p:spPr>
        <p:txBody>
          <a:bodyPr wrap="none" rtlCol="0">
            <a:spAutoFit/>
          </a:bodyPr>
          <a:lstStyle/>
          <a:p>
            <a:r>
              <a:rPr lang="it-IT" dirty="0" err="1" smtClean="0"/>
              <a:t>Lecteur</a:t>
            </a:r>
            <a:r>
              <a:rPr lang="it-IT" dirty="0" smtClean="0"/>
              <a:t> </a:t>
            </a:r>
            <a:r>
              <a:rPr lang="it-IT" dirty="0" err="1" smtClean="0"/>
              <a:t>réel</a:t>
            </a:r>
            <a:endParaRPr lang="it-IT" dirty="0"/>
          </a:p>
        </p:txBody>
      </p:sp>
      <p:graphicFrame>
        <p:nvGraphicFramePr>
          <p:cNvPr id="13" name="Tabella 12"/>
          <p:cNvGraphicFramePr>
            <a:graphicFrameLocks noGrp="1"/>
          </p:cNvGraphicFramePr>
          <p:nvPr>
            <p:extLst>
              <p:ext uri="{D42A27DB-BD31-4B8C-83A1-F6EECF244321}">
                <p14:modId xmlns:p14="http://schemas.microsoft.com/office/powerpoint/2010/main" val="2185200040"/>
              </p:ext>
            </p:extLst>
          </p:nvPr>
        </p:nvGraphicFramePr>
        <p:xfrm>
          <a:off x="270933" y="2610558"/>
          <a:ext cx="8763000" cy="635000"/>
        </p:xfrm>
        <a:graphic>
          <a:graphicData uri="http://schemas.openxmlformats.org/drawingml/2006/table">
            <a:tbl>
              <a:tblPr firstRow="1" bandRow="1">
                <a:tableStyleId>{85BE263C-DBD7-4A20-BB59-AAB30ACAA65A}</a:tableStyleId>
              </a:tblPr>
              <a:tblGrid>
                <a:gridCol w="8763000"/>
              </a:tblGrid>
              <a:tr h="635000">
                <a:tc>
                  <a:txBody>
                    <a:bodyPr/>
                    <a:lstStyle/>
                    <a:p>
                      <a:pPr algn="ctr"/>
                      <a:r>
                        <a:rPr lang="it-IT" sz="2000" dirty="0" err="1" smtClean="0"/>
                        <a:t>Auteur</a:t>
                      </a:r>
                      <a:r>
                        <a:rPr lang="it-IT" sz="2000" dirty="0" smtClean="0"/>
                        <a:t> implicite</a:t>
                      </a:r>
                      <a:r>
                        <a:rPr lang="it-IT" sz="2000" baseline="0" dirty="0" smtClean="0"/>
                        <a:t>      </a:t>
                      </a:r>
                      <a:r>
                        <a:rPr lang="it-IT" sz="2000" dirty="0" err="1" smtClean="0"/>
                        <a:t>narrateur</a:t>
                      </a:r>
                      <a:r>
                        <a:rPr lang="it-IT" sz="2000" baseline="0" dirty="0" smtClean="0"/>
                        <a:t>             </a:t>
                      </a:r>
                      <a:r>
                        <a:rPr lang="it-IT" sz="2000" baseline="0" dirty="0" err="1" smtClean="0"/>
                        <a:t>narrataire</a:t>
                      </a:r>
                      <a:r>
                        <a:rPr lang="it-IT" sz="2000" baseline="0" dirty="0" smtClean="0"/>
                        <a:t>               </a:t>
                      </a:r>
                      <a:r>
                        <a:rPr lang="it-IT" sz="2000" baseline="0" dirty="0" err="1" smtClean="0"/>
                        <a:t>lecteur</a:t>
                      </a:r>
                      <a:r>
                        <a:rPr lang="it-IT" sz="2000" baseline="0" dirty="0" smtClean="0"/>
                        <a:t> implicite</a:t>
                      </a:r>
                      <a:endParaRPr lang="it-IT" sz="2000" dirty="0"/>
                    </a:p>
                  </a:txBody>
                  <a:tcPr/>
                </a:tc>
              </a:tr>
            </a:tbl>
          </a:graphicData>
        </a:graphic>
      </p:graphicFrame>
    </p:spTree>
    <p:extLst>
      <p:ext uri="{BB962C8B-B14F-4D97-AF65-F5344CB8AC3E}">
        <p14:creationId xmlns:p14="http://schemas.microsoft.com/office/powerpoint/2010/main" val="13838451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dirty="0" smtClean="0"/>
              <a:t>Point de vue général du texte est ≠ de différentes focalisations du texte</a:t>
            </a:r>
          </a:p>
          <a:p>
            <a:r>
              <a:rPr lang="fr-CA" dirty="0" smtClean="0"/>
              <a:t>≠ du narrateur</a:t>
            </a:r>
          </a:p>
          <a:p>
            <a:r>
              <a:rPr lang="fr-CA" dirty="0" smtClean="0"/>
              <a:t>≠ de l’auteur réel </a:t>
            </a:r>
          </a:p>
          <a:p>
            <a:r>
              <a:rPr lang="fr-CA" dirty="0" smtClean="0"/>
              <a:t>≠ du lecteur (implicite)</a:t>
            </a:r>
          </a:p>
          <a:p>
            <a:r>
              <a:rPr lang="fr-CA" dirty="0" smtClean="0"/>
              <a:t>Coïncide avec </a:t>
            </a:r>
            <a:r>
              <a:rPr lang="fr-CA" u="sng" dirty="0" smtClean="0"/>
              <a:t>l’auteur implicite</a:t>
            </a:r>
            <a:endParaRPr lang="fr-CA" u="sng" dirty="0"/>
          </a:p>
        </p:txBody>
      </p:sp>
    </p:spTree>
    <p:extLst>
      <p:ext uri="{BB962C8B-B14F-4D97-AF65-F5344CB8AC3E}">
        <p14:creationId xmlns:p14="http://schemas.microsoft.com/office/powerpoint/2010/main" val="2364912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fr-CA" dirty="0" smtClean="0"/>
              <a:t>Après avoir tué l’auteur, la narratologie y fait retour mais sous la forme d’auteur implicite </a:t>
            </a:r>
          </a:p>
          <a:p>
            <a:r>
              <a:rPr lang="fr-CA" dirty="0" smtClean="0"/>
              <a:t>La notion d’auteur implicite nous aiderait à comprendre comment les points de vue (des narrateurs pas fiables) se construisent dans les textes. </a:t>
            </a:r>
          </a:p>
          <a:p>
            <a:r>
              <a:rPr lang="fr-CA" dirty="0" smtClean="0"/>
              <a:t>Après les avoir distinguées avec Genette, la voix et le mode (qui parle et qui voit) de relient et se croisent à nouveau</a:t>
            </a:r>
            <a:endParaRPr lang="fr-CA" dirty="0"/>
          </a:p>
        </p:txBody>
      </p:sp>
    </p:spTree>
    <p:extLst>
      <p:ext uri="{BB962C8B-B14F-4D97-AF65-F5344CB8AC3E}">
        <p14:creationId xmlns:p14="http://schemas.microsoft.com/office/powerpoint/2010/main" val="1878442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CA" dirty="0" smtClean="0"/>
              <a:t>Mais d’autres problèmes apparaissent…</a:t>
            </a:r>
            <a:endParaRPr lang="fr-CA" dirty="0"/>
          </a:p>
        </p:txBody>
      </p:sp>
      <p:sp>
        <p:nvSpPr>
          <p:cNvPr id="3" name="Segnaposto contenuto 2"/>
          <p:cNvSpPr>
            <a:spLocks noGrp="1"/>
          </p:cNvSpPr>
          <p:nvPr>
            <p:ph idx="1"/>
          </p:nvPr>
        </p:nvSpPr>
        <p:spPr/>
        <p:txBody>
          <a:bodyPr/>
          <a:lstStyle/>
          <a:p>
            <a:r>
              <a:rPr lang="it-IT" dirty="0" err="1" smtClean="0"/>
              <a:t>Venons</a:t>
            </a:r>
            <a:r>
              <a:rPr lang="it-IT" dirty="0" smtClean="0"/>
              <a:t> à l’</a:t>
            </a:r>
            <a:r>
              <a:rPr lang="it-IT" dirty="0" err="1" smtClean="0"/>
              <a:t>article</a:t>
            </a:r>
            <a:r>
              <a:rPr lang="it-IT" dirty="0" smtClean="0"/>
              <a:t> de </a:t>
            </a:r>
            <a:r>
              <a:rPr lang="it-IT" dirty="0" err="1" smtClean="0"/>
              <a:t>synthèse</a:t>
            </a:r>
            <a:r>
              <a:rPr lang="it-IT" dirty="0" smtClean="0"/>
              <a:t> de </a:t>
            </a:r>
            <a:r>
              <a:rPr lang="it-IT" dirty="0" err="1" smtClean="0"/>
              <a:t>Ansgar</a:t>
            </a:r>
            <a:r>
              <a:rPr lang="it-IT" dirty="0" smtClean="0"/>
              <a:t> </a:t>
            </a:r>
            <a:r>
              <a:rPr lang="it-IT" dirty="0" err="1" smtClean="0"/>
              <a:t>Nunning</a:t>
            </a:r>
            <a:r>
              <a:rPr lang="it-IT" dirty="0" smtClean="0"/>
              <a:t>, ‘</a:t>
            </a:r>
            <a:r>
              <a:rPr lang="it-IT" dirty="0" err="1" smtClean="0"/>
              <a:t>Reconceptualizing</a:t>
            </a:r>
            <a:r>
              <a:rPr lang="it-IT" dirty="0" smtClean="0"/>
              <a:t> </a:t>
            </a:r>
            <a:r>
              <a:rPr lang="it-IT" dirty="0" err="1" smtClean="0"/>
              <a:t>Unreliable</a:t>
            </a:r>
            <a:r>
              <a:rPr lang="it-IT" dirty="0" smtClean="0"/>
              <a:t> </a:t>
            </a:r>
            <a:r>
              <a:rPr lang="it-IT" dirty="0" err="1" smtClean="0"/>
              <a:t>Narration</a:t>
            </a:r>
            <a:r>
              <a:rPr lang="it-IT" dirty="0" smtClean="0"/>
              <a:t>: </a:t>
            </a:r>
            <a:r>
              <a:rPr lang="it-IT" dirty="0" err="1" smtClean="0"/>
              <a:t>Synthesizing</a:t>
            </a:r>
            <a:r>
              <a:rPr lang="it-IT" dirty="0" smtClean="0"/>
              <a:t> Cognitive and </a:t>
            </a:r>
            <a:r>
              <a:rPr lang="it-IT" dirty="0" err="1" smtClean="0"/>
              <a:t>Rhetorical</a:t>
            </a:r>
            <a:r>
              <a:rPr lang="it-IT" dirty="0" smtClean="0"/>
              <a:t> </a:t>
            </a:r>
            <a:r>
              <a:rPr lang="it-IT" dirty="0" err="1" smtClean="0"/>
              <a:t>Approaches</a:t>
            </a:r>
            <a:r>
              <a:rPr lang="it-IT" dirty="0" smtClean="0"/>
              <a:t>‘ </a:t>
            </a:r>
            <a:endParaRPr lang="it-IT" dirty="0"/>
          </a:p>
        </p:txBody>
      </p:sp>
    </p:spTree>
    <p:extLst>
      <p:ext uri="{BB962C8B-B14F-4D97-AF65-F5344CB8AC3E}">
        <p14:creationId xmlns:p14="http://schemas.microsoft.com/office/powerpoint/2010/main" val="3905121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
            </a:r>
            <a:br>
              <a:rPr lang="it-IT" b="1" dirty="0" smtClean="0"/>
            </a:br>
            <a:r>
              <a:rPr lang="it-IT" b="1" dirty="0" smtClean="0"/>
              <a:t>Ferdinand </a:t>
            </a:r>
            <a:r>
              <a:rPr lang="it-IT" b="1" dirty="0"/>
              <a:t>de Saussure (1857-1913)</a:t>
            </a:r>
            <a:r>
              <a:rPr lang="it-IT" dirty="0"/>
              <a:t/>
            </a:r>
            <a:br>
              <a:rPr lang="it-IT" dirty="0"/>
            </a:br>
            <a:endParaRPr lang="it-IT" dirty="0"/>
          </a:p>
        </p:txBody>
      </p:sp>
      <p:sp>
        <p:nvSpPr>
          <p:cNvPr id="3" name="Segnaposto contenuto 2"/>
          <p:cNvSpPr>
            <a:spLocks noGrp="1"/>
          </p:cNvSpPr>
          <p:nvPr>
            <p:ph idx="1"/>
          </p:nvPr>
        </p:nvSpPr>
        <p:spPr/>
        <p:txBody>
          <a:bodyPr>
            <a:normAutofit fontScale="85000" lnSpcReduction="10000"/>
          </a:bodyPr>
          <a:lstStyle/>
          <a:p>
            <a:r>
              <a:rPr lang="fr-CA" i="1" u="sng" dirty="0" smtClean="0"/>
              <a:t>Cours de linguistique générale </a:t>
            </a:r>
            <a:r>
              <a:rPr lang="fr-CA" u="sng" dirty="0" smtClean="0"/>
              <a:t>(1914) </a:t>
            </a:r>
          </a:p>
          <a:p>
            <a:r>
              <a:rPr lang="fr-CA" b="1" dirty="0" smtClean="0"/>
              <a:t>Objectif: </a:t>
            </a:r>
            <a:r>
              <a:rPr lang="fr-CA" dirty="0" smtClean="0"/>
              <a:t>proposer une théorie cohérente du langage en distinguant le phénomène linguistique des autres connectés  / faire une analyse des composantes de la langue pour étudier leur interrelations et situer chaque élément à l’intérieur du langage en tant que système.</a:t>
            </a:r>
          </a:p>
          <a:p>
            <a:r>
              <a:rPr lang="fr-CA" dirty="0" smtClean="0"/>
              <a:t>Dans cette œuvre, il introduit certains concepts et oppositions fondamentaux pour la linguistique et sémiotique contemporaines (et qui inspireront d’autres disciplines, anthropologie, psychanalyse, etc.)</a:t>
            </a:r>
            <a:endParaRPr lang="fr-CA" dirty="0"/>
          </a:p>
        </p:txBody>
      </p:sp>
    </p:spTree>
    <p:extLst>
      <p:ext uri="{BB962C8B-B14F-4D97-AF65-F5344CB8AC3E}">
        <p14:creationId xmlns:p14="http://schemas.microsoft.com/office/powerpoint/2010/main" val="1992267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dirty="0" smtClean="0"/>
              <a:t>La notion de narrateur pas fiable (</a:t>
            </a:r>
            <a:r>
              <a:rPr lang="fr-CA" dirty="0" err="1" smtClean="0"/>
              <a:t>unreliable</a:t>
            </a:r>
            <a:r>
              <a:rPr lang="fr-CA" dirty="0" smtClean="0"/>
              <a:t>) – depuis la formulation de Booth  –  est devenue une question absolument centrale de la théorie littéraire et narratologique</a:t>
            </a:r>
          </a:p>
          <a:p>
            <a:r>
              <a:rPr lang="fr-CA" dirty="0" smtClean="0"/>
              <a:t>Pourquoi? </a:t>
            </a:r>
          </a:p>
          <a:p>
            <a:r>
              <a:rPr lang="fr-CA" dirty="0" smtClean="0"/>
              <a:t>P. 90 (5 raisons)</a:t>
            </a:r>
          </a:p>
          <a:p>
            <a:r>
              <a:rPr lang="fr-CA" dirty="0" smtClean="0"/>
              <a:t>Efforts de </a:t>
            </a:r>
            <a:r>
              <a:rPr lang="fr-CA" dirty="0" err="1" smtClean="0"/>
              <a:t>reconceptualisation</a:t>
            </a:r>
            <a:r>
              <a:rPr lang="fr-CA" dirty="0" smtClean="0"/>
              <a:t> dans 4 domaines  </a:t>
            </a:r>
            <a:endParaRPr lang="fr-CA" dirty="0"/>
          </a:p>
        </p:txBody>
      </p:sp>
    </p:spTree>
    <p:extLst>
      <p:ext uri="{BB962C8B-B14F-4D97-AF65-F5344CB8AC3E}">
        <p14:creationId xmlns:p14="http://schemas.microsoft.com/office/powerpoint/2010/main" val="30123455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it-IT" dirty="0" err="1"/>
              <a:t>N</a:t>
            </a:r>
            <a:r>
              <a:rPr lang="it-IT" dirty="0" err="1" smtClean="0"/>
              <a:t>otion</a:t>
            </a:r>
            <a:r>
              <a:rPr lang="it-IT" dirty="0" smtClean="0"/>
              <a:t> </a:t>
            </a:r>
            <a:r>
              <a:rPr lang="it-IT" dirty="0" err="1" smtClean="0"/>
              <a:t>classique</a:t>
            </a:r>
            <a:r>
              <a:rPr lang="it-IT" dirty="0" smtClean="0"/>
              <a:t> </a:t>
            </a:r>
            <a:endParaRPr lang="it-IT" dirty="0"/>
          </a:p>
        </p:txBody>
      </p:sp>
      <p:sp>
        <p:nvSpPr>
          <p:cNvPr id="3" name="Segnaposto contenuto 2"/>
          <p:cNvSpPr>
            <a:spLocks noGrp="1"/>
          </p:cNvSpPr>
          <p:nvPr>
            <p:ph idx="1"/>
          </p:nvPr>
        </p:nvSpPr>
        <p:spPr/>
        <p:txBody>
          <a:bodyPr>
            <a:normAutofit/>
          </a:bodyPr>
          <a:lstStyle/>
          <a:p>
            <a:r>
              <a:rPr lang="it-IT" dirty="0" smtClean="0"/>
              <a:t>‘</a:t>
            </a:r>
            <a:r>
              <a:rPr lang="it-IT" dirty="0"/>
              <a:t>‘‘A narrator </a:t>
            </a:r>
            <a:r>
              <a:rPr lang="it-IT" dirty="0" err="1"/>
              <a:t>whose</a:t>
            </a:r>
            <a:r>
              <a:rPr lang="it-IT" dirty="0"/>
              <a:t> </a:t>
            </a:r>
            <a:r>
              <a:rPr lang="it-IT" dirty="0" err="1"/>
              <a:t>norms</a:t>
            </a:r>
            <a:r>
              <a:rPr lang="it-IT" dirty="0"/>
              <a:t> and </a:t>
            </a:r>
            <a:r>
              <a:rPr lang="it-IT" dirty="0" err="1"/>
              <a:t>behavior</a:t>
            </a:r>
            <a:r>
              <a:rPr lang="it-IT" dirty="0"/>
              <a:t> are </a:t>
            </a:r>
            <a:r>
              <a:rPr lang="it-IT" dirty="0" err="1"/>
              <a:t>not</a:t>
            </a:r>
            <a:r>
              <a:rPr lang="it-IT" dirty="0"/>
              <a:t> in </a:t>
            </a:r>
            <a:r>
              <a:rPr lang="it-IT" dirty="0" err="1" smtClean="0"/>
              <a:t>accordance</a:t>
            </a:r>
            <a:r>
              <a:rPr lang="it-IT" dirty="0"/>
              <a:t> </a:t>
            </a:r>
            <a:r>
              <a:rPr lang="it-IT" dirty="0" smtClean="0"/>
              <a:t>with </a:t>
            </a:r>
            <a:r>
              <a:rPr lang="it-IT" dirty="0"/>
              <a:t>the </a:t>
            </a:r>
            <a:r>
              <a:rPr lang="it-IT" dirty="0" err="1"/>
              <a:t>implied</a:t>
            </a:r>
            <a:r>
              <a:rPr lang="it-IT" dirty="0"/>
              <a:t> </a:t>
            </a:r>
            <a:r>
              <a:rPr lang="it-IT" dirty="0" err="1"/>
              <a:t>author’s</a:t>
            </a:r>
            <a:r>
              <a:rPr lang="it-IT" dirty="0"/>
              <a:t> </a:t>
            </a:r>
            <a:r>
              <a:rPr lang="it-IT" dirty="0" err="1"/>
              <a:t>norms</a:t>
            </a:r>
            <a:r>
              <a:rPr lang="it-IT" dirty="0"/>
              <a:t>; a narrator </a:t>
            </a:r>
            <a:r>
              <a:rPr lang="it-IT" dirty="0" err="1"/>
              <a:t>whose</a:t>
            </a:r>
            <a:r>
              <a:rPr lang="it-IT" dirty="0"/>
              <a:t> </a:t>
            </a:r>
            <a:r>
              <a:rPr lang="it-IT" dirty="0" err="1"/>
              <a:t>values</a:t>
            </a:r>
            <a:r>
              <a:rPr lang="it-IT" dirty="0"/>
              <a:t> (</a:t>
            </a:r>
            <a:r>
              <a:rPr lang="it-IT" dirty="0" err="1"/>
              <a:t>tastes</a:t>
            </a:r>
            <a:r>
              <a:rPr lang="it-IT" dirty="0"/>
              <a:t>, </a:t>
            </a:r>
            <a:r>
              <a:rPr lang="it-IT" dirty="0" err="1"/>
              <a:t>judgments</a:t>
            </a:r>
            <a:r>
              <a:rPr lang="it-IT" dirty="0"/>
              <a:t>, </a:t>
            </a:r>
            <a:r>
              <a:rPr lang="it-IT" dirty="0" smtClean="0"/>
              <a:t>moral </a:t>
            </a:r>
            <a:r>
              <a:rPr lang="it-IT" dirty="0" err="1" smtClean="0"/>
              <a:t>sense</a:t>
            </a:r>
            <a:r>
              <a:rPr lang="it-IT" dirty="0"/>
              <a:t>) diverge from </a:t>
            </a:r>
            <a:r>
              <a:rPr lang="it-IT" dirty="0" err="1"/>
              <a:t>those</a:t>
            </a:r>
            <a:r>
              <a:rPr lang="it-IT" dirty="0"/>
              <a:t> of the </a:t>
            </a:r>
            <a:r>
              <a:rPr lang="it-IT" dirty="0" err="1"/>
              <a:t>implied</a:t>
            </a:r>
            <a:r>
              <a:rPr lang="it-IT" dirty="0"/>
              <a:t> </a:t>
            </a:r>
            <a:r>
              <a:rPr lang="it-IT" dirty="0" err="1"/>
              <a:t>author</a:t>
            </a:r>
            <a:r>
              <a:rPr lang="it-IT" dirty="0"/>
              <a:t>; a narrator the reliability of </a:t>
            </a:r>
            <a:r>
              <a:rPr lang="it-IT" dirty="0" err="1" smtClean="0"/>
              <a:t>whose</a:t>
            </a:r>
            <a:r>
              <a:rPr lang="it-IT" dirty="0"/>
              <a:t> </a:t>
            </a:r>
            <a:r>
              <a:rPr lang="it-IT" dirty="0" smtClean="0"/>
              <a:t>account </a:t>
            </a:r>
            <a:r>
              <a:rPr lang="it-IT" dirty="0" err="1"/>
              <a:t>is</a:t>
            </a:r>
            <a:r>
              <a:rPr lang="it-IT" dirty="0"/>
              <a:t> </a:t>
            </a:r>
            <a:r>
              <a:rPr lang="it-IT" dirty="0" err="1"/>
              <a:t>undermined</a:t>
            </a:r>
            <a:r>
              <a:rPr lang="it-IT" dirty="0"/>
              <a:t> by </a:t>
            </a:r>
            <a:r>
              <a:rPr lang="it-IT" dirty="0" err="1"/>
              <a:t>various</a:t>
            </a:r>
            <a:r>
              <a:rPr lang="it-IT" dirty="0"/>
              <a:t> </a:t>
            </a:r>
            <a:r>
              <a:rPr lang="it-IT" dirty="0" err="1"/>
              <a:t>features</a:t>
            </a:r>
            <a:r>
              <a:rPr lang="it-IT" dirty="0"/>
              <a:t> of </a:t>
            </a:r>
            <a:r>
              <a:rPr lang="it-IT" dirty="0" err="1"/>
              <a:t>that</a:t>
            </a:r>
            <a:r>
              <a:rPr lang="it-IT" dirty="0"/>
              <a:t> account’</a:t>
            </a:r>
            <a:r>
              <a:rPr lang="it-IT" dirty="0" smtClean="0"/>
              <a:t>’ </a:t>
            </a:r>
            <a:r>
              <a:rPr lang="it-IT" b="1" dirty="0" smtClean="0"/>
              <a:t>(Prince, Dictionary o </a:t>
            </a:r>
            <a:r>
              <a:rPr lang="it-IT" b="1" dirty="0" err="1" smtClean="0"/>
              <a:t>Narratology</a:t>
            </a:r>
            <a:r>
              <a:rPr lang="it-IT" b="1" dirty="0" smtClean="0"/>
              <a:t>, 1987, p. 101)</a:t>
            </a:r>
            <a:endParaRPr lang="it-IT" b="1" dirty="0"/>
          </a:p>
        </p:txBody>
      </p:sp>
    </p:spTree>
    <p:extLst>
      <p:ext uri="{BB962C8B-B14F-4D97-AF65-F5344CB8AC3E}">
        <p14:creationId xmlns:p14="http://schemas.microsoft.com/office/powerpoint/2010/main" val="27868392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it-IT" dirty="0" smtClean="0"/>
              <a:t>Première </a:t>
            </a:r>
            <a:r>
              <a:rPr lang="it-IT" dirty="0" err="1" smtClean="0"/>
              <a:t>difficulté</a:t>
            </a:r>
            <a:r>
              <a:rPr lang="it-IT" dirty="0" smtClean="0"/>
              <a:t> </a:t>
            </a:r>
            <a:endParaRPr lang="it-IT" dirty="0"/>
          </a:p>
        </p:txBody>
      </p:sp>
      <p:sp>
        <p:nvSpPr>
          <p:cNvPr id="3" name="Segnaposto contenuto 2"/>
          <p:cNvSpPr>
            <a:spLocks noGrp="1"/>
          </p:cNvSpPr>
          <p:nvPr>
            <p:ph idx="1"/>
          </p:nvPr>
        </p:nvSpPr>
        <p:spPr>
          <a:xfrm>
            <a:off x="457200" y="1600200"/>
            <a:ext cx="8229600" cy="5100980"/>
          </a:xfrm>
        </p:spPr>
        <p:txBody>
          <a:bodyPr>
            <a:normAutofit fontScale="77500" lnSpcReduction="20000"/>
          </a:bodyPr>
          <a:lstStyle/>
          <a:p>
            <a:r>
              <a:rPr lang="fr-CA" b="1" dirty="0" smtClean="0"/>
              <a:t>1) </a:t>
            </a:r>
            <a:r>
              <a:rPr lang="fr-CA" u="sng" dirty="0" smtClean="0"/>
              <a:t>On essaie de clarifier le concept de « </a:t>
            </a:r>
            <a:r>
              <a:rPr lang="fr-CA" u="sng" dirty="0" err="1" smtClean="0"/>
              <a:t>unreliability</a:t>
            </a:r>
            <a:r>
              <a:rPr lang="fr-CA" u="sng" dirty="0" smtClean="0"/>
              <a:t> » à travers un concept encore plus obscur et indéterminé, celui de « </a:t>
            </a:r>
            <a:r>
              <a:rPr lang="fr-CA" u="sng" dirty="0" err="1" smtClean="0"/>
              <a:t>implied</a:t>
            </a:r>
            <a:r>
              <a:rPr lang="fr-CA" u="sng" dirty="0" smtClean="0"/>
              <a:t> </a:t>
            </a:r>
            <a:r>
              <a:rPr lang="fr-CA" u="sng" dirty="0" err="1" smtClean="0"/>
              <a:t>author</a:t>
            </a:r>
            <a:r>
              <a:rPr lang="fr-CA" u="sng" dirty="0" smtClean="0"/>
              <a:t> ».</a:t>
            </a:r>
          </a:p>
          <a:p>
            <a:r>
              <a:rPr lang="fr-CA" dirty="0" smtClean="0"/>
              <a:t> Booth </a:t>
            </a:r>
            <a:r>
              <a:rPr lang="fr-CA" dirty="0" smtClean="0">
                <a:sym typeface="Wingdings"/>
              </a:rPr>
              <a:t> « </a:t>
            </a:r>
            <a:r>
              <a:rPr lang="fr-CA" dirty="0" err="1" smtClean="0">
                <a:sym typeface="Wingdings"/>
              </a:rPr>
              <a:t>implied</a:t>
            </a:r>
            <a:r>
              <a:rPr lang="fr-CA" dirty="0" smtClean="0">
                <a:sym typeface="Wingdings"/>
              </a:rPr>
              <a:t> </a:t>
            </a:r>
            <a:r>
              <a:rPr lang="fr-CA" dirty="0" err="1" smtClean="0">
                <a:sym typeface="Wingdings"/>
              </a:rPr>
              <a:t>author</a:t>
            </a:r>
            <a:r>
              <a:rPr lang="fr-CA" dirty="0" smtClean="0">
                <a:sym typeface="Wingdings"/>
              </a:rPr>
              <a:t> » est une construction de l’auteur </a:t>
            </a:r>
          </a:p>
          <a:p>
            <a:r>
              <a:rPr lang="fr-CA" dirty="0" smtClean="0">
                <a:sym typeface="Wingdings"/>
              </a:rPr>
              <a:t>Mais  ce n’est pas plutôt une construction du lecteur? Inféré par le lecteur sur la base de l’ensemble du texte</a:t>
            </a:r>
          </a:p>
          <a:p>
            <a:r>
              <a:rPr lang="fr-CA" dirty="0" smtClean="0">
                <a:sym typeface="Wingdings"/>
              </a:rPr>
              <a:t>Donc, si on adopte la première perspective, the </a:t>
            </a:r>
            <a:r>
              <a:rPr lang="fr-CA" dirty="0" err="1" smtClean="0">
                <a:sym typeface="Wingdings"/>
              </a:rPr>
              <a:t>implied</a:t>
            </a:r>
            <a:r>
              <a:rPr lang="fr-CA" dirty="0" smtClean="0">
                <a:sym typeface="Wingdings"/>
              </a:rPr>
              <a:t> </a:t>
            </a:r>
            <a:r>
              <a:rPr lang="fr-CA" dirty="0" err="1" smtClean="0">
                <a:sym typeface="Wingdings"/>
              </a:rPr>
              <a:t>author</a:t>
            </a:r>
            <a:r>
              <a:rPr lang="fr-CA" dirty="0" smtClean="0">
                <a:sym typeface="Wingdings"/>
              </a:rPr>
              <a:t> comment se distingue-t-il par rapport à l’intention de l’auteur? Cela voudrait dire qu’il y a une et une seule interprétation du texte?</a:t>
            </a:r>
          </a:p>
          <a:p>
            <a:r>
              <a:rPr lang="fr-CA" dirty="0" smtClean="0">
                <a:sym typeface="Wingdings"/>
              </a:rPr>
              <a:t>Si on adopte la deuxième perspective, c’est quoi la différence entre « the </a:t>
            </a:r>
            <a:r>
              <a:rPr lang="fr-CA" dirty="0" err="1" smtClean="0">
                <a:sym typeface="Wingdings"/>
              </a:rPr>
              <a:t>implied</a:t>
            </a:r>
            <a:r>
              <a:rPr lang="fr-CA" dirty="0" smtClean="0">
                <a:sym typeface="Wingdings"/>
              </a:rPr>
              <a:t> </a:t>
            </a:r>
            <a:r>
              <a:rPr lang="fr-CA" dirty="0" err="1" smtClean="0">
                <a:sym typeface="Wingdings"/>
              </a:rPr>
              <a:t>author</a:t>
            </a:r>
            <a:r>
              <a:rPr lang="fr-CA" dirty="0" smtClean="0">
                <a:sym typeface="Wingdings"/>
              </a:rPr>
              <a:t> » et « the </a:t>
            </a:r>
            <a:r>
              <a:rPr lang="fr-CA" dirty="0" err="1" smtClean="0">
                <a:sym typeface="Wingdings"/>
              </a:rPr>
              <a:t>implied</a:t>
            </a:r>
            <a:r>
              <a:rPr lang="fr-CA" dirty="0" smtClean="0">
                <a:sym typeface="Wingdings"/>
              </a:rPr>
              <a:t> </a:t>
            </a:r>
            <a:r>
              <a:rPr lang="fr-CA" dirty="0" err="1" smtClean="0">
                <a:sym typeface="Wingdings"/>
              </a:rPr>
              <a:t>reader</a:t>
            </a:r>
            <a:r>
              <a:rPr lang="fr-CA" dirty="0" smtClean="0">
                <a:sym typeface="Wingdings"/>
              </a:rPr>
              <a:t> »? </a:t>
            </a:r>
          </a:p>
          <a:p>
            <a:r>
              <a:rPr lang="fr-CA" dirty="0" smtClean="0">
                <a:sym typeface="Wingdings"/>
              </a:rPr>
              <a:t> la notion est trop élusive, affirment certains critiques </a:t>
            </a:r>
          </a:p>
        </p:txBody>
      </p:sp>
    </p:spTree>
    <p:extLst>
      <p:ext uri="{BB962C8B-B14F-4D97-AF65-F5344CB8AC3E}">
        <p14:creationId xmlns:p14="http://schemas.microsoft.com/office/powerpoint/2010/main" val="345222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it-IT" dirty="0" err="1" smtClean="0"/>
              <a:t>Deuxième</a:t>
            </a:r>
            <a:r>
              <a:rPr lang="it-IT" dirty="0" smtClean="0"/>
              <a:t> </a:t>
            </a:r>
            <a:r>
              <a:rPr lang="it-IT" dirty="0" err="1" smtClean="0"/>
              <a:t>difficulté</a:t>
            </a:r>
            <a:endParaRPr lang="it-IT" dirty="0"/>
          </a:p>
        </p:txBody>
      </p:sp>
      <p:sp>
        <p:nvSpPr>
          <p:cNvPr id="3" name="Segnaposto contenuto 2"/>
          <p:cNvSpPr>
            <a:spLocks noGrp="1"/>
          </p:cNvSpPr>
          <p:nvPr>
            <p:ph idx="1"/>
          </p:nvPr>
        </p:nvSpPr>
        <p:spPr/>
        <p:txBody>
          <a:bodyPr>
            <a:normAutofit fontScale="92500" lnSpcReduction="20000"/>
          </a:bodyPr>
          <a:lstStyle/>
          <a:p>
            <a:r>
              <a:rPr lang="fr-CA" b="1" dirty="0" smtClean="0"/>
              <a:t>2) </a:t>
            </a:r>
            <a:r>
              <a:rPr lang="fr-CA" dirty="0" smtClean="0"/>
              <a:t>ce n’est pas clair comment le manque de fiabilité est appréhendé par le lecteur dans le processus de la lecture. Comment le lecteur ressent-il, perçoit-il, évalue-t-il le manque de fiabilité? </a:t>
            </a:r>
          </a:p>
          <a:p>
            <a:r>
              <a:rPr lang="fr-CA" dirty="0" smtClean="0"/>
              <a:t>Métaphores pour qualifier « </a:t>
            </a:r>
            <a:r>
              <a:rPr lang="fr-CA" dirty="0" err="1" smtClean="0"/>
              <a:t>unrealiability</a:t>
            </a:r>
            <a:r>
              <a:rPr lang="fr-CA" dirty="0" smtClean="0"/>
              <a:t> »</a:t>
            </a:r>
          </a:p>
          <a:p>
            <a:r>
              <a:rPr lang="fr-CA" dirty="0" smtClean="0"/>
              <a:t>Reading </a:t>
            </a:r>
            <a:r>
              <a:rPr lang="fr-CA" dirty="0" err="1" smtClean="0"/>
              <a:t>between</a:t>
            </a:r>
            <a:r>
              <a:rPr lang="fr-CA" dirty="0" smtClean="0"/>
              <a:t> the </a:t>
            </a:r>
            <a:r>
              <a:rPr lang="fr-CA" dirty="0" err="1" smtClean="0"/>
              <a:t>lines</a:t>
            </a:r>
            <a:endParaRPr lang="fr-CA" dirty="0" smtClean="0"/>
          </a:p>
          <a:p>
            <a:r>
              <a:rPr lang="fr-CA" dirty="0" err="1" smtClean="0"/>
              <a:t>Something</a:t>
            </a:r>
            <a:r>
              <a:rPr lang="fr-CA" dirty="0" smtClean="0"/>
              <a:t> </a:t>
            </a:r>
            <a:r>
              <a:rPr lang="fr-CA" dirty="0" err="1" smtClean="0"/>
              <a:t>is</a:t>
            </a:r>
            <a:r>
              <a:rPr lang="fr-CA" dirty="0" smtClean="0"/>
              <a:t> </a:t>
            </a:r>
            <a:r>
              <a:rPr lang="fr-CA" dirty="0" err="1" smtClean="0"/>
              <a:t>going</a:t>
            </a:r>
            <a:r>
              <a:rPr lang="fr-CA" dirty="0" smtClean="0"/>
              <a:t> </a:t>
            </a:r>
            <a:r>
              <a:rPr lang="fr-CA" dirty="0" err="1" smtClean="0"/>
              <a:t>behind</a:t>
            </a:r>
            <a:r>
              <a:rPr lang="fr-CA" dirty="0" smtClean="0"/>
              <a:t> the </a:t>
            </a:r>
            <a:r>
              <a:rPr lang="fr-CA" dirty="0" err="1" smtClean="0"/>
              <a:t>narrator’s</a:t>
            </a:r>
            <a:r>
              <a:rPr lang="fr-CA" dirty="0" smtClean="0"/>
              <a:t> back</a:t>
            </a:r>
          </a:p>
          <a:p>
            <a:r>
              <a:rPr lang="fr-CA" dirty="0" smtClean="0"/>
              <a:t>Dans les deux cas, c’est le lecteur qui a un rôle fondamental </a:t>
            </a:r>
            <a:endParaRPr lang="fr-CA" dirty="0"/>
          </a:p>
        </p:txBody>
      </p:sp>
    </p:spTree>
    <p:extLst>
      <p:ext uri="{BB962C8B-B14F-4D97-AF65-F5344CB8AC3E}">
        <p14:creationId xmlns:p14="http://schemas.microsoft.com/office/powerpoint/2010/main" val="2510414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it-IT" dirty="0" err="1" smtClean="0"/>
              <a:t>Troisième</a:t>
            </a:r>
            <a:r>
              <a:rPr lang="it-IT" dirty="0" smtClean="0"/>
              <a:t> </a:t>
            </a:r>
            <a:r>
              <a:rPr lang="it-IT" dirty="0" err="1" smtClean="0"/>
              <a:t>problème</a:t>
            </a:r>
            <a:endParaRPr lang="it-IT" dirty="0"/>
          </a:p>
        </p:txBody>
      </p:sp>
      <p:sp>
        <p:nvSpPr>
          <p:cNvPr id="3" name="Segnaposto contenuto 2"/>
          <p:cNvSpPr>
            <a:spLocks noGrp="1"/>
          </p:cNvSpPr>
          <p:nvPr>
            <p:ph idx="1"/>
          </p:nvPr>
        </p:nvSpPr>
        <p:spPr/>
        <p:txBody>
          <a:bodyPr>
            <a:normAutofit fontScale="92500" lnSpcReduction="20000"/>
          </a:bodyPr>
          <a:lstStyle/>
          <a:p>
            <a:r>
              <a:rPr lang="fr-CA" b="1" dirty="0" smtClean="0"/>
              <a:t>3) </a:t>
            </a:r>
            <a:r>
              <a:rPr lang="fr-CA" dirty="0" smtClean="0"/>
              <a:t>La notion classique de narrateur pas fiable est trop vague quant à la typologie de ‘</a:t>
            </a:r>
            <a:r>
              <a:rPr lang="fr-CA" dirty="0" err="1" smtClean="0"/>
              <a:t>unreliability</a:t>
            </a:r>
            <a:r>
              <a:rPr lang="fr-CA" dirty="0" smtClean="0"/>
              <a:t>‘ –&gt; il faut créer une typologie plus précise et nuancée </a:t>
            </a:r>
          </a:p>
          <a:p>
            <a:r>
              <a:rPr lang="fr-CA" dirty="0" smtClean="0"/>
              <a:t>Phelan &amp; Martin (approche rhétorique)</a:t>
            </a:r>
          </a:p>
          <a:p>
            <a:r>
              <a:rPr lang="fr-CA" dirty="0" smtClean="0"/>
              <a:t>3 rôles d’un narrateur: </a:t>
            </a:r>
          </a:p>
          <a:p>
            <a:r>
              <a:rPr lang="fr-CA" dirty="0" smtClean="0"/>
              <a:t>relater (report) </a:t>
            </a:r>
            <a:r>
              <a:rPr lang="fr-CA" dirty="0" smtClean="0">
                <a:sym typeface="Wingdings"/>
              </a:rPr>
              <a:t> faits / évènements </a:t>
            </a:r>
          </a:p>
          <a:p>
            <a:r>
              <a:rPr lang="fr-CA" dirty="0" smtClean="0">
                <a:sym typeface="Wingdings"/>
              </a:rPr>
              <a:t>Évaluer (</a:t>
            </a:r>
            <a:r>
              <a:rPr lang="fr-CA" dirty="0" err="1" smtClean="0">
                <a:sym typeface="Wingdings"/>
              </a:rPr>
              <a:t>evaluate</a:t>
            </a:r>
            <a:r>
              <a:rPr lang="fr-CA" dirty="0" smtClean="0">
                <a:sym typeface="Wingdings"/>
              </a:rPr>
              <a:t>)  éthique</a:t>
            </a:r>
          </a:p>
          <a:p>
            <a:r>
              <a:rPr lang="fr-CA" dirty="0" smtClean="0">
                <a:sym typeface="Wingdings"/>
              </a:rPr>
              <a:t>Interpréter (</a:t>
            </a:r>
            <a:r>
              <a:rPr lang="fr-CA" dirty="0" err="1" smtClean="0">
                <a:sym typeface="Wingdings"/>
              </a:rPr>
              <a:t>interpret</a:t>
            </a:r>
            <a:r>
              <a:rPr lang="fr-CA" dirty="0" smtClean="0">
                <a:sym typeface="Wingdings"/>
              </a:rPr>
              <a:t>)  connaissance/ perception </a:t>
            </a:r>
            <a:endParaRPr lang="fr-CA" dirty="0"/>
          </a:p>
        </p:txBody>
      </p:sp>
    </p:spTree>
    <p:extLst>
      <p:ext uri="{BB962C8B-B14F-4D97-AF65-F5344CB8AC3E}">
        <p14:creationId xmlns:p14="http://schemas.microsoft.com/office/powerpoint/2010/main" val="2103766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325292615"/>
              </p:ext>
            </p:extLst>
          </p:nvPr>
        </p:nvGraphicFramePr>
        <p:xfrm>
          <a:off x="1034695" y="1040365"/>
          <a:ext cx="6753288" cy="3901374"/>
        </p:xfrm>
        <a:graphic>
          <a:graphicData uri="http://schemas.openxmlformats.org/drawingml/2006/table">
            <a:tbl>
              <a:tblPr firstRow="1" bandRow="1">
                <a:tableStyleId>{5C22544A-7EE6-4342-B048-85BDC9FD1C3A}</a:tableStyleId>
              </a:tblPr>
              <a:tblGrid>
                <a:gridCol w="1688322"/>
                <a:gridCol w="1688322"/>
                <a:gridCol w="1688322"/>
                <a:gridCol w="1688322"/>
              </a:tblGrid>
              <a:tr h="1300458">
                <a:tc>
                  <a:txBody>
                    <a:bodyPr/>
                    <a:lstStyle/>
                    <a:p>
                      <a:endParaRPr lang="it-IT" dirty="0"/>
                    </a:p>
                  </a:txBody>
                  <a:tcPr/>
                </a:tc>
                <a:tc>
                  <a:txBody>
                    <a:bodyPr/>
                    <a:lstStyle/>
                    <a:p>
                      <a:r>
                        <a:rPr lang="it-IT" dirty="0" smtClean="0"/>
                        <a:t>Relate</a:t>
                      </a:r>
                      <a:r>
                        <a:rPr lang="it-IT" baseline="0" dirty="0" smtClean="0"/>
                        <a:t> </a:t>
                      </a:r>
                      <a:endParaRPr lang="it-IT" dirty="0"/>
                    </a:p>
                  </a:txBody>
                  <a:tcPr/>
                </a:tc>
                <a:tc>
                  <a:txBody>
                    <a:bodyPr/>
                    <a:lstStyle/>
                    <a:p>
                      <a:r>
                        <a:rPr lang="it-IT" dirty="0" err="1" smtClean="0"/>
                        <a:t>evaluate</a:t>
                      </a:r>
                      <a:endParaRPr lang="it-IT" dirty="0"/>
                    </a:p>
                  </a:txBody>
                  <a:tcPr/>
                </a:tc>
                <a:tc>
                  <a:txBody>
                    <a:bodyPr/>
                    <a:lstStyle/>
                    <a:p>
                      <a:r>
                        <a:rPr lang="it-IT" dirty="0" err="1" smtClean="0"/>
                        <a:t>interpret</a:t>
                      </a:r>
                      <a:endParaRPr lang="it-IT" dirty="0"/>
                    </a:p>
                  </a:txBody>
                  <a:tcPr/>
                </a:tc>
              </a:tr>
              <a:tr h="1300458">
                <a:tc>
                  <a:txBody>
                    <a:bodyPr/>
                    <a:lstStyle/>
                    <a:p>
                      <a:r>
                        <a:rPr lang="it-IT" dirty="0" smtClean="0"/>
                        <a:t>Under</a:t>
                      </a:r>
                      <a:r>
                        <a:rPr lang="it-IT" baseline="0" dirty="0" smtClean="0"/>
                        <a:t> -</a:t>
                      </a:r>
                      <a:endParaRPr lang="it-IT" dirty="0"/>
                    </a:p>
                  </a:txBody>
                  <a:tcPr/>
                </a:tc>
                <a:tc>
                  <a:txBody>
                    <a:bodyPr/>
                    <a:lstStyle/>
                    <a:p>
                      <a:r>
                        <a:rPr lang="it-IT" dirty="0" smtClean="0"/>
                        <a:t>…..</a:t>
                      </a:r>
                      <a:endParaRPr lang="it-IT" dirty="0"/>
                    </a:p>
                  </a:txBody>
                  <a:tcPr/>
                </a:tc>
                <a:tc>
                  <a:txBody>
                    <a:bodyPr/>
                    <a:lstStyle/>
                    <a:p>
                      <a:r>
                        <a:rPr lang="it-IT" dirty="0" smtClean="0"/>
                        <a:t>…..</a:t>
                      </a:r>
                      <a:endParaRPr lang="it-IT" dirty="0"/>
                    </a:p>
                  </a:txBody>
                  <a:tcPr/>
                </a:tc>
                <a:tc>
                  <a:txBody>
                    <a:bodyPr/>
                    <a:lstStyle/>
                    <a:p>
                      <a:r>
                        <a:rPr lang="it-IT" dirty="0" smtClean="0"/>
                        <a:t>…….</a:t>
                      </a:r>
                      <a:endParaRPr lang="it-IT" dirty="0"/>
                    </a:p>
                  </a:txBody>
                  <a:tcPr/>
                </a:tc>
              </a:tr>
              <a:tr h="1300458">
                <a:tc>
                  <a:txBody>
                    <a:bodyPr/>
                    <a:lstStyle/>
                    <a:p>
                      <a:r>
                        <a:rPr lang="it-IT" dirty="0" err="1" smtClean="0"/>
                        <a:t>Mis</a:t>
                      </a:r>
                      <a:r>
                        <a:rPr lang="it-IT" dirty="0" smtClean="0"/>
                        <a:t>-</a:t>
                      </a:r>
                      <a:endParaRPr lang="it-IT" dirty="0"/>
                    </a:p>
                  </a:txBody>
                  <a:tcPr/>
                </a:tc>
                <a:tc>
                  <a:txBody>
                    <a:bodyPr/>
                    <a:lstStyle/>
                    <a:p>
                      <a:r>
                        <a:rPr lang="it-IT" dirty="0" smtClean="0"/>
                        <a:t>……</a:t>
                      </a:r>
                      <a:endParaRPr lang="it-IT" dirty="0"/>
                    </a:p>
                  </a:txBody>
                  <a:tcPr/>
                </a:tc>
                <a:tc>
                  <a:txBody>
                    <a:bodyPr/>
                    <a:lstStyle/>
                    <a:p>
                      <a:r>
                        <a:rPr lang="it-IT" dirty="0" smtClean="0"/>
                        <a:t>……</a:t>
                      </a:r>
                      <a:endParaRPr lang="it-IT" dirty="0"/>
                    </a:p>
                  </a:txBody>
                  <a:tcPr/>
                </a:tc>
                <a:tc>
                  <a:txBody>
                    <a:bodyPr/>
                    <a:lstStyle/>
                    <a:p>
                      <a:r>
                        <a:rPr lang="it-IT" dirty="0" smtClean="0"/>
                        <a:t>……</a:t>
                      </a:r>
                      <a:endParaRPr lang="it-IT" dirty="0"/>
                    </a:p>
                  </a:txBody>
                  <a:tcPr/>
                </a:tc>
              </a:tr>
            </a:tbl>
          </a:graphicData>
        </a:graphic>
      </p:graphicFrame>
    </p:spTree>
    <p:extLst>
      <p:ext uri="{BB962C8B-B14F-4D97-AF65-F5344CB8AC3E}">
        <p14:creationId xmlns:p14="http://schemas.microsoft.com/office/powerpoint/2010/main" val="1989926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CA" dirty="0"/>
              <a:t>(revenons à la deuxième difficulté – approche cognitive et cognitiviste</a:t>
            </a:r>
            <a:endParaRPr lang="it-IT" dirty="0"/>
          </a:p>
        </p:txBody>
      </p:sp>
      <p:sp>
        <p:nvSpPr>
          <p:cNvPr id="3" name="Segnaposto contenuto 2"/>
          <p:cNvSpPr>
            <a:spLocks noGrp="1"/>
          </p:cNvSpPr>
          <p:nvPr>
            <p:ph idx="1"/>
          </p:nvPr>
        </p:nvSpPr>
        <p:spPr/>
        <p:txBody>
          <a:bodyPr>
            <a:normAutofit/>
          </a:bodyPr>
          <a:lstStyle/>
          <a:p>
            <a:r>
              <a:rPr lang="fr-CA" dirty="0"/>
              <a:t>C</a:t>
            </a:r>
            <a:r>
              <a:rPr lang="fr-CA" dirty="0" smtClean="0"/>
              <a:t>omment le lecteur reconnait un narrateur pas fiable? </a:t>
            </a:r>
          </a:p>
          <a:p>
            <a:r>
              <a:rPr lang="fr-CA" u="sng" dirty="0" smtClean="0"/>
              <a:t>Indices textuels (p. 97)</a:t>
            </a:r>
          </a:p>
          <a:p>
            <a:r>
              <a:rPr lang="fr-CA" dirty="0" smtClean="0"/>
              <a:t>Paratextes / contradictions internes (événements racontés différemment, contradiction entre ce que le narrateur affirme et ce qu’il fait) / tics involontaires / discours confus et fautes</a:t>
            </a:r>
          </a:p>
          <a:p>
            <a:endParaRPr lang="fr-CA" dirty="0"/>
          </a:p>
        </p:txBody>
      </p:sp>
    </p:spTree>
    <p:extLst>
      <p:ext uri="{BB962C8B-B14F-4D97-AF65-F5344CB8AC3E}">
        <p14:creationId xmlns:p14="http://schemas.microsoft.com/office/powerpoint/2010/main" val="156079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fr-CA" u="sng" dirty="0" smtClean="0"/>
              <a:t>2) Informations conceptuelles extratextuelles du coté du lecteur(p. 98)</a:t>
            </a:r>
          </a:p>
          <a:p>
            <a:r>
              <a:rPr lang="fr-CA" u="sng" dirty="0" smtClean="0"/>
              <a:t>Multiple </a:t>
            </a:r>
            <a:r>
              <a:rPr lang="fr-CA" u="sng" dirty="0" err="1" smtClean="0"/>
              <a:t>referential</a:t>
            </a:r>
            <a:r>
              <a:rPr lang="fr-CA" u="sng" dirty="0" smtClean="0"/>
              <a:t> </a:t>
            </a:r>
            <a:r>
              <a:rPr lang="fr-CA" u="sng" dirty="0" err="1" smtClean="0"/>
              <a:t>frameworks</a:t>
            </a:r>
            <a:r>
              <a:rPr lang="fr-CA" u="sng" dirty="0" smtClean="0"/>
              <a:t> (cadres)</a:t>
            </a:r>
          </a:p>
          <a:p>
            <a:r>
              <a:rPr lang="fr-CA" dirty="0" smtClean="0"/>
              <a:t>Expérience empirique du lecteur et ses critères de vraisemblance</a:t>
            </a:r>
          </a:p>
          <a:p>
            <a:r>
              <a:rPr lang="fr-CA" dirty="0" smtClean="0"/>
              <a:t>Connaissance que le lecteur a des normes sociales, morales et linguistiques de l’époque où le texte a été écrit</a:t>
            </a:r>
          </a:p>
          <a:p>
            <a:r>
              <a:rPr lang="fr-CA" dirty="0" smtClean="0"/>
              <a:t>Modèles psychologiques explicites ou implicites (ce qui est considéré le comportement humain « normal »)</a:t>
            </a:r>
          </a:p>
          <a:p>
            <a:r>
              <a:rPr lang="fr-CA" dirty="0" smtClean="0"/>
              <a:t>Conventions littéraires et du genre d’appartenance   </a:t>
            </a:r>
          </a:p>
          <a:p>
            <a:endParaRPr lang="fr-CA" dirty="0" smtClean="0"/>
          </a:p>
          <a:p>
            <a:endParaRPr lang="fr-CA" u="sng" dirty="0"/>
          </a:p>
        </p:txBody>
      </p:sp>
    </p:spTree>
    <p:extLst>
      <p:ext uri="{BB962C8B-B14F-4D97-AF65-F5344CB8AC3E}">
        <p14:creationId xmlns:p14="http://schemas.microsoft.com/office/powerpoint/2010/main" val="18105420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u="sng" dirty="0" smtClean="0"/>
              <a:t>3) historiciser !</a:t>
            </a:r>
          </a:p>
          <a:p>
            <a:r>
              <a:rPr lang="fr-CA" dirty="0" smtClean="0"/>
              <a:t>La notion de ‘</a:t>
            </a:r>
            <a:r>
              <a:rPr lang="fr-CA" dirty="0" err="1" smtClean="0"/>
              <a:t>reliability</a:t>
            </a:r>
            <a:r>
              <a:rPr lang="fr-CA" dirty="0" smtClean="0"/>
              <a:t>‘ doit être située dans le contexte historique et culturel et son évolution </a:t>
            </a:r>
            <a:endParaRPr lang="fr-CA" dirty="0"/>
          </a:p>
        </p:txBody>
      </p:sp>
    </p:spTree>
    <p:extLst>
      <p:ext uri="{BB962C8B-B14F-4D97-AF65-F5344CB8AC3E}">
        <p14:creationId xmlns:p14="http://schemas.microsoft.com/office/powerpoint/2010/main" val="3599251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5751"/>
            <a:ext cx="8229600" cy="1010520"/>
          </a:xfrm>
        </p:spPr>
        <p:style>
          <a:lnRef idx="2">
            <a:schemeClr val="accent5"/>
          </a:lnRef>
          <a:fillRef idx="1">
            <a:schemeClr val="lt1"/>
          </a:fillRef>
          <a:effectRef idx="0">
            <a:schemeClr val="accent5"/>
          </a:effectRef>
          <a:fontRef idx="minor">
            <a:schemeClr val="dk1"/>
          </a:fontRef>
        </p:style>
        <p:txBody>
          <a:bodyPr>
            <a:normAutofit/>
          </a:bodyPr>
          <a:lstStyle/>
          <a:p>
            <a:r>
              <a:rPr lang="fr-CA" sz="3000" dirty="0" smtClean="0"/>
              <a:t>Revenons à la première difficulté – approche rhétorique</a:t>
            </a:r>
            <a:endParaRPr lang="fr-CA" sz="3000" dirty="0"/>
          </a:p>
        </p:txBody>
      </p:sp>
      <p:sp>
        <p:nvSpPr>
          <p:cNvPr id="3" name="Segnaposto contenuto 2"/>
          <p:cNvSpPr>
            <a:spLocks noGrp="1"/>
          </p:cNvSpPr>
          <p:nvPr>
            <p:ph idx="1"/>
          </p:nvPr>
        </p:nvSpPr>
        <p:spPr>
          <a:xfrm>
            <a:off x="457200" y="1086271"/>
            <a:ext cx="8229600" cy="5603440"/>
          </a:xfrm>
        </p:spPr>
        <p:txBody>
          <a:bodyPr>
            <a:normAutofit fontScale="55000" lnSpcReduction="20000"/>
          </a:bodyPr>
          <a:lstStyle/>
          <a:p>
            <a:r>
              <a:rPr lang="fr-CA" dirty="0" smtClean="0"/>
              <a:t>Approche cognitiviste se focalise sur le lecteur et ce faisant sous-estime les contraintes du texte, la manière dont le texte nous pousse à lire d’une certaine manière et à détecter le manque de fiabilité </a:t>
            </a:r>
          </a:p>
          <a:p>
            <a:r>
              <a:rPr lang="fr-CA" dirty="0" err="1" smtClean="0"/>
              <a:t>Unreliability</a:t>
            </a:r>
            <a:r>
              <a:rPr lang="fr-CA" dirty="0" smtClean="0"/>
              <a:t> se situe dans l’interaction entre le lecteur et le texte (il faut considérer les deux)</a:t>
            </a:r>
          </a:p>
          <a:p>
            <a:r>
              <a:rPr lang="fr-CA" dirty="0" smtClean="0"/>
              <a:t>Faut revenir à la notion d’auteur implicite et mieux la préciser </a:t>
            </a:r>
          </a:p>
          <a:p>
            <a:r>
              <a:rPr lang="fr-CA" dirty="0" smtClean="0"/>
              <a:t>Ça ne coïncide pas avec le texte, mais renvoie à l’agent qui est responsable du texte (</a:t>
            </a:r>
            <a:r>
              <a:rPr lang="fr-CA" dirty="0" err="1" smtClean="0"/>
              <a:t>istance</a:t>
            </a:r>
            <a:r>
              <a:rPr lang="fr-CA" dirty="0" smtClean="0"/>
              <a:t> </a:t>
            </a:r>
            <a:r>
              <a:rPr lang="fr-CA" dirty="0" err="1" smtClean="0"/>
              <a:t>extra-textuelle</a:t>
            </a:r>
            <a:r>
              <a:rPr lang="fr-CA" dirty="0" smtClean="0"/>
              <a:t> </a:t>
            </a:r>
            <a:r>
              <a:rPr lang="fr-CA" dirty="0" smtClean="0">
                <a:sym typeface="Wingdings"/>
              </a:rPr>
              <a:t> l’auteur)</a:t>
            </a:r>
          </a:p>
          <a:p>
            <a:r>
              <a:rPr lang="fr-CA" dirty="0" smtClean="0">
                <a:sym typeface="Wingdings"/>
              </a:rPr>
              <a:t>P. 100 </a:t>
            </a:r>
          </a:p>
          <a:p>
            <a:r>
              <a:rPr lang="fr-CA" dirty="0" smtClean="0">
                <a:sym typeface="Wingdings"/>
              </a:rPr>
              <a:t>« Phelan </a:t>
            </a:r>
            <a:r>
              <a:rPr lang="fr-CA" dirty="0" err="1" smtClean="0">
                <a:sym typeface="Wingdings"/>
              </a:rPr>
              <a:t>rhetorical</a:t>
            </a:r>
            <a:r>
              <a:rPr lang="fr-CA" dirty="0" smtClean="0">
                <a:sym typeface="Wingdings"/>
              </a:rPr>
              <a:t> model </a:t>
            </a:r>
            <a:r>
              <a:rPr lang="fr-CA" dirty="0" err="1" smtClean="0">
                <a:sym typeface="Wingdings"/>
              </a:rPr>
              <a:t>provides</a:t>
            </a:r>
            <a:r>
              <a:rPr lang="fr-CA" dirty="0" smtClean="0">
                <a:sym typeface="Wingdings"/>
              </a:rPr>
              <a:t> a </a:t>
            </a:r>
            <a:r>
              <a:rPr lang="fr-CA" dirty="0" err="1" smtClean="0">
                <a:sym typeface="Wingdings"/>
              </a:rPr>
              <a:t>timely</a:t>
            </a:r>
            <a:r>
              <a:rPr lang="fr-CA" dirty="0" smtClean="0">
                <a:sym typeface="Wingdings"/>
              </a:rPr>
              <a:t> </a:t>
            </a:r>
            <a:r>
              <a:rPr lang="fr-CA" dirty="0" err="1" smtClean="0">
                <a:sym typeface="Wingdings"/>
              </a:rPr>
              <a:t>reminder</a:t>
            </a:r>
            <a:r>
              <a:rPr lang="fr-CA" dirty="0" smtClean="0">
                <a:sym typeface="Wingdings"/>
              </a:rPr>
              <a:t> </a:t>
            </a:r>
            <a:r>
              <a:rPr lang="fr-CA" dirty="0" err="1" smtClean="0">
                <a:sym typeface="Wingdings"/>
              </a:rPr>
              <a:t>that</a:t>
            </a:r>
            <a:r>
              <a:rPr lang="fr-CA" dirty="0" smtClean="0">
                <a:sym typeface="Wingdings"/>
              </a:rPr>
              <a:t> </a:t>
            </a:r>
            <a:r>
              <a:rPr lang="fr-CA" dirty="0" err="1" smtClean="0">
                <a:sym typeface="Wingdings"/>
              </a:rPr>
              <a:t>meaning</a:t>
            </a:r>
            <a:r>
              <a:rPr lang="fr-CA" dirty="0" smtClean="0">
                <a:sym typeface="Wingdings"/>
              </a:rPr>
              <a:t> arises </a:t>
            </a:r>
            <a:r>
              <a:rPr lang="fr-CA" dirty="0" err="1" smtClean="0">
                <a:sym typeface="Wingdings"/>
              </a:rPr>
              <a:t>from</a:t>
            </a:r>
            <a:r>
              <a:rPr lang="fr-CA" dirty="0" smtClean="0">
                <a:sym typeface="Wingdings"/>
              </a:rPr>
              <a:t> the </a:t>
            </a:r>
            <a:r>
              <a:rPr lang="fr-CA" dirty="0" err="1" smtClean="0">
                <a:sym typeface="Wingdings"/>
              </a:rPr>
              <a:t>recursive</a:t>
            </a:r>
            <a:r>
              <a:rPr lang="fr-CA" dirty="0" smtClean="0">
                <a:sym typeface="Wingdings"/>
              </a:rPr>
              <a:t> relations </a:t>
            </a:r>
            <a:r>
              <a:rPr lang="fr-CA" dirty="0" err="1" smtClean="0">
                <a:sym typeface="Wingdings"/>
              </a:rPr>
              <a:t>among</a:t>
            </a:r>
            <a:r>
              <a:rPr lang="fr-CA" dirty="0" smtClean="0">
                <a:sym typeface="Wingdings"/>
              </a:rPr>
              <a:t> </a:t>
            </a:r>
            <a:r>
              <a:rPr lang="fr-CA" dirty="0" err="1" smtClean="0">
                <a:sym typeface="Wingdings"/>
              </a:rPr>
              <a:t>authorial</a:t>
            </a:r>
            <a:r>
              <a:rPr lang="fr-CA" dirty="0" smtClean="0">
                <a:sym typeface="Wingdings"/>
              </a:rPr>
              <a:t> </a:t>
            </a:r>
            <a:r>
              <a:rPr lang="fr-CA" dirty="0" err="1" smtClean="0">
                <a:sym typeface="Wingdings"/>
              </a:rPr>
              <a:t>agency</a:t>
            </a:r>
            <a:r>
              <a:rPr lang="fr-CA" dirty="0" smtClean="0">
                <a:sym typeface="Wingdings"/>
              </a:rPr>
              <a:t>, </a:t>
            </a:r>
            <a:r>
              <a:rPr lang="fr-CA" dirty="0" err="1" smtClean="0">
                <a:sym typeface="Wingdings"/>
              </a:rPr>
              <a:t>textual</a:t>
            </a:r>
            <a:r>
              <a:rPr lang="fr-CA" dirty="0" smtClean="0">
                <a:sym typeface="Wingdings"/>
              </a:rPr>
              <a:t> </a:t>
            </a:r>
            <a:r>
              <a:rPr lang="fr-CA" dirty="0" err="1" smtClean="0">
                <a:sym typeface="Wingdings"/>
              </a:rPr>
              <a:t>phenomena</a:t>
            </a:r>
            <a:r>
              <a:rPr lang="fr-CA" dirty="0" smtClean="0">
                <a:sym typeface="Wingdings"/>
              </a:rPr>
              <a:t>, and </a:t>
            </a:r>
            <a:r>
              <a:rPr lang="fr-CA" dirty="0" err="1" smtClean="0">
                <a:sym typeface="Wingdings"/>
              </a:rPr>
              <a:t>reader</a:t>
            </a:r>
            <a:r>
              <a:rPr lang="fr-CA" dirty="0" smtClean="0">
                <a:sym typeface="Wingdings"/>
              </a:rPr>
              <a:t> </a:t>
            </a:r>
            <a:r>
              <a:rPr lang="fr-CA" dirty="0" err="1" smtClean="0">
                <a:sym typeface="Wingdings"/>
              </a:rPr>
              <a:t>responses</a:t>
            </a:r>
            <a:r>
              <a:rPr lang="fr-CA" dirty="0" smtClean="0">
                <a:sym typeface="Wingdings"/>
              </a:rPr>
              <a:t> »</a:t>
            </a:r>
          </a:p>
          <a:p>
            <a:r>
              <a:rPr lang="fr-CA" dirty="0" smtClean="0">
                <a:sym typeface="Wingdings"/>
              </a:rPr>
              <a:t>« </a:t>
            </a:r>
            <a:r>
              <a:rPr lang="fr-CA" dirty="0" err="1" smtClean="0">
                <a:sym typeface="Wingdings"/>
              </a:rPr>
              <a:t>Phelan’s</a:t>
            </a:r>
            <a:r>
              <a:rPr lang="fr-CA" dirty="0" smtClean="0">
                <a:sym typeface="Wingdings"/>
              </a:rPr>
              <a:t> </a:t>
            </a:r>
            <a:r>
              <a:rPr lang="fr-CA" dirty="0" err="1" smtClean="0">
                <a:sym typeface="Wingdings"/>
              </a:rPr>
              <a:t>rhetorical</a:t>
            </a:r>
            <a:r>
              <a:rPr lang="fr-CA" dirty="0" smtClean="0">
                <a:sym typeface="Wingdings"/>
              </a:rPr>
              <a:t> and </a:t>
            </a:r>
            <a:r>
              <a:rPr lang="fr-CA" dirty="0" err="1" smtClean="0">
                <a:sym typeface="Wingdings"/>
              </a:rPr>
              <a:t>ethical</a:t>
            </a:r>
            <a:r>
              <a:rPr lang="fr-CA" dirty="0" smtClean="0">
                <a:sym typeface="Wingdings"/>
              </a:rPr>
              <a:t> </a:t>
            </a:r>
            <a:r>
              <a:rPr lang="fr-CA" dirty="0" err="1" smtClean="0">
                <a:sym typeface="Wingdings"/>
              </a:rPr>
              <a:t>approach</a:t>
            </a:r>
            <a:r>
              <a:rPr lang="fr-CA" dirty="0" smtClean="0">
                <a:sym typeface="Wingdings"/>
              </a:rPr>
              <a:t> to </a:t>
            </a:r>
            <a:r>
              <a:rPr lang="fr-CA" dirty="0" err="1" smtClean="0">
                <a:sym typeface="Wingdings"/>
              </a:rPr>
              <a:t>unreliable</a:t>
            </a:r>
            <a:r>
              <a:rPr lang="fr-CA" dirty="0" smtClean="0">
                <a:sym typeface="Wingdings"/>
              </a:rPr>
              <a:t> narration </a:t>
            </a:r>
            <a:r>
              <a:rPr lang="fr-CA" dirty="0" err="1" smtClean="0">
                <a:sym typeface="Wingdings"/>
              </a:rPr>
              <a:t>focuses</a:t>
            </a:r>
            <a:r>
              <a:rPr lang="fr-CA" dirty="0" smtClean="0">
                <a:sym typeface="Wingdings"/>
              </a:rPr>
              <a:t> on the </a:t>
            </a:r>
            <a:r>
              <a:rPr lang="fr-CA" dirty="0" err="1" smtClean="0">
                <a:sym typeface="Wingdings"/>
              </a:rPr>
              <a:t>interplay</a:t>
            </a:r>
            <a:r>
              <a:rPr lang="fr-CA" dirty="0" smtClean="0">
                <a:sym typeface="Wingdings"/>
              </a:rPr>
              <a:t> </a:t>
            </a:r>
            <a:r>
              <a:rPr lang="fr-CA" dirty="0" err="1" smtClean="0">
                <a:sym typeface="Wingdings"/>
              </a:rPr>
              <a:t>between</a:t>
            </a:r>
            <a:r>
              <a:rPr lang="fr-CA" dirty="0" smtClean="0">
                <a:sym typeface="Wingdings"/>
              </a:rPr>
              <a:t> </a:t>
            </a:r>
            <a:r>
              <a:rPr lang="fr-CA" dirty="0" err="1" smtClean="0">
                <a:sym typeface="Wingdings"/>
              </a:rPr>
              <a:t>authorial</a:t>
            </a:r>
            <a:r>
              <a:rPr lang="fr-CA" dirty="0" smtClean="0">
                <a:sym typeface="Wingdings"/>
              </a:rPr>
              <a:t> </a:t>
            </a:r>
            <a:r>
              <a:rPr lang="fr-CA" dirty="0" err="1" smtClean="0">
                <a:sym typeface="Wingdings"/>
              </a:rPr>
              <a:t>agency</a:t>
            </a:r>
            <a:r>
              <a:rPr lang="fr-CA" dirty="0" smtClean="0">
                <a:sym typeface="Wingdings"/>
              </a:rPr>
              <a:t>, </a:t>
            </a:r>
            <a:r>
              <a:rPr lang="fr-CA" dirty="0" err="1" smtClean="0">
                <a:sym typeface="Wingdings"/>
              </a:rPr>
              <a:t>text-centered</a:t>
            </a:r>
            <a:r>
              <a:rPr lang="fr-CA" dirty="0" smtClean="0">
                <a:sym typeface="Wingdings"/>
              </a:rPr>
              <a:t> </a:t>
            </a:r>
            <a:r>
              <a:rPr lang="fr-CA" dirty="0" err="1" smtClean="0">
                <a:sym typeface="Wingdings"/>
              </a:rPr>
              <a:t>phenomena</a:t>
            </a:r>
            <a:r>
              <a:rPr lang="fr-CA" dirty="0" smtClean="0">
                <a:sym typeface="Wingdings"/>
              </a:rPr>
              <a:t> or </a:t>
            </a:r>
            <a:r>
              <a:rPr lang="fr-CA" dirty="0" err="1" smtClean="0">
                <a:sym typeface="Wingdings"/>
              </a:rPr>
              <a:t>signals</a:t>
            </a:r>
            <a:r>
              <a:rPr lang="fr-CA" dirty="0" smtClean="0">
                <a:sym typeface="Wingdings"/>
              </a:rPr>
              <a:t>, and </a:t>
            </a:r>
            <a:r>
              <a:rPr lang="fr-CA" dirty="0" err="1" smtClean="0">
                <a:sym typeface="Wingdings"/>
              </a:rPr>
              <a:t>reader-centered</a:t>
            </a:r>
            <a:r>
              <a:rPr lang="fr-CA" dirty="0" smtClean="0">
                <a:sym typeface="Wingdings"/>
              </a:rPr>
              <a:t> </a:t>
            </a:r>
            <a:r>
              <a:rPr lang="fr-CA" dirty="0" err="1" smtClean="0">
                <a:sym typeface="Wingdings"/>
              </a:rPr>
              <a:t>elements</a:t>
            </a:r>
            <a:r>
              <a:rPr lang="fr-CA" dirty="0" smtClean="0">
                <a:sym typeface="Wingdings"/>
              </a:rPr>
              <a:t> in the </a:t>
            </a:r>
            <a:r>
              <a:rPr lang="fr-CA" dirty="0" err="1" smtClean="0">
                <a:sym typeface="Wingdings"/>
              </a:rPr>
              <a:t>reading</a:t>
            </a:r>
            <a:r>
              <a:rPr lang="fr-CA" dirty="0" smtClean="0">
                <a:sym typeface="Wingdings"/>
              </a:rPr>
              <a:t> </a:t>
            </a:r>
            <a:r>
              <a:rPr lang="fr-CA" dirty="0" err="1" smtClean="0">
                <a:sym typeface="Wingdings"/>
              </a:rPr>
              <a:t>process</a:t>
            </a:r>
            <a:r>
              <a:rPr lang="fr-CA" dirty="0" smtClean="0">
                <a:sym typeface="Wingdings"/>
              </a:rPr>
              <a:t> (…) </a:t>
            </a:r>
            <a:r>
              <a:rPr lang="fr-CA" dirty="0" err="1" smtClean="0">
                <a:sym typeface="Wingdings"/>
              </a:rPr>
              <a:t>while</a:t>
            </a:r>
            <a:r>
              <a:rPr lang="fr-CA" dirty="0" smtClean="0">
                <a:sym typeface="Wingdings"/>
              </a:rPr>
              <a:t> a </a:t>
            </a:r>
            <a:r>
              <a:rPr lang="fr-CA" dirty="0" err="1" smtClean="0">
                <a:sym typeface="Wingdings"/>
              </a:rPr>
              <a:t>text</a:t>
            </a:r>
            <a:r>
              <a:rPr lang="fr-CA" dirty="0" smtClean="0">
                <a:sym typeface="Wingdings"/>
              </a:rPr>
              <a:t> invites </a:t>
            </a:r>
            <a:r>
              <a:rPr lang="fr-CA" dirty="0" err="1" smtClean="0">
                <a:sym typeface="Wingdings"/>
              </a:rPr>
              <a:t>particular</a:t>
            </a:r>
            <a:r>
              <a:rPr lang="fr-CA" dirty="0" smtClean="0">
                <a:sym typeface="Wingdings"/>
              </a:rPr>
              <a:t> </a:t>
            </a:r>
            <a:r>
              <a:rPr lang="fr-CA" dirty="0" err="1" smtClean="0">
                <a:sym typeface="Wingdings"/>
              </a:rPr>
              <a:t>ethical</a:t>
            </a:r>
            <a:r>
              <a:rPr lang="fr-CA" dirty="0" smtClean="0">
                <a:sym typeface="Wingdings"/>
              </a:rPr>
              <a:t> </a:t>
            </a:r>
            <a:r>
              <a:rPr lang="fr-CA" dirty="0" err="1" smtClean="0">
                <a:sym typeface="Wingdings"/>
              </a:rPr>
              <a:t>responses</a:t>
            </a:r>
            <a:r>
              <a:rPr lang="fr-CA" dirty="0" smtClean="0">
                <a:sym typeface="Wingdings"/>
              </a:rPr>
              <a:t> </a:t>
            </a:r>
            <a:r>
              <a:rPr lang="fr-CA" dirty="0" err="1" smtClean="0">
                <a:sym typeface="Wingdings"/>
              </a:rPr>
              <a:t>through</a:t>
            </a:r>
            <a:r>
              <a:rPr lang="fr-CA" dirty="0" smtClean="0">
                <a:sym typeface="Wingdings"/>
              </a:rPr>
              <a:t> the </a:t>
            </a:r>
            <a:r>
              <a:rPr lang="fr-CA" dirty="0" err="1" smtClean="0">
                <a:sym typeface="Wingdings"/>
              </a:rPr>
              <a:t>signals</a:t>
            </a:r>
            <a:r>
              <a:rPr lang="fr-CA" dirty="0" smtClean="0">
                <a:sym typeface="Wingdings"/>
              </a:rPr>
              <a:t> </a:t>
            </a:r>
            <a:r>
              <a:rPr lang="fr-CA" dirty="0" err="1" smtClean="0">
                <a:sym typeface="Wingdings"/>
              </a:rPr>
              <a:t>it</a:t>
            </a:r>
            <a:r>
              <a:rPr lang="fr-CA" dirty="0" smtClean="0">
                <a:sym typeface="Wingdings"/>
              </a:rPr>
              <a:t> </a:t>
            </a:r>
            <a:r>
              <a:rPr lang="fr-CA" dirty="0" err="1" smtClean="0">
                <a:sym typeface="Wingdings"/>
              </a:rPr>
              <a:t>sends</a:t>
            </a:r>
            <a:r>
              <a:rPr lang="fr-CA" dirty="0" smtClean="0">
                <a:sym typeface="Wingdings"/>
              </a:rPr>
              <a:t> to </a:t>
            </a:r>
            <a:r>
              <a:rPr lang="fr-CA" dirty="0" err="1" smtClean="0">
                <a:sym typeface="Wingdings"/>
              </a:rPr>
              <a:t>its</a:t>
            </a:r>
            <a:r>
              <a:rPr lang="fr-CA" dirty="0" smtClean="0">
                <a:sym typeface="Wingdings"/>
              </a:rPr>
              <a:t> </a:t>
            </a:r>
            <a:r>
              <a:rPr lang="fr-CA" dirty="0" err="1" smtClean="0">
                <a:sym typeface="Wingdings"/>
              </a:rPr>
              <a:t>authorial</a:t>
            </a:r>
            <a:r>
              <a:rPr lang="fr-CA" dirty="0" smtClean="0">
                <a:sym typeface="Wingdings"/>
              </a:rPr>
              <a:t> audience, </a:t>
            </a:r>
            <a:r>
              <a:rPr lang="fr-CA" dirty="0" err="1" smtClean="0">
                <a:sym typeface="Wingdings"/>
              </a:rPr>
              <a:t>our</a:t>
            </a:r>
            <a:r>
              <a:rPr lang="fr-CA" dirty="0" smtClean="0">
                <a:sym typeface="Wingdings"/>
              </a:rPr>
              <a:t> </a:t>
            </a:r>
            <a:r>
              <a:rPr lang="fr-CA" dirty="0" err="1" smtClean="0">
                <a:sym typeface="Wingdings"/>
              </a:rPr>
              <a:t>individual</a:t>
            </a:r>
            <a:r>
              <a:rPr lang="fr-CA" dirty="0" smtClean="0">
                <a:sym typeface="Wingdings"/>
              </a:rPr>
              <a:t> </a:t>
            </a:r>
            <a:r>
              <a:rPr lang="fr-CA" dirty="0" err="1" smtClean="0">
                <a:sym typeface="Wingdings"/>
              </a:rPr>
              <a:t>ethical</a:t>
            </a:r>
            <a:r>
              <a:rPr lang="fr-CA" dirty="0" smtClean="0">
                <a:sym typeface="Wingdings"/>
              </a:rPr>
              <a:t> </a:t>
            </a:r>
            <a:r>
              <a:rPr lang="fr-CA" dirty="0" err="1" smtClean="0">
                <a:sym typeface="Wingdings"/>
              </a:rPr>
              <a:t>responses</a:t>
            </a:r>
            <a:r>
              <a:rPr lang="fr-CA" dirty="0" smtClean="0">
                <a:sym typeface="Wingdings"/>
              </a:rPr>
              <a:t> </a:t>
            </a:r>
            <a:r>
              <a:rPr lang="fr-CA" dirty="0" err="1" smtClean="0">
                <a:sym typeface="Wingdings"/>
              </a:rPr>
              <a:t>will</a:t>
            </a:r>
            <a:r>
              <a:rPr lang="fr-CA" dirty="0" smtClean="0">
                <a:sym typeface="Wingdings"/>
              </a:rPr>
              <a:t> </a:t>
            </a:r>
            <a:r>
              <a:rPr lang="fr-CA" dirty="0" err="1" smtClean="0">
                <a:sym typeface="Wingdings"/>
              </a:rPr>
              <a:t>depend</a:t>
            </a:r>
            <a:r>
              <a:rPr lang="fr-CA" dirty="0" smtClean="0">
                <a:sym typeface="Wingdings"/>
              </a:rPr>
              <a:t> on the interaction of </a:t>
            </a:r>
            <a:r>
              <a:rPr lang="fr-CA" dirty="0" err="1" smtClean="0">
                <a:sym typeface="Wingdings"/>
              </a:rPr>
              <a:t>those</a:t>
            </a:r>
            <a:r>
              <a:rPr lang="fr-CA" dirty="0" smtClean="0">
                <a:sym typeface="Wingdings"/>
              </a:rPr>
              <a:t> invitations </a:t>
            </a:r>
            <a:r>
              <a:rPr lang="fr-CA" dirty="0" err="1" smtClean="0">
                <a:sym typeface="Wingdings"/>
              </a:rPr>
              <a:t>with</a:t>
            </a:r>
            <a:r>
              <a:rPr lang="fr-CA" dirty="0" smtClean="0">
                <a:sym typeface="Wingdings"/>
              </a:rPr>
              <a:t> </a:t>
            </a:r>
            <a:r>
              <a:rPr lang="fr-CA" dirty="0" err="1" smtClean="0">
                <a:sym typeface="Wingdings"/>
              </a:rPr>
              <a:t>our</a:t>
            </a:r>
            <a:r>
              <a:rPr lang="fr-CA" dirty="0" smtClean="0">
                <a:sym typeface="Wingdings"/>
              </a:rPr>
              <a:t> </a:t>
            </a:r>
            <a:r>
              <a:rPr lang="fr-CA" dirty="0" err="1" smtClean="0">
                <a:sym typeface="Wingdings"/>
              </a:rPr>
              <a:t>own</a:t>
            </a:r>
            <a:r>
              <a:rPr lang="fr-CA" dirty="0" smtClean="0">
                <a:sym typeface="Wingdings"/>
              </a:rPr>
              <a:t> </a:t>
            </a:r>
            <a:r>
              <a:rPr lang="fr-CA" dirty="0" err="1" smtClean="0">
                <a:sym typeface="Wingdings"/>
              </a:rPr>
              <a:t>particular</a:t>
            </a:r>
            <a:r>
              <a:rPr lang="fr-CA" dirty="0" smtClean="0">
                <a:sym typeface="Wingdings"/>
              </a:rPr>
              <a:t> values and </a:t>
            </a:r>
            <a:r>
              <a:rPr lang="fr-CA" dirty="0" err="1" smtClean="0">
                <a:sym typeface="Wingdings"/>
              </a:rPr>
              <a:t>beliefs</a:t>
            </a:r>
            <a:r>
              <a:rPr lang="fr-CA" dirty="0" smtClean="0">
                <a:sym typeface="Wingdings"/>
              </a:rPr>
              <a:t>. The concepts of </a:t>
            </a:r>
            <a:r>
              <a:rPr lang="fr-CA" dirty="0" err="1" smtClean="0">
                <a:sym typeface="Wingdings"/>
              </a:rPr>
              <a:t>unreliable</a:t>
            </a:r>
            <a:r>
              <a:rPr lang="fr-CA" dirty="0" smtClean="0">
                <a:sym typeface="Wingdings"/>
              </a:rPr>
              <a:t> narration </a:t>
            </a:r>
            <a:r>
              <a:rPr lang="fr-CA" dirty="0" err="1" smtClean="0">
                <a:sym typeface="Wingdings"/>
              </a:rPr>
              <a:t>presupposes</a:t>
            </a:r>
            <a:r>
              <a:rPr lang="fr-CA" dirty="0" smtClean="0">
                <a:sym typeface="Wingdings"/>
              </a:rPr>
              <a:t> the existence of a constructive agent </a:t>
            </a:r>
            <a:r>
              <a:rPr lang="fr-CA" dirty="0" err="1" smtClean="0">
                <a:sym typeface="Wingdings"/>
              </a:rPr>
              <a:t>who</a:t>
            </a:r>
            <a:r>
              <a:rPr lang="fr-CA" dirty="0" smtClean="0">
                <a:sym typeface="Wingdings"/>
              </a:rPr>
              <a:t> </a:t>
            </a:r>
            <a:r>
              <a:rPr lang="fr-CA" dirty="0" err="1" smtClean="0">
                <a:sym typeface="Wingdings"/>
              </a:rPr>
              <a:t>builds</a:t>
            </a:r>
            <a:r>
              <a:rPr lang="fr-CA" dirty="0" smtClean="0">
                <a:sym typeface="Wingdings"/>
              </a:rPr>
              <a:t> </a:t>
            </a:r>
            <a:r>
              <a:rPr lang="fr-CA" dirty="0" err="1" smtClean="0">
                <a:sym typeface="Wingdings"/>
              </a:rPr>
              <a:t>into</a:t>
            </a:r>
            <a:r>
              <a:rPr lang="fr-CA" dirty="0" smtClean="0">
                <a:sym typeface="Wingdings"/>
              </a:rPr>
              <a:t> the </a:t>
            </a:r>
            <a:r>
              <a:rPr lang="fr-CA" dirty="0" err="1" smtClean="0">
                <a:sym typeface="Wingdings"/>
              </a:rPr>
              <a:t>text</a:t>
            </a:r>
            <a:r>
              <a:rPr lang="fr-CA" dirty="0" smtClean="0">
                <a:sym typeface="Wingdings"/>
              </a:rPr>
              <a:t> explicit </a:t>
            </a:r>
            <a:r>
              <a:rPr lang="fr-CA" dirty="0" err="1" smtClean="0">
                <a:sym typeface="Wingdings"/>
              </a:rPr>
              <a:t>signals</a:t>
            </a:r>
            <a:r>
              <a:rPr lang="fr-CA" dirty="0" smtClean="0">
                <a:sym typeface="Wingdings"/>
              </a:rPr>
              <a:t> and </a:t>
            </a:r>
            <a:r>
              <a:rPr lang="fr-CA" dirty="0" err="1" smtClean="0">
                <a:sym typeface="Wingdings"/>
              </a:rPr>
              <a:t>tacit</a:t>
            </a:r>
            <a:r>
              <a:rPr lang="fr-CA" dirty="0" smtClean="0">
                <a:sym typeface="Wingdings"/>
              </a:rPr>
              <a:t> </a:t>
            </a:r>
            <a:r>
              <a:rPr lang="fr-CA" dirty="0" err="1" smtClean="0">
                <a:sym typeface="Wingdings"/>
              </a:rPr>
              <a:t>assumptions</a:t>
            </a:r>
            <a:r>
              <a:rPr lang="fr-CA" dirty="0" smtClean="0">
                <a:sym typeface="Wingdings"/>
              </a:rPr>
              <a:t> for the </a:t>
            </a:r>
            <a:r>
              <a:rPr lang="fr-CA" dirty="0" err="1" smtClean="0">
                <a:sym typeface="Wingdings"/>
              </a:rPr>
              <a:t>authorial</a:t>
            </a:r>
            <a:r>
              <a:rPr lang="fr-CA" dirty="0" smtClean="0">
                <a:sym typeface="Wingdings"/>
              </a:rPr>
              <a:t> or </a:t>
            </a:r>
            <a:r>
              <a:rPr lang="fr-CA" dirty="0" err="1" smtClean="0">
                <a:sym typeface="Wingdings"/>
              </a:rPr>
              <a:t>hypothetical</a:t>
            </a:r>
            <a:r>
              <a:rPr lang="fr-CA" dirty="0" smtClean="0">
                <a:sym typeface="Wingdings"/>
              </a:rPr>
              <a:t> </a:t>
            </a:r>
            <a:r>
              <a:rPr lang="fr-CA" dirty="0" err="1" smtClean="0">
                <a:sym typeface="Wingdings"/>
              </a:rPr>
              <a:t>ideal</a:t>
            </a:r>
            <a:r>
              <a:rPr lang="fr-CA" dirty="0" smtClean="0">
                <a:sym typeface="Wingdings"/>
              </a:rPr>
              <a:t> audience in </a:t>
            </a:r>
            <a:r>
              <a:rPr lang="fr-CA" dirty="0" err="1" smtClean="0">
                <a:sym typeface="Wingdings"/>
              </a:rPr>
              <a:t>order</a:t>
            </a:r>
            <a:r>
              <a:rPr lang="fr-CA" dirty="0" smtClean="0">
                <a:sym typeface="Wingdings"/>
              </a:rPr>
              <a:t> to </a:t>
            </a:r>
            <a:r>
              <a:rPr lang="fr-CA" dirty="0" err="1" smtClean="0">
                <a:sym typeface="Wingdings"/>
              </a:rPr>
              <a:t>draw</a:t>
            </a:r>
            <a:r>
              <a:rPr lang="fr-CA" dirty="0" smtClean="0">
                <a:sym typeface="Wingdings"/>
              </a:rPr>
              <a:t> </a:t>
            </a:r>
            <a:r>
              <a:rPr lang="fr-CA" dirty="0" err="1" smtClean="0">
                <a:sym typeface="Wingdings"/>
              </a:rPr>
              <a:t>readers</a:t>
            </a:r>
            <a:r>
              <a:rPr lang="fr-CA" dirty="0" smtClean="0">
                <a:sym typeface="Wingdings"/>
              </a:rPr>
              <a:t>’ attention to an </a:t>
            </a:r>
            <a:r>
              <a:rPr lang="fr-CA" dirty="0" err="1" smtClean="0">
                <a:sym typeface="Wingdings"/>
              </a:rPr>
              <a:t>unreliable</a:t>
            </a:r>
            <a:r>
              <a:rPr lang="fr-CA" dirty="0" smtClean="0">
                <a:sym typeface="Wingdings"/>
              </a:rPr>
              <a:t> </a:t>
            </a:r>
            <a:r>
              <a:rPr lang="fr-CA" dirty="0" err="1" smtClean="0">
                <a:sym typeface="Wingdings"/>
              </a:rPr>
              <a:t>narrator’s</a:t>
            </a:r>
            <a:r>
              <a:rPr lang="fr-CA" dirty="0" smtClean="0">
                <a:sym typeface="Wingdings"/>
              </a:rPr>
              <a:t> </a:t>
            </a:r>
            <a:r>
              <a:rPr lang="fr-CA" dirty="0" err="1" smtClean="0">
                <a:sym typeface="Wingdings"/>
              </a:rPr>
              <a:t>unwitting</a:t>
            </a:r>
            <a:r>
              <a:rPr lang="fr-CA" dirty="0" smtClean="0">
                <a:sym typeface="Wingdings"/>
              </a:rPr>
              <a:t> self-</a:t>
            </a:r>
            <a:r>
              <a:rPr lang="fr-CA" dirty="0" err="1" smtClean="0">
                <a:sym typeface="Wingdings"/>
              </a:rPr>
              <a:t>exposure</a:t>
            </a:r>
            <a:r>
              <a:rPr lang="fr-CA" dirty="0" smtClean="0">
                <a:sym typeface="Wingdings"/>
              </a:rPr>
              <a:t> or </a:t>
            </a:r>
            <a:r>
              <a:rPr lang="fr-CA" dirty="0" err="1" smtClean="0">
                <a:sym typeface="Wingdings"/>
              </a:rPr>
              <a:t>unintentional</a:t>
            </a:r>
            <a:r>
              <a:rPr lang="fr-CA" dirty="0" smtClean="0">
                <a:sym typeface="Wingdings"/>
              </a:rPr>
              <a:t> </a:t>
            </a:r>
            <a:r>
              <a:rPr lang="fr-CA" dirty="0" err="1" smtClean="0">
                <a:sym typeface="Wingdings"/>
              </a:rPr>
              <a:t>betrayal</a:t>
            </a:r>
            <a:r>
              <a:rPr lang="fr-CA" dirty="0" smtClean="0">
                <a:sym typeface="Wingdings"/>
              </a:rPr>
              <a:t> pf </a:t>
            </a:r>
            <a:r>
              <a:rPr lang="fr-CA" dirty="0" err="1" smtClean="0">
                <a:sym typeface="Wingdings"/>
              </a:rPr>
              <a:t>personal</a:t>
            </a:r>
            <a:r>
              <a:rPr lang="fr-CA" dirty="0" smtClean="0">
                <a:sym typeface="Wingdings"/>
              </a:rPr>
              <a:t> </a:t>
            </a:r>
            <a:r>
              <a:rPr lang="fr-CA" dirty="0" err="1" smtClean="0">
                <a:sym typeface="Wingdings"/>
              </a:rPr>
              <a:t>shortcomings</a:t>
            </a:r>
            <a:r>
              <a:rPr lang="fr-CA" dirty="0" smtClean="0">
                <a:sym typeface="Wingdings"/>
              </a:rPr>
              <a:t> ». </a:t>
            </a:r>
            <a:endParaRPr lang="fr-CA" dirty="0" smtClean="0"/>
          </a:p>
          <a:p>
            <a:endParaRPr lang="fr-CA" dirty="0" smtClean="0"/>
          </a:p>
          <a:p>
            <a:endParaRPr lang="fr-CA" dirty="0"/>
          </a:p>
        </p:txBody>
      </p:sp>
    </p:spTree>
    <p:extLst>
      <p:ext uri="{BB962C8B-B14F-4D97-AF65-F5344CB8AC3E}">
        <p14:creationId xmlns:p14="http://schemas.microsoft.com/office/powerpoint/2010/main" val="129782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b="1" dirty="0" smtClean="0"/>
              <a:t/>
            </a:r>
            <a:br>
              <a:rPr lang="it-IT" b="1" dirty="0" smtClean="0"/>
            </a:br>
            <a:r>
              <a:rPr lang="it-IT" b="1" dirty="0" smtClean="0"/>
              <a:t>1</a:t>
            </a:r>
            <a:r>
              <a:rPr lang="it-IT" b="1" dirty="0"/>
              <a:t>) </a:t>
            </a:r>
            <a:r>
              <a:rPr lang="it-IT" b="1" i="1" dirty="0"/>
              <a:t>Langue </a:t>
            </a:r>
            <a:r>
              <a:rPr lang="it-IT" b="1" dirty="0"/>
              <a:t>e </a:t>
            </a:r>
            <a:r>
              <a:rPr lang="it-IT" b="1" i="1" dirty="0"/>
              <a:t>parole </a:t>
            </a:r>
            <a:r>
              <a:rPr lang="it-IT" dirty="0"/>
              <a:t/>
            </a:r>
            <a:br>
              <a:rPr lang="it-IT" dirty="0"/>
            </a:br>
            <a:endParaRPr lang="it-IT" dirty="0"/>
          </a:p>
        </p:txBody>
      </p:sp>
      <p:sp>
        <p:nvSpPr>
          <p:cNvPr id="3" name="Segnaposto contenuto 2"/>
          <p:cNvSpPr>
            <a:spLocks noGrp="1"/>
          </p:cNvSpPr>
          <p:nvPr>
            <p:ph idx="1"/>
          </p:nvPr>
        </p:nvSpPr>
        <p:spPr>
          <a:xfrm>
            <a:off x="457200" y="1600200"/>
            <a:ext cx="8229600" cy="4792423"/>
          </a:xfrm>
        </p:spPr>
        <p:txBody>
          <a:bodyPr>
            <a:normAutofit fontScale="85000" lnSpcReduction="10000"/>
          </a:bodyPr>
          <a:lstStyle/>
          <a:p>
            <a:r>
              <a:rPr lang="fr-CA" b="1" dirty="0" smtClean="0"/>
              <a:t>Langage </a:t>
            </a:r>
            <a:r>
              <a:rPr lang="fr-CA" dirty="0" smtClean="0"/>
              <a:t>= faculté de s’exprimer par le biais des signes. Cela caractérise toutes les langues dites naturelles mais aussi toute forme de communication humaine </a:t>
            </a:r>
          </a:p>
          <a:p>
            <a:r>
              <a:rPr lang="fr-CA" b="1" i="1" dirty="0" smtClean="0"/>
              <a:t>Langue</a:t>
            </a:r>
            <a:r>
              <a:rPr lang="fr-CA" b="1" dirty="0" smtClean="0"/>
              <a:t> = </a:t>
            </a:r>
            <a:r>
              <a:rPr lang="fr-CA" dirty="0" smtClean="0"/>
              <a:t>ensemble de signes utilisés par une communauté précise (langue française, anglaise, code Morse, langue des sourds-muets, etc.) / dimension abstraite / aspect social du langage, le code, le système de la langue qui permet tous les actes concrets de parole. </a:t>
            </a:r>
          </a:p>
          <a:p>
            <a:r>
              <a:rPr lang="fr-CA" b="1" i="1" dirty="0" smtClean="0"/>
              <a:t>Parole</a:t>
            </a:r>
            <a:r>
              <a:rPr lang="fr-CA" b="1" dirty="0" smtClean="0"/>
              <a:t> = </a:t>
            </a:r>
            <a:r>
              <a:rPr lang="fr-CA" dirty="0" smtClean="0"/>
              <a:t>usage concret des signes linguistiques dans un contexte donné / dimension concrète / usage individuel de chaque parlant</a:t>
            </a:r>
            <a:endParaRPr lang="fr-CA" dirty="0"/>
          </a:p>
        </p:txBody>
      </p:sp>
    </p:spTree>
    <p:extLst>
      <p:ext uri="{BB962C8B-B14F-4D97-AF65-F5344CB8AC3E}">
        <p14:creationId xmlns:p14="http://schemas.microsoft.com/office/powerpoint/2010/main" val="1438754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it-IT" sz="3000" dirty="0" smtClean="0"/>
              <a:t>Il </a:t>
            </a:r>
            <a:r>
              <a:rPr lang="it-IT" sz="3000" dirty="0" err="1" smtClean="0"/>
              <a:t>faut</a:t>
            </a:r>
            <a:r>
              <a:rPr lang="it-IT" sz="3000" dirty="0" smtClean="0"/>
              <a:t> </a:t>
            </a:r>
            <a:r>
              <a:rPr lang="it-IT" sz="3000" dirty="0" err="1" smtClean="0"/>
              <a:t>décrire</a:t>
            </a:r>
            <a:r>
              <a:rPr lang="it-IT" sz="3000" dirty="0" smtClean="0"/>
              <a:t>, mais </a:t>
            </a:r>
            <a:r>
              <a:rPr lang="it-IT" sz="3000" dirty="0" err="1" smtClean="0"/>
              <a:t>surtout</a:t>
            </a:r>
            <a:r>
              <a:rPr lang="it-IT" sz="3000" dirty="0" smtClean="0"/>
              <a:t> </a:t>
            </a:r>
            <a:r>
              <a:rPr lang="it-IT" sz="3000" dirty="0" err="1" smtClean="0"/>
              <a:t>interpréter</a:t>
            </a:r>
            <a:r>
              <a:rPr lang="it-IT" sz="3000" dirty="0" smtClean="0"/>
              <a:t>…</a:t>
            </a:r>
            <a:endParaRPr lang="it-IT" sz="3000" dirty="0"/>
          </a:p>
        </p:txBody>
      </p:sp>
      <p:sp>
        <p:nvSpPr>
          <p:cNvPr id="3" name="Segnaposto contenuto 2"/>
          <p:cNvSpPr>
            <a:spLocks noGrp="1"/>
          </p:cNvSpPr>
          <p:nvPr>
            <p:ph idx="1"/>
          </p:nvPr>
        </p:nvSpPr>
        <p:spPr>
          <a:xfrm>
            <a:off x="457200" y="1926032"/>
            <a:ext cx="8229600" cy="4200131"/>
          </a:xfrm>
        </p:spPr>
        <p:txBody>
          <a:bodyPr/>
          <a:lstStyle/>
          <a:p>
            <a:r>
              <a:rPr lang="it-IT" dirty="0" smtClean="0"/>
              <a:t>Roland </a:t>
            </a:r>
            <a:r>
              <a:rPr lang="it-IT" dirty="0" err="1" smtClean="0"/>
              <a:t>Barthes</a:t>
            </a:r>
            <a:r>
              <a:rPr lang="it-IT" dirty="0" smtClean="0"/>
              <a:t>, </a:t>
            </a:r>
            <a:r>
              <a:rPr lang="it-IT" i="1" dirty="0" err="1" smtClean="0"/>
              <a:t>effet</a:t>
            </a:r>
            <a:r>
              <a:rPr lang="it-IT" i="1" dirty="0" smtClean="0"/>
              <a:t> de </a:t>
            </a:r>
            <a:r>
              <a:rPr lang="it-IT" i="1" dirty="0" err="1" smtClean="0"/>
              <a:t>réel</a:t>
            </a:r>
            <a:r>
              <a:rPr lang="it-IT" i="1" dirty="0" smtClean="0"/>
              <a:t> </a:t>
            </a:r>
          </a:p>
          <a:p>
            <a:r>
              <a:rPr lang="it-IT" dirty="0" smtClean="0"/>
              <a:t>(</a:t>
            </a:r>
            <a:r>
              <a:rPr lang="it-IT" dirty="0" err="1" smtClean="0"/>
              <a:t>lecture</a:t>
            </a:r>
            <a:r>
              <a:rPr lang="it-IT" dirty="0" smtClean="0"/>
              <a:t>)</a:t>
            </a:r>
            <a:endParaRPr lang="it-IT" dirty="0"/>
          </a:p>
        </p:txBody>
      </p:sp>
    </p:spTree>
    <p:extLst>
      <p:ext uri="{BB962C8B-B14F-4D97-AF65-F5344CB8AC3E}">
        <p14:creationId xmlns:p14="http://schemas.microsoft.com/office/powerpoint/2010/main" val="17708608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fr-CA" b="1" dirty="0" smtClean="0"/>
              <a:t>2) synchronie et diachronie</a:t>
            </a:r>
            <a:endParaRPr lang="fr-CA" dirty="0"/>
          </a:p>
        </p:txBody>
      </p:sp>
      <p:sp>
        <p:nvSpPr>
          <p:cNvPr id="3" name="Segnaposto contenuto 2"/>
          <p:cNvSpPr>
            <a:spLocks noGrp="1"/>
          </p:cNvSpPr>
          <p:nvPr>
            <p:ph idx="1"/>
          </p:nvPr>
        </p:nvSpPr>
        <p:spPr/>
        <p:txBody>
          <a:bodyPr>
            <a:normAutofit/>
          </a:bodyPr>
          <a:lstStyle/>
          <a:p>
            <a:r>
              <a:rPr lang="fr-CA" dirty="0" smtClean="0"/>
              <a:t>La </a:t>
            </a:r>
            <a:r>
              <a:rPr lang="fr-CA" u="sng" dirty="0" smtClean="0"/>
              <a:t>linguistique synchronique </a:t>
            </a:r>
            <a:r>
              <a:rPr lang="fr-CA" dirty="0" smtClean="0"/>
              <a:t>s’intéresse à l’état et à la structure d’une langue à un moment donné / c’est une sorte d’instantanée de la langue.</a:t>
            </a:r>
          </a:p>
          <a:p>
            <a:r>
              <a:rPr lang="fr-CA" dirty="0" smtClean="0"/>
              <a:t>La </a:t>
            </a:r>
            <a:r>
              <a:rPr lang="fr-CA" u="sng" dirty="0" smtClean="0"/>
              <a:t>linguistique diachronique </a:t>
            </a:r>
            <a:r>
              <a:rPr lang="fr-CA" dirty="0" smtClean="0"/>
              <a:t>en revanche d’intéresse à la dimension historique et étudie l’évolution de la langue et de ses composantes</a:t>
            </a:r>
            <a:endParaRPr lang="fr-CA" dirty="0"/>
          </a:p>
        </p:txBody>
      </p:sp>
    </p:spTree>
    <p:extLst>
      <p:ext uri="{BB962C8B-B14F-4D97-AF65-F5344CB8AC3E}">
        <p14:creationId xmlns:p14="http://schemas.microsoft.com/office/powerpoint/2010/main" val="534041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b="1" dirty="0" smtClean="0"/>
              <a:t/>
            </a:r>
            <a:br>
              <a:rPr lang="fr-CA" b="1" dirty="0" smtClean="0"/>
            </a:br>
            <a:r>
              <a:rPr lang="fr-CA" b="1" dirty="0" smtClean="0"/>
              <a:t>3) signifié et signifiant </a:t>
            </a:r>
            <a:r>
              <a:rPr lang="fr-CA" dirty="0" smtClean="0"/>
              <a:t/>
            </a:r>
            <a:br>
              <a:rPr lang="fr-CA" dirty="0" smtClean="0"/>
            </a:br>
            <a:endParaRPr lang="fr-CA" dirty="0"/>
          </a:p>
        </p:txBody>
      </p:sp>
      <p:sp>
        <p:nvSpPr>
          <p:cNvPr id="3" name="Segnaposto contenuto 2"/>
          <p:cNvSpPr>
            <a:spLocks noGrp="1"/>
          </p:cNvSpPr>
          <p:nvPr>
            <p:ph idx="1"/>
          </p:nvPr>
        </p:nvSpPr>
        <p:spPr/>
        <p:txBody>
          <a:bodyPr>
            <a:normAutofit fontScale="92500" lnSpcReduction="10000"/>
          </a:bodyPr>
          <a:lstStyle/>
          <a:p>
            <a:r>
              <a:rPr lang="fr-CA" dirty="0" smtClean="0"/>
              <a:t>le </a:t>
            </a:r>
            <a:r>
              <a:rPr lang="fr-CA" u="sng" dirty="0" smtClean="0"/>
              <a:t>signe</a:t>
            </a:r>
            <a:r>
              <a:rPr lang="fr-CA" dirty="0" smtClean="0"/>
              <a:t> se compose de signifié et signifiant (leur rapport détermine le signe)</a:t>
            </a:r>
          </a:p>
          <a:p>
            <a:r>
              <a:rPr lang="fr-CA" dirty="0" smtClean="0"/>
              <a:t>le </a:t>
            </a:r>
            <a:r>
              <a:rPr lang="fr-CA" u="sng" dirty="0" smtClean="0"/>
              <a:t>signifié </a:t>
            </a:r>
            <a:r>
              <a:rPr lang="fr-CA" dirty="0" smtClean="0"/>
              <a:t>désigne le plan du contenu, un concept. La représentation mental d’une chose, renvoie à l’objet, à un contenu </a:t>
            </a:r>
            <a:r>
              <a:rPr lang="fr-CA" dirty="0" err="1" smtClean="0"/>
              <a:t>extra-linguistique</a:t>
            </a:r>
            <a:r>
              <a:rPr lang="fr-CA" dirty="0" smtClean="0"/>
              <a:t>.</a:t>
            </a:r>
          </a:p>
          <a:p>
            <a:r>
              <a:rPr lang="fr-CA" dirty="0" smtClean="0"/>
              <a:t>Le </a:t>
            </a:r>
            <a:r>
              <a:rPr lang="fr-CA" u="sng" dirty="0" smtClean="0"/>
              <a:t>signifiant</a:t>
            </a:r>
            <a:r>
              <a:rPr lang="fr-CA" dirty="0" smtClean="0"/>
              <a:t> désigne le plan de l’expression, la forme qui renvoie au contenu, l’ensemble des éléments phonétique et graphique </a:t>
            </a:r>
          </a:p>
          <a:p>
            <a:r>
              <a:rPr lang="fr-CA" dirty="0" smtClean="0"/>
              <a:t>Le rapport entre les deux est </a:t>
            </a:r>
            <a:r>
              <a:rPr lang="fr-CA" b="1" dirty="0" smtClean="0"/>
              <a:t>ARBITRAIRE = IMMOTIV</a:t>
            </a:r>
            <a:r>
              <a:rPr lang="fr-CA" sz="3000" b="1" dirty="0" smtClean="0"/>
              <a:t>É</a:t>
            </a:r>
            <a:r>
              <a:rPr lang="fr-CA" b="1" dirty="0" smtClean="0"/>
              <a:t> MAIS NÉCESSAIRE</a:t>
            </a:r>
          </a:p>
          <a:p>
            <a:endParaRPr lang="fr-CA" dirty="0"/>
          </a:p>
        </p:txBody>
      </p:sp>
    </p:spTree>
    <p:extLst>
      <p:ext uri="{BB962C8B-B14F-4D97-AF65-F5344CB8AC3E}">
        <p14:creationId xmlns:p14="http://schemas.microsoft.com/office/powerpoint/2010/main" val="4050498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537"/>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b="1" dirty="0" smtClean="0"/>
              <a:t>4) Rapports syntagmatiques et paradigmatiques</a:t>
            </a:r>
            <a:endParaRPr lang="fr-CA" dirty="0"/>
          </a:p>
        </p:txBody>
      </p:sp>
      <p:sp>
        <p:nvSpPr>
          <p:cNvPr id="3" name="Segnaposto contenuto 2"/>
          <p:cNvSpPr>
            <a:spLocks noGrp="1"/>
          </p:cNvSpPr>
          <p:nvPr>
            <p:ph idx="1"/>
          </p:nvPr>
        </p:nvSpPr>
        <p:spPr/>
        <p:txBody>
          <a:bodyPr>
            <a:normAutofit fontScale="85000" lnSpcReduction="20000"/>
          </a:bodyPr>
          <a:lstStyle/>
          <a:p>
            <a:r>
              <a:rPr lang="fr-CA" dirty="0" smtClean="0"/>
              <a:t>Deux types de relations entre les unités linguistiques </a:t>
            </a:r>
          </a:p>
          <a:p>
            <a:r>
              <a:rPr lang="fr-CA" dirty="0" smtClean="0"/>
              <a:t>Les relations horizontales (syntagmatiques) et verticales (paradigmatiques) </a:t>
            </a:r>
          </a:p>
          <a:p>
            <a:r>
              <a:rPr lang="fr-CA" dirty="0" smtClean="0"/>
              <a:t>Les premières sont des rapports </a:t>
            </a:r>
            <a:r>
              <a:rPr lang="fr-CA" i="1" dirty="0" smtClean="0"/>
              <a:t>in </a:t>
            </a:r>
            <a:r>
              <a:rPr lang="fr-CA" i="1" dirty="0" err="1" smtClean="0"/>
              <a:t>presentia</a:t>
            </a:r>
            <a:r>
              <a:rPr lang="fr-CA" i="1" dirty="0" smtClean="0"/>
              <a:t> </a:t>
            </a:r>
            <a:endParaRPr lang="fr-CA" dirty="0" smtClean="0"/>
          </a:p>
          <a:p>
            <a:r>
              <a:rPr lang="fr-CA" dirty="0" smtClean="0"/>
              <a:t>Capacité d’une unité de se combiner avec les autres sur l’axe linéaire du discours, selon des règles combinatoires de type syntactique ou sémantique. </a:t>
            </a:r>
          </a:p>
          <a:p>
            <a:r>
              <a:rPr lang="fr-CA" dirty="0" smtClean="0"/>
              <a:t>« dans un syntagme, un mot acquiert sa valeur parce </a:t>
            </a:r>
            <a:r>
              <a:rPr lang="fr-CA" dirty="0" err="1" smtClean="0"/>
              <a:t>qu’ill</a:t>
            </a:r>
            <a:r>
              <a:rPr lang="fr-CA" dirty="0" smtClean="0"/>
              <a:t> est opposé à celui qui le précède et le suit » (Saussure)</a:t>
            </a:r>
          </a:p>
          <a:p>
            <a:r>
              <a:rPr lang="fr-CA" dirty="0" smtClean="0"/>
              <a:t>Liens/contraintes phonétiques, syntactiques, sémantiques, lexicaux, etc. </a:t>
            </a:r>
            <a:endParaRPr lang="fr-CA" dirty="0"/>
          </a:p>
        </p:txBody>
      </p:sp>
    </p:spTree>
    <p:extLst>
      <p:ext uri="{BB962C8B-B14F-4D97-AF65-F5344CB8AC3E}">
        <p14:creationId xmlns:p14="http://schemas.microsoft.com/office/powerpoint/2010/main" val="158260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2217</TotalTime>
  <Words>2851</Words>
  <Application>Microsoft Macintosh PowerPoint</Application>
  <PresentationFormat>Presentazione su schermo (4:3)</PresentationFormat>
  <Paragraphs>263</Paragraphs>
  <Slides>60</Slides>
  <Notes>1</Notes>
  <HiddenSlides>0</HiddenSlides>
  <MMClips>0</MMClips>
  <ScaleCrop>false</ScaleCrop>
  <HeadingPairs>
    <vt:vector size="4" baseType="variant">
      <vt:variant>
        <vt:lpstr>Tema</vt:lpstr>
      </vt:variant>
      <vt:variant>
        <vt:i4>1</vt:i4>
      </vt:variant>
      <vt:variant>
        <vt:lpstr>Titoli diapositive</vt:lpstr>
      </vt:variant>
      <vt:variant>
        <vt:i4>60</vt:i4>
      </vt:variant>
    </vt:vector>
  </HeadingPairs>
  <TitlesOfParts>
    <vt:vector size="61" baseType="lpstr">
      <vt:lpstr>Tema di Office</vt:lpstr>
      <vt:lpstr>4. Structuralisme et narratologie</vt:lpstr>
      <vt:lpstr>Structuralisme: âge d’or de la théorie</vt:lpstr>
      <vt:lpstr> Idées porteuses  </vt:lpstr>
      <vt:lpstr>Généalogie</vt:lpstr>
      <vt:lpstr> Ferdinand de Saussure (1857-1913) </vt:lpstr>
      <vt:lpstr> 1) Langue e parole  </vt:lpstr>
      <vt:lpstr>2) synchronie et diachronie</vt:lpstr>
      <vt:lpstr> 3) signifié et signifiant  </vt:lpstr>
      <vt:lpstr>4) Rapports syntagmatiques et paradigmatiques</vt:lpstr>
      <vt:lpstr>Presentazione di PowerPoint</vt:lpstr>
      <vt:lpstr>Ex. de rapports paradigmatiques</vt:lpstr>
      <vt:lpstr>Presentazione di PowerPoint</vt:lpstr>
      <vt:lpstr>Structure / système</vt:lpstr>
      <vt:lpstr>Presentazione di PowerPoint</vt:lpstr>
      <vt:lpstr>STRUCTURE</vt:lpstr>
      <vt:lpstr>Presentazione di PowerPoint</vt:lpstr>
      <vt:lpstr>Presentazione di PowerPoint</vt:lpstr>
      <vt:lpstr>Presentazione di PowerPoint</vt:lpstr>
      <vt:lpstr>Gérard Genette (1930-2018) </vt:lpstr>
      <vt:lpstr> Gérard Genette, Figure III, Paris, Seuil, 1972 </vt:lpstr>
      <vt:lpstr>Le temps du récit :  Ordre et durée</vt:lpstr>
      <vt:lpstr>Ordre</vt:lpstr>
      <vt:lpstr>Durée</vt:lpstr>
      <vt:lpstr>LA VOIX (qui parle?)</vt:lpstr>
      <vt:lpstr>LA VOIX (qui parle? </vt:lpstr>
      <vt:lpstr>Presentazione di PowerPoint</vt:lpstr>
      <vt:lpstr>Le mode: distance et focalisation</vt:lpstr>
      <vt:lpstr>Distance = entre le narrateur et l’histoire = degré de précision </vt:lpstr>
      <vt:lpstr>La focalisation = La perspective = le point de vue = Qui voit?  </vt:lpstr>
      <vt:lpstr>Presentazione di PowerPoint</vt:lpstr>
      <vt:lpstr>Presentazione di PowerPoint</vt:lpstr>
      <vt:lpstr>Presentazione di PowerPoint</vt:lpstr>
      <vt:lpstr> Robbe-Grillet, La Jalousie, Paris, Edition de Minuit, 1957 </vt:lpstr>
      <vt:lpstr>Presentazione di PowerPoint</vt:lpstr>
      <vt:lpstr>Gide, Les faux monnayeurs, 1925 </vt:lpstr>
      <vt:lpstr>Presentazione di PowerPoint</vt:lpstr>
      <vt:lpstr>Presentazione di PowerPoint</vt:lpstr>
      <vt:lpstr>Problèmes…</vt:lpstr>
      <vt:lpstr>Alain Robbe-Grillet, Instantanée, 1962, éditions de Minuit</vt:lpstr>
      <vt:lpstr>Presentazione di PowerPoint</vt:lpstr>
      <vt:lpstr>Presentazione di PowerPoint</vt:lpstr>
      <vt:lpstr>Flaubert, Madame Bovary </vt:lpstr>
      <vt:lpstr>Presentazione di PowerPoint</vt:lpstr>
      <vt:lpstr>Dans un indirect libre, les mots et les pensées d’un personnage peuvent être seulement paraphrasées ou bien largement imitées. Dans une échelle… </vt:lpstr>
      <vt:lpstr>Presentazione di PowerPoint</vt:lpstr>
      <vt:lpstr>Presentazione di PowerPoint</vt:lpstr>
      <vt:lpstr>Presentazione di PowerPoint</vt:lpstr>
      <vt:lpstr>Presentazione di PowerPoint</vt:lpstr>
      <vt:lpstr>Mais d’autres problèmes apparaissent…</vt:lpstr>
      <vt:lpstr>Presentazione di PowerPoint</vt:lpstr>
      <vt:lpstr>Notion classique </vt:lpstr>
      <vt:lpstr>Première difficulté </vt:lpstr>
      <vt:lpstr>Deuxième difficulté</vt:lpstr>
      <vt:lpstr>Troisième problème</vt:lpstr>
      <vt:lpstr>Presentazione di PowerPoint</vt:lpstr>
      <vt:lpstr>(revenons à la deuxième difficulté – approche cognitive et cognitiviste</vt:lpstr>
      <vt:lpstr>Presentazione di PowerPoint</vt:lpstr>
      <vt:lpstr>Presentazione di PowerPoint</vt:lpstr>
      <vt:lpstr>Revenons à la première difficulté – approche rhétorique</vt:lpstr>
      <vt:lpstr>Il faut décrire, mais surtout interpréter…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Strutturalismo e narratologia</dc:title>
  <dc:creator>Chiara Mengozzi</dc:creator>
  <cp:lastModifiedBy>Chiara Mengozzi</cp:lastModifiedBy>
  <cp:revision>235</cp:revision>
  <dcterms:created xsi:type="dcterms:W3CDTF">2018-10-22T14:05:23Z</dcterms:created>
  <dcterms:modified xsi:type="dcterms:W3CDTF">2020-11-10T14:39:55Z</dcterms:modified>
</cp:coreProperties>
</file>