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39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Práce s textem – kritické čtení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JMB002   		Nikola Karasová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Efektivní čtení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Letmé čtení – základní přehled</a:t>
            </a:r>
          </a:p>
          <a:p>
            <a:r>
              <a:rPr lang="cs-CZ" dirty="0"/>
              <a:t>Běžné čtení – klíčové pasáže, úvod, závěr</a:t>
            </a:r>
          </a:p>
          <a:p>
            <a:r>
              <a:rPr lang="cs-CZ" dirty="0"/>
              <a:t>Důkladné čtení</a:t>
            </a:r>
          </a:p>
          <a:p>
            <a:r>
              <a:rPr lang="cs-CZ" dirty="0"/>
              <a:t>Čím déle se zabýváte určitým tématem, tím méně textů čtete důkladně.</a:t>
            </a:r>
          </a:p>
          <a:p>
            <a:r>
              <a:rPr lang="cs-CZ" dirty="0"/>
              <a:t>Vše přečíst nelze, ale odborník udržuje alespoň rámcový přehled o literatuře související se zaměřením svého výzkumu – proto užitečné záznamy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Kritické čtení I.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Čtení pro „zapamatování“ – pouhý příjem informací</a:t>
            </a:r>
          </a:p>
          <a:p>
            <a:endParaRPr lang="cs-CZ" dirty="0"/>
          </a:p>
          <a:p>
            <a:r>
              <a:rPr lang="cs-CZ" dirty="0"/>
              <a:t>Kritické čtení – zahrnuje hlubší práci s textem, jeho interpretaci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Kritické čtení II.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třífázový proces učení </a:t>
            </a:r>
          </a:p>
          <a:p>
            <a:pPr>
              <a:buNone/>
            </a:pPr>
            <a:r>
              <a:rPr lang="cs-CZ" dirty="0"/>
              <a:t>Evokace dosavadních znalostí tématu, problému</a:t>
            </a:r>
          </a:p>
          <a:p>
            <a:pPr>
              <a:buNone/>
            </a:pPr>
            <a:r>
              <a:rPr lang="cs-CZ" dirty="0"/>
              <a:t>Analýza textu - uvědomění si jeho významu</a:t>
            </a:r>
          </a:p>
          <a:p>
            <a:pPr>
              <a:buNone/>
            </a:pPr>
            <a:r>
              <a:rPr lang="cs-CZ" dirty="0"/>
              <a:t>Reflexe - srovnání, </a:t>
            </a:r>
            <a:r>
              <a:rPr lang="cs-CZ" dirty="0" err="1"/>
              <a:t>kontextualizace</a:t>
            </a:r>
            <a:r>
              <a:rPr lang="cs-CZ" dirty="0"/>
              <a:t> nových informací s původními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proces analýzy = kritické čtení</a:t>
            </a:r>
          </a:p>
          <a:p>
            <a:pPr>
              <a:buNone/>
            </a:pPr>
            <a:r>
              <a:rPr lang="cs-CZ" dirty="0"/>
              <a:t>3 úrovně: </a:t>
            </a:r>
          </a:p>
          <a:p>
            <a:pPr>
              <a:buNone/>
            </a:pPr>
            <a:r>
              <a:rPr lang="cs-CZ" dirty="0"/>
              <a:t>zopakování řečeného</a:t>
            </a:r>
          </a:p>
          <a:p>
            <a:pPr>
              <a:buNone/>
            </a:pPr>
            <a:r>
              <a:rPr lang="cs-CZ" dirty="0"/>
              <a:t>deskripce logiky autora</a:t>
            </a:r>
          </a:p>
          <a:p>
            <a:pPr>
              <a:buNone/>
            </a:pPr>
            <a:r>
              <a:rPr lang="cs-CZ" dirty="0"/>
              <a:t>interpretace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Kritické čtení III.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Kritické čtení neznamená </a:t>
            </a:r>
            <a:r>
              <a:rPr lang="cs-CZ" i="1" dirty="0" err="1"/>
              <a:t>apriori</a:t>
            </a:r>
            <a:r>
              <a:rPr lang="cs-CZ" i="1" dirty="0"/>
              <a:t> </a:t>
            </a:r>
            <a:r>
              <a:rPr lang="cs-CZ" dirty="0"/>
              <a:t>kritický přístup</a:t>
            </a:r>
          </a:p>
          <a:p>
            <a:r>
              <a:rPr lang="cs-CZ" dirty="0"/>
              <a:t>Vyžaduje aktivní čtení </a:t>
            </a:r>
          </a:p>
          <a:p>
            <a:r>
              <a:rPr lang="cs-CZ" dirty="0"/>
              <a:t>Nejde o pouhou kumulaci znalostí a informací (průvodce v muzeu x vědecký pracovník)</a:t>
            </a:r>
          </a:p>
          <a:p>
            <a:r>
              <a:rPr lang="cs-CZ" dirty="0"/>
              <a:t>Umožňuje hospodárné nakládání s časem – používání dostupné metodiky umožňuje hodnotit relevanci textů a zdrojů</a:t>
            </a:r>
          </a:p>
          <a:p>
            <a:endParaRPr lang="cs-CZ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Kritické čtení IV. – přístup k textu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kdo je autor, pro koho píše, kdy vznikl, čeho je součástí</a:t>
            </a:r>
          </a:p>
          <a:p>
            <a:r>
              <a:rPr lang="cs-CZ" dirty="0"/>
              <a:t>„Prolistovat“ – názvy podkapitol, rychle si text projít, nahlédnout jeho strukturu</a:t>
            </a:r>
          </a:p>
          <a:p>
            <a:r>
              <a:rPr lang="cs-CZ" dirty="0"/>
              <a:t>Přečíst abstrakt (úvod, závěr)</a:t>
            </a:r>
          </a:p>
          <a:p>
            <a:pPr lvl="0"/>
            <a:r>
              <a:rPr lang="cs-CZ" dirty="0"/>
              <a:t>K čemu text potřebujeme – jedná se o zásadní studii, základní zdroj našeho zkoumání? Pouze doplňkovou? Faktografický zdroj?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Kritické čtení V. – cíle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Porozumět textu skrze dialog s autorem/textem:</a:t>
            </a:r>
          </a:p>
          <a:p>
            <a:pPr lvl="0"/>
            <a:r>
              <a:rPr lang="cs-CZ" dirty="0"/>
              <a:t>Odpovědět na otázky: Jakým problémem se autor zabývá, jaké otázky si klade? K jakým závěrům dospěl a jak? O jaké argumenty svá tvrzení opírá?</a:t>
            </a:r>
          </a:p>
          <a:p>
            <a:pPr lvl="0"/>
            <a:r>
              <a:rPr lang="cs-CZ" dirty="0"/>
              <a:t>Zhodnocení logiky a hodnověrnosti argumentů</a:t>
            </a:r>
          </a:p>
          <a:p>
            <a:pPr lvl="0"/>
            <a:r>
              <a:rPr lang="cs-CZ" dirty="0"/>
              <a:t>Možná polemika, jíž předchází důkladná analýza a interpretace textu.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Kritické čtení VI. - Postup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Několikanásobné čtení – minimálně dvakrát</a:t>
            </a:r>
          </a:p>
          <a:p>
            <a:r>
              <a:rPr lang="cs-CZ" dirty="0"/>
              <a:t>První čtení: struktura textu, klíčové pasáže</a:t>
            </a:r>
          </a:p>
          <a:p>
            <a:r>
              <a:rPr lang="cs-CZ" dirty="0"/>
              <a:t>Druhé/třetí čtení: interpretace, hodnocení</a:t>
            </a:r>
          </a:p>
          <a:p>
            <a:r>
              <a:rPr lang="cs-CZ" dirty="0"/>
              <a:t>Zhodnotit základní výzkumnou otázku(-y)</a:t>
            </a:r>
          </a:p>
          <a:p>
            <a:pPr>
              <a:buNone/>
            </a:pPr>
            <a:r>
              <a:rPr lang="cs-CZ" dirty="0"/>
              <a:t>faktografii která slouží jako základ pro argumentaci, </a:t>
            </a:r>
          </a:p>
          <a:p>
            <a:pPr>
              <a:buNone/>
            </a:pPr>
            <a:r>
              <a:rPr lang="cs-CZ" dirty="0"/>
              <a:t>definovat si pojmy – pokud nejsou vysvětleny v textu, nalézt jejich obsah</a:t>
            </a:r>
          </a:p>
          <a:p>
            <a:pPr>
              <a:buNone/>
            </a:pPr>
            <a:r>
              <a:rPr lang="cs-CZ" dirty="0"/>
              <a:t> argumentaci – pochopit inference výroků</a:t>
            </a:r>
          </a:p>
          <a:p>
            <a:pPr>
              <a:buNone/>
            </a:pPr>
            <a:r>
              <a:rPr lang="cs-CZ" dirty="0"/>
              <a:t> celkovou logiku textu, závěry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Kritické čtení VII.  – tvorba výstupu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Vedení poznámek</a:t>
            </a:r>
          </a:p>
          <a:p>
            <a:r>
              <a:rPr lang="cs-CZ" dirty="0"/>
              <a:t>Důležitá faktografie</a:t>
            </a:r>
          </a:p>
          <a:p>
            <a:r>
              <a:rPr lang="cs-CZ" dirty="0"/>
              <a:t>Přesné citace stěžejních výroků</a:t>
            </a:r>
          </a:p>
          <a:p>
            <a:r>
              <a:rPr lang="cs-CZ" dirty="0"/>
              <a:t>Parafráze zásadních odstavců</a:t>
            </a:r>
          </a:p>
          <a:p>
            <a:r>
              <a:rPr lang="cs-CZ" dirty="0"/>
              <a:t>Vlastní systém poznámkových značek – ve stručnosti zaznamenávat i svůj vlastní komentář </a:t>
            </a:r>
          </a:p>
          <a:p>
            <a:endParaRPr lang="cs-CZ" dirty="0"/>
          </a:p>
          <a:p>
            <a:r>
              <a:rPr lang="cs-CZ" dirty="0"/>
              <a:t>Vedení rozumné databáze poznámek a bibliografických záznamů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Kritické čtení VIII.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Manipulace a chyby v textech</a:t>
            </a:r>
          </a:p>
          <a:p>
            <a:r>
              <a:rPr lang="cs-CZ" dirty="0"/>
              <a:t>Vytrhávání informací z kontextu</a:t>
            </a:r>
          </a:p>
          <a:p>
            <a:r>
              <a:rPr lang="cs-CZ" dirty="0"/>
              <a:t>Používání anachronismů</a:t>
            </a:r>
          </a:p>
          <a:p>
            <a:r>
              <a:rPr lang="cs-CZ" dirty="0"/>
              <a:t>Přemrštěné používání „cizích“ slov, kde není zapotřebí</a:t>
            </a:r>
          </a:p>
          <a:p>
            <a:r>
              <a:rPr lang="cs-CZ" dirty="0"/>
              <a:t>Uvádění informací, které jsou mimo kontext</a:t>
            </a:r>
          </a:p>
          <a:p>
            <a:r>
              <a:rPr lang="cs-CZ" dirty="0"/>
              <a:t>Nedokonalé, víceznačné či úplně špatné inference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333</TotalTime>
  <Words>390</Words>
  <Application>Microsoft Office PowerPoint</Application>
  <PresentationFormat>Předvádění na obrazovce (4:3)</PresentationFormat>
  <Paragraphs>65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Arkýř</vt:lpstr>
      <vt:lpstr>Práce s textem – kritické čtení</vt:lpstr>
      <vt:lpstr>Kritické čtení I.</vt:lpstr>
      <vt:lpstr>Kritické čtení II.</vt:lpstr>
      <vt:lpstr>Kritické čtení III.</vt:lpstr>
      <vt:lpstr>Kritické čtení IV. – přístup k textu</vt:lpstr>
      <vt:lpstr>Kritické čtení V. – cíle</vt:lpstr>
      <vt:lpstr>Kritické čtení VI. - Postup</vt:lpstr>
      <vt:lpstr>Kritické čtení VII.  – tvorba výstupu</vt:lpstr>
      <vt:lpstr>Kritické čtení VIII.</vt:lpstr>
      <vt:lpstr>Efektivní čtení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textem – kritické čtení</dc:title>
  <dc:creator>Jirka</dc:creator>
  <cp:lastModifiedBy>Nikola Karasová</cp:lastModifiedBy>
  <cp:revision>21</cp:revision>
  <dcterms:created xsi:type="dcterms:W3CDTF">2006-08-16T00:00:00Z</dcterms:created>
  <dcterms:modified xsi:type="dcterms:W3CDTF">2017-11-20T15:21:48Z</dcterms:modified>
</cp:coreProperties>
</file>