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3" r:id="rId8"/>
    <p:sldId id="262" r:id="rId9"/>
    <p:sldId id="264" r:id="rId10"/>
    <p:sldId id="267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hm.de/lemo/bestand/objekt/Arbeitslose-1921-1932" TargetMode="External"/><Relationship Id="rId2" Type="http://schemas.openxmlformats.org/officeDocument/2006/relationships/hyperlink" Target="https://www.dhm.de/lemo/biografie/biografie-heinrich-bruening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60E633-D830-4D6D-B400-9AF4CDF89E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Br</a:t>
            </a:r>
            <a:r>
              <a:rPr lang="de-DE" dirty="0" err="1"/>
              <a:t>üningova</a:t>
            </a:r>
            <a:r>
              <a:rPr lang="de-DE" dirty="0"/>
              <a:t> </a:t>
            </a:r>
            <a:r>
              <a:rPr lang="de-DE" dirty="0" err="1"/>
              <a:t>éra</a:t>
            </a:r>
            <a:endParaRPr lang="sk-SK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A19015C-D400-4E52-8B83-FF383C4AA7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Weimarská</a:t>
            </a:r>
            <a:r>
              <a:rPr lang="de-DE" dirty="0"/>
              <a:t> </a:t>
            </a:r>
            <a:r>
              <a:rPr lang="de-DE" dirty="0" err="1"/>
              <a:t>republika</a:t>
            </a:r>
            <a:r>
              <a:rPr lang="de-DE" dirty="0"/>
              <a:t> 1930 – 1932</a:t>
            </a:r>
            <a:r>
              <a:rPr lang="sk-S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2987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32B548-312A-4901-8935-AB0508F88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Zdroje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87E041D-FA82-47BD-82F9-C116C0DA4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B</a:t>
            </a:r>
            <a:r>
              <a:rPr lang="de-DE" dirty="0"/>
              <a:t>ÜTTNER</a:t>
            </a:r>
            <a:r>
              <a:rPr lang="sk-SK" dirty="0"/>
              <a:t>, </a:t>
            </a:r>
            <a:r>
              <a:rPr lang="sk-SK" dirty="0" err="1"/>
              <a:t>Ursula</a:t>
            </a:r>
            <a:r>
              <a:rPr lang="sk-SK" dirty="0"/>
              <a:t>:</a:t>
            </a:r>
            <a:r>
              <a:rPr lang="de-DE" dirty="0"/>
              <a:t> </a:t>
            </a:r>
            <a:r>
              <a:rPr lang="de-DE" i="1" dirty="0"/>
              <a:t>Weimar die überforderte Republik 1918 – 1933</a:t>
            </a:r>
            <a:r>
              <a:rPr lang="sk-SK" i="1" dirty="0"/>
              <a:t>:</a:t>
            </a:r>
            <a:r>
              <a:rPr lang="de-DE" i="1" dirty="0"/>
              <a:t> Leistung und Versagen in Staat, Gesellschaft, Wirtschaft und Kultur</a:t>
            </a:r>
            <a:r>
              <a:rPr lang="de-DE" dirty="0"/>
              <a:t>. </a:t>
            </a:r>
            <a:r>
              <a:rPr lang="de-DE" dirty="0" err="1"/>
              <a:t>Lizenzausg</a:t>
            </a:r>
            <a:r>
              <a:rPr lang="sk-SK" dirty="0"/>
              <a:t>,</a:t>
            </a:r>
            <a:r>
              <a:rPr lang="de-DE" dirty="0"/>
              <a:t> Bonn: </a:t>
            </a:r>
            <a:r>
              <a:rPr lang="de-DE" dirty="0" err="1"/>
              <a:t>Bpb</a:t>
            </a:r>
            <a:r>
              <a:rPr lang="de-DE" dirty="0"/>
              <a:t>, 2008. ISBN 9783893318988.</a:t>
            </a:r>
            <a:endParaRPr lang="sk-SK" dirty="0"/>
          </a:p>
          <a:p>
            <a:r>
              <a:rPr lang="sk-SK" dirty="0"/>
              <a:t>SOBĚHART, </a:t>
            </a:r>
            <a:r>
              <a:rPr lang="sk-SK" dirty="0" err="1"/>
              <a:t>Radek</a:t>
            </a:r>
            <a:r>
              <a:rPr lang="sk-SK" dirty="0"/>
              <a:t>; STELLNER, František: K ekonomickému vývoji </a:t>
            </a:r>
            <a:r>
              <a:rPr lang="sk-SK" dirty="0" err="1"/>
              <a:t>výmarské</a:t>
            </a:r>
            <a:r>
              <a:rPr lang="sk-SK" dirty="0"/>
              <a:t> republiky za </a:t>
            </a:r>
            <a:r>
              <a:rPr lang="sk-SK" dirty="0" err="1"/>
              <a:t>Brüningovy</a:t>
            </a:r>
            <a:r>
              <a:rPr lang="sk-SK" dirty="0"/>
              <a:t> éry. </a:t>
            </a:r>
            <a:r>
              <a:rPr lang="sk-SK" i="1" dirty="0" err="1"/>
              <a:t>Acta</a:t>
            </a:r>
            <a:r>
              <a:rPr lang="sk-SK" i="1" dirty="0"/>
              <a:t> </a:t>
            </a:r>
            <a:r>
              <a:rPr lang="sk-SK" i="1" dirty="0" err="1"/>
              <a:t>Oeconomica</a:t>
            </a:r>
            <a:r>
              <a:rPr lang="sk-SK" i="1" dirty="0"/>
              <a:t> </a:t>
            </a:r>
            <a:r>
              <a:rPr lang="sk-SK" i="1" dirty="0" err="1"/>
              <a:t>Pragensia</a:t>
            </a:r>
            <a:r>
              <a:rPr lang="sk-SK" dirty="0"/>
              <a:t>. 2007, </a:t>
            </a:r>
            <a:r>
              <a:rPr lang="sk-SK" b="1" dirty="0"/>
              <a:t>15</a:t>
            </a:r>
            <a:r>
              <a:rPr lang="sk-SK" dirty="0"/>
              <a:t>(7), 395 - 404.</a:t>
            </a:r>
          </a:p>
          <a:p>
            <a:r>
              <a:rPr lang="de-DE" dirty="0"/>
              <a:t>HÖMIG, Herbert. </a:t>
            </a:r>
            <a:r>
              <a:rPr lang="de-DE" i="1" dirty="0"/>
              <a:t>Brüning. Kanzler in der Krise der Republik: Eine Weimarer Biographie</a:t>
            </a:r>
            <a:r>
              <a:rPr lang="de-DE" dirty="0"/>
              <a:t>. Paderborn: Ferdinand Schöningh, 2000. ISBN 3-506-73949-2.</a:t>
            </a:r>
            <a:endParaRPr lang="sk-SK" dirty="0"/>
          </a:p>
          <a:p>
            <a:r>
              <a:rPr lang="sk-SK" dirty="0">
                <a:hlinkClick r:id="rId2"/>
              </a:rPr>
              <a:t>https://www.dhm.de/lemo/biografie/biografie-heinrich-bruening.html</a:t>
            </a:r>
            <a:r>
              <a:rPr lang="sk-SK" dirty="0"/>
              <a:t> </a:t>
            </a:r>
          </a:p>
          <a:p>
            <a:r>
              <a:rPr lang="sk-SK" dirty="0">
                <a:hlinkClick r:id="rId3"/>
              </a:rPr>
              <a:t>https://www.dhm.de/lemo/bestand/objekt/Arbeitslose-1921-1932</a:t>
            </a:r>
            <a:r>
              <a:rPr lang="sk-S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9796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6F766B1-B0F1-4CC1-85E9-5C95F64B0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Ďakujem za pozornosť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AB331787-FAAD-4168-98C0-6B04C6AAB1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err="1"/>
              <a:t>Společnost</a:t>
            </a:r>
            <a:r>
              <a:rPr lang="sk-SK" dirty="0"/>
              <a:t> a ekonomika (JMM279)</a:t>
            </a:r>
          </a:p>
          <a:p>
            <a:r>
              <a:rPr lang="sk-SK" dirty="0"/>
              <a:t>FSV ZS 2017/18 (2.11.2017) </a:t>
            </a:r>
          </a:p>
          <a:p>
            <a:r>
              <a:rPr lang="sk-SK" dirty="0"/>
              <a:t>Zuzana </a:t>
            </a:r>
            <a:r>
              <a:rPr lang="sk-SK" dirty="0" err="1"/>
              <a:t>Bosnovičová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61187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939434-2C6E-43BB-9AED-941896DFE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Heinrich Brüning 1885 – 1970 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34DA104-A154-407C-AC6D-EC9B8FFAC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686" y="2171700"/>
            <a:ext cx="5219114" cy="3581400"/>
          </a:xfrm>
        </p:spPr>
        <p:txBody>
          <a:bodyPr>
            <a:normAutofit/>
          </a:bodyPr>
          <a:lstStyle/>
          <a:p>
            <a:r>
              <a:rPr lang="de-DE" sz="2800" dirty="0"/>
              <a:t>„Hungerkanzler“</a:t>
            </a:r>
            <a:r>
              <a:rPr lang="sk-SK" sz="2800" dirty="0"/>
              <a:t> 1930 – 1932</a:t>
            </a:r>
          </a:p>
          <a:p>
            <a:r>
              <a:rPr lang="sk-SK" sz="2800" i="1" dirty="0"/>
              <a:t>„N</a:t>
            </a:r>
            <a:r>
              <a:rPr lang="de-DE" sz="2800" i="1" dirty="0" err="1"/>
              <a:t>üchternheit</a:t>
            </a:r>
            <a:r>
              <a:rPr lang="de-DE" sz="2800" i="1" dirty="0"/>
              <a:t>, soldatische Disziplin, Strenge, </a:t>
            </a:r>
            <a:r>
              <a:rPr lang="de-DE" sz="2800" i="1" dirty="0" err="1"/>
              <a:t>Askeze</a:t>
            </a:r>
            <a:r>
              <a:rPr lang="de-DE" sz="2800" i="1" dirty="0"/>
              <a:t> – diese </a:t>
            </a:r>
            <a:r>
              <a:rPr lang="de-DE" sz="2800" i="1" dirty="0" err="1"/>
              <a:t>Begrieffe</a:t>
            </a:r>
            <a:r>
              <a:rPr lang="de-DE" sz="2800" i="1" dirty="0"/>
              <a:t> fielen Zeitgenossen zur Beschreibung seiner Persönlichkeit als erste ein, …“</a:t>
            </a:r>
            <a:endParaRPr lang="sk-SK" sz="2800" i="1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FDED0E2B-0EB8-49AB-B4C6-A2F01C38B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720361"/>
            <a:ext cx="3550979" cy="471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88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CF4781-057E-4AFB-8E67-168EBFF76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Vláda</a:t>
            </a:r>
            <a:r>
              <a:rPr lang="de-DE" dirty="0"/>
              <a:t> </a:t>
            </a:r>
            <a:r>
              <a:rPr lang="de-DE" dirty="0" err="1"/>
              <a:t>Hermanna</a:t>
            </a:r>
            <a:r>
              <a:rPr lang="de-DE" dirty="0"/>
              <a:t> </a:t>
            </a:r>
            <a:r>
              <a:rPr lang="de-DE" dirty="0" err="1"/>
              <a:t>Müllera</a:t>
            </a:r>
            <a:r>
              <a:rPr lang="sk-SK" dirty="0"/>
              <a:t> 1928 – 1930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BE0A8F1-DBD8-4F12-A0BA-B775D2E32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581400"/>
          </a:xfrm>
        </p:spPr>
        <p:txBody>
          <a:bodyPr>
            <a:normAutofit/>
          </a:bodyPr>
          <a:lstStyle/>
          <a:p>
            <a:r>
              <a:rPr lang="sk-SK" sz="2800" dirty="0"/>
              <a:t>Veľká koalícia</a:t>
            </a:r>
          </a:p>
          <a:p>
            <a:r>
              <a:rPr lang="sk-SK" sz="2800" dirty="0"/>
              <a:t>Hospodárenie s deficitným rozpočtom (od 1926)</a:t>
            </a:r>
          </a:p>
          <a:p>
            <a:r>
              <a:rPr lang="sk-SK" sz="2800" dirty="0"/>
              <a:t>Hlavné ciele: </a:t>
            </a:r>
          </a:p>
          <a:p>
            <a:pPr lvl="1"/>
            <a:r>
              <a:rPr lang="de-DE" sz="2800" dirty="0" err="1"/>
              <a:t>Zn</a:t>
            </a:r>
            <a:r>
              <a:rPr lang="sk-SK" sz="2800" dirty="0" err="1"/>
              <a:t>íženie</a:t>
            </a:r>
            <a:r>
              <a:rPr lang="sk-SK" sz="2800" dirty="0"/>
              <a:t> štátneho dlhu </a:t>
            </a:r>
          </a:p>
          <a:p>
            <a:pPr lvl="1"/>
            <a:r>
              <a:rPr lang="sk-SK" sz="2800" dirty="0"/>
              <a:t>Financovanie sociálnych dávok pre </a:t>
            </a:r>
            <a:r>
              <a:rPr lang="sk-SK" sz="2800" dirty="0" err="1"/>
              <a:t>nezamestaných</a:t>
            </a:r>
            <a:r>
              <a:rPr lang="sk-SK" sz="2800" dirty="0"/>
              <a:t> </a:t>
            </a:r>
            <a:endParaRPr lang="de-DE" sz="2800" dirty="0"/>
          </a:p>
          <a:p>
            <a:pPr lvl="1"/>
            <a:r>
              <a:rPr lang="sk-SK" sz="2800" dirty="0"/>
              <a:t>Riešenie otázky vojnových reparácií – </a:t>
            </a:r>
            <a:r>
              <a:rPr lang="de-DE" sz="2800" dirty="0" err="1"/>
              <a:t>Youngov</a:t>
            </a:r>
            <a:r>
              <a:rPr lang="de-DE" sz="2800" dirty="0"/>
              <a:t> </a:t>
            </a:r>
            <a:r>
              <a:rPr lang="de-DE" sz="2800" dirty="0" err="1"/>
              <a:t>plán</a:t>
            </a:r>
            <a:r>
              <a:rPr lang="de-DE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5350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5B1EAD-651A-4392-83B5-E02048B40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Br</a:t>
            </a:r>
            <a:r>
              <a:rPr lang="de-DE" dirty="0" err="1"/>
              <a:t>üningova</a:t>
            </a:r>
            <a:r>
              <a:rPr lang="de-DE" dirty="0"/>
              <a:t> </a:t>
            </a:r>
            <a:r>
              <a:rPr lang="sk-SK" dirty="0"/>
              <a:t>finančná politika v čase krízy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7E89998-B2C3-4751-9BE8-88C8475A3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955774"/>
          </a:xfrm>
        </p:spPr>
        <p:txBody>
          <a:bodyPr>
            <a:normAutofit/>
          </a:bodyPr>
          <a:lstStyle/>
          <a:p>
            <a:r>
              <a:rPr lang="sk-SK" sz="2800" dirty="0"/>
              <a:t>Zahraničná politika: revízia Versailleskej zmluvy </a:t>
            </a:r>
            <a:endParaRPr lang="sk-SK" sz="3200" dirty="0"/>
          </a:p>
          <a:p>
            <a:r>
              <a:rPr lang="sk-SK" sz="2800" dirty="0"/>
              <a:t>Sanácia štátneho rozpočtu pomocou deflačnej politiky </a:t>
            </a:r>
          </a:p>
          <a:p>
            <a:r>
              <a:rPr lang="sk-SK" sz="2800" dirty="0"/>
              <a:t>Článok 48 </a:t>
            </a:r>
            <a:r>
              <a:rPr lang="sk-SK" sz="2800" dirty="0" err="1"/>
              <a:t>Weimarskej</a:t>
            </a:r>
            <a:r>
              <a:rPr lang="sk-SK" sz="2800" dirty="0"/>
              <a:t> ústavy – posilnenie právomoci prezidenta 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4122125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D4EECD-168D-48D3-B14C-80FFBBB2E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Núdzové nariadenie (</a:t>
            </a:r>
            <a:r>
              <a:rPr lang="sk-SK" dirty="0" err="1"/>
              <a:t>Notverordnung</a:t>
            </a:r>
            <a:r>
              <a:rPr lang="sk-SK" dirty="0"/>
              <a:t>)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18D5588-A545-4D4B-A703-9E7945AE4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/>
              <a:t>Zvýšenie daní </a:t>
            </a:r>
          </a:p>
          <a:p>
            <a:r>
              <a:rPr lang="sk-SK" sz="2800" dirty="0"/>
              <a:t>Sanácia štátneho rozpočtu </a:t>
            </a:r>
          </a:p>
          <a:p>
            <a:r>
              <a:rPr lang="sk-SK" sz="2800" dirty="0"/>
              <a:t>Uvoľnenie štátnej pôžičky pre </a:t>
            </a:r>
            <a:r>
              <a:rPr lang="sk-SK" sz="2800" dirty="0" err="1"/>
              <a:t>východopruských</a:t>
            </a:r>
            <a:r>
              <a:rPr lang="sk-SK" sz="2800" dirty="0"/>
              <a:t> poľnohospodárov („</a:t>
            </a:r>
            <a:r>
              <a:rPr lang="sk-SK" sz="2800" dirty="0" err="1"/>
              <a:t>Osthilfe</a:t>
            </a:r>
            <a:r>
              <a:rPr lang="sk-SK" sz="2800" dirty="0"/>
              <a:t>“)</a:t>
            </a:r>
          </a:p>
        </p:txBody>
      </p:sp>
    </p:spTree>
    <p:extLst>
      <p:ext uri="{BB962C8B-B14F-4D97-AF65-F5344CB8AC3E}">
        <p14:creationId xmlns:p14="http://schemas.microsoft.com/office/powerpoint/2010/main" val="387774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689E13-C864-4462-8B19-7BA8CFE98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„Osudový zvrat“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2EFE071-E9CA-438A-A3CF-694F10C9C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/>
              <a:t>Prechod od parlamentnej demokracie k </a:t>
            </a:r>
            <a:r>
              <a:rPr lang="sk-SK" sz="2800" dirty="0" err="1"/>
              <a:t>protiparlamentnému</a:t>
            </a:r>
            <a:r>
              <a:rPr lang="sk-SK" sz="2800" dirty="0"/>
              <a:t> a byrokratickému systému tzv. prezidentského kabinetu </a:t>
            </a:r>
          </a:p>
          <a:p>
            <a:r>
              <a:rPr lang="sk-SK" sz="2800" dirty="0"/>
              <a:t>Parlamentné voľby – september 1930 – vzostup nacionálnych socialistov, posilnenie radikálnych strán </a:t>
            </a:r>
          </a:p>
          <a:p>
            <a:r>
              <a:rPr lang="sk-SK" sz="2800" dirty="0"/>
              <a:t>Tolerančná politika zo strany SPD a slobodných odborov </a:t>
            </a:r>
          </a:p>
          <a:p>
            <a:r>
              <a:rPr lang="sk-SK" sz="2800" dirty="0"/>
              <a:t>Br</a:t>
            </a:r>
            <a:r>
              <a:rPr lang="de-DE" sz="2800" dirty="0"/>
              <a:t>ü</a:t>
            </a:r>
            <a:r>
              <a:rPr lang="sk-SK" sz="2800" dirty="0" err="1"/>
              <a:t>ningova</a:t>
            </a:r>
            <a:r>
              <a:rPr lang="sk-SK" sz="2800" dirty="0"/>
              <a:t> vláda pokračuje v deflačnej politike</a:t>
            </a:r>
            <a:r>
              <a:rPr lang="sk-SK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935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F1D74B23-BEC4-42D9-AB63-73D722A38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7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7DE262-8313-4035-99DF-06B93E86D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Br</a:t>
            </a:r>
            <a:r>
              <a:rPr lang="de-DE" dirty="0" err="1"/>
              <a:t>üningov</a:t>
            </a:r>
            <a:r>
              <a:rPr lang="de-DE" dirty="0"/>
              <a:t> </a:t>
            </a:r>
            <a:r>
              <a:rPr lang="de-DE" dirty="0" err="1"/>
              <a:t>pád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911E143-1E54-4450-8235-BE79D8593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/>
              <a:t>Prezidentské voľby – jar 1932 – znovu zvolený Paul von </a:t>
            </a:r>
            <a:r>
              <a:rPr lang="sk-SK" sz="2800" dirty="0" err="1"/>
              <a:t>Hindenburg</a:t>
            </a:r>
            <a:r>
              <a:rPr lang="sk-SK" sz="2800" dirty="0"/>
              <a:t> </a:t>
            </a:r>
          </a:p>
          <a:p>
            <a:r>
              <a:rPr lang="sk-SK" sz="2800" dirty="0"/>
              <a:t>Nepopulárnosť Br</a:t>
            </a:r>
            <a:r>
              <a:rPr lang="de-DE" sz="2800" dirty="0"/>
              <a:t>ü</a:t>
            </a:r>
            <a:r>
              <a:rPr lang="sk-SK" sz="2800" dirty="0" err="1"/>
              <a:t>ningovej</a:t>
            </a:r>
            <a:r>
              <a:rPr lang="sk-SK" sz="2800" dirty="0"/>
              <a:t> vlády – na</a:t>
            </a:r>
            <a:r>
              <a:rPr lang="de-DE" sz="2800" dirty="0" err="1"/>
              <a:t>rastajúce</a:t>
            </a:r>
            <a:r>
              <a:rPr lang="de-DE" sz="2800" dirty="0"/>
              <a:t> </a:t>
            </a:r>
            <a:r>
              <a:rPr lang="de-DE" sz="2800" dirty="0" err="1"/>
              <a:t>napätie</a:t>
            </a:r>
            <a:r>
              <a:rPr lang="de-DE" sz="2800" dirty="0"/>
              <a:t> a n</a:t>
            </a:r>
            <a:r>
              <a:rPr lang="sk-SK" sz="2800" dirty="0" err="1"/>
              <a:t>esúlad</a:t>
            </a:r>
            <a:r>
              <a:rPr lang="sk-SK" sz="2800" dirty="0"/>
              <a:t> medzi kancelárom a prezidentom </a:t>
            </a:r>
          </a:p>
          <a:p>
            <a:r>
              <a:rPr lang="sk-SK" sz="2800" dirty="0"/>
              <a:t>30. máj 1932 – Br</a:t>
            </a:r>
            <a:r>
              <a:rPr lang="de-DE" sz="2800" dirty="0"/>
              <a:t>ü</a:t>
            </a:r>
            <a:r>
              <a:rPr lang="sk-SK" sz="2800" dirty="0" err="1"/>
              <a:t>ning</a:t>
            </a:r>
            <a:r>
              <a:rPr lang="sk-SK" sz="2800" dirty="0"/>
              <a:t> pod</a:t>
            </a:r>
            <a:r>
              <a:rPr lang="de-DE" sz="2800" dirty="0" err="1"/>
              <a:t>áva</a:t>
            </a:r>
            <a:r>
              <a:rPr lang="sk-SK" sz="2800" dirty="0"/>
              <a:t> demisiu </a:t>
            </a:r>
          </a:p>
        </p:txBody>
      </p:sp>
    </p:spTree>
    <p:extLst>
      <p:ext uri="{BB962C8B-B14F-4D97-AF65-F5344CB8AC3E}">
        <p14:creationId xmlns:p14="http://schemas.microsoft.com/office/powerpoint/2010/main" val="1533968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933585-B3D9-4C47-A9B7-5E8D89BC8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Záver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221C485-4E27-45EF-97E5-F50BA1C85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N</a:t>
            </a:r>
            <a:r>
              <a:rPr lang="sk-SK" sz="2800" dirty="0" err="1"/>
              <a:t>apoly</a:t>
            </a:r>
            <a:r>
              <a:rPr lang="sk-SK" sz="2800" dirty="0"/>
              <a:t> diktátorsky a autoritatívne byrokratický spôsob vlády uškodil demokratickej ústave </a:t>
            </a:r>
            <a:r>
              <a:rPr lang="sk-SK" sz="2800" dirty="0" err="1"/>
              <a:t>Weimarskej</a:t>
            </a:r>
            <a:r>
              <a:rPr lang="sk-SK" sz="2800" dirty="0"/>
              <a:t> republiky</a:t>
            </a:r>
            <a:r>
              <a:rPr lang="de-DE" sz="2800" dirty="0"/>
              <a:t> a </a:t>
            </a:r>
            <a:r>
              <a:rPr lang="de-DE" sz="2800" dirty="0" err="1"/>
              <a:t>dostal</a:t>
            </a:r>
            <a:r>
              <a:rPr lang="de-DE" sz="2800" dirty="0"/>
              <a:t> </a:t>
            </a:r>
            <a:r>
              <a:rPr lang="de-DE" sz="2800" dirty="0" err="1"/>
              <a:t>ju</a:t>
            </a:r>
            <a:r>
              <a:rPr lang="de-DE" sz="2800" dirty="0"/>
              <a:t> do </a:t>
            </a:r>
            <a:r>
              <a:rPr lang="sk-SK" sz="2800" dirty="0"/>
              <a:t>závislosti na </a:t>
            </a:r>
            <a:r>
              <a:rPr lang="sk-SK" sz="2800" dirty="0" err="1"/>
              <a:t>dominantn</a:t>
            </a:r>
            <a:r>
              <a:rPr lang="de-DE" sz="2800" dirty="0"/>
              <a:t>ý</a:t>
            </a:r>
            <a:r>
              <a:rPr lang="sk-SK" sz="2800" dirty="0"/>
              <a:t>ch mocenských elitách reprezentovaných </a:t>
            </a:r>
            <a:r>
              <a:rPr lang="sk-SK" sz="2800" dirty="0" err="1"/>
              <a:t>Hindenburg</a:t>
            </a:r>
            <a:r>
              <a:rPr lang="de-DE" sz="2800" dirty="0"/>
              <a:t>o</a:t>
            </a:r>
            <a:r>
              <a:rPr lang="sk-SK" sz="2800" dirty="0"/>
              <a:t>m a velením </a:t>
            </a:r>
            <a:r>
              <a:rPr lang="sk-SK" sz="2800" dirty="0" err="1"/>
              <a:t>reichswehru</a:t>
            </a:r>
            <a:r>
              <a:rPr lang="de-DE" sz="2800" dirty="0"/>
              <a:t>. </a:t>
            </a:r>
          </a:p>
          <a:p>
            <a:r>
              <a:rPr lang="sk-SK" sz="2800" dirty="0"/>
              <a:t>Najväčší podiel na hlbokom hospodárskom poklese Nemecka v čase Veľkej krízy mala </a:t>
            </a:r>
            <a:r>
              <a:rPr lang="sk-SK" sz="2800" dirty="0" err="1"/>
              <a:t>Brüningova</a:t>
            </a:r>
            <a:r>
              <a:rPr lang="de-DE" sz="2800" dirty="0"/>
              <a:t> </a:t>
            </a:r>
            <a:r>
              <a:rPr lang="de-DE" sz="2800" dirty="0" err="1"/>
              <a:t>defla</a:t>
            </a:r>
            <a:r>
              <a:rPr lang="sk-SK" sz="2800" dirty="0" err="1"/>
              <a:t>čná</a:t>
            </a:r>
            <a:r>
              <a:rPr lang="sk-SK" sz="2800" dirty="0"/>
              <a:t> politika a zlé stanovenie vládnych priorít. </a:t>
            </a:r>
          </a:p>
        </p:txBody>
      </p:sp>
    </p:spTree>
    <p:extLst>
      <p:ext uri="{BB962C8B-B14F-4D97-AF65-F5344CB8AC3E}">
        <p14:creationId xmlns:p14="http://schemas.microsoft.com/office/powerpoint/2010/main" val="4051805610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TM10001105[[fn=Orezanie]]</Template>
  <TotalTime>597</TotalTime>
  <Words>353</Words>
  <Application>Microsoft Office PowerPoint</Application>
  <PresentationFormat>Širokouhlá</PresentationFormat>
  <Paragraphs>42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1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3" baseType="lpstr">
      <vt:lpstr>Franklin Gothic Book</vt:lpstr>
      <vt:lpstr>Crop</vt:lpstr>
      <vt:lpstr>Brüningova éra</vt:lpstr>
      <vt:lpstr>Heinrich Brüning 1885 – 1970 </vt:lpstr>
      <vt:lpstr>Vláda Hermanna Müllera 1928 – 1930</vt:lpstr>
      <vt:lpstr>Brüningova finančná politika v čase krízy </vt:lpstr>
      <vt:lpstr>Núdzové nariadenie (Notverordnung) </vt:lpstr>
      <vt:lpstr>„Osudový zvrat“ </vt:lpstr>
      <vt:lpstr>Prezentácia programu PowerPoint</vt:lpstr>
      <vt:lpstr>Brüningov pád</vt:lpstr>
      <vt:lpstr>Záver </vt:lpstr>
      <vt:lpstr>Zdroje 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Brüningova éra</dc:title>
  <dc:creator>Uzivatel</dc:creator>
  <cp:lastModifiedBy>Uzivatel</cp:lastModifiedBy>
  <cp:revision>30</cp:revision>
  <dcterms:created xsi:type="dcterms:W3CDTF">2017-10-30T21:13:38Z</dcterms:created>
  <dcterms:modified xsi:type="dcterms:W3CDTF">2017-11-01T20:43:48Z</dcterms:modified>
</cp:coreProperties>
</file>